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19" r:id="rId2"/>
    <p:sldId id="256" r:id="rId3"/>
    <p:sldId id="257" r:id="rId4"/>
    <p:sldId id="269" r:id="rId5"/>
    <p:sldId id="270" r:id="rId6"/>
    <p:sldId id="271" r:id="rId7"/>
    <p:sldId id="272" r:id="rId8"/>
    <p:sldId id="273" r:id="rId9"/>
    <p:sldId id="274" r:id="rId10"/>
    <p:sldId id="275" r:id="rId11"/>
    <p:sldId id="276" r:id="rId12"/>
    <p:sldId id="346" r:id="rId13"/>
    <p:sldId id="347" r:id="rId14"/>
    <p:sldId id="348" r:id="rId15"/>
    <p:sldId id="349" r:id="rId16"/>
    <p:sldId id="350" r:id="rId17"/>
    <p:sldId id="351" r:id="rId18"/>
    <p:sldId id="352" r:id="rId19"/>
    <p:sldId id="353" r:id="rId20"/>
    <p:sldId id="354" r:id="rId21"/>
    <p:sldId id="358" r:id="rId22"/>
    <p:sldId id="360" r:id="rId23"/>
    <p:sldId id="359" r:id="rId24"/>
    <p:sldId id="344" r:id="rId25"/>
    <p:sldId id="3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96357" autoAdjust="0"/>
  </p:normalViewPr>
  <p:slideViewPr>
    <p:cSldViewPr snapToGrid="0">
      <p:cViewPr varScale="1">
        <p:scale>
          <a:sx n="110" d="100"/>
          <a:sy n="110" d="100"/>
        </p:scale>
        <p:origin x="8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43A98-154C-4AAA-A12B-2C16D7D8A07B}" type="datetimeFigureOut">
              <a:rPr lang="en-GB" smtClean="0"/>
              <a:t>29/11/2023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BEB23-2657-413B-91D9-E3CA6BAA7F18}" type="slidenum">
              <a:rPr lang="en-GB" smtClean="0"/>
              <a:t>‹#›</a:t>
            </a:fld>
            <a:endParaRPr lang="en-GB"/>
          </a:p>
        </p:txBody>
      </p:sp>
    </p:spTree>
    <p:extLst>
      <p:ext uri="{BB962C8B-B14F-4D97-AF65-F5344CB8AC3E}">
        <p14:creationId xmlns:p14="http://schemas.microsoft.com/office/powerpoint/2010/main" val="2707684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Today, we're going to explore two cornerstones of effective software development: good coding practices and version control. These aren't mere buzzwords; they're practical tools that can significantly impact the quality of your work and your team's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One of the most significant benefits of version control is that it simplifies collaboration. Features like branching and merging allow multiple team members to work on different aspects of a project simultaneously without interfering with each other's work.</a:t>
            </a: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20</a:t>
            </a:fld>
            <a:endParaRPr lang="en-GB"/>
          </a:p>
        </p:txBody>
      </p:sp>
    </p:spTree>
    <p:extLst>
      <p:ext uri="{BB962C8B-B14F-4D97-AF65-F5344CB8AC3E}">
        <p14:creationId xmlns:p14="http://schemas.microsoft.com/office/powerpoint/2010/main" val="3784420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Version control is an essential tool for any developer, as it makes it easier to collaborate, find and fix bugs, test and deploy code, revert changes, track changes, manage multiple projects, and share code.</a:t>
            </a:r>
          </a:p>
          <a:p>
            <a:pPr>
              <a:buFontTx/>
              <a:buNone/>
            </a:pPr>
            <a:r>
              <a:rPr lang="en-US" dirty="0"/>
              <a:t>It is a powerful tool that can save you time and make your life as a developer much easier.</a:t>
            </a:r>
            <a:endParaRPr lang="en-GB" dirty="0"/>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21</a:t>
            </a:fld>
            <a:endParaRPr lang="en-GB"/>
          </a:p>
        </p:txBody>
      </p:sp>
    </p:spTree>
    <p:extLst>
      <p:ext uri="{BB962C8B-B14F-4D97-AF65-F5344CB8AC3E}">
        <p14:creationId xmlns:p14="http://schemas.microsoft.com/office/powerpoint/2010/main" val="348403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23</a:t>
            </a:fld>
            <a:endParaRPr lang="en-GB"/>
          </a:p>
        </p:txBody>
      </p:sp>
    </p:spTree>
    <p:extLst>
      <p:ext uri="{BB962C8B-B14F-4D97-AF65-F5344CB8AC3E}">
        <p14:creationId xmlns:p14="http://schemas.microsoft.com/office/powerpoint/2010/main" val="110868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Good coding practices are essentially a set of guidelines, rules, and principles that help you write high-quality code. These practices range from simple naming conventions to more complex concepts like modularisation and code commenting. Why should we adhere to these practices? The answer is simple yet profound: the long-term health of your software project and the well-being of your development team depend on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5</a:t>
            </a:fld>
            <a:endParaRPr lang="en-GB"/>
          </a:p>
        </p:txBody>
      </p:sp>
    </p:spTree>
    <p:extLst>
      <p:ext uri="{BB962C8B-B14F-4D97-AF65-F5344CB8AC3E}">
        <p14:creationId xmlns:p14="http://schemas.microsoft.com/office/powerpoint/2010/main" val="243462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One of the most significant advantages of good coding practices is that they make your code more maintainable. This means the code is easier to debug, update, and understand, saving time and resources in the long run.</a:t>
            </a: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6</a:t>
            </a:fld>
            <a:endParaRPr lang="en-GB"/>
          </a:p>
        </p:txBody>
      </p:sp>
    </p:spTree>
    <p:extLst>
      <p:ext uri="{BB962C8B-B14F-4D97-AF65-F5344CB8AC3E}">
        <p14:creationId xmlns:p14="http://schemas.microsoft.com/office/powerpoint/2010/main" val="344597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Following good coding practices can help to reduce the amount of time and effort needed to develop and maintain software, and can also help to reduce the number of bugs and errors in the code.</a:t>
            </a: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8</a:t>
            </a:fld>
            <a:endParaRPr lang="en-GB"/>
          </a:p>
        </p:txBody>
      </p:sp>
    </p:spTree>
    <p:extLst>
      <p:ext uri="{BB962C8B-B14F-4D97-AF65-F5344CB8AC3E}">
        <p14:creationId xmlns:p14="http://schemas.microsoft.com/office/powerpoint/2010/main" val="2721062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Version control systems, often abbreviated as VCS, are tools that help manage changes to a codebase. They are indispensable for tracking changes, reverting to previous versions, and enabling effective collaboration among team members. Version control is not a luxury but a necessity in today's fast-paced software development environment. We'll delve into a range of benefits in the following slides.</a:t>
            </a: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13</a:t>
            </a:fld>
            <a:endParaRPr lang="en-GB"/>
          </a:p>
        </p:txBody>
      </p:sp>
    </p:spTree>
    <p:extLst>
      <p:ext uri="{BB962C8B-B14F-4D97-AF65-F5344CB8AC3E}">
        <p14:creationId xmlns:p14="http://schemas.microsoft.com/office/powerpoint/2010/main" val="3173319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When everyone on the team follows the same set of coding practices, it becomes much easier to collaborate. The codebase becomes consistent, making reading and understanding each other's code easier.</a:t>
            </a: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14</a:t>
            </a:fld>
            <a:endParaRPr lang="en-GB"/>
          </a:p>
        </p:txBody>
      </p:sp>
    </p:spTree>
    <p:extLst>
      <p:ext uri="{BB962C8B-B14F-4D97-AF65-F5344CB8AC3E}">
        <p14:creationId xmlns:p14="http://schemas.microsoft.com/office/powerpoint/2010/main" val="2240505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One of the most significant advantages of good coding practices is that they make your code more maintainable. This means the code is easier to debug, update, and understand, saving time and resources in the long run.</a:t>
            </a:r>
          </a:p>
        </p:txBody>
      </p:sp>
      <p:sp>
        <p:nvSpPr>
          <p:cNvPr id="4" name="Slide Number Placeholder 3"/>
          <p:cNvSpPr>
            <a:spLocks noGrp="1"/>
          </p:cNvSpPr>
          <p:nvPr>
            <p:ph type="sldNum" sz="quarter" idx="5"/>
          </p:nvPr>
        </p:nvSpPr>
        <p:spPr/>
        <p:txBody>
          <a:bodyPr/>
          <a:lstStyle/>
          <a:p>
            <a:fld id="{099BEB23-2657-413B-91D9-E3CA6BAA7F18}" type="slidenum">
              <a:rPr lang="en-GB" smtClean="0"/>
              <a:t>15</a:t>
            </a:fld>
            <a:endParaRPr lang="en-GB"/>
          </a:p>
        </p:txBody>
      </p:sp>
    </p:spTree>
    <p:extLst>
      <p:ext uri="{BB962C8B-B14F-4D97-AF65-F5344CB8AC3E}">
        <p14:creationId xmlns:p14="http://schemas.microsoft.com/office/powerpoint/2010/main" val="144640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Version control systems often integrate seamlessly with continuous integration and continuous deployment tools. This makes automating the testing and deployment processes easier, ensuring your code is always deployable.</a:t>
            </a: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16</a:t>
            </a:fld>
            <a:endParaRPr lang="en-GB"/>
          </a:p>
        </p:txBody>
      </p:sp>
    </p:spTree>
    <p:extLst>
      <p:ext uri="{BB962C8B-B14F-4D97-AF65-F5344CB8AC3E}">
        <p14:creationId xmlns:p14="http://schemas.microsoft.com/office/powerpoint/2010/main" val="359303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Think of version control as a safety net. If you make a mistake or something breaks, you can easily revert to a previous code version. This backup mechanism can be a lifesaver in critical situations.</a:t>
            </a:r>
          </a:p>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17</a:t>
            </a:fld>
            <a:endParaRPr lang="en-GB"/>
          </a:p>
        </p:txBody>
      </p:sp>
    </p:spTree>
    <p:extLst>
      <p:ext uri="{BB962C8B-B14F-4D97-AF65-F5344CB8AC3E}">
        <p14:creationId xmlns:p14="http://schemas.microsoft.com/office/powerpoint/2010/main" val="80381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0D79-3156-83FB-F92D-7CE0F2259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1A3993-1286-B412-1314-724759E6A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249D5EF-24BE-271C-09CD-A2BD568555F3}"/>
              </a:ext>
            </a:extLst>
          </p:cNvPr>
          <p:cNvSpPr>
            <a:spLocks noGrp="1"/>
          </p:cNvSpPr>
          <p:nvPr>
            <p:ph type="dt" sz="half" idx="10"/>
          </p:nvPr>
        </p:nvSpPr>
        <p:spPr/>
        <p:txBody>
          <a:bodyPr/>
          <a:lstStyle/>
          <a:p>
            <a:fld id="{727F970A-7FEA-426A-B7BC-8798C13E7F19}" type="datetimeFigureOut">
              <a:rPr lang="en-GB" smtClean="0"/>
              <a:t>29/11/2023</a:t>
            </a:fld>
            <a:endParaRPr lang="en-GB"/>
          </a:p>
        </p:txBody>
      </p:sp>
      <p:sp>
        <p:nvSpPr>
          <p:cNvPr id="5" name="Footer Placeholder 4">
            <a:extLst>
              <a:ext uri="{FF2B5EF4-FFF2-40B4-BE49-F238E27FC236}">
                <a16:creationId xmlns:a16="http://schemas.microsoft.com/office/drawing/2014/main" id="{4FAE5EEA-6A04-3F1C-B3B4-5F31164924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E6EBAE-4429-AD67-053C-E8FAB9A5D37B}"/>
              </a:ext>
            </a:extLst>
          </p:cNvPr>
          <p:cNvSpPr>
            <a:spLocks noGrp="1"/>
          </p:cNvSpPr>
          <p:nvPr>
            <p:ph type="sldNum" sz="quarter" idx="12"/>
          </p:nvPr>
        </p:nvSpPr>
        <p:spPr/>
        <p:txBody>
          <a:bodyPr/>
          <a:lstStyle/>
          <a:p>
            <a:fld id="{35E20E64-7180-4F61-BA20-72D60A1506B6}" type="slidenum">
              <a:rPr lang="en-GB" smtClean="0"/>
              <a:t>‹#›</a:t>
            </a:fld>
            <a:endParaRPr lang="en-GB"/>
          </a:p>
        </p:txBody>
      </p:sp>
    </p:spTree>
    <p:extLst>
      <p:ext uri="{BB962C8B-B14F-4D97-AF65-F5344CB8AC3E}">
        <p14:creationId xmlns:p14="http://schemas.microsoft.com/office/powerpoint/2010/main" val="110882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CA75-F329-62DB-E007-683A52BDDC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E835EA-3DD2-A09F-9FAC-DF94335174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66ED93-374D-FFB3-C837-2AD14331C9F5}"/>
              </a:ext>
            </a:extLst>
          </p:cNvPr>
          <p:cNvSpPr>
            <a:spLocks noGrp="1"/>
          </p:cNvSpPr>
          <p:nvPr>
            <p:ph type="dt" sz="half" idx="10"/>
          </p:nvPr>
        </p:nvSpPr>
        <p:spPr/>
        <p:txBody>
          <a:bodyPr/>
          <a:lstStyle/>
          <a:p>
            <a:fld id="{727F970A-7FEA-426A-B7BC-8798C13E7F19}" type="datetimeFigureOut">
              <a:rPr lang="en-GB" smtClean="0"/>
              <a:t>29/11/2023</a:t>
            </a:fld>
            <a:endParaRPr lang="en-GB"/>
          </a:p>
        </p:txBody>
      </p:sp>
      <p:sp>
        <p:nvSpPr>
          <p:cNvPr id="5" name="Footer Placeholder 4">
            <a:extLst>
              <a:ext uri="{FF2B5EF4-FFF2-40B4-BE49-F238E27FC236}">
                <a16:creationId xmlns:a16="http://schemas.microsoft.com/office/drawing/2014/main" id="{8107DFA5-A0D3-E7B2-241A-68931F86D1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CD4ECA-F84B-E456-323C-294CE71B7E24}"/>
              </a:ext>
            </a:extLst>
          </p:cNvPr>
          <p:cNvSpPr>
            <a:spLocks noGrp="1"/>
          </p:cNvSpPr>
          <p:nvPr>
            <p:ph type="sldNum" sz="quarter" idx="12"/>
          </p:nvPr>
        </p:nvSpPr>
        <p:spPr/>
        <p:txBody>
          <a:bodyPr/>
          <a:lstStyle/>
          <a:p>
            <a:fld id="{35E20E64-7180-4F61-BA20-72D60A1506B6}" type="slidenum">
              <a:rPr lang="en-GB" smtClean="0"/>
              <a:t>‹#›</a:t>
            </a:fld>
            <a:endParaRPr lang="en-GB"/>
          </a:p>
        </p:txBody>
      </p:sp>
    </p:spTree>
    <p:extLst>
      <p:ext uri="{BB962C8B-B14F-4D97-AF65-F5344CB8AC3E}">
        <p14:creationId xmlns:p14="http://schemas.microsoft.com/office/powerpoint/2010/main" val="253298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3FBA66-5A19-9409-214A-465F2A9E07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C4598A-80D5-588C-34A8-61FADBFB65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940E51-B97E-6A4D-5441-8582E86E7C0E}"/>
              </a:ext>
            </a:extLst>
          </p:cNvPr>
          <p:cNvSpPr>
            <a:spLocks noGrp="1"/>
          </p:cNvSpPr>
          <p:nvPr>
            <p:ph type="dt" sz="half" idx="10"/>
          </p:nvPr>
        </p:nvSpPr>
        <p:spPr/>
        <p:txBody>
          <a:bodyPr/>
          <a:lstStyle/>
          <a:p>
            <a:fld id="{727F970A-7FEA-426A-B7BC-8798C13E7F19}" type="datetimeFigureOut">
              <a:rPr lang="en-GB" smtClean="0"/>
              <a:t>29/11/2023</a:t>
            </a:fld>
            <a:endParaRPr lang="en-GB"/>
          </a:p>
        </p:txBody>
      </p:sp>
      <p:sp>
        <p:nvSpPr>
          <p:cNvPr id="5" name="Footer Placeholder 4">
            <a:extLst>
              <a:ext uri="{FF2B5EF4-FFF2-40B4-BE49-F238E27FC236}">
                <a16:creationId xmlns:a16="http://schemas.microsoft.com/office/drawing/2014/main" id="{C55EBAD3-5E3E-74D7-979E-EF44FB7865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E0485A-4691-953F-E585-B57F0AB4A119}"/>
              </a:ext>
            </a:extLst>
          </p:cNvPr>
          <p:cNvSpPr>
            <a:spLocks noGrp="1"/>
          </p:cNvSpPr>
          <p:nvPr>
            <p:ph type="sldNum" sz="quarter" idx="12"/>
          </p:nvPr>
        </p:nvSpPr>
        <p:spPr/>
        <p:txBody>
          <a:bodyPr/>
          <a:lstStyle/>
          <a:p>
            <a:fld id="{35E20E64-7180-4F61-BA20-72D60A1506B6}" type="slidenum">
              <a:rPr lang="en-GB" smtClean="0"/>
              <a:t>‹#›</a:t>
            </a:fld>
            <a:endParaRPr lang="en-GB"/>
          </a:p>
        </p:txBody>
      </p:sp>
    </p:spTree>
    <p:extLst>
      <p:ext uri="{BB962C8B-B14F-4D97-AF65-F5344CB8AC3E}">
        <p14:creationId xmlns:p14="http://schemas.microsoft.com/office/powerpoint/2010/main" val="37798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C6A8-7E93-591E-4FD8-E12EC4D2A2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C9FF0A-9D71-7CF7-220D-32BC0AB8D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9C410A-C256-5E5E-8ECD-71D60F20FA83}"/>
              </a:ext>
            </a:extLst>
          </p:cNvPr>
          <p:cNvSpPr>
            <a:spLocks noGrp="1"/>
          </p:cNvSpPr>
          <p:nvPr>
            <p:ph type="dt" sz="half" idx="10"/>
          </p:nvPr>
        </p:nvSpPr>
        <p:spPr/>
        <p:txBody>
          <a:bodyPr/>
          <a:lstStyle/>
          <a:p>
            <a:fld id="{727F970A-7FEA-426A-B7BC-8798C13E7F19}" type="datetimeFigureOut">
              <a:rPr lang="en-GB" smtClean="0"/>
              <a:t>29/11/2023</a:t>
            </a:fld>
            <a:endParaRPr lang="en-GB"/>
          </a:p>
        </p:txBody>
      </p:sp>
      <p:sp>
        <p:nvSpPr>
          <p:cNvPr id="5" name="Footer Placeholder 4">
            <a:extLst>
              <a:ext uri="{FF2B5EF4-FFF2-40B4-BE49-F238E27FC236}">
                <a16:creationId xmlns:a16="http://schemas.microsoft.com/office/drawing/2014/main" id="{2EC21265-D88D-9CCF-9624-87BADF3E36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B6B2B8-61C1-642C-A3E3-9A44D7021F35}"/>
              </a:ext>
            </a:extLst>
          </p:cNvPr>
          <p:cNvSpPr>
            <a:spLocks noGrp="1"/>
          </p:cNvSpPr>
          <p:nvPr>
            <p:ph type="sldNum" sz="quarter" idx="12"/>
          </p:nvPr>
        </p:nvSpPr>
        <p:spPr/>
        <p:txBody>
          <a:bodyPr/>
          <a:lstStyle/>
          <a:p>
            <a:fld id="{35E20E64-7180-4F61-BA20-72D60A1506B6}" type="slidenum">
              <a:rPr lang="en-GB" smtClean="0"/>
              <a:t>‹#›</a:t>
            </a:fld>
            <a:endParaRPr lang="en-GB"/>
          </a:p>
        </p:txBody>
      </p:sp>
    </p:spTree>
    <p:extLst>
      <p:ext uri="{BB962C8B-B14F-4D97-AF65-F5344CB8AC3E}">
        <p14:creationId xmlns:p14="http://schemas.microsoft.com/office/powerpoint/2010/main" val="220480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2C5D-280A-F4E4-85D2-3EF3C0558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ABA1B54-63D3-621C-3255-48E6C5E7CB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A7DC6-462F-265C-2718-CA485EF27821}"/>
              </a:ext>
            </a:extLst>
          </p:cNvPr>
          <p:cNvSpPr>
            <a:spLocks noGrp="1"/>
          </p:cNvSpPr>
          <p:nvPr>
            <p:ph type="dt" sz="half" idx="10"/>
          </p:nvPr>
        </p:nvSpPr>
        <p:spPr/>
        <p:txBody>
          <a:bodyPr/>
          <a:lstStyle/>
          <a:p>
            <a:fld id="{727F970A-7FEA-426A-B7BC-8798C13E7F19}" type="datetimeFigureOut">
              <a:rPr lang="en-GB" smtClean="0"/>
              <a:t>29/11/2023</a:t>
            </a:fld>
            <a:endParaRPr lang="en-GB"/>
          </a:p>
        </p:txBody>
      </p:sp>
      <p:sp>
        <p:nvSpPr>
          <p:cNvPr id="5" name="Footer Placeholder 4">
            <a:extLst>
              <a:ext uri="{FF2B5EF4-FFF2-40B4-BE49-F238E27FC236}">
                <a16:creationId xmlns:a16="http://schemas.microsoft.com/office/drawing/2014/main" id="{F820B31E-2D8E-A39E-78BB-3E9F28C032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B237B3-D899-CB1C-29CD-56B43BF0990D}"/>
              </a:ext>
            </a:extLst>
          </p:cNvPr>
          <p:cNvSpPr>
            <a:spLocks noGrp="1"/>
          </p:cNvSpPr>
          <p:nvPr>
            <p:ph type="sldNum" sz="quarter" idx="12"/>
          </p:nvPr>
        </p:nvSpPr>
        <p:spPr/>
        <p:txBody>
          <a:bodyPr/>
          <a:lstStyle/>
          <a:p>
            <a:fld id="{35E20E64-7180-4F61-BA20-72D60A1506B6}" type="slidenum">
              <a:rPr lang="en-GB" smtClean="0"/>
              <a:t>‹#›</a:t>
            </a:fld>
            <a:endParaRPr lang="en-GB"/>
          </a:p>
        </p:txBody>
      </p:sp>
    </p:spTree>
    <p:extLst>
      <p:ext uri="{BB962C8B-B14F-4D97-AF65-F5344CB8AC3E}">
        <p14:creationId xmlns:p14="http://schemas.microsoft.com/office/powerpoint/2010/main" val="242766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71D8-BDF6-D6F6-7CE8-B40576F637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679BC6-21F9-758B-1890-922A7F9F6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8814268-7DC8-B7CC-9A9C-5C1277616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C8F3F4-B232-7494-28CD-49611806AD08}"/>
              </a:ext>
            </a:extLst>
          </p:cNvPr>
          <p:cNvSpPr>
            <a:spLocks noGrp="1"/>
          </p:cNvSpPr>
          <p:nvPr>
            <p:ph type="dt" sz="half" idx="10"/>
          </p:nvPr>
        </p:nvSpPr>
        <p:spPr/>
        <p:txBody>
          <a:bodyPr/>
          <a:lstStyle/>
          <a:p>
            <a:fld id="{727F970A-7FEA-426A-B7BC-8798C13E7F19}" type="datetimeFigureOut">
              <a:rPr lang="en-GB" smtClean="0"/>
              <a:t>29/11/2023</a:t>
            </a:fld>
            <a:endParaRPr lang="en-GB"/>
          </a:p>
        </p:txBody>
      </p:sp>
      <p:sp>
        <p:nvSpPr>
          <p:cNvPr id="6" name="Footer Placeholder 5">
            <a:extLst>
              <a:ext uri="{FF2B5EF4-FFF2-40B4-BE49-F238E27FC236}">
                <a16:creationId xmlns:a16="http://schemas.microsoft.com/office/drawing/2014/main" id="{29EBAE00-5647-080F-A4FA-B1E4A59FA7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7F47E-505B-13C9-E22B-93F002AF1672}"/>
              </a:ext>
            </a:extLst>
          </p:cNvPr>
          <p:cNvSpPr>
            <a:spLocks noGrp="1"/>
          </p:cNvSpPr>
          <p:nvPr>
            <p:ph type="sldNum" sz="quarter" idx="12"/>
          </p:nvPr>
        </p:nvSpPr>
        <p:spPr/>
        <p:txBody>
          <a:bodyPr/>
          <a:lstStyle/>
          <a:p>
            <a:fld id="{35E20E64-7180-4F61-BA20-72D60A1506B6}" type="slidenum">
              <a:rPr lang="en-GB" smtClean="0"/>
              <a:t>‹#›</a:t>
            </a:fld>
            <a:endParaRPr lang="en-GB"/>
          </a:p>
        </p:txBody>
      </p:sp>
    </p:spTree>
    <p:extLst>
      <p:ext uri="{BB962C8B-B14F-4D97-AF65-F5344CB8AC3E}">
        <p14:creationId xmlns:p14="http://schemas.microsoft.com/office/powerpoint/2010/main" val="145802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ECE3-988E-5754-63E7-C9E5F097CF1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319956-1886-35AE-0287-12C9564A8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E76C47-8FB7-E6FF-117B-BD1B3F23DF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972318-B7B5-421C-7F61-5FC48F01E8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6DD195-02AA-56DB-4C8D-48FEECFF31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3AC7A6-4DB5-B6D2-0137-261B3FA784E6}"/>
              </a:ext>
            </a:extLst>
          </p:cNvPr>
          <p:cNvSpPr>
            <a:spLocks noGrp="1"/>
          </p:cNvSpPr>
          <p:nvPr>
            <p:ph type="dt" sz="half" idx="10"/>
          </p:nvPr>
        </p:nvSpPr>
        <p:spPr/>
        <p:txBody>
          <a:bodyPr/>
          <a:lstStyle/>
          <a:p>
            <a:fld id="{727F970A-7FEA-426A-B7BC-8798C13E7F19}" type="datetimeFigureOut">
              <a:rPr lang="en-GB" smtClean="0"/>
              <a:t>29/11/2023</a:t>
            </a:fld>
            <a:endParaRPr lang="en-GB"/>
          </a:p>
        </p:txBody>
      </p:sp>
      <p:sp>
        <p:nvSpPr>
          <p:cNvPr id="8" name="Footer Placeholder 7">
            <a:extLst>
              <a:ext uri="{FF2B5EF4-FFF2-40B4-BE49-F238E27FC236}">
                <a16:creationId xmlns:a16="http://schemas.microsoft.com/office/drawing/2014/main" id="{AD5575AC-0448-028A-740C-24C6BB5398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7CBDDA7-8A39-33A8-F748-C7673BD50435}"/>
              </a:ext>
            </a:extLst>
          </p:cNvPr>
          <p:cNvSpPr>
            <a:spLocks noGrp="1"/>
          </p:cNvSpPr>
          <p:nvPr>
            <p:ph type="sldNum" sz="quarter" idx="12"/>
          </p:nvPr>
        </p:nvSpPr>
        <p:spPr/>
        <p:txBody>
          <a:bodyPr/>
          <a:lstStyle/>
          <a:p>
            <a:fld id="{35E20E64-7180-4F61-BA20-72D60A1506B6}" type="slidenum">
              <a:rPr lang="en-GB" smtClean="0"/>
              <a:t>‹#›</a:t>
            </a:fld>
            <a:endParaRPr lang="en-GB"/>
          </a:p>
        </p:txBody>
      </p:sp>
    </p:spTree>
    <p:extLst>
      <p:ext uri="{BB962C8B-B14F-4D97-AF65-F5344CB8AC3E}">
        <p14:creationId xmlns:p14="http://schemas.microsoft.com/office/powerpoint/2010/main" val="91449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101B-7563-983D-A3A2-6351FB021BF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34B19E7-E5FE-B891-3927-235431D6C0E4}"/>
              </a:ext>
            </a:extLst>
          </p:cNvPr>
          <p:cNvSpPr>
            <a:spLocks noGrp="1"/>
          </p:cNvSpPr>
          <p:nvPr>
            <p:ph type="dt" sz="half" idx="10"/>
          </p:nvPr>
        </p:nvSpPr>
        <p:spPr/>
        <p:txBody>
          <a:bodyPr/>
          <a:lstStyle/>
          <a:p>
            <a:fld id="{727F970A-7FEA-426A-B7BC-8798C13E7F19}" type="datetimeFigureOut">
              <a:rPr lang="en-GB" smtClean="0"/>
              <a:t>29/11/2023</a:t>
            </a:fld>
            <a:endParaRPr lang="en-GB"/>
          </a:p>
        </p:txBody>
      </p:sp>
      <p:sp>
        <p:nvSpPr>
          <p:cNvPr id="4" name="Footer Placeholder 3">
            <a:extLst>
              <a:ext uri="{FF2B5EF4-FFF2-40B4-BE49-F238E27FC236}">
                <a16:creationId xmlns:a16="http://schemas.microsoft.com/office/drawing/2014/main" id="{3B25D949-DC26-9532-3416-ADFBF578AE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6A7A49-FA6D-BC36-4430-85DFA9C3A11B}"/>
              </a:ext>
            </a:extLst>
          </p:cNvPr>
          <p:cNvSpPr>
            <a:spLocks noGrp="1"/>
          </p:cNvSpPr>
          <p:nvPr>
            <p:ph type="sldNum" sz="quarter" idx="12"/>
          </p:nvPr>
        </p:nvSpPr>
        <p:spPr/>
        <p:txBody>
          <a:bodyPr/>
          <a:lstStyle/>
          <a:p>
            <a:fld id="{35E20E64-7180-4F61-BA20-72D60A1506B6}" type="slidenum">
              <a:rPr lang="en-GB" smtClean="0"/>
              <a:t>‹#›</a:t>
            </a:fld>
            <a:endParaRPr lang="en-GB"/>
          </a:p>
        </p:txBody>
      </p:sp>
    </p:spTree>
    <p:extLst>
      <p:ext uri="{BB962C8B-B14F-4D97-AF65-F5344CB8AC3E}">
        <p14:creationId xmlns:p14="http://schemas.microsoft.com/office/powerpoint/2010/main" val="411182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74A3A-AC30-8FB1-82B9-28F376A48DBD}"/>
              </a:ext>
            </a:extLst>
          </p:cNvPr>
          <p:cNvSpPr>
            <a:spLocks noGrp="1"/>
          </p:cNvSpPr>
          <p:nvPr>
            <p:ph type="dt" sz="half" idx="10"/>
          </p:nvPr>
        </p:nvSpPr>
        <p:spPr/>
        <p:txBody>
          <a:bodyPr/>
          <a:lstStyle/>
          <a:p>
            <a:fld id="{727F970A-7FEA-426A-B7BC-8798C13E7F19}" type="datetimeFigureOut">
              <a:rPr lang="en-GB" smtClean="0"/>
              <a:t>29/11/2023</a:t>
            </a:fld>
            <a:endParaRPr lang="en-GB"/>
          </a:p>
        </p:txBody>
      </p:sp>
      <p:sp>
        <p:nvSpPr>
          <p:cNvPr id="3" name="Footer Placeholder 2">
            <a:extLst>
              <a:ext uri="{FF2B5EF4-FFF2-40B4-BE49-F238E27FC236}">
                <a16:creationId xmlns:a16="http://schemas.microsoft.com/office/drawing/2014/main" id="{3048BD4E-1EF2-6184-2B45-C5B8FEBF8C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3CA2B87-B116-4F51-8F23-FFC04F1BA65D}"/>
              </a:ext>
            </a:extLst>
          </p:cNvPr>
          <p:cNvSpPr>
            <a:spLocks noGrp="1"/>
          </p:cNvSpPr>
          <p:nvPr>
            <p:ph type="sldNum" sz="quarter" idx="12"/>
          </p:nvPr>
        </p:nvSpPr>
        <p:spPr/>
        <p:txBody>
          <a:bodyPr/>
          <a:lstStyle/>
          <a:p>
            <a:fld id="{35E20E64-7180-4F61-BA20-72D60A1506B6}" type="slidenum">
              <a:rPr lang="en-GB" smtClean="0"/>
              <a:t>‹#›</a:t>
            </a:fld>
            <a:endParaRPr lang="en-GB"/>
          </a:p>
        </p:txBody>
      </p:sp>
    </p:spTree>
    <p:extLst>
      <p:ext uri="{BB962C8B-B14F-4D97-AF65-F5344CB8AC3E}">
        <p14:creationId xmlns:p14="http://schemas.microsoft.com/office/powerpoint/2010/main" val="187877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FE71-FD67-8B0E-306A-CBC0AAE4F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F5B0BAC-DFAD-F0C1-B3EF-6DB9F0C187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C1FDD8-9BF9-DC1F-407B-3E1179515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BFA08-B6E0-6890-A4BB-366477D6D2B9}"/>
              </a:ext>
            </a:extLst>
          </p:cNvPr>
          <p:cNvSpPr>
            <a:spLocks noGrp="1"/>
          </p:cNvSpPr>
          <p:nvPr>
            <p:ph type="dt" sz="half" idx="10"/>
          </p:nvPr>
        </p:nvSpPr>
        <p:spPr/>
        <p:txBody>
          <a:bodyPr/>
          <a:lstStyle/>
          <a:p>
            <a:fld id="{727F970A-7FEA-426A-B7BC-8798C13E7F19}" type="datetimeFigureOut">
              <a:rPr lang="en-GB" smtClean="0"/>
              <a:t>29/11/2023</a:t>
            </a:fld>
            <a:endParaRPr lang="en-GB"/>
          </a:p>
        </p:txBody>
      </p:sp>
      <p:sp>
        <p:nvSpPr>
          <p:cNvPr id="6" name="Footer Placeholder 5">
            <a:extLst>
              <a:ext uri="{FF2B5EF4-FFF2-40B4-BE49-F238E27FC236}">
                <a16:creationId xmlns:a16="http://schemas.microsoft.com/office/drawing/2014/main" id="{56B7A8B1-16FF-15DE-60BA-BFF62B0633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D04A55-8C8A-2B91-CE43-7E87AAF3FDD8}"/>
              </a:ext>
            </a:extLst>
          </p:cNvPr>
          <p:cNvSpPr>
            <a:spLocks noGrp="1"/>
          </p:cNvSpPr>
          <p:nvPr>
            <p:ph type="sldNum" sz="quarter" idx="12"/>
          </p:nvPr>
        </p:nvSpPr>
        <p:spPr/>
        <p:txBody>
          <a:bodyPr/>
          <a:lstStyle/>
          <a:p>
            <a:fld id="{35E20E64-7180-4F61-BA20-72D60A1506B6}" type="slidenum">
              <a:rPr lang="en-GB" smtClean="0"/>
              <a:t>‹#›</a:t>
            </a:fld>
            <a:endParaRPr lang="en-GB"/>
          </a:p>
        </p:txBody>
      </p:sp>
    </p:spTree>
    <p:extLst>
      <p:ext uri="{BB962C8B-B14F-4D97-AF65-F5344CB8AC3E}">
        <p14:creationId xmlns:p14="http://schemas.microsoft.com/office/powerpoint/2010/main" val="180073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1BCA-CC6B-DF95-9807-4E8509E782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B536D0-DBFC-8B30-08B4-A1718ECE5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09C2AE-D172-9036-44A6-90810718F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8D7E6-4C10-DE4B-8BCD-96006E3919D9}"/>
              </a:ext>
            </a:extLst>
          </p:cNvPr>
          <p:cNvSpPr>
            <a:spLocks noGrp="1"/>
          </p:cNvSpPr>
          <p:nvPr>
            <p:ph type="dt" sz="half" idx="10"/>
          </p:nvPr>
        </p:nvSpPr>
        <p:spPr/>
        <p:txBody>
          <a:bodyPr/>
          <a:lstStyle/>
          <a:p>
            <a:fld id="{727F970A-7FEA-426A-B7BC-8798C13E7F19}" type="datetimeFigureOut">
              <a:rPr lang="en-GB" smtClean="0"/>
              <a:t>29/11/2023</a:t>
            </a:fld>
            <a:endParaRPr lang="en-GB"/>
          </a:p>
        </p:txBody>
      </p:sp>
      <p:sp>
        <p:nvSpPr>
          <p:cNvPr id="6" name="Footer Placeholder 5">
            <a:extLst>
              <a:ext uri="{FF2B5EF4-FFF2-40B4-BE49-F238E27FC236}">
                <a16:creationId xmlns:a16="http://schemas.microsoft.com/office/drawing/2014/main" id="{E55913D0-F2CC-70F4-DDA9-600FD33727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7158AF-0680-F897-013D-C5954D0639F9}"/>
              </a:ext>
            </a:extLst>
          </p:cNvPr>
          <p:cNvSpPr>
            <a:spLocks noGrp="1"/>
          </p:cNvSpPr>
          <p:nvPr>
            <p:ph type="sldNum" sz="quarter" idx="12"/>
          </p:nvPr>
        </p:nvSpPr>
        <p:spPr/>
        <p:txBody>
          <a:bodyPr/>
          <a:lstStyle/>
          <a:p>
            <a:fld id="{35E20E64-7180-4F61-BA20-72D60A1506B6}" type="slidenum">
              <a:rPr lang="en-GB" smtClean="0"/>
              <a:t>‹#›</a:t>
            </a:fld>
            <a:endParaRPr lang="en-GB"/>
          </a:p>
        </p:txBody>
      </p:sp>
    </p:spTree>
    <p:extLst>
      <p:ext uri="{BB962C8B-B14F-4D97-AF65-F5344CB8AC3E}">
        <p14:creationId xmlns:p14="http://schemas.microsoft.com/office/powerpoint/2010/main" val="269927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BA17F9-EAA1-8996-A0CF-B52873EEE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3D9FAF-DB9F-44E5-D99D-45E5ACDC4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E4B3DB-18A9-B908-0CB5-DB72A0E2E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970A-7FEA-426A-B7BC-8798C13E7F19}" type="datetimeFigureOut">
              <a:rPr lang="en-GB" smtClean="0"/>
              <a:t>29/11/2023</a:t>
            </a:fld>
            <a:endParaRPr lang="en-GB"/>
          </a:p>
        </p:txBody>
      </p:sp>
      <p:sp>
        <p:nvSpPr>
          <p:cNvPr id="5" name="Footer Placeholder 4">
            <a:extLst>
              <a:ext uri="{FF2B5EF4-FFF2-40B4-BE49-F238E27FC236}">
                <a16:creationId xmlns:a16="http://schemas.microsoft.com/office/drawing/2014/main" id="{84B1DE9F-840A-3C80-9EB6-C91E38200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0E8F8F-DF56-A240-1F05-D36277296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20E64-7180-4F61-BA20-72D60A1506B6}" type="slidenum">
              <a:rPr lang="en-GB" smtClean="0"/>
              <a:t>‹#›</a:t>
            </a:fld>
            <a:endParaRPr lang="en-GB"/>
          </a:p>
        </p:txBody>
      </p:sp>
    </p:spTree>
    <p:extLst>
      <p:ext uri="{BB962C8B-B14F-4D97-AF65-F5344CB8AC3E}">
        <p14:creationId xmlns:p14="http://schemas.microsoft.com/office/powerpoint/2010/main" val="1359589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4B28-4650-5808-18D1-18C8223EE2DE}"/>
              </a:ext>
            </a:extLst>
          </p:cNvPr>
          <p:cNvSpPr>
            <a:spLocks noGrp="1"/>
          </p:cNvSpPr>
          <p:nvPr>
            <p:ph type="title"/>
          </p:nvPr>
        </p:nvSpPr>
        <p:spPr/>
        <p:txBody>
          <a:bodyPr/>
          <a:lstStyle/>
          <a:p>
            <a:r>
              <a:rPr lang="en-GB"/>
              <a:t>The Importance of Testing</a:t>
            </a:r>
          </a:p>
        </p:txBody>
      </p:sp>
      <p:pic>
        <p:nvPicPr>
          <p:cNvPr id="5" name="Picture Placeholder 4">
            <a:extLst>
              <a:ext uri="{FF2B5EF4-FFF2-40B4-BE49-F238E27FC236}">
                <a16:creationId xmlns:a16="http://schemas.microsoft.com/office/drawing/2014/main" id="{FF4A9F7B-B412-0E93-242B-6B32D55246E3}"/>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14A622DD-4CC5-AEE4-D6F6-8670C3B39FAE}"/>
              </a:ext>
            </a:extLst>
          </p:cNvPr>
          <p:cNvSpPr>
            <a:spLocks noGrp="1"/>
          </p:cNvSpPr>
          <p:nvPr>
            <p:ph type="body" sz="half" idx="2"/>
          </p:nvPr>
        </p:nvSpPr>
        <p:spPr/>
        <p:txBody>
          <a:bodyPr/>
          <a:lstStyle/>
          <a:p>
            <a:pPr>
              <a:buFontTx/>
              <a:buChar char="•"/>
            </a:pPr>
            <a:r>
              <a:rPr lang="en-US"/>
              <a:t>Testing is an important part of writing clean code, as it helps to ensure that the code is working as expected.</a:t>
            </a:r>
          </a:p>
          <a:p>
            <a:pPr>
              <a:buFontTx/>
              <a:buChar char="•"/>
            </a:pPr>
            <a:r>
              <a:rPr lang="en-US"/>
              <a:t>Testing can also help to identify potential bugs and errors in the code, and can help to ensure that the code is well-structured and organized.</a:t>
            </a:r>
            <a:endParaRPr lang="en-GB"/>
          </a:p>
        </p:txBody>
      </p:sp>
    </p:spTree>
    <p:extLst>
      <p:ext uri="{BB962C8B-B14F-4D97-AF65-F5344CB8AC3E}">
        <p14:creationId xmlns:p14="http://schemas.microsoft.com/office/powerpoint/2010/main" val="60586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ED56-6D2B-49FF-9882-DAE0E438F2D4}"/>
              </a:ext>
            </a:extLst>
          </p:cNvPr>
          <p:cNvSpPr>
            <a:spLocks noGrp="1"/>
          </p:cNvSpPr>
          <p:nvPr>
            <p:ph type="title"/>
          </p:nvPr>
        </p:nvSpPr>
        <p:spPr/>
        <p:txBody>
          <a:bodyPr/>
          <a:lstStyle/>
          <a:p>
            <a:r>
              <a:rPr lang="en-GB"/>
              <a:t>The Benefits of Refactoring</a:t>
            </a:r>
          </a:p>
        </p:txBody>
      </p:sp>
      <p:pic>
        <p:nvPicPr>
          <p:cNvPr id="5" name="Picture Placeholder 4">
            <a:extLst>
              <a:ext uri="{FF2B5EF4-FFF2-40B4-BE49-F238E27FC236}">
                <a16:creationId xmlns:a16="http://schemas.microsoft.com/office/drawing/2014/main" id="{E60F5F00-EE46-901C-A593-F42353853A01}"/>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DEA8584B-B229-3672-D4A7-3CD387E75146}"/>
              </a:ext>
            </a:extLst>
          </p:cNvPr>
          <p:cNvSpPr>
            <a:spLocks noGrp="1"/>
          </p:cNvSpPr>
          <p:nvPr>
            <p:ph type="body" sz="half" idx="2"/>
          </p:nvPr>
        </p:nvSpPr>
        <p:spPr/>
        <p:txBody>
          <a:bodyPr/>
          <a:lstStyle/>
          <a:p>
            <a:pPr>
              <a:buFontTx/>
              <a:buChar char="•"/>
            </a:pPr>
            <a:r>
              <a:rPr lang="en-US"/>
              <a:t>Refactoring is the process of restructuring existing code to make it more efficient and easier to maintain.</a:t>
            </a:r>
          </a:p>
          <a:p>
            <a:pPr>
              <a:buFontTx/>
              <a:buChar char="•"/>
            </a:pPr>
            <a:r>
              <a:rPr lang="en-US"/>
              <a:t>Refactoring can help to reduce the amount of time and effort needed to develop and maintain software, and can also help to reduce the number of bugs and errors in the code.</a:t>
            </a:r>
            <a:endParaRPr lang="en-GB"/>
          </a:p>
        </p:txBody>
      </p:sp>
    </p:spTree>
    <p:extLst>
      <p:ext uri="{BB962C8B-B14F-4D97-AF65-F5344CB8AC3E}">
        <p14:creationId xmlns:p14="http://schemas.microsoft.com/office/powerpoint/2010/main" val="99469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CBBF-F026-B18D-36E7-4DDA5595D5A7}"/>
              </a:ext>
            </a:extLst>
          </p:cNvPr>
          <p:cNvSpPr>
            <a:spLocks noGrp="1"/>
          </p:cNvSpPr>
          <p:nvPr>
            <p:ph type="ctrTitle"/>
          </p:nvPr>
        </p:nvSpPr>
        <p:spPr>
          <a:xfrm>
            <a:off x="1524000" y="1645993"/>
            <a:ext cx="9144000" cy="2387600"/>
          </a:xfrm>
        </p:spPr>
        <p:txBody>
          <a:bodyPr/>
          <a:lstStyle/>
          <a:p>
            <a:r>
              <a:rPr lang="en-US" dirty="0"/>
              <a:t>Benefits of Version Control When Updating Code</a:t>
            </a:r>
            <a:endParaRPr lang="en-GB" dirty="0"/>
          </a:p>
        </p:txBody>
      </p:sp>
    </p:spTree>
    <p:extLst>
      <p:ext uri="{BB962C8B-B14F-4D97-AF65-F5344CB8AC3E}">
        <p14:creationId xmlns:p14="http://schemas.microsoft.com/office/powerpoint/2010/main" val="3148711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2374-0150-E8F3-D258-4F0C9A15E935}"/>
              </a:ext>
            </a:extLst>
          </p:cNvPr>
          <p:cNvSpPr>
            <a:spLocks noGrp="1"/>
          </p:cNvSpPr>
          <p:nvPr>
            <p:ph type="title"/>
          </p:nvPr>
        </p:nvSpPr>
        <p:spPr/>
        <p:txBody>
          <a:bodyPr/>
          <a:lstStyle/>
          <a:p>
            <a:r>
              <a:rPr lang="en-GB"/>
              <a:t>What is Version Control?</a:t>
            </a:r>
          </a:p>
        </p:txBody>
      </p:sp>
      <p:pic>
        <p:nvPicPr>
          <p:cNvPr id="5" name="Picture Placeholder 4">
            <a:extLst>
              <a:ext uri="{FF2B5EF4-FFF2-40B4-BE49-F238E27FC236}">
                <a16:creationId xmlns:a16="http://schemas.microsoft.com/office/drawing/2014/main" id="{EFC601AB-1403-1AD2-46B3-3048B36BAF16}"/>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1B8A02BB-40E4-1F27-1D2E-4CA6B3230D56}"/>
              </a:ext>
            </a:extLst>
          </p:cNvPr>
          <p:cNvSpPr>
            <a:spLocks noGrp="1"/>
          </p:cNvSpPr>
          <p:nvPr>
            <p:ph type="body" sz="half" idx="2"/>
          </p:nvPr>
        </p:nvSpPr>
        <p:spPr/>
        <p:txBody>
          <a:bodyPr/>
          <a:lstStyle/>
          <a:p>
            <a:pPr>
              <a:buFontTx/>
              <a:buChar char="•"/>
            </a:pPr>
            <a:r>
              <a:rPr lang="en-US"/>
              <a:t>Version control is a system that records changes to a file or set of files over time so that you can recall specific versions later.</a:t>
            </a:r>
          </a:p>
          <a:p>
            <a:pPr>
              <a:buFontTx/>
              <a:buChar char="•"/>
            </a:pPr>
            <a:r>
              <a:rPr lang="en-US"/>
              <a:t>It allows you to revert files back to a previous state, revert the entire project back to a previous state, compare changes over time, see who last modified something that might be causing a problem, who introduced an issue and when, and more.</a:t>
            </a:r>
            <a:endParaRPr lang="en-GB"/>
          </a:p>
        </p:txBody>
      </p:sp>
    </p:spTree>
    <p:extLst>
      <p:ext uri="{BB962C8B-B14F-4D97-AF65-F5344CB8AC3E}">
        <p14:creationId xmlns:p14="http://schemas.microsoft.com/office/powerpoint/2010/main" val="1522596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8545-ACF7-F377-7550-C89C61E846EF}"/>
              </a:ext>
            </a:extLst>
          </p:cNvPr>
          <p:cNvSpPr>
            <a:spLocks noGrp="1"/>
          </p:cNvSpPr>
          <p:nvPr>
            <p:ph type="title"/>
          </p:nvPr>
        </p:nvSpPr>
        <p:spPr/>
        <p:txBody>
          <a:bodyPr/>
          <a:lstStyle/>
          <a:p>
            <a:r>
              <a:rPr lang="en-GB"/>
              <a:t>Benefit 1: Easier Collaboration</a:t>
            </a:r>
          </a:p>
        </p:txBody>
      </p:sp>
      <p:pic>
        <p:nvPicPr>
          <p:cNvPr id="5" name="Picture Placeholder 4">
            <a:extLst>
              <a:ext uri="{FF2B5EF4-FFF2-40B4-BE49-F238E27FC236}">
                <a16:creationId xmlns:a16="http://schemas.microsoft.com/office/drawing/2014/main" id="{8DE94192-9F50-86CA-8D63-BCAFDF5B0BB6}"/>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7DA4A1EA-27DE-1304-703F-D4172F2D7782}"/>
              </a:ext>
            </a:extLst>
          </p:cNvPr>
          <p:cNvSpPr>
            <a:spLocks noGrp="1"/>
          </p:cNvSpPr>
          <p:nvPr>
            <p:ph type="body" sz="half" idx="2"/>
          </p:nvPr>
        </p:nvSpPr>
        <p:spPr/>
        <p:txBody>
          <a:bodyPr/>
          <a:lstStyle/>
          <a:p>
            <a:pPr>
              <a:buFontTx/>
              <a:buChar char="•"/>
            </a:pPr>
            <a:r>
              <a:rPr lang="en-US"/>
              <a:t>Version control makes it easier for multiple people to work on the same project at the same time without stepping on each other's toes.</a:t>
            </a:r>
          </a:p>
          <a:p>
            <a:pPr>
              <a:buFontTx/>
              <a:buChar char="•"/>
            </a:pPr>
            <a:r>
              <a:rPr lang="en-US"/>
              <a:t>It allows multiple developers to work on the same codebase without having to worry about overwriting each other's changes.</a:t>
            </a:r>
          </a:p>
          <a:p>
            <a:pPr>
              <a:buFontTx/>
              <a:buChar char="•"/>
            </a:pPr>
            <a:r>
              <a:rPr lang="en-US"/>
              <a:t>It also allows developers to easily share their changes with the rest of the team, making collaboration much easier.</a:t>
            </a:r>
            <a:endParaRPr lang="en-GB"/>
          </a:p>
        </p:txBody>
      </p:sp>
    </p:spTree>
    <p:extLst>
      <p:ext uri="{BB962C8B-B14F-4D97-AF65-F5344CB8AC3E}">
        <p14:creationId xmlns:p14="http://schemas.microsoft.com/office/powerpoint/2010/main" val="2593206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4F4E-C556-396B-FD3C-780920B89083}"/>
              </a:ext>
            </a:extLst>
          </p:cNvPr>
          <p:cNvSpPr>
            <a:spLocks noGrp="1"/>
          </p:cNvSpPr>
          <p:nvPr>
            <p:ph type="title"/>
          </p:nvPr>
        </p:nvSpPr>
        <p:spPr/>
        <p:txBody>
          <a:bodyPr/>
          <a:lstStyle/>
          <a:p>
            <a:r>
              <a:rPr lang="en-US"/>
              <a:t>Benefit 2: Easier to Find and Fix Bugs</a:t>
            </a:r>
            <a:endParaRPr lang="en-GB"/>
          </a:p>
        </p:txBody>
      </p:sp>
      <p:pic>
        <p:nvPicPr>
          <p:cNvPr id="5" name="Picture Placeholder 4">
            <a:extLst>
              <a:ext uri="{FF2B5EF4-FFF2-40B4-BE49-F238E27FC236}">
                <a16:creationId xmlns:a16="http://schemas.microsoft.com/office/drawing/2014/main" id="{4603D278-315B-3CCF-0583-A060A8A1DC51}"/>
              </a:ext>
            </a:extLst>
          </p:cNvPr>
          <p:cNvPicPr>
            <a:picLocks noGrp="1" noChangeAspect="1"/>
          </p:cNvPicPr>
          <p:nvPr>
            <p:ph type="pic" idx="1"/>
          </p:nvPr>
        </p:nvPicPr>
        <p:blipFill>
          <a:blip r:embed="rId3"/>
          <a:srcRect l="6026" r="6026"/>
          <a:stretch>
            <a:fillRect/>
          </a:stretch>
        </p:blipFill>
        <p:spPr/>
      </p:pic>
      <p:sp>
        <p:nvSpPr>
          <p:cNvPr id="4" name="Text Placeholder 3">
            <a:extLst>
              <a:ext uri="{FF2B5EF4-FFF2-40B4-BE49-F238E27FC236}">
                <a16:creationId xmlns:a16="http://schemas.microsoft.com/office/drawing/2014/main" id="{DDD8E5B6-0549-AABE-EEEA-F9C5A517B86B}"/>
              </a:ext>
            </a:extLst>
          </p:cNvPr>
          <p:cNvSpPr>
            <a:spLocks noGrp="1"/>
          </p:cNvSpPr>
          <p:nvPr>
            <p:ph type="body" sz="half" idx="2"/>
          </p:nvPr>
        </p:nvSpPr>
        <p:spPr/>
        <p:txBody>
          <a:bodyPr/>
          <a:lstStyle/>
          <a:p>
            <a:pPr>
              <a:buFontTx/>
              <a:buChar char="•"/>
            </a:pPr>
            <a:r>
              <a:rPr lang="en-US"/>
              <a:t>Version control makes it easier to find and fix bugs in your code.</a:t>
            </a:r>
          </a:p>
          <a:p>
            <a:pPr>
              <a:buFontTx/>
              <a:buChar char="•"/>
            </a:pPr>
            <a:r>
              <a:rPr lang="en-US"/>
              <a:t>It allows you to easily compare different versions of the code to see what has changed and pinpoint where the bug might be.</a:t>
            </a:r>
          </a:p>
          <a:p>
            <a:pPr>
              <a:buFontTx/>
              <a:buChar char="•"/>
            </a:pPr>
            <a:r>
              <a:rPr lang="en-US"/>
              <a:t>It also allows you to easily revert back to a previous version if the bug is too difficult to fix.</a:t>
            </a:r>
            <a:endParaRPr lang="en-GB"/>
          </a:p>
        </p:txBody>
      </p:sp>
    </p:spTree>
    <p:extLst>
      <p:ext uri="{BB962C8B-B14F-4D97-AF65-F5344CB8AC3E}">
        <p14:creationId xmlns:p14="http://schemas.microsoft.com/office/powerpoint/2010/main" val="1439187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C6F7-DDBB-68CC-5FC7-0D2168B9BC83}"/>
              </a:ext>
            </a:extLst>
          </p:cNvPr>
          <p:cNvSpPr>
            <a:spLocks noGrp="1"/>
          </p:cNvSpPr>
          <p:nvPr>
            <p:ph type="title"/>
          </p:nvPr>
        </p:nvSpPr>
        <p:spPr/>
        <p:txBody>
          <a:bodyPr/>
          <a:lstStyle/>
          <a:p>
            <a:r>
              <a:rPr lang="en-US"/>
              <a:t>Benefit 3: Easier to Test and Deploy Code</a:t>
            </a:r>
            <a:endParaRPr lang="en-GB"/>
          </a:p>
        </p:txBody>
      </p:sp>
      <p:pic>
        <p:nvPicPr>
          <p:cNvPr id="5" name="Picture Placeholder 4">
            <a:extLst>
              <a:ext uri="{FF2B5EF4-FFF2-40B4-BE49-F238E27FC236}">
                <a16:creationId xmlns:a16="http://schemas.microsoft.com/office/drawing/2014/main" id="{04ADA35E-D8AB-E9A7-6C90-05AC8FCFCD96}"/>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6ECBBF9C-7826-CD3E-1B6E-F70D765CB050}"/>
              </a:ext>
            </a:extLst>
          </p:cNvPr>
          <p:cNvSpPr>
            <a:spLocks noGrp="1"/>
          </p:cNvSpPr>
          <p:nvPr>
            <p:ph type="body" sz="half" idx="2"/>
          </p:nvPr>
        </p:nvSpPr>
        <p:spPr/>
        <p:txBody>
          <a:bodyPr/>
          <a:lstStyle/>
          <a:p>
            <a:pPr>
              <a:buFontTx/>
              <a:buChar char="•"/>
            </a:pPr>
            <a:r>
              <a:rPr lang="en-US"/>
              <a:t>Version control makes it easier to test and deploy code.</a:t>
            </a:r>
          </a:p>
          <a:p>
            <a:pPr>
              <a:buFontTx/>
              <a:buChar char="•"/>
            </a:pPr>
            <a:r>
              <a:rPr lang="en-US"/>
              <a:t>It allows you to easily create different versions of the code for testing purposes, and then easily switch back to the original version if needed.</a:t>
            </a:r>
          </a:p>
          <a:p>
            <a:pPr>
              <a:buFontTx/>
              <a:buChar char="•"/>
            </a:pPr>
            <a:r>
              <a:rPr lang="en-US"/>
              <a:t>It also allows you to easily deploy different versions of the code to different environments, such as staging and production, without having to worry about overwriting each other's changes.</a:t>
            </a:r>
            <a:endParaRPr lang="en-GB"/>
          </a:p>
        </p:txBody>
      </p:sp>
    </p:spTree>
    <p:extLst>
      <p:ext uri="{BB962C8B-B14F-4D97-AF65-F5344CB8AC3E}">
        <p14:creationId xmlns:p14="http://schemas.microsoft.com/office/powerpoint/2010/main" val="2136932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3EF37-44D3-D364-02B9-159477386888}"/>
              </a:ext>
            </a:extLst>
          </p:cNvPr>
          <p:cNvSpPr>
            <a:spLocks noGrp="1"/>
          </p:cNvSpPr>
          <p:nvPr>
            <p:ph type="title"/>
          </p:nvPr>
        </p:nvSpPr>
        <p:spPr/>
        <p:txBody>
          <a:bodyPr/>
          <a:lstStyle/>
          <a:p>
            <a:r>
              <a:rPr lang="en-US"/>
              <a:t>Benefit 4: Easier to Revert Changes</a:t>
            </a:r>
            <a:endParaRPr lang="en-GB"/>
          </a:p>
        </p:txBody>
      </p:sp>
      <p:pic>
        <p:nvPicPr>
          <p:cNvPr id="5" name="Picture Placeholder 4">
            <a:extLst>
              <a:ext uri="{FF2B5EF4-FFF2-40B4-BE49-F238E27FC236}">
                <a16:creationId xmlns:a16="http://schemas.microsoft.com/office/drawing/2014/main" id="{E69B5C01-F105-809E-0865-68A2837E2DA3}"/>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3FD9C477-0742-D280-EBD0-CFC56AD67CA1}"/>
              </a:ext>
            </a:extLst>
          </p:cNvPr>
          <p:cNvSpPr>
            <a:spLocks noGrp="1"/>
          </p:cNvSpPr>
          <p:nvPr>
            <p:ph type="body" sz="half" idx="2"/>
          </p:nvPr>
        </p:nvSpPr>
        <p:spPr/>
        <p:txBody>
          <a:bodyPr/>
          <a:lstStyle/>
          <a:p>
            <a:pPr>
              <a:buFontTx/>
              <a:buChar char="•"/>
            </a:pPr>
            <a:r>
              <a:rPr lang="en-US"/>
              <a:t>Version control makes it easier to revert changes if something goes wrong.</a:t>
            </a:r>
          </a:p>
          <a:p>
            <a:pPr>
              <a:buFontTx/>
              <a:buChar char="•"/>
            </a:pPr>
            <a:r>
              <a:rPr lang="en-US"/>
              <a:t>It allows you to easily revert back to a previous version of the code if something goes wrong, without having to manually undo all the changes.</a:t>
            </a:r>
          </a:p>
          <a:p>
            <a:pPr>
              <a:buFontTx/>
              <a:buChar char="•"/>
            </a:pPr>
            <a:r>
              <a:rPr lang="en-US"/>
              <a:t>It also allows you to easily compare different versions of the code to see what has changed and pinpoint where the issue might be.</a:t>
            </a:r>
            <a:endParaRPr lang="en-GB"/>
          </a:p>
        </p:txBody>
      </p:sp>
    </p:spTree>
    <p:extLst>
      <p:ext uri="{BB962C8B-B14F-4D97-AF65-F5344CB8AC3E}">
        <p14:creationId xmlns:p14="http://schemas.microsoft.com/office/powerpoint/2010/main" val="4002831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17488-76B4-1357-1F57-6474EAD8C9C9}"/>
              </a:ext>
            </a:extLst>
          </p:cNvPr>
          <p:cNvSpPr>
            <a:spLocks noGrp="1"/>
          </p:cNvSpPr>
          <p:nvPr>
            <p:ph type="title"/>
          </p:nvPr>
        </p:nvSpPr>
        <p:spPr/>
        <p:txBody>
          <a:bodyPr/>
          <a:lstStyle/>
          <a:p>
            <a:r>
              <a:rPr lang="en-US"/>
              <a:t>Benefit 5: Easier to Track Changes</a:t>
            </a:r>
            <a:endParaRPr lang="en-GB"/>
          </a:p>
        </p:txBody>
      </p:sp>
      <p:pic>
        <p:nvPicPr>
          <p:cNvPr id="5" name="Picture Placeholder 4">
            <a:extLst>
              <a:ext uri="{FF2B5EF4-FFF2-40B4-BE49-F238E27FC236}">
                <a16:creationId xmlns:a16="http://schemas.microsoft.com/office/drawing/2014/main" id="{C1739D57-58C5-705C-C47F-F7E2C95F5FB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184108DB-A599-E72F-A7D5-219202467DE6}"/>
              </a:ext>
            </a:extLst>
          </p:cNvPr>
          <p:cNvSpPr>
            <a:spLocks noGrp="1"/>
          </p:cNvSpPr>
          <p:nvPr>
            <p:ph type="body" sz="half" idx="2"/>
          </p:nvPr>
        </p:nvSpPr>
        <p:spPr/>
        <p:txBody>
          <a:bodyPr/>
          <a:lstStyle/>
          <a:p>
            <a:pPr>
              <a:buFontTx/>
              <a:buChar char="•"/>
            </a:pPr>
            <a:r>
              <a:rPr lang="en-US"/>
              <a:t>Version control makes it easier to track changes over time.</a:t>
            </a:r>
          </a:p>
          <a:p>
            <a:pPr>
              <a:buFontTx/>
              <a:buChar char="•"/>
            </a:pPr>
            <a:r>
              <a:rPr lang="en-US"/>
              <a:t>It allows you to easily see who made what changes and when, which can be helpful for debugging and understanding the codebase.</a:t>
            </a:r>
          </a:p>
          <a:p>
            <a:pPr>
              <a:buFontTx/>
              <a:buChar char="•"/>
            </a:pPr>
            <a:r>
              <a:rPr lang="en-US"/>
              <a:t>It also allows you to easily compare different versions of the code to see what has changed and pinpoint where the issue might be.</a:t>
            </a:r>
            <a:endParaRPr lang="en-GB"/>
          </a:p>
        </p:txBody>
      </p:sp>
    </p:spTree>
    <p:extLst>
      <p:ext uri="{BB962C8B-B14F-4D97-AF65-F5344CB8AC3E}">
        <p14:creationId xmlns:p14="http://schemas.microsoft.com/office/powerpoint/2010/main" val="1060133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DA36-CC3E-5712-CB09-4D587B535B61}"/>
              </a:ext>
            </a:extLst>
          </p:cNvPr>
          <p:cNvSpPr>
            <a:spLocks noGrp="1"/>
          </p:cNvSpPr>
          <p:nvPr>
            <p:ph type="title"/>
          </p:nvPr>
        </p:nvSpPr>
        <p:spPr/>
        <p:txBody>
          <a:bodyPr/>
          <a:lstStyle/>
          <a:p>
            <a:r>
              <a:rPr lang="en-US"/>
              <a:t>Benefit 6: Easier to Manage Multiple Projects</a:t>
            </a:r>
            <a:endParaRPr lang="en-GB"/>
          </a:p>
        </p:txBody>
      </p:sp>
      <p:pic>
        <p:nvPicPr>
          <p:cNvPr id="5" name="Picture Placeholder 4">
            <a:extLst>
              <a:ext uri="{FF2B5EF4-FFF2-40B4-BE49-F238E27FC236}">
                <a16:creationId xmlns:a16="http://schemas.microsoft.com/office/drawing/2014/main" id="{AE66EA4F-8163-AC3F-DA78-957409CE347B}"/>
              </a:ext>
            </a:extLst>
          </p:cNvPr>
          <p:cNvPicPr>
            <a:picLocks noGrp="1" noChangeAspect="1"/>
          </p:cNvPicPr>
          <p:nvPr>
            <p:ph type="pic" idx="1"/>
          </p:nvPr>
        </p:nvPicPr>
        <p:blipFill>
          <a:blip r:embed="rId2"/>
          <a:srcRect l="10390" r="10390"/>
          <a:stretch>
            <a:fillRect/>
          </a:stretch>
        </p:blipFill>
        <p:spPr/>
      </p:pic>
      <p:sp>
        <p:nvSpPr>
          <p:cNvPr id="4" name="Text Placeholder 3">
            <a:extLst>
              <a:ext uri="{FF2B5EF4-FFF2-40B4-BE49-F238E27FC236}">
                <a16:creationId xmlns:a16="http://schemas.microsoft.com/office/drawing/2014/main" id="{B05B90C7-F211-FE8B-949B-3F27C8E3E7AE}"/>
              </a:ext>
            </a:extLst>
          </p:cNvPr>
          <p:cNvSpPr>
            <a:spLocks noGrp="1"/>
          </p:cNvSpPr>
          <p:nvPr>
            <p:ph type="body" sz="half" idx="2"/>
          </p:nvPr>
        </p:nvSpPr>
        <p:spPr/>
        <p:txBody>
          <a:bodyPr/>
          <a:lstStyle/>
          <a:p>
            <a:pPr>
              <a:buFontTx/>
              <a:buChar char="•"/>
            </a:pPr>
            <a:r>
              <a:rPr lang="en-US"/>
              <a:t>Version control makes it easier to manage multiple projects at the same time.</a:t>
            </a:r>
          </a:p>
          <a:p>
            <a:pPr>
              <a:buFontTx/>
              <a:buChar char="•"/>
            </a:pPr>
            <a:r>
              <a:rPr lang="en-US"/>
              <a:t>It allows you to easily switch between different versions of the code for different projects, without having to manually copy and paste code.</a:t>
            </a:r>
          </a:p>
          <a:p>
            <a:pPr>
              <a:buFontTx/>
              <a:buChar char="•"/>
            </a:pPr>
            <a:r>
              <a:rPr lang="en-US"/>
              <a:t>It also allows you to easily compare different versions of the code to see what has changed and pinpoint where the issue might be.</a:t>
            </a:r>
            <a:endParaRPr lang="en-GB"/>
          </a:p>
        </p:txBody>
      </p:sp>
    </p:spTree>
    <p:extLst>
      <p:ext uri="{BB962C8B-B14F-4D97-AF65-F5344CB8AC3E}">
        <p14:creationId xmlns:p14="http://schemas.microsoft.com/office/powerpoint/2010/main" val="9003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1 – Introduction to Software Development</a:t>
            </a:r>
          </a:p>
          <a:p>
            <a:endParaRPr lang="en-GB" dirty="0"/>
          </a:p>
          <a:p>
            <a:r>
              <a:rPr lang="en-GB" dirty="0"/>
              <a:t>Week 2C</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3B41-B17C-EBE3-2644-255108D779E5}"/>
              </a:ext>
            </a:extLst>
          </p:cNvPr>
          <p:cNvSpPr>
            <a:spLocks noGrp="1"/>
          </p:cNvSpPr>
          <p:nvPr>
            <p:ph type="title"/>
          </p:nvPr>
        </p:nvSpPr>
        <p:spPr/>
        <p:txBody>
          <a:bodyPr/>
          <a:lstStyle/>
          <a:p>
            <a:r>
              <a:rPr lang="en-US"/>
              <a:t>Benefit 7: Easier to Share Code</a:t>
            </a:r>
            <a:endParaRPr lang="en-GB"/>
          </a:p>
        </p:txBody>
      </p:sp>
      <p:pic>
        <p:nvPicPr>
          <p:cNvPr id="5" name="Picture Placeholder 4">
            <a:extLst>
              <a:ext uri="{FF2B5EF4-FFF2-40B4-BE49-F238E27FC236}">
                <a16:creationId xmlns:a16="http://schemas.microsoft.com/office/drawing/2014/main" id="{02F93C66-6BF6-0092-93E3-8E53B173248A}"/>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43D85808-B775-3043-B9C6-C5E5DC84B1B3}"/>
              </a:ext>
            </a:extLst>
          </p:cNvPr>
          <p:cNvSpPr>
            <a:spLocks noGrp="1"/>
          </p:cNvSpPr>
          <p:nvPr>
            <p:ph type="body" sz="half" idx="2"/>
          </p:nvPr>
        </p:nvSpPr>
        <p:spPr/>
        <p:txBody>
          <a:bodyPr/>
          <a:lstStyle/>
          <a:p>
            <a:pPr>
              <a:buFontTx/>
              <a:buChar char="•"/>
            </a:pPr>
            <a:r>
              <a:rPr lang="en-US"/>
              <a:t>Version control makes it easier to share code with others.</a:t>
            </a:r>
          </a:p>
          <a:p>
            <a:pPr>
              <a:buFontTx/>
              <a:buChar char="•"/>
            </a:pPr>
            <a:r>
              <a:rPr lang="en-US"/>
              <a:t>It allows you to easily share different versions of the code with others, without having to manually copy and paste code.</a:t>
            </a:r>
          </a:p>
          <a:p>
            <a:pPr>
              <a:buFontTx/>
              <a:buChar char="•"/>
            </a:pPr>
            <a:r>
              <a:rPr lang="en-US"/>
              <a:t>It also allows you to easily compare different versions of the code to see what has changed and pinpoint where the issue might be.</a:t>
            </a:r>
            <a:endParaRPr lang="en-GB"/>
          </a:p>
        </p:txBody>
      </p:sp>
    </p:spTree>
    <p:extLst>
      <p:ext uri="{BB962C8B-B14F-4D97-AF65-F5344CB8AC3E}">
        <p14:creationId xmlns:p14="http://schemas.microsoft.com/office/powerpoint/2010/main" val="3914815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3B41-B17C-EBE3-2644-255108D779E5}"/>
              </a:ext>
            </a:extLst>
          </p:cNvPr>
          <p:cNvSpPr>
            <a:spLocks noGrp="1"/>
          </p:cNvSpPr>
          <p:nvPr>
            <p:ph type="title"/>
          </p:nvPr>
        </p:nvSpPr>
        <p:spPr/>
        <p:txBody>
          <a:bodyPr/>
          <a:lstStyle/>
          <a:p>
            <a:r>
              <a:rPr lang="en-US" dirty="0"/>
              <a:t>Popular Version Control Systems</a:t>
            </a:r>
            <a:endParaRPr lang="en-GB" dirty="0"/>
          </a:p>
        </p:txBody>
      </p:sp>
      <p:sp>
        <p:nvSpPr>
          <p:cNvPr id="4" name="Text Placeholder 3">
            <a:extLst>
              <a:ext uri="{FF2B5EF4-FFF2-40B4-BE49-F238E27FC236}">
                <a16:creationId xmlns:a16="http://schemas.microsoft.com/office/drawing/2014/main" id="{43D85808-B775-3043-B9C6-C5E5DC84B1B3}"/>
              </a:ext>
            </a:extLst>
          </p:cNvPr>
          <p:cNvSpPr>
            <a:spLocks noGrp="1"/>
          </p:cNvSpPr>
          <p:nvPr>
            <p:ph type="body" sz="half" idx="2"/>
          </p:nvPr>
        </p:nvSpPr>
        <p:spPr/>
        <p:txBody>
          <a:bodyPr>
            <a:normAutofit fontScale="85000"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Git: Git is a distributed version control system that is widely used for its speed, flexibility, and strong branching and merging capabilities, making it the go-to choice for open-source and collaborative projects.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SVN: Subversion (SVN) is a centralised version control system that provides a more traditional approach to version control, offering fine-grained access control and the ability to handle binary files efficiently.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Mercurial: Mercurial is a distributed version control system known for its simplicity and performance, making it well-suited for both small and large projects.</a:t>
            </a:r>
          </a:p>
          <a:p>
            <a:endParaRPr lang="en-GB" dirty="0"/>
          </a:p>
        </p:txBody>
      </p:sp>
      <p:sp>
        <p:nvSpPr>
          <p:cNvPr id="6" name="Picture Placeholder 5">
            <a:extLst>
              <a:ext uri="{FF2B5EF4-FFF2-40B4-BE49-F238E27FC236}">
                <a16:creationId xmlns:a16="http://schemas.microsoft.com/office/drawing/2014/main" id="{1E027762-460E-9757-583B-59757FB44B03}"/>
              </a:ext>
            </a:extLst>
          </p:cNvPr>
          <p:cNvSpPr>
            <a:spLocks noGrp="1"/>
          </p:cNvSpPr>
          <p:nvPr>
            <p:ph type="pic" idx="1"/>
          </p:nvPr>
        </p:nvSpPr>
        <p:spPr>
          <a:xfrm>
            <a:off x="5183188" y="987426"/>
            <a:ext cx="6172200" cy="4762500"/>
          </a:xfrm>
        </p:spPr>
        <p:txBody>
          <a:bodyPr/>
          <a:lstStyle/>
          <a:p>
            <a:endParaRPr lang="en-GB"/>
          </a:p>
        </p:txBody>
      </p:sp>
      <p:pic>
        <p:nvPicPr>
          <p:cNvPr id="1026" name="Picture 2" descr="GIT Version Control System | Different Types of Version Controller">
            <a:extLst>
              <a:ext uri="{FF2B5EF4-FFF2-40B4-BE49-F238E27FC236}">
                <a16:creationId xmlns:a16="http://schemas.microsoft.com/office/drawing/2014/main" id="{0E5C8C71-7CDA-EA61-CD9C-F175CEB88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188" y="987425"/>
            <a:ext cx="6172201"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730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749074-022E-3406-F7FA-9797320AD7B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Activity 15 mins: Find out some more good coding practices not mentioned today</a:t>
            </a:r>
          </a:p>
        </p:txBody>
      </p:sp>
    </p:spTree>
    <p:extLst>
      <p:ext uri="{BB962C8B-B14F-4D97-AF65-F5344CB8AC3E}">
        <p14:creationId xmlns:p14="http://schemas.microsoft.com/office/powerpoint/2010/main" val="64402607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a:t>Learning Outcomes</a:t>
            </a:r>
            <a:endParaRPr lang="en-GB"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2400" kern="100" dirty="0">
                <a:effectLst/>
                <a:latin typeface="Calibri" panose="020F0502020204030204" pitchFamily="34" charset="0"/>
                <a:ea typeface="Calibri" panose="020F0502020204030204" pitchFamily="34" charset="0"/>
                <a:cs typeface="Arial" panose="020B0604020202020204" pitchFamily="34" charset="0"/>
              </a:rPr>
              <a:t>Understand why there is a need to follow good coding practices</a:t>
            </a:r>
          </a:p>
          <a:p>
            <a:pPr>
              <a:lnSpc>
                <a:spcPct val="107000"/>
              </a:lnSpc>
              <a:spcAft>
                <a:spcPts val="800"/>
              </a:spcAft>
            </a:pPr>
            <a:r>
              <a:rPr lang="en-GB" sz="2400" dirty="0">
                <a:effectLst/>
                <a:latin typeface="Calibri" panose="020F0502020204030204" pitchFamily="34" charset="0"/>
                <a:ea typeface="Calibri" panose="020F0502020204030204" pitchFamily="34" charset="0"/>
                <a:cs typeface="Arial" panose="020B0604020202020204" pitchFamily="34" charset="0"/>
              </a:rPr>
              <a:t>Explain the benefits of version control when updating code</a:t>
            </a:r>
            <a:endParaRPr lang="en-GB" sz="24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3830058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Questions?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endParaRPr lang="en-US"/>
          </a:p>
        </p:txBody>
      </p:sp>
      <p:sp>
        <p:nvSpPr>
          <p:cNvPr id="6" name="Picture Placeholder 5">
            <a:extLst>
              <a:ext uri="{FF2B5EF4-FFF2-40B4-BE49-F238E27FC236}">
                <a16:creationId xmlns:a16="http://schemas.microsoft.com/office/drawing/2014/main" id="{0466B7D6-AF5A-9E96-E087-CCAFC6DB2109}"/>
              </a:ext>
            </a:extLst>
          </p:cNvPr>
          <p:cNvSpPr>
            <a:spLocks noGrp="1"/>
          </p:cNvSpPr>
          <p:nvPr>
            <p:ph type="pic" idx="1"/>
          </p:nvPr>
        </p:nvSpPr>
        <p:spPr/>
        <p:txBody>
          <a:bodyPr/>
          <a:lstStyle/>
          <a:p>
            <a:endParaRPr lang="en-GB"/>
          </a:p>
        </p:txBody>
      </p:sp>
      <p:pic>
        <p:nvPicPr>
          <p:cNvPr id="7" name="Picture Placeholder 4">
            <a:extLst>
              <a:ext uri="{FF2B5EF4-FFF2-40B4-BE49-F238E27FC236}">
                <a16:creationId xmlns:a16="http://schemas.microsoft.com/office/drawing/2014/main" id="{EE7F257E-8298-0668-2F1F-68325232879D}"/>
              </a:ext>
            </a:extLst>
          </p:cNvPr>
          <p:cNvPicPr>
            <a:picLocks noChangeAspect="1"/>
          </p:cNvPicPr>
          <p:nvPr/>
        </p:nvPicPr>
        <p:blipFill>
          <a:blip r:embed="rId2"/>
          <a:srcRect l="7763" r="7763"/>
          <a:stretch>
            <a:fillRect/>
          </a:stretch>
        </p:blipFill>
        <p:spPr>
          <a:xfrm>
            <a:off x="5183188" y="996950"/>
            <a:ext cx="6172200" cy="4873625"/>
          </a:xfrm>
          <a:prstGeom prst="rect">
            <a:avLst/>
          </a:prstGeom>
        </p:spPr>
      </p:pic>
    </p:spTree>
    <p:extLst>
      <p:ext uri="{BB962C8B-B14F-4D97-AF65-F5344CB8AC3E}">
        <p14:creationId xmlns:p14="http://schemas.microsoft.com/office/powerpoint/2010/main" val="4079908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B6D4-246F-8D91-E3B1-50934176961B}"/>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30628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Learning Outcomes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2400" kern="100" dirty="0">
                <a:effectLst/>
                <a:latin typeface="Calibri" panose="020F0502020204030204" pitchFamily="34" charset="0"/>
                <a:ea typeface="Calibri" panose="020F0502020204030204" pitchFamily="34" charset="0"/>
                <a:cs typeface="Arial" panose="020B0604020202020204" pitchFamily="34" charset="0"/>
              </a:rPr>
              <a:t>Understand why there is a need to follow good coding practices</a:t>
            </a:r>
          </a:p>
          <a:p>
            <a:pPr>
              <a:lnSpc>
                <a:spcPct val="107000"/>
              </a:lnSpc>
              <a:spcAft>
                <a:spcPts val="800"/>
              </a:spcAft>
            </a:pPr>
            <a:r>
              <a:rPr lang="en-GB" sz="2400" dirty="0">
                <a:effectLst/>
                <a:latin typeface="Calibri" panose="020F0502020204030204" pitchFamily="34" charset="0"/>
                <a:ea typeface="Calibri" panose="020F0502020204030204" pitchFamily="34" charset="0"/>
                <a:cs typeface="Arial" panose="020B0604020202020204" pitchFamily="34" charset="0"/>
              </a:rPr>
              <a:t>Explain the benefits of version control when updating code</a:t>
            </a:r>
          </a:p>
          <a:p>
            <a:pPr>
              <a:lnSpc>
                <a:spcPct val="107000"/>
              </a:lnSpc>
              <a:spcAft>
                <a:spcPts val="800"/>
              </a:spcAft>
            </a:pPr>
            <a:endParaRPr lang="en-GB" sz="24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12866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5DB8-02CE-0DB6-4D45-DC6A822F9D03}"/>
              </a:ext>
            </a:extLst>
          </p:cNvPr>
          <p:cNvSpPr>
            <a:spLocks noGrp="1"/>
          </p:cNvSpPr>
          <p:nvPr>
            <p:ph type="ctrTitle"/>
          </p:nvPr>
        </p:nvSpPr>
        <p:spPr>
          <a:xfrm>
            <a:off x="1524000" y="1552209"/>
            <a:ext cx="9144000" cy="2387600"/>
          </a:xfrm>
        </p:spPr>
        <p:txBody>
          <a:bodyPr>
            <a:normAutofit/>
          </a:bodyPr>
          <a:lstStyle/>
          <a:p>
            <a:r>
              <a:rPr lang="en-US" dirty="0"/>
              <a:t>Need to Follow Good Coding Practices</a:t>
            </a:r>
            <a:endParaRPr lang="en-GB" dirty="0"/>
          </a:p>
        </p:txBody>
      </p:sp>
    </p:spTree>
    <p:extLst>
      <p:ext uri="{BB962C8B-B14F-4D97-AF65-F5344CB8AC3E}">
        <p14:creationId xmlns:p14="http://schemas.microsoft.com/office/powerpoint/2010/main" val="337872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EA9F-B016-63D5-E12C-679D4266DE07}"/>
              </a:ext>
            </a:extLst>
          </p:cNvPr>
          <p:cNvSpPr>
            <a:spLocks noGrp="1"/>
          </p:cNvSpPr>
          <p:nvPr>
            <p:ph type="title"/>
          </p:nvPr>
        </p:nvSpPr>
        <p:spPr/>
        <p:txBody>
          <a:bodyPr/>
          <a:lstStyle/>
          <a:p>
            <a:r>
              <a:rPr lang="en-US"/>
              <a:t>What is Good Coding Practice?</a:t>
            </a:r>
            <a:endParaRPr lang="en-GB"/>
          </a:p>
        </p:txBody>
      </p:sp>
      <p:pic>
        <p:nvPicPr>
          <p:cNvPr id="5" name="Picture Placeholder 4">
            <a:extLst>
              <a:ext uri="{FF2B5EF4-FFF2-40B4-BE49-F238E27FC236}">
                <a16:creationId xmlns:a16="http://schemas.microsoft.com/office/drawing/2014/main" id="{90271EDC-2198-2D08-1C9E-1E3F43D09F54}"/>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AA998DC4-43C0-D7B8-3D53-A00432BCD882}"/>
              </a:ext>
            </a:extLst>
          </p:cNvPr>
          <p:cNvSpPr>
            <a:spLocks noGrp="1"/>
          </p:cNvSpPr>
          <p:nvPr>
            <p:ph type="body" sz="half" idx="2"/>
          </p:nvPr>
        </p:nvSpPr>
        <p:spPr/>
        <p:txBody>
          <a:bodyPr/>
          <a:lstStyle/>
          <a:p>
            <a:pPr>
              <a:buFontTx/>
              <a:buChar char="•"/>
            </a:pPr>
            <a:r>
              <a:rPr lang="en-US"/>
              <a:t>Good coding practices are the standards and conventions that developers use to write code that is easy to read, maintain, and debug.</a:t>
            </a:r>
          </a:p>
          <a:p>
            <a:pPr>
              <a:buFontTx/>
              <a:buChar char="•"/>
            </a:pPr>
            <a:r>
              <a:rPr lang="en-US"/>
              <a:t>These practices include writing code that is well-structured, organized, and documented.</a:t>
            </a:r>
            <a:endParaRPr lang="en-GB"/>
          </a:p>
        </p:txBody>
      </p:sp>
    </p:spTree>
    <p:extLst>
      <p:ext uri="{BB962C8B-B14F-4D97-AF65-F5344CB8AC3E}">
        <p14:creationId xmlns:p14="http://schemas.microsoft.com/office/powerpoint/2010/main" val="240413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DD1-FF71-04FC-5E1C-D283F74B0466}"/>
              </a:ext>
            </a:extLst>
          </p:cNvPr>
          <p:cNvSpPr>
            <a:spLocks noGrp="1"/>
          </p:cNvSpPr>
          <p:nvPr>
            <p:ph type="title"/>
          </p:nvPr>
        </p:nvSpPr>
        <p:spPr/>
        <p:txBody>
          <a:bodyPr/>
          <a:lstStyle/>
          <a:p>
            <a:r>
              <a:rPr lang="en-US"/>
              <a:t>Benefits of Good Coding Practices</a:t>
            </a:r>
            <a:endParaRPr lang="en-GB"/>
          </a:p>
        </p:txBody>
      </p:sp>
      <p:pic>
        <p:nvPicPr>
          <p:cNvPr id="5" name="Picture Placeholder 4">
            <a:extLst>
              <a:ext uri="{FF2B5EF4-FFF2-40B4-BE49-F238E27FC236}">
                <a16:creationId xmlns:a16="http://schemas.microsoft.com/office/drawing/2014/main" id="{5993E3AF-DE1F-3E8C-488A-30BDD2F6FE16}"/>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EA2C9331-1768-9C1C-35F8-B2D451A279F5}"/>
              </a:ext>
            </a:extLst>
          </p:cNvPr>
          <p:cNvSpPr>
            <a:spLocks noGrp="1"/>
          </p:cNvSpPr>
          <p:nvPr>
            <p:ph type="body" sz="half" idx="2"/>
          </p:nvPr>
        </p:nvSpPr>
        <p:spPr/>
        <p:txBody>
          <a:bodyPr/>
          <a:lstStyle/>
          <a:p>
            <a:pPr>
              <a:buFontTx/>
              <a:buChar char="•"/>
            </a:pPr>
            <a:r>
              <a:rPr lang="en-US"/>
              <a:t>Good coding practices can help to reduce the amount of time and effort needed to develop and maintain software.</a:t>
            </a:r>
          </a:p>
          <a:p>
            <a:pPr>
              <a:buFontTx/>
              <a:buChar char="•"/>
            </a:pPr>
            <a:r>
              <a:rPr lang="en-US"/>
              <a:t>It can also help to reduce the number of bugs and errors in the code, making it easier to debug and fix problems.</a:t>
            </a:r>
          </a:p>
          <a:p>
            <a:pPr>
              <a:buFontTx/>
              <a:buChar char="•"/>
            </a:pPr>
            <a:r>
              <a:rPr lang="en-US"/>
              <a:t>Good coding practices can also help to make the code more readable and understandable, making it easier for other developers to work with.</a:t>
            </a:r>
            <a:endParaRPr lang="en-GB"/>
          </a:p>
        </p:txBody>
      </p:sp>
    </p:spTree>
    <p:extLst>
      <p:ext uri="{BB962C8B-B14F-4D97-AF65-F5344CB8AC3E}">
        <p14:creationId xmlns:p14="http://schemas.microsoft.com/office/powerpoint/2010/main" val="372849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7A7C-9526-41A0-9811-C9C753B7C211}"/>
              </a:ext>
            </a:extLst>
          </p:cNvPr>
          <p:cNvSpPr>
            <a:spLocks noGrp="1"/>
          </p:cNvSpPr>
          <p:nvPr>
            <p:ph type="title"/>
          </p:nvPr>
        </p:nvSpPr>
        <p:spPr/>
        <p:txBody>
          <a:bodyPr/>
          <a:lstStyle/>
          <a:p>
            <a:r>
              <a:rPr lang="en-GB"/>
              <a:t>Common Coding Practices</a:t>
            </a:r>
          </a:p>
        </p:txBody>
      </p:sp>
      <p:pic>
        <p:nvPicPr>
          <p:cNvPr id="5" name="Picture Placeholder 4">
            <a:extLst>
              <a:ext uri="{FF2B5EF4-FFF2-40B4-BE49-F238E27FC236}">
                <a16:creationId xmlns:a16="http://schemas.microsoft.com/office/drawing/2014/main" id="{E25CB065-DE0C-5D48-831D-AB975389E63A}"/>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0B9A8BBB-37ED-A88B-4853-E065D2CD359C}"/>
              </a:ext>
            </a:extLst>
          </p:cNvPr>
          <p:cNvSpPr>
            <a:spLocks noGrp="1"/>
          </p:cNvSpPr>
          <p:nvPr>
            <p:ph type="body" sz="half" idx="2"/>
          </p:nvPr>
        </p:nvSpPr>
        <p:spPr/>
        <p:txBody>
          <a:bodyPr/>
          <a:lstStyle/>
          <a:p>
            <a:pPr>
              <a:buFontTx/>
              <a:buChar char="•"/>
            </a:pPr>
            <a:r>
              <a:rPr lang="en-US"/>
              <a:t>Some of the most common coding practices include using meaningful variable and function names, writing code that is well-structured and organized, and using comments to explain the code.</a:t>
            </a:r>
          </a:p>
          <a:p>
            <a:pPr>
              <a:buFontTx/>
              <a:buChar char="•"/>
            </a:pPr>
            <a:r>
              <a:rPr lang="en-US"/>
              <a:t>It is also important to use consistent formatting and indentation, and to avoid using unnecessary code.</a:t>
            </a:r>
            <a:endParaRPr lang="en-GB"/>
          </a:p>
        </p:txBody>
      </p:sp>
    </p:spTree>
    <p:extLst>
      <p:ext uri="{BB962C8B-B14F-4D97-AF65-F5344CB8AC3E}">
        <p14:creationId xmlns:p14="http://schemas.microsoft.com/office/powerpoint/2010/main" val="24677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E51B-5E10-E17F-ABE5-FA2601CD5E56}"/>
              </a:ext>
            </a:extLst>
          </p:cNvPr>
          <p:cNvSpPr>
            <a:spLocks noGrp="1"/>
          </p:cNvSpPr>
          <p:nvPr>
            <p:ph type="title"/>
          </p:nvPr>
        </p:nvSpPr>
        <p:spPr/>
        <p:txBody>
          <a:bodyPr/>
          <a:lstStyle/>
          <a:p>
            <a:r>
              <a:rPr lang="en-US"/>
              <a:t>Best Practices for Writing Clean Code</a:t>
            </a:r>
            <a:endParaRPr lang="en-GB"/>
          </a:p>
        </p:txBody>
      </p:sp>
      <p:pic>
        <p:nvPicPr>
          <p:cNvPr id="5" name="Picture Placeholder 4">
            <a:extLst>
              <a:ext uri="{FF2B5EF4-FFF2-40B4-BE49-F238E27FC236}">
                <a16:creationId xmlns:a16="http://schemas.microsoft.com/office/drawing/2014/main" id="{22F6E336-8100-A764-8E9B-4B0310F21A22}"/>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8AEF9DFE-5215-C310-987A-48087C035CD5}"/>
              </a:ext>
            </a:extLst>
          </p:cNvPr>
          <p:cNvSpPr>
            <a:spLocks noGrp="1"/>
          </p:cNvSpPr>
          <p:nvPr>
            <p:ph type="body" sz="half" idx="2"/>
          </p:nvPr>
        </p:nvSpPr>
        <p:spPr/>
        <p:txBody>
          <a:bodyPr/>
          <a:lstStyle/>
          <a:p>
            <a:pPr>
              <a:buFontTx/>
              <a:buChar char="•"/>
            </a:pPr>
            <a:r>
              <a:rPr lang="en-US"/>
              <a:t>When writing code, it is important to use best practices such as writing code that is easy to read and understand, using meaningful variable and function names, and avoiding unnecessary code.</a:t>
            </a:r>
          </a:p>
          <a:p>
            <a:pPr>
              <a:buFontTx/>
              <a:buChar char="•"/>
            </a:pPr>
            <a:r>
              <a:rPr lang="en-US"/>
              <a:t>It is also important to use consistent formatting and indentation, and to use comments to explain the code.</a:t>
            </a:r>
            <a:endParaRPr lang="en-GB"/>
          </a:p>
        </p:txBody>
      </p:sp>
    </p:spTree>
    <p:extLst>
      <p:ext uri="{BB962C8B-B14F-4D97-AF65-F5344CB8AC3E}">
        <p14:creationId xmlns:p14="http://schemas.microsoft.com/office/powerpoint/2010/main" val="171887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BD3C-1549-C767-7034-E9634B1DA885}"/>
              </a:ext>
            </a:extLst>
          </p:cNvPr>
          <p:cNvSpPr>
            <a:spLocks noGrp="1"/>
          </p:cNvSpPr>
          <p:nvPr>
            <p:ph type="title"/>
          </p:nvPr>
        </p:nvSpPr>
        <p:spPr/>
        <p:txBody>
          <a:bodyPr/>
          <a:lstStyle/>
          <a:p>
            <a:r>
              <a:rPr lang="en-US"/>
              <a:t>Tools for Writing Clean Code</a:t>
            </a:r>
            <a:endParaRPr lang="en-GB"/>
          </a:p>
        </p:txBody>
      </p:sp>
      <p:pic>
        <p:nvPicPr>
          <p:cNvPr id="5" name="Picture Placeholder 4">
            <a:extLst>
              <a:ext uri="{FF2B5EF4-FFF2-40B4-BE49-F238E27FC236}">
                <a16:creationId xmlns:a16="http://schemas.microsoft.com/office/drawing/2014/main" id="{48493AA1-618C-0A8E-9D73-29E7DBA5BB6A}"/>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F41F2CF-F930-6788-1F21-164C6C8F672F}"/>
              </a:ext>
            </a:extLst>
          </p:cNvPr>
          <p:cNvSpPr>
            <a:spLocks noGrp="1"/>
          </p:cNvSpPr>
          <p:nvPr>
            <p:ph type="body" sz="half" idx="2"/>
          </p:nvPr>
        </p:nvSpPr>
        <p:spPr/>
        <p:txBody>
          <a:bodyPr/>
          <a:lstStyle/>
          <a:p>
            <a:pPr>
              <a:buFontTx/>
              <a:buChar char="•"/>
            </a:pPr>
            <a:r>
              <a:rPr lang="en-US"/>
              <a:t>There are a number of tools available to help developers write clean code, such as code linters, code formatters, and code analyzers.</a:t>
            </a:r>
          </a:p>
          <a:p>
            <a:pPr>
              <a:buFontTx/>
              <a:buChar char="•"/>
            </a:pPr>
            <a:r>
              <a:rPr lang="en-US"/>
              <a:t>These tools can help to identify potential problems in the code, and can also help to ensure that the code is well-structured and organized.</a:t>
            </a:r>
            <a:endParaRPr lang="en-GB"/>
          </a:p>
        </p:txBody>
      </p:sp>
    </p:spTree>
    <p:extLst>
      <p:ext uri="{BB962C8B-B14F-4D97-AF65-F5344CB8AC3E}">
        <p14:creationId xmlns:p14="http://schemas.microsoft.com/office/powerpoint/2010/main" val="321592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BF55FBB-8E64-442B-98A7-C82FAD3C03FA}">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327</TotalTime>
  <Words>2024</Words>
  <Application>Microsoft Office PowerPoint</Application>
  <PresentationFormat>Widescreen</PresentationFormat>
  <Paragraphs>111</Paragraphs>
  <Slides>25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Skills Bootcamp Classroom Rules</vt:lpstr>
      <vt:lpstr>Software Developer Bootcamp</vt:lpstr>
      <vt:lpstr>Learning Outcomes</vt:lpstr>
      <vt:lpstr>Need to Follow Good Coding Practices</vt:lpstr>
      <vt:lpstr>What is Good Coding Practice?</vt:lpstr>
      <vt:lpstr>Benefits of Good Coding Practices</vt:lpstr>
      <vt:lpstr>Common Coding Practices</vt:lpstr>
      <vt:lpstr>Best Practices for Writing Clean Code</vt:lpstr>
      <vt:lpstr>Tools for Writing Clean Code</vt:lpstr>
      <vt:lpstr>The Importance of Testing</vt:lpstr>
      <vt:lpstr>The Benefits of Refactoring</vt:lpstr>
      <vt:lpstr>Benefits of Version Control When Updating Code</vt:lpstr>
      <vt:lpstr>What is Version Control?</vt:lpstr>
      <vt:lpstr>Benefit 1: Easier Collaboration</vt:lpstr>
      <vt:lpstr>Benefit 2: Easier to Find and Fix Bugs</vt:lpstr>
      <vt:lpstr>Benefit 3: Easier to Test and Deploy Code</vt:lpstr>
      <vt:lpstr>Benefit 4: Easier to Revert Changes</vt:lpstr>
      <vt:lpstr>Benefit 5: Easier to Track Changes</vt:lpstr>
      <vt:lpstr>Benefit 6: Easier to Manage Multiple Projects</vt:lpstr>
      <vt:lpstr>Benefit 7: Easier to Share Code</vt:lpstr>
      <vt:lpstr>Popular Version Control Systems</vt:lpstr>
      <vt:lpstr>Activity 15 mins: Find out some more good coding practices not mentioned today</vt:lpstr>
      <vt:lpstr>Learning Outcomes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Elements</dc:title>
  <dc:creator>Ali Mostafa</dc:creator>
  <cp:lastModifiedBy>Daanish hussain</cp:lastModifiedBy>
  <cp:revision>24</cp:revision>
  <dcterms:created xsi:type="dcterms:W3CDTF">2023-08-29T12:37:24Z</dcterms:created>
  <dcterms:modified xsi:type="dcterms:W3CDTF">2023-11-29T20:33:26Z</dcterms:modified>
</cp:coreProperties>
</file>