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19" r:id="rId2"/>
    <p:sldId id="256" r:id="rId3"/>
    <p:sldId id="257" r:id="rId4"/>
    <p:sldId id="266" r:id="rId5"/>
    <p:sldId id="265" r:id="rId6"/>
    <p:sldId id="264" r:id="rId7"/>
    <p:sldId id="263" r:id="rId8"/>
    <p:sldId id="262" r:id="rId9"/>
    <p:sldId id="261" r:id="rId10"/>
    <p:sldId id="260"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320" r:id="rId28"/>
    <p:sldId id="322" r:id="rId29"/>
    <p:sldId id="323" r:id="rId30"/>
    <p:sldId id="324" r:id="rId31"/>
    <p:sldId id="325" r:id="rId32"/>
    <p:sldId id="326" r:id="rId33"/>
    <p:sldId id="321" r:id="rId34"/>
    <p:sldId id="259" r:id="rId35"/>
    <p:sldId id="28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82"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F7B52-CF46-4F91-9F51-61BF9CAE8C70}" type="datetimeFigureOut">
              <a:rPr lang="en-GB" smtClean="0"/>
              <a:t>11/09/2023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CDA39-DEE3-433B-8589-7B6A5D216A20}" type="slidenum">
              <a:rPr lang="en-GB" smtClean="0"/>
              <a:t>‹#›</a:t>
            </a:fld>
            <a:endParaRPr lang="en-GB"/>
          </a:p>
        </p:txBody>
      </p:sp>
    </p:spTree>
    <p:extLst>
      <p:ext uri="{BB962C8B-B14F-4D97-AF65-F5344CB8AC3E}">
        <p14:creationId xmlns:p14="http://schemas.microsoft.com/office/powerpoint/2010/main" val="1768986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This case-study aims to provide a comprehensive understanding of how Slack approaches software development, from structuring the application logically to implementing good coding practices.</a:t>
            </a:r>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27</a:t>
            </a:fld>
            <a:endParaRPr lang="en-GB"/>
          </a:p>
        </p:txBody>
      </p:sp>
    </p:spTree>
    <p:extLst>
      <p:ext uri="{BB962C8B-B14F-4D97-AF65-F5344CB8AC3E}">
        <p14:creationId xmlns:p14="http://schemas.microsoft.com/office/powerpoint/2010/main" val="4048916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28</a:t>
            </a:fld>
            <a:endParaRPr lang="en-GB"/>
          </a:p>
        </p:txBody>
      </p:sp>
    </p:spTree>
    <p:extLst>
      <p:ext uri="{BB962C8B-B14F-4D97-AF65-F5344CB8AC3E}">
        <p14:creationId xmlns:p14="http://schemas.microsoft.com/office/powerpoint/2010/main" val="394629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29</a:t>
            </a:fld>
            <a:endParaRPr lang="en-GB"/>
          </a:p>
        </p:txBody>
      </p:sp>
    </p:spTree>
    <p:extLst>
      <p:ext uri="{BB962C8B-B14F-4D97-AF65-F5344CB8AC3E}">
        <p14:creationId xmlns:p14="http://schemas.microsoft.com/office/powerpoint/2010/main" val="4186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30</a:t>
            </a:fld>
            <a:endParaRPr lang="en-GB"/>
          </a:p>
        </p:txBody>
      </p:sp>
    </p:spTree>
    <p:extLst>
      <p:ext uri="{BB962C8B-B14F-4D97-AF65-F5344CB8AC3E}">
        <p14:creationId xmlns:p14="http://schemas.microsoft.com/office/powerpoint/2010/main" val="13075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31</a:t>
            </a:fld>
            <a:endParaRPr lang="en-GB"/>
          </a:p>
        </p:txBody>
      </p:sp>
    </p:spTree>
    <p:extLst>
      <p:ext uri="{BB962C8B-B14F-4D97-AF65-F5344CB8AC3E}">
        <p14:creationId xmlns:p14="http://schemas.microsoft.com/office/powerpoint/2010/main" val="380953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32</a:t>
            </a:fld>
            <a:endParaRPr lang="en-GB"/>
          </a:p>
        </p:txBody>
      </p:sp>
    </p:spTree>
    <p:extLst>
      <p:ext uri="{BB962C8B-B14F-4D97-AF65-F5344CB8AC3E}">
        <p14:creationId xmlns:p14="http://schemas.microsoft.com/office/powerpoint/2010/main" val="3466422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33</a:t>
            </a:fld>
            <a:endParaRPr lang="en-GB"/>
          </a:p>
        </p:txBody>
      </p:sp>
    </p:spTree>
    <p:extLst>
      <p:ext uri="{BB962C8B-B14F-4D97-AF65-F5344CB8AC3E}">
        <p14:creationId xmlns:p14="http://schemas.microsoft.com/office/powerpoint/2010/main" val="125093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6705-9392-642F-B840-F457798895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94ADB25-01CF-F3AC-DD9A-265796476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67E1526-46EA-BA6B-83D1-90A5DDCD9AC0}"/>
              </a:ext>
            </a:extLst>
          </p:cNvPr>
          <p:cNvSpPr>
            <a:spLocks noGrp="1"/>
          </p:cNvSpPr>
          <p:nvPr>
            <p:ph type="dt" sz="half" idx="10"/>
          </p:nvPr>
        </p:nvSpPr>
        <p:spPr/>
        <p:txBody>
          <a:bodyPr/>
          <a:lstStyle/>
          <a:p>
            <a:fld id="{46C91F8C-2990-465F-9F94-A2091E235895}" type="datetimeFigureOut">
              <a:rPr lang="en-GB" smtClean="0"/>
              <a:t>11/09/2023</a:t>
            </a:fld>
            <a:endParaRPr lang="en-GB"/>
          </a:p>
        </p:txBody>
      </p:sp>
      <p:sp>
        <p:nvSpPr>
          <p:cNvPr id="5" name="Footer Placeholder 4">
            <a:extLst>
              <a:ext uri="{FF2B5EF4-FFF2-40B4-BE49-F238E27FC236}">
                <a16:creationId xmlns:a16="http://schemas.microsoft.com/office/drawing/2014/main" id="{66DD44EC-45DE-ECBC-94F7-0B5EB11471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028C00-40ED-BCFA-E455-0ECDCF563989}"/>
              </a:ext>
            </a:extLst>
          </p:cNvPr>
          <p:cNvSpPr>
            <a:spLocks noGrp="1"/>
          </p:cNvSpPr>
          <p:nvPr>
            <p:ph type="sldNum" sz="quarter" idx="12"/>
          </p:nvPr>
        </p:nvSpPr>
        <p:spPr/>
        <p:txBody>
          <a:bodyPr/>
          <a:lstStyle/>
          <a:p>
            <a:fld id="{470D67E6-8540-46EF-A5B2-7B5D9D3F91A3}" type="slidenum">
              <a:rPr lang="en-GB" smtClean="0"/>
              <a:t>‹#›</a:t>
            </a:fld>
            <a:endParaRPr lang="en-GB"/>
          </a:p>
        </p:txBody>
      </p:sp>
    </p:spTree>
    <p:extLst>
      <p:ext uri="{BB962C8B-B14F-4D97-AF65-F5344CB8AC3E}">
        <p14:creationId xmlns:p14="http://schemas.microsoft.com/office/powerpoint/2010/main" val="297750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0F2F-DFA2-E6C1-8D49-44DF43170B4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0A1C92-81E5-6153-5C7A-FCB2CC35C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863B16-3D42-CE01-BEF1-7CDBBAD62061}"/>
              </a:ext>
            </a:extLst>
          </p:cNvPr>
          <p:cNvSpPr>
            <a:spLocks noGrp="1"/>
          </p:cNvSpPr>
          <p:nvPr>
            <p:ph type="dt" sz="half" idx="10"/>
          </p:nvPr>
        </p:nvSpPr>
        <p:spPr/>
        <p:txBody>
          <a:bodyPr/>
          <a:lstStyle/>
          <a:p>
            <a:fld id="{46C91F8C-2990-465F-9F94-A2091E235895}" type="datetimeFigureOut">
              <a:rPr lang="en-GB" smtClean="0"/>
              <a:t>11/09/2023</a:t>
            </a:fld>
            <a:endParaRPr lang="en-GB"/>
          </a:p>
        </p:txBody>
      </p:sp>
      <p:sp>
        <p:nvSpPr>
          <p:cNvPr id="5" name="Footer Placeholder 4">
            <a:extLst>
              <a:ext uri="{FF2B5EF4-FFF2-40B4-BE49-F238E27FC236}">
                <a16:creationId xmlns:a16="http://schemas.microsoft.com/office/drawing/2014/main" id="{4E3C96D5-0E83-041F-7D6E-7009F0A1C6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E08645-39B4-F652-BA55-F7EE42906597}"/>
              </a:ext>
            </a:extLst>
          </p:cNvPr>
          <p:cNvSpPr>
            <a:spLocks noGrp="1"/>
          </p:cNvSpPr>
          <p:nvPr>
            <p:ph type="sldNum" sz="quarter" idx="12"/>
          </p:nvPr>
        </p:nvSpPr>
        <p:spPr/>
        <p:txBody>
          <a:bodyPr/>
          <a:lstStyle/>
          <a:p>
            <a:fld id="{470D67E6-8540-46EF-A5B2-7B5D9D3F91A3}" type="slidenum">
              <a:rPr lang="en-GB" smtClean="0"/>
              <a:t>‹#›</a:t>
            </a:fld>
            <a:endParaRPr lang="en-GB"/>
          </a:p>
        </p:txBody>
      </p:sp>
    </p:spTree>
    <p:extLst>
      <p:ext uri="{BB962C8B-B14F-4D97-AF65-F5344CB8AC3E}">
        <p14:creationId xmlns:p14="http://schemas.microsoft.com/office/powerpoint/2010/main" val="49377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AAC521-6678-FA9D-6135-1D270A02FB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6BE8614-64B9-3ECB-7055-3B071225F6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259201-143C-EDE9-F0CD-B39D9A9FD477}"/>
              </a:ext>
            </a:extLst>
          </p:cNvPr>
          <p:cNvSpPr>
            <a:spLocks noGrp="1"/>
          </p:cNvSpPr>
          <p:nvPr>
            <p:ph type="dt" sz="half" idx="10"/>
          </p:nvPr>
        </p:nvSpPr>
        <p:spPr/>
        <p:txBody>
          <a:bodyPr/>
          <a:lstStyle/>
          <a:p>
            <a:fld id="{46C91F8C-2990-465F-9F94-A2091E235895}" type="datetimeFigureOut">
              <a:rPr lang="en-GB" smtClean="0"/>
              <a:t>11/09/2023</a:t>
            </a:fld>
            <a:endParaRPr lang="en-GB"/>
          </a:p>
        </p:txBody>
      </p:sp>
      <p:sp>
        <p:nvSpPr>
          <p:cNvPr id="5" name="Footer Placeholder 4">
            <a:extLst>
              <a:ext uri="{FF2B5EF4-FFF2-40B4-BE49-F238E27FC236}">
                <a16:creationId xmlns:a16="http://schemas.microsoft.com/office/drawing/2014/main" id="{B3D153FC-07EF-5FF2-9CDF-47F7106D12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7E9B35-A235-C24F-D56C-30136F6CD8E5}"/>
              </a:ext>
            </a:extLst>
          </p:cNvPr>
          <p:cNvSpPr>
            <a:spLocks noGrp="1"/>
          </p:cNvSpPr>
          <p:nvPr>
            <p:ph type="sldNum" sz="quarter" idx="12"/>
          </p:nvPr>
        </p:nvSpPr>
        <p:spPr/>
        <p:txBody>
          <a:bodyPr/>
          <a:lstStyle/>
          <a:p>
            <a:fld id="{470D67E6-8540-46EF-A5B2-7B5D9D3F91A3}" type="slidenum">
              <a:rPr lang="en-GB" smtClean="0"/>
              <a:t>‹#›</a:t>
            </a:fld>
            <a:endParaRPr lang="en-GB"/>
          </a:p>
        </p:txBody>
      </p:sp>
    </p:spTree>
    <p:extLst>
      <p:ext uri="{BB962C8B-B14F-4D97-AF65-F5344CB8AC3E}">
        <p14:creationId xmlns:p14="http://schemas.microsoft.com/office/powerpoint/2010/main" val="372512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14BE-DD05-28A3-C373-0B1487F9FE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291D4F-5D25-5247-3B2D-8F025A388B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098B7C-C36B-F1A2-7686-193B980E374B}"/>
              </a:ext>
            </a:extLst>
          </p:cNvPr>
          <p:cNvSpPr>
            <a:spLocks noGrp="1"/>
          </p:cNvSpPr>
          <p:nvPr>
            <p:ph type="dt" sz="half" idx="10"/>
          </p:nvPr>
        </p:nvSpPr>
        <p:spPr/>
        <p:txBody>
          <a:bodyPr/>
          <a:lstStyle/>
          <a:p>
            <a:fld id="{46C91F8C-2990-465F-9F94-A2091E235895}" type="datetimeFigureOut">
              <a:rPr lang="en-GB" smtClean="0"/>
              <a:t>11/09/2023</a:t>
            </a:fld>
            <a:endParaRPr lang="en-GB"/>
          </a:p>
        </p:txBody>
      </p:sp>
      <p:sp>
        <p:nvSpPr>
          <p:cNvPr id="5" name="Footer Placeholder 4">
            <a:extLst>
              <a:ext uri="{FF2B5EF4-FFF2-40B4-BE49-F238E27FC236}">
                <a16:creationId xmlns:a16="http://schemas.microsoft.com/office/drawing/2014/main" id="{41407713-5336-C383-45A5-876CC88734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10BD2A-CEB0-42B1-2DE8-716213716711}"/>
              </a:ext>
            </a:extLst>
          </p:cNvPr>
          <p:cNvSpPr>
            <a:spLocks noGrp="1"/>
          </p:cNvSpPr>
          <p:nvPr>
            <p:ph type="sldNum" sz="quarter" idx="12"/>
          </p:nvPr>
        </p:nvSpPr>
        <p:spPr/>
        <p:txBody>
          <a:bodyPr/>
          <a:lstStyle/>
          <a:p>
            <a:fld id="{470D67E6-8540-46EF-A5B2-7B5D9D3F91A3}" type="slidenum">
              <a:rPr lang="en-GB" smtClean="0"/>
              <a:t>‹#›</a:t>
            </a:fld>
            <a:endParaRPr lang="en-GB"/>
          </a:p>
        </p:txBody>
      </p:sp>
    </p:spTree>
    <p:extLst>
      <p:ext uri="{BB962C8B-B14F-4D97-AF65-F5344CB8AC3E}">
        <p14:creationId xmlns:p14="http://schemas.microsoft.com/office/powerpoint/2010/main" val="11710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3831-DD74-8FE7-EBAB-24947D348C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59D4270-1D89-3F25-CBFB-CFE24EFD5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04E00-DCC6-23ED-5D3E-6F265702589E}"/>
              </a:ext>
            </a:extLst>
          </p:cNvPr>
          <p:cNvSpPr>
            <a:spLocks noGrp="1"/>
          </p:cNvSpPr>
          <p:nvPr>
            <p:ph type="dt" sz="half" idx="10"/>
          </p:nvPr>
        </p:nvSpPr>
        <p:spPr/>
        <p:txBody>
          <a:bodyPr/>
          <a:lstStyle/>
          <a:p>
            <a:fld id="{46C91F8C-2990-465F-9F94-A2091E235895}" type="datetimeFigureOut">
              <a:rPr lang="en-GB" smtClean="0"/>
              <a:t>11/09/2023</a:t>
            </a:fld>
            <a:endParaRPr lang="en-GB"/>
          </a:p>
        </p:txBody>
      </p:sp>
      <p:sp>
        <p:nvSpPr>
          <p:cNvPr id="5" name="Footer Placeholder 4">
            <a:extLst>
              <a:ext uri="{FF2B5EF4-FFF2-40B4-BE49-F238E27FC236}">
                <a16:creationId xmlns:a16="http://schemas.microsoft.com/office/drawing/2014/main" id="{ED71A0B3-5BBF-56DB-B7C4-51CC14E55D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3D039C-8124-30C4-A7B3-A40F13409448}"/>
              </a:ext>
            </a:extLst>
          </p:cNvPr>
          <p:cNvSpPr>
            <a:spLocks noGrp="1"/>
          </p:cNvSpPr>
          <p:nvPr>
            <p:ph type="sldNum" sz="quarter" idx="12"/>
          </p:nvPr>
        </p:nvSpPr>
        <p:spPr/>
        <p:txBody>
          <a:bodyPr/>
          <a:lstStyle/>
          <a:p>
            <a:fld id="{470D67E6-8540-46EF-A5B2-7B5D9D3F91A3}" type="slidenum">
              <a:rPr lang="en-GB" smtClean="0"/>
              <a:t>‹#›</a:t>
            </a:fld>
            <a:endParaRPr lang="en-GB"/>
          </a:p>
        </p:txBody>
      </p:sp>
    </p:spTree>
    <p:extLst>
      <p:ext uri="{BB962C8B-B14F-4D97-AF65-F5344CB8AC3E}">
        <p14:creationId xmlns:p14="http://schemas.microsoft.com/office/powerpoint/2010/main" val="137770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B6D96-011B-85AF-7790-EA8C5F2B6F8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8B3163-EEE9-9663-4761-8BEADA6533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8C304F9-242D-7039-620D-88BE6A2876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3D31640-99AE-5835-1C0B-5A5FD1560D31}"/>
              </a:ext>
            </a:extLst>
          </p:cNvPr>
          <p:cNvSpPr>
            <a:spLocks noGrp="1"/>
          </p:cNvSpPr>
          <p:nvPr>
            <p:ph type="dt" sz="half" idx="10"/>
          </p:nvPr>
        </p:nvSpPr>
        <p:spPr/>
        <p:txBody>
          <a:bodyPr/>
          <a:lstStyle/>
          <a:p>
            <a:fld id="{46C91F8C-2990-465F-9F94-A2091E235895}" type="datetimeFigureOut">
              <a:rPr lang="en-GB" smtClean="0"/>
              <a:t>11/09/2023</a:t>
            </a:fld>
            <a:endParaRPr lang="en-GB"/>
          </a:p>
        </p:txBody>
      </p:sp>
      <p:sp>
        <p:nvSpPr>
          <p:cNvPr id="6" name="Footer Placeholder 5">
            <a:extLst>
              <a:ext uri="{FF2B5EF4-FFF2-40B4-BE49-F238E27FC236}">
                <a16:creationId xmlns:a16="http://schemas.microsoft.com/office/drawing/2014/main" id="{6BE2C4DA-6E1C-5D92-FADA-3350D75E60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FC402D-C3E8-45F5-EF4D-669D4036E308}"/>
              </a:ext>
            </a:extLst>
          </p:cNvPr>
          <p:cNvSpPr>
            <a:spLocks noGrp="1"/>
          </p:cNvSpPr>
          <p:nvPr>
            <p:ph type="sldNum" sz="quarter" idx="12"/>
          </p:nvPr>
        </p:nvSpPr>
        <p:spPr/>
        <p:txBody>
          <a:bodyPr/>
          <a:lstStyle/>
          <a:p>
            <a:fld id="{470D67E6-8540-46EF-A5B2-7B5D9D3F91A3}" type="slidenum">
              <a:rPr lang="en-GB" smtClean="0"/>
              <a:t>‹#›</a:t>
            </a:fld>
            <a:endParaRPr lang="en-GB"/>
          </a:p>
        </p:txBody>
      </p:sp>
    </p:spTree>
    <p:extLst>
      <p:ext uri="{BB962C8B-B14F-4D97-AF65-F5344CB8AC3E}">
        <p14:creationId xmlns:p14="http://schemas.microsoft.com/office/powerpoint/2010/main" val="3669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1358-B82C-A668-3B0F-067B852D858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639DE6-04B6-B7C0-001B-FF6C3A4091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F7CCD9-39E7-22B2-2FA9-989B7A59A9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3552A55-C4E1-BC3A-B91A-82B3694285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A88CB1-720C-2414-81EE-9B3A9F39FE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BB7CF23-F37A-AB11-F16D-F48642BF198D}"/>
              </a:ext>
            </a:extLst>
          </p:cNvPr>
          <p:cNvSpPr>
            <a:spLocks noGrp="1"/>
          </p:cNvSpPr>
          <p:nvPr>
            <p:ph type="dt" sz="half" idx="10"/>
          </p:nvPr>
        </p:nvSpPr>
        <p:spPr/>
        <p:txBody>
          <a:bodyPr/>
          <a:lstStyle/>
          <a:p>
            <a:fld id="{46C91F8C-2990-465F-9F94-A2091E235895}" type="datetimeFigureOut">
              <a:rPr lang="en-GB" smtClean="0"/>
              <a:t>11/09/2023</a:t>
            </a:fld>
            <a:endParaRPr lang="en-GB"/>
          </a:p>
        </p:txBody>
      </p:sp>
      <p:sp>
        <p:nvSpPr>
          <p:cNvPr id="8" name="Footer Placeholder 7">
            <a:extLst>
              <a:ext uri="{FF2B5EF4-FFF2-40B4-BE49-F238E27FC236}">
                <a16:creationId xmlns:a16="http://schemas.microsoft.com/office/drawing/2014/main" id="{A47BD0EF-B016-76A7-CCEF-C15E686528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83FFCA-B3D4-9782-32EF-E45D1EE6A65D}"/>
              </a:ext>
            </a:extLst>
          </p:cNvPr>
          <p:cNvSpPr>
            <a:spLocks noGrp="1"/>
          </p:cNvSpPr>
          <p:nvPr>
            <p:ph type="sldNum" sz="quarter" idx="12"/>
          </p:nvPr>
        </p:nvSpPr>
        <p:spPr/>
        <p:txBody>
          <a:bodyPr/>
          <a:lstStyle/>
          <a:p>
            <a:fld id="{470D67E6-8540-46EF-A5B2-7B5D9D3F91A3}" type="slidenum">
              <a:rPr lang="en-GB" smtClean="0"/>
              <a:t>‹#›</a:t>
            </a:fld>
            <a:endParaRPr lang="en-GB"/>
          </a:p>
        </p:txBody>
      </p:sp>
    </p:spTree>
    <p:extLst>
      <p:ext uri="{BB962C8B-B14F-4D97-AF65-F5344CB8AC3E}">
        <p14:creationId xmlns:p14="http://schemas.microsoft.com/office/powerpoint/2010/main" val="189865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7BC6-5582-E885-3561-233D106F1FC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8E75040-75B6-146F-1D29-83885A0943DD}"/>
              </a:ext>
            </a:extLst>
          </p:cNvPr>
          <p:cNvSpPr>
            <a:spLocks noGrp="1"/>
          </p:cNvSpPr>
          <p:nvPr>
            <p:ph type="dt" sz="half" idx="10"/>
          </p:nvPr>
        </p:nvSpPr>
        <p:spPr/>
        <p:txBody>
          <a:bodyPr/>
          <a:lstStyle/>
          <a:p>
            <a:fld id="{46C91F8C-2990-465F-9F94-A2091E235895}" type="datetimeFigureOut">
              <a:rPr lang="en-GB" smtClean="0"/>
              <a:t>11/09/2023</a:t>
            </a:fld>
            <a:endParaRPr lang="en-GB"/>
          </a:p>
        </p:txBody>
      </p:sp>
      <p:sp>
        <p:nvSpPr>
          <p:cNvPr id="4" name="Footer Placeholder 3">
            <a:extLst>
              <a:ext uri="{FF2B5EF4-FFF2-40B4-BE49-F238E27FC236}">
                <a16:creationId xmlns:a16="http://schemas.microsoft.com/office/drawing/2014/main" id="{97724C16-4903-84B8-5BC6-D3110D1609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38DD3F-1B8E-D07E-375B-A128B5DD00CE}"/>
              </a:ext>
            </a:extLst>
          </p:cNvPr>
          <p:cNvSpPr>
            <a:spLocks noGrp="1"/>
          </p:cNvSpPr>
          <p:nvPr>
            <p:ph type="sldNum" sz="quarter" idx="12"/>
          </p:nvPr>
        </p:nvSpPr>
        <p:spPr/>
        <p:txBody>
          <a:bodyPr/>
          <a:lstStyle/>
          <a:p>
            <a:fld id="{470D67E6-8540-46EF-A5B2-7B5D9D3F91A3}" type="slidenum">
              <a:rPr lang="en-GB" smtClean="0"/>
              <a:t>‹#›</a:t>
            </a:fld>
            <a:endParaRPr lang="en-GB"/>
          </a:p>
        </p:txBody>
      </p:sp>
    </p:spTree>
    <p:extLst>
      <p:ext uri="{BB962C8B-B14F-4D97-AF65-F5344CB8AC3E}">
        <p14:creationId xmlns:p14="http://schemas.microsoft.com/office/powerpoint/2010/main" val="23149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D77488-8F22-B431-EDCF-9BC8DCCC439D}"/>
              </a:ext>
            </a:extLst>
          </p:cNvPr>
          <p:cNvSpPr>
            <a:spLocks noGrp="1"/>
          </p:cNvSpPr>
          <p:nvPr>
            <p:ph type="dt" sz="half" idx="10"/>
          </p:nvPr>
        </p:nvSpPr>
        <p:spPr/>
        <p:txBody>
          <a:bodyPr/>
          <a:lstStyle/>
          <a:p>
            <a:fld id="{46C91F8C-2990-465F-9F94-A2091E235895}" type="datetimeFigureOut">
              <a:rPr lang="en-GB" smtClean="0"/>
              <a:t>11/09/2023</a:t>
            </a:fld>
            <a:endParaRPr lang="en-GB"/>
          </a:p>
        </p:txBody>
      </p:sp>
      <p:sp>
        <p:nvSpPr>
          <p:cNvPr id="3" name="Footer Placeholder 2">
            <a:extLst>
              <a:ext uri="{FF2B5EF4-FFF2-40B4-BE49-F238E27FC236}">
                <a16:creationId xmlns:a16="http://schemas.microsoft.com/office/drawing/2014/main" id="{88E0E243-5CA5-B31C-3ED8-803F3DEBA9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AA580C0-CF9A-75E4-6871-5728C8B5E6F7}"/>
              </a:ext>
            </a:extLst>
          </p:cNvPr>
          <p:cNvSpPr>
            <a:spLocks noGrp="1"/>
          </p:cNvSpPr>
          <p:nvPr>
            <p:ph type="sldNum" sz="quarter" idx="12"/>
          </p:nvPr>
        </p:nvSpPr>
        <p:spPr/>
        <p:txBody>
          <a:bodyPr/>
          <a:lstStyle/>
          <a:p>
            <a:fld id="{470D67E6-8540-46EF-A5B2-7B5D9D3F91A3}" type="slidenum">
              <a:rPr lang="en-GB" smtClean="0"/>
              <a:t>‹#›</a:t>
            </a:fld>
            <a:endParaRPr lang="en-GB"/>
          </a:p>
        </p:txBody>
      </p:sp>
    </p:spTree>
    <p:extLst>
      <p:ext uri="{BB962C8B-B14F-4D97-AF65-F5344CB8AC3E}">
        <p14:creationId xmlns:p14="http://schemas.microsoft.com/office/powerpoint/2010/main" val="201265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F5CB-6541-82E0-A879-2AB65BAE2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BE8B0DB-FA00-5561-FC08-2B7EFAED7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221A7E-750F-548E-C645-3D1D1A5BB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31CC0-9205-58C9-4AD5-87D61B6D6F9B}"/>
              </a:ext>
            </a:extLst>
          </p:cNvPr>
          <p:cNvSpPr>
            <a:spLocks noGrp="1"/>
          </p:cNvSpPr>
          <p:nvPr>
            <p:ph type="dt" sz="half" idx="10"/>
          </p:nvPr>
        </p:nvSpPr>
        <p:spPr/>
        <p:txBody>
          <a:bodyPr/>
          <a:lstStyle/>
          <a:p>
            <a:fld id="{46C91F8C-2990-465F-9F94-A2091E235895}" type="datetimeFigureOut">
              <a:rPr lang="en-GB" smtClean="0"/>
              <a:t>11/09/2023</a:t>
            </a:fld>
            <a:endParaRPr lang="en-GB"/>
          </a:p>
        </p:txBody>
      </p:sp>
      <p:sp>
        <p:nvSpPr>
          <p:cNvPr id="6" name="Footer Placeholder 5">
            <a:extLst>
              <a:ext uri="{FF2B5EF4-FFF2-40B4-BE49-F238E27FC236}">
                <a16:creationId xmlns:a16="http://schemas.microsoft.com/office/drawing/2014/main" id="{5B644C63-EFAC-3623-CD9A-C5784C9AE0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C81F32-6119-3B72-158D-340CB286D796}"/>
              </a:ext>
            </a:extLst>
          </p:cNvPr>
          <p:cNvSpPr>
            <a:spLocks noGrp="1"/>
          </p:cNvSpPr>
          <p:nvPr>
            <p:ph type="sldNum" sz="quarter" idx="12"/>
          </p:nvPr>
        </p:nvSpPr>
        <p:spPr/>
        <p:txBody>
          <a:bodyPr/>
          <a:lstStyle/>
          <a:p>
            <a:fld id="{470D67E6-8540-46EF-A5B2-7B5D9D3F91A3}" type="slidenum">
              <a:rPr lang="en-GB" smtClean="0"/>
              <a:t>‹#›</a:t>
            </a:fld>
            <a:endParaRPr lang="en-GB"/>
          </a:p>
        </p:txBody>
      </p:sp>
    </p:spTree>
    <p:extLst>
      <p:ext uri="{BB962C8B-B14F-4D97-AF65-F5344CB8AC3E}">
        <p14:creationId xmlns:p14="http://schemas.microsoft.com/office/powerpoint/2010/main" val="2909750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F512-CA93-473E-17C2-C55214B2C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124AEE0-0380-DCEA-0224-EB9B31A34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BE9C23A-1CC8-2E8A-F543-032A4EF23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F139F9-1D67-5E30-559B-D4CEACAA4CE7}"/>
              </a:ext>
            </a:extLst>
          </p:cNvPr>
          <p:cNvSpPr>
            <a:spLocks noGrp="1"/>
          </p:cNvSpPr>
          <p:nvPr>
            <p:ph type="dt" sz="half" idx="10"/>
          </p:nvPr>
        </p:nvSpPr>
        <p:spPr/>
        <p:txBody>
          <a:bodyPr/>
          <a:lstStyle/>
          <a:p>
            <a:fld id="{46C91F8C-2990-465F-9F94-A2091E235895}" type="datetimeFigureOut">
              <a:rPr lang="en-GB" smtClean="0"/>
              <a:t>11/09/2023</a:t>
            </a:fld>
            <a:endParaRPr lang="en-GB"/>
          </a:p>
        </p:txBody>
      </p:sp>
      <p:sp>
        <p:nvSpPr>
          <p:cNvPr id="6" name="Footer Placeholder 5">
            <a:extLst>
              <a:ext uri="{FF2B5EF4-FFF2-40B4-BE49-F238E27FC236}">
                <a16:creationId xmlns:a16="http://schemas.microsoft.com/office/drawing/2014/main" id="{BE9DB57C-54B7-FD4E-548D-74B20AC1B6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38BD4A-25C9-6BBD-5C57-C1E2066A0E09}"/>
              </a:ext>
            </a:extLst>
          </p:cNvPr>
          <p:cNvSpPr>
            <a:spLocks noGrp="1"/>
          </p:cNvSpPr>
          <p:nvPr>
            <p:ph type="sldNum" sz="quarter" idx="12"/>
          </p:nvPr>
        </p:nvSpPr>
        <p:spPr/>
        <p:txBody>
          <a:bodyPr/>
          <a:lstStyle/>
          <a:p>
            <a:fld id="{470D67E6-8540-46EF-A5B2-7B5D9D3F91A3}" type="slidenum">
              <a:rPr lang="en-GB" smtClean="0"/>
              <a:t>‹#›</a:t>
            </a:fld>
            <a:endParaRPr lang="en-GB"/>
          </a:p>
        </p:txBody>
      </p:sp>
    </p:spTree>
    <p:extLst>
      <p:ext uri="{BB962C8B-B14F-4D97-AF65-F5344CB8AC3E}">
        <p14:creationId xmlns:p14="http://schemas.microsoft.com/office/powerpoint/2010/main" val="331651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F832D1-FC33-82B8-1F71-30ECB375D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4B9F7E-50A1-C5A5-1697-AFA2BD1B5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E24AF0-E959-3397-1583-AF91589FC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91F8C-2990-465F-9F94-A2091E235895}" type="datetimeFigureOut">
              <a:rPr lang="en-GB" smtClean="0"/>
              <a:t>11/09/2023</a:t>
            </a:fld>
            <a:endParaRPr lang="en-GB"/>
          </a:p>
        </p:txBody>
      </p:sp>
      <p:sp>
        <p:nvSpPr>
          <p:cNvPr id="5" name="Footer Placeholder 4">
            <a:extLst>
              <a:ext uri="{FF2B5EF4-FFF2-40B4-BE49-F238E27FC236}">
                <a16:creationId xmlns:a16="http://schemas.microsoft.com/office/drawing/2014/main" id="{9963BFE9-EC3B-CC15-E9E4-F1AA922B3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64CB310-288C-4C24-8B3D-42382E0E6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D67E6-8540-46EF-A5B2-7B5D9D3F91A3}" type="slidenum">
              <a:rPr lang="en-GB" smtClean="0"/>
              <a:t>‹#›</a:t>
            </a:fld>
            <a:endParaRPr lang="en-GB"/>
          </a:p>
        </p:txBody>
      </p:sp>
    </p:spTree>
    <p:extLst>
      <p:ext uri="{BB962C8B-B14F-4D97-AF65-F5344CB8AC3E}">
        <p14:creationId xmlns:p14="http://schemas.microsoft.com/office/powerpoint/2010/main" val="3900686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Conclusion</a:t>
            </a:r>
          </a:p>
        </p:txBody>
      </p:sp>
      <p:pic>
        <p:nvPicPr>
          <p:cNvPr id="5" name="Picture Placeholder 4">
            <a:extLst>
              <a:ext uri="{FF2B5EF4-FFF2-40B4-BE49-F238E27FC236}">
                <a16:creationId xmlns:a16="http://schemas.microsoft.com/office/drawing/2014/main" id="{94711720-63EE-E645-2A9A-21161CB4DE33}"/>
              </a:ext>
            </a:extLst>
          </p:cNvPr>
          <p:cNvPicPr>
            <a:picLocks noGrp="1" noChangeAspect="1"/>
          </p:cNvPicPr>
          <p:nvPr>
            <p:ph type="pic" idx="1"/>
          </p:nvPr>
        </p:nvPicPr>
        <p:blipFill>
          <a:blip r:embed="rId2"/>
          <a:srcRect l="7830" r="7830"/>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Developing a logical structure for an application is an important step in the design, development, and maintenance of the application.</a:t>
            </a:r>
          </a:p>
          <a:p>
            <a:pPr>
              <a:buFontTx/>
              <a:buChar char="•"/>
            </a:pPr>
            <a:r>
              <a:rPr lang="en-US"/>
              <a:t>It is important to consider the goals of the application, the target audience, and the available resources.</a:t>
            </a:r>
          </a:p>
          <a:p>
            <a:pPr>
              <a:buFontTx/>
              <a:buChar char="•"/>
            </a:pPr>
            <a:r>
              <a:rPr lang="en-US"/>
              <a:t>There are a variety of tools and technologies available to help develop a logical structure for an application.</a:t>
            </a:r>
          </a:p>
        </p:txBody>
      </p:sp>
    </p:spTree>
    <p:extLst>
      <p:ext uri="{BB962C8B-B14F-4D97-AF65-F5344CB8AC3E}">
        <p14:creationId xmlns:p14="http://schemas.microsoft.com/office/powerpoint/2010/main" val="226998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28FE-A499-E10D-E501-0830C48DA161}"/>
              </a:ext>
            </a:extLst>
          </p:cNvPr>
          <p:cNvSpPr>
            <a:spLocks noGrp="1"/>
          </p:cNvSpPr>
          <p:nvPr>
            <p:ph type="ctrTitle"/>
          </p:nvPr>
        </p:nvSpPr>
        <p:spPr/>
        <p:txBody>
          <a:bodyPr/>
          <a:lstStyle/>
          <a:p>
            <a:r>
              <a:rPr lang="en-GB"/>
              <a:t>Good Coding Practices</a:t>
            </a:r>
          </a:p>
        </p:txBody>
      </p:sp>
    </p:spTree>
    <p:extLst>
      <p:ext uri="{BB962C8B-B14F-4D97-AF65-F5344CB8AC3E}">
        <p14:creationId xmlns:p14="http://schemas.microsoft.com/office/powerpoint/2010/main" val="417564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10424-FAD9-2834-BD61-4FE39E11DF9C}"/>
              </a:ext>
            </a:extLst>
          </p:cNvPr>
          <p:cNvSpPr>
            <a:spLocks noGrp="1"/>
          </p:cNvSpPr>
          <p:nvPr>
            <p:ph type="title"/>
          </p:nvPr>
        </p:nvSpPr>
        <p:spPr/>
        <p:txBody>
          <a:bodyPr/>
          <a:lstStyle/>
          <a:p>
            <a:r>
              <a:rPr lang="en-GB"/>
              <a:t>Planning</a:t>
            </a:r>
          </a:p>
        </p:txBody>
      </p:sp>
      <p:pic>
        <p:nvPicPr>
          <p:cNvPr id="5" name="Picture Placeholder 4">
            <a:extLst>
              <a:ext uri="{FF2B5EF4-FFF2-40B4-BE49-F238E27FC236}">
                <a16:creationId xmlns:a16="http://schemas.microsoft.com/office/drawing/2014/main" id="{9E741CF3-84C0-8C2E-FDDB-40B961E2EAE5}"/>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E54496F6-8BEA-F13E-A989-B4C2A3534359}"/>
              </a:ext>
            </a:extLst>
          </p:cNvPr>
          <p:cNvSpPr>
            <a:spLocks noGrp="1"/>
          </p:cNvSpPr>
          <p:nvPr>
            <p:ph type="body" sz="half" idx="2"/>
          </p:nvPr>
        </p:nvSpPr>
        <p:spPr/>
        <p:txBody>
          <a:bodyPr/>
          <a:lstStyle/>
          <a:p>
            <a:pPr>
              <a:buFontTx/>
              <a:buChar char="•"/>
            </a:pPr>
            <a:r>
              <a:rPr lang="en-US"/>
              <a:t>Understand the problem</a:t>
            </a:r>
          </a:p>
          <a:p>
            <a:pPr>
              <a:buFontTx/>
              <a:buChar char="•"/>
            </a:pPr>
            <a:r>
              <a:rPr lang="en-US"/>
              <a:t>Break the problem into smaller tasks</a:t>
            </a:r>
          </a:p>
          <a:p>
            <a:pPr>
              <a:buFontTx/>
              <a:buChar char="•"/>
            </a:pPr>
            <a:r>
              <a:rPr lang="en-US"/>
              <a:t>Create a timeline for completion</a:t>
            </a:r>
          </a:p>
          <a:p>
            <a:pPr>
              <a:buFontTx/>
              <a:buChar char="•"/>
            </a:pPr>
            <a:r>
              <a:rPr lang="en-US"/>
              <a:t>Identify any potential risks</a:t>
            </a:r>
            <a:endParaRPr lang="en-GB"/>
          </a:p>
        </p:txBody>
      </p:sp>
    </p:spTree>
    <p:extLst>
      <p:ext uri="{BB962C8B-B14F-4D97-AF65-F5344CB8AC3E}">
        <p14:creationId xmlns:p14="http://schemas.microsoft.com/office/powerpoint/2010/main" val="264034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6524-4D64-29DE-C4BA-4BD7AB9A18FD}"/>
              </a:ext>
            </a:extLst>
          </p:cNvPr>
          <p:cNvSpPr>
            <a:spLocks noGrp="1"/>
          </p:cNvSpPr>
          <p:nvPr>
            <p:ph type="title"/>
          </p:nvPr>
        </p:nvSpPr>
        <p:spPr/>
        <p:txBody>
          <a:bodyPr/>
          <a:lstStyle/>
          <a:p>
            <a:r>
              <a:rPr lang="en-GB"/>
              <a:t>Documentation</a:t>
            </a:r>
          </a:p>
        </p:txBody>
      </p:sp>
      <p:pic>
        <p:nvPicPr>
          <p:cNvPr id="5" name="Picture Placeholder 4">
            <a:extLst>
              <a:ext uri="{FF2B5EF4-FFF2-40B4-BE49-F238E27FC236}">
                <a16:creationId xmlns:a16="http://schemas.microsoft.com/office/drawing/2014/main" id="{9D3563BF-6F05-3D83-6D82-35B5F47C58CD}"/>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DBE64241-7949-8CF2-172D-4BD3B3651F46}"/>
              </a:ext>
            </a:extLst>
          </p:cNvPr>
          <p:cNvSpPr>
            <a:spLocks noGrp="1"/>
          </p:cNvSpPr>
          <p:nvPr>
            <p:ph type="body" sz="half" idx="2"/>
          </p:nvPr>
        </p:nvSpPr>
        <p:spPr/>
        <p:txBody>
          <a:bodyPr/>
          <a:lstStyle/>
          <a:p>
            <a:pPr>
              <a:buFontTx/>
              <a:buChar char="•"/>
            </a:pPr>
            <a:r>
              <a:rPr lang="en-US"/>
              <a:t>Write comments to explain code</a:t>
            </a:r>
          </a:p>
          <a:p>
            <a:pPr>
              <a:buFontTx/>
              <a:buChar char="•"/>
            </a:pPr>
            <a:r>
              <a:rPr lang="en-US"/>
              <a:t>Create a README file to explain the project</a:t>
            </a:r>
          </a:p>
          <a:p>
            <a:pPr>
              <a:buFontTx/>
              <a:buChar char="•"/>
            </a:pPr>
            <a:r>
              <a:rPr lang="en-US"/>
              <a:t>Include a changelog to track changes</a:t>
            </a:r>
          </a:p>
          <a:p>
            <a:pPr>
              <a:buFontTx/>
              <a:buChar char="•"/>
            </a:pPr>
            <a:r>
              <a:rPr lang="en-US"/>
              <a:t>Document any assumptions made</a:t>
            </a:r>
            <a:endParaRPr lang="en-GB"/>
          </a:p>
        </p:txBody>
      </p:sp>
    </p:spTree>
    <p:extLst>
      <p:ext uri="{BB962C8B-B14F-4D97-AF65-F5344CB8AC3E}">
        <p14:creationId xmlns:p14="http://schemas.microsoft.com/office/powerpoint/2010/main" val="379393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524B-3B97-54D7-291B-B1A839714C52}"/>
              </a:ext>
            </a:extLst>
          </p:cNvPr>
          <p:cNvSpPr>
            <a:spLocks noGrp="1"/>
          </p:cNvSpPr>
          <p:nvPr>
            <p:ph type="title"/>
          </p:nvPr>
        </p:nvSpPr>
        <p:spPr/>
        <p:txBody>
          <a:bodyPr/>
          <a:lstStyle/>
          <a:p>
            <a:r>
              <a:rPr lang="en-GB"/>
              <a:t>Testing</a:t>
            </a:r>
          </a:p>
        </p:txBody>
      </p:sp>
      <p:pic>
        <p:nvPicPr>
          <p:cNvPr id="5" name="Picture Placeholder 4">
            <a:extLst>
              <a:ext uri="{FF2B5EF4-FFF2-40B4-BE49-F238E27FC236}">
                <a16:creationId xmlns:a16="http://schemas.microsoft.com/office/drawing/2014/main" id="{205E3AFA-D612-4AD1-8366-207F35CD5F7B}"/>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5D68E2D1-CC86-B54C-82B8-6A3240573472}"/>
              </a:ext>
            </a:extLst>
          </p:cNvPr>
          <p:cNvSpPr>
            <a:spLocks noGrp="1"/>
          </p:cNvSpPr>
          <p:nvPr>
            <p:ph type="body" sz="half" idx="2"/>
          </p:nvPr>
        </p:nvSpPr>
        <p:spPr/>
        <p:txBody>
          <a:bodyPr/>
          <a:lstStyle/>
          <a:p>
            <a:pPr>
              <a:buFontTx/>
              <a:buChar char="•"/>
            </a:pPr>
            <a:r>
              <a:rPr lang="en-US"/>
              <a:t>Write unit tests to test individual functions</a:t>
            </a:r>
          </a:p>
          <a:p>
            <a:pPr>
              <a:buFontTx/>
              <a:buChar char="•"/>
            </a:pPr>
            <a:r>
              <a:rPr lang="en-US"/>
              <a:t>Write integration tests to test the entire system</a:t>
            </a:r>
          </a:p>
          <a:p>
            <a:pPr>
              <a:buFontTx/>
              <a:buChar char="•"/>
            </a:pPr>
            <a:r>
              <a:rPr lang="en-US"/>
              <a:t>Test for edge cases and error handling</a:t>
            </a:r>
          </a:p>
          <a:p>
            <a:pPr>
              <a:buFontTx/>
              <a:buChar char="•"/>
            </a:pPr>
            <a:r>
              <a:rPr lang="en-US"/>
              <a:t>Test for performance and scalability</a:t>
            </a:r>
            <a:endParaRPr lang="en-GB"/>
          </a:p>
        </p:txBody>
      </p:sp>
    </p:spTree>
    <p:extLst>
      <p:ext uri="{BB962C8B-B14F-4D97-AF65-F5344CB8AC3E}">
        <p14:creationId xmlns:p14="http://schemas.microsoft.com/office/powerpoint/2010/main" val="347818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4763-BC5C-0D69-D90B-E112ED28ECEF}"/>
              </a:ext>
            </a:extLst>
          </p:cNvPr>
          <p:cNvSpPr>
            <a:spLocks noGrp="1"/>
          </p:cNvSpPr>
          <p:nvPr>
            <p:ph type="title"/>
          </p:nvPr>
        </p:nvSpPr>
        <p:spPr/>
        <p:txBody>
          <a:bodyPr/>
          <a:lstStyle/>
          <a:p>
            <a:r>
              <a:rPr lang="en-GB"/>
              <a:t>Refactoring</a:t>
            </a:r>
          </a:p>
        </p:txBody>
      </p:sp>
      <p:pic>
        <p:nvPicPr>
          <p:cNvPr id="5" name="Picture Placeholder 4">
            <a:extLst>
              <a:ext uri="{FF2B5EF4-FFF2-40B4-BE49-F238E27FC236}">
                <a16:creationId xmlns:a16="http://schemas.microsoft.com/office/drawing/2014/main" id="{EB4AF7C0-CE3E-9B5C-D559-F82895C1209C}"/>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F2EA0C5C-CF0B-8EA2-9A6A-88D00E7D0E7A}"/>
              </a:ext>
            </a:extLst>
          </p:cNvPr>
          <p:cNvSpPr>
            <a:spLocks noGrp="1"/>
          </p:cNvSpPr>
          <p:nvPr>
            <p:ph type="body" sz="half" idx="2"/>
          </p:nvPr>
        </p:nvSpPr>
        <p:spPr/>
        <p:txBody>
          <a:bodyPr/>
          <a:lstStyle/>
          <a:p>
            <a:pPr>
              <a:buFontTx/>
              <a:buChar char="•"/>
            </a:pPr>
            <a:r>
              <a:rPr lang="en-US"/>
              <a:t>Simplify code to make it more readable</a:t>
            </a:r>
          </a:p>
          <a:p>
            <a:pPr>
              <a:buFontTx/>
              <a:buChar char="•"/>
            </a:pPr>
            <a:r>
              <a:rPr lang="en-US"/>
              <a:t>Remove redundant code</a:t>
            </a:r>
          </a:p>
          <a:p>
            <a:pPr>
              <a:buFontTx/>
              <a:buChar char="•"/>
            </a:pPr>
            <a:r>
              <a:rPr lang="en-US"/>
              <a:t>Improve code performance</a:t>
            </a:r>
          </a:p>
          <a:p>
            <a:pPr>
              <a:buFontTx/>
              <a:buChar char="•"/>
            </a:pPr>
            <a:r>
              <a:rPr lang="en-US"/>
              <a:t>Ensure code is maintainable</a:t>
            </a:r>
            <a:endParaRPr lang="en-GB"/>
          </a:p>
        </p:txBody>
      </p:sp>
    </p:spTree>
    <p:extLst>
      <p:ext uri="{BB962C8B-B14F-4D97-AF65-F5344CB8AC3E}">
        <p14:creationId xmlns:p14="http://schemas.microsoft.com/office/powerpoint/2010/main" val="2525087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9424-3631-D755-2D1D-595F6DD99CFB}"/>
              </a:ext>
            </a:extLst>
          </p:cNvPr>
          <p:cNvSpPr>
            <a:spLocks noGrp="1"/>
          </p:cNvSpPr>
          <p:nvPr>
            <p:ph type="title"/>
          </p:nvPr>
        </p:nvSpPr>
        <p:spPr/>
        <p:txBody>
          <a:bodyPr/>
          <a:lstStyle/>
          <a:p>
            <a:r>
              <a:rPr lang="en-GB"/>
              <a:t>Version Control</a:t>
            </a:r>
          </a:p>
        </p:txBody>
      </p:sp>
      <p:pic>
        <p:nvPicPr>
          <p:cNvPr id="5" name="Picture Placeholder 4">
            <a:extLst>
              <a:ext uri="{FF2B5EF4-FFF2-40B4-BE49-F238E27FC236}">
                <a16:creationId xmlns:a16="http://schemas.microsoft.com/office/drawing/2014/main" id="{3F703968-1E9C-AFC6-4CE6-63616C783CF0}"/>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790F749B-575C-B588-21E3-86C7DF1BF478}"/>
              </a:ext>
            </a:extLst>
          </p:cNvPr>
          <p:cNvSpPr>
            <a:spLocks noGrp="1"/>
          </p:cNvSpPr>
          <p:nvPr>
            <p:ph type="body" sz="half" idx="2"/>
          </p:nvPr>
        </p:nvSpPr>
        <p:spPr/>
        <p:txBody>
          <a:bodyPr/>
          <a:lstStyle/>
          <a:p>
            <a:pPr>
              <a:buFontTx/>
              <a:buChar char="•"/>
            </a:pPr>
            <a:r>
              <a:rPr lang="en-US"/>
              <a:t>Use version control to track changes</a:t>
            </a:r>
          </a:p>
          <a:p>
            <a:pPr>
              <a:buFontTx/>
              <a:buChar char="•"/>
            </a:pPr>
            <a:r>
              <a:rPr lang="en-US"/>
              <a:t>Create branches for different features</a:t>
            </a:r>
          </a:p>
          <a:p>
            <a:pPr>
              <a:buFontTx/>
              <a:buChar char="•"/>
            </a:pPr>
            <a:r>
              <a:rPr lang="en-US"/>
              <a:t>Merge branches when features are complete</a:t>
            </a:r>
          </a:p>
          <a:p>
            <a:pPr>
              <a:buFontTx/>
              <a:buChar char="•"/>
            </a:pPr>
            <a:r>
              <a:rPr lang="en-US"/>
              <a:t>Keep a history of changes</a:t>
            </a:r>
            <a:endParaRPr lang="en-GB"/>
          </a:p>
        </p:txBody>
      </p:sp>
    </p:spTree>
    <p:extLst>
      <p:ext uri="{BB962C8B-B14F-4D97-AF65-F5344CB8AC3E}">
        <p14:creationId xmlns:p14="http://schemas.microsoft.com/office/powerpoint/2010/main" val="2125440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47A9-A86E-BBC0-25C0-C601FF06705F}"/>
              </a:ext>
            </a:extLst>
          </p:cNvPr>
          <p:cNvSpPr>
            <a:spLocks noGrp="1"/>
          </p:cNvSpPr>
          <p:nvPr>
            <p:ph type="ctrTitle"/>
          </p:nvPr>
        </p:nvSpPr>
        <p:spPr/>
        <p:txBody>
          <a:bodyPr>
            <a:normAutofit fontScale="90000"/>
          </a:bodyPr>
          <a:lstStyle/>
          <a:p>
            <a:r>
              <a:rPr lang="en-US"/>
              <a:t>Incorporate End-User Context into Application Design</a:t>
            </a:r>
            <a:endParaRPr lang="en-GB"/>
          </a:p>
        </p:txBody>
      </p:sp>
    </p:spTree>
    <p:extLst>
      <p:ext uri="{BB962C8B-B14F-4D97-AF65-F5344CB8AC3E}">
        <p14:creationId xmlns:p14="http://schemas.microsoft.com/office/powerpoint/2010/main" val="1732594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8DE0-E0BC-3878-AF02-D7D9DDA44113}"/>
              </a:ext>
            </a:extLst>
          </p:cNvPr>
          <p:cNvSpPr>
            <a:spLocks noGrp="1"/>
          </p:cNvSpPr>
          <p:nvPr>
            <p:ph type="title"/>
          </p:nvPr>
        </p:nvSpPr>
        <p:spPr/>
        <p:txBody>
          <a:bodyPr/>
          <a:lstStyle/>
          <a:p>
            <a:r>
              <a:rPr lang="en-GB"/>
              <a:t>What is End-User Context?</a:t>
            </a:r>
          </a:p>
        </p:txBody>
      </p:sp>
      <p:pic>
        <p:nvPicPr>
          <p:cNvPr id="5" name="Picture Placeholder 4">
            <a:extLst>
              <a:ext uri="{FF2B5EF4-FFF2-40B4-BE49-F238E27FC236}">
                <a16:creationId xmlns:a16="http://schemas.microsoft.com/office/drawing/2014/main" id="{F73C0550-BF39-97A3-2992-5C189481D00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8FC0FD4C-E335-B51D-D8F3-D759F5F5D41C}"/>
              </a:ext>
            </a:extLst>
          </p:cNvPr>
          <p:cNvSpPr>
            <a:spLocks noGrp="1"/>
          </p:cNvSpPr>
          <p:nvPr>
            <p:ph type="body" sz="half" idx="2"/>
          </p:nvPr>
        </p:nvSpPr>
        <p:spPr/>
        <p:txBody>
          <a:bodyPr/>
          <a:lstStyle/>
          <a:p>
            <a:pPr>
              <a:buFontTx/>
              <a:buChar char="•"/>
            </a:pPr>
            <a:r>
              <a:rPr lang="en-US"/>
              <a:t>End-user context is the set of conditions that affect how a user interacts with an application.</a:t>
            </a:r>
          </a:p>
          <a:p>
            <a:pPr>
              <a:buFontTx/>
              <a:buChar char="•"/>
            </a:pPr>
            <a:r>
              <a:rPr lang="en-US"/>
              <a:t>It includes factors such as the user's device, location, language, and preferences.</a:t>
            </a:r>
            <a:endParaRPr lang="en-GB"/>
          </a:p>
        </p:txBody>
      </p:sp>
    </p:spTree>
    <p:extLst>
      <p:ext uri="{BB962C8B-B14F-4D97-AF65-F5344CB8AC3E}">
        <p14:creationId xmlns:p14="http://schemas.microsoft.com/office/powerpoint/2010/main" val="3386210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6242-6D1D-8F46-3992-2EF3A464BF83}"/>
              </a:ext>
            </a:extLst>
          </p:cNvPr>
          <p:cNvSpPr>
            <a:spLocks noGrp="1"/>
          </p:cNvSpPr>
          <p:nvPr>
            <p:ph type="title"/>
          </p:nvPr>
        </p:nvSpPr>
        <p:spPr/>
        <p:txBody>
          <a:bodyPr/>
          <a:lstStyle/>
          <a:p>
            <a:r>
              <a:rPr lang="en-US"/>
              <a:t>Why is End-User Context Important?</a:t>
            </a:r>
            <a:endParaRPr lang="en-GB"/>
          </a:p>
        </p:txBody>
      </p:sp>
      <p:pic>
        <p:nvPicPr>
          <p:cNvPr id="5" name="Picture Placeholder 4">
            <a:extLst>
              <a:ext uri="{FF2B5EF4-FFF2-40B4-BE49-F238E27FC236}">
                <a16:creationId xmlns:a16="http://schemas.microsoft.com/office/drawing/2014/main" id="{FB03A2DD-8FF9-E64E-8CF5-8B53F92B4B29}"/>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2E5C0A04-DD8A-8587-46C2-46EF6D4E055E}"/>
              </a:ext>
            </a:extLst>
          </p:cNvPr>
          <p:cNvSpPr>
            <a:spLocks noGrp="1"/>
          </p:cNvSpPr>
          <p:nvPr>
            <p:ph type="body" sz="half" idx="2"/>
          </p:nvPr>
        </p:nvSpPr>
        <p:spPr/>
        <p:txBody>
          <a:bodyPr/>
          <a:lstStyle/>
          <a:p>
            <a:pPr>
              <a:buFontTx/>
              <a:buChar char="•"/>
            </a:pPr>
            <a:r>
              <a:rPr lang="en-US"/>
              <a:t>By understanding the user's context, you can create an application that is tailored to their needs.</a:t>
            </a:r>
          </a:p>
          <a:p>
            <a:pPr>
              <a:buFontTx/>
              <a:buChar char="•"/>
            </a:pPr>
            <a:r>
              <a:rPr lang="en-US"/>
              <a:t>This will create a more engaging user experience, which will lead to increased user satisfaction and loyalty.</a:t>
            </a:r>
            <a:endParaRPr lang="en-GB"/>
          </a:p>
        </p:txBody>
      </p:sp>
    </p:spTree>
    <p:extLst>
      <p:ext uri="{BB962C8B-B14F-4D97-AF65-F5344CB8AC3E}">
        <p14:creationId xmlns:p14="http://schemas.microsoft.com/office/powerpoint/2010/main" val="362042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3 – </a:t>
            </a:r>
            <a:r>
              <a:rPr lang="en-GB" dirty="0">
                <a:latin typeface="Calibri" panose="020F0502020204030204" pitchFamily="34" charset="0"/>
                <a:ea typeface="Calibri" panose="020F0502020204030204" pitchFamily="34" charset="0"/>
                <a:cs typeface="Arial" panose="020B0604020202020204" pitchFamily="34" charset="0"/>
              </a:rPr>
              <a:t>Coding and Architecture</a:t>
            </a:r>
            <a:endParaRPr lang="en-GB" dirty="0"/>
          </a:p>
          <a:p>
            <a:endParaRPr lang="en-GB" dirty="0"/>
          </a:p>
          <a:p>
            <a:r>
              <a:rPr lang="en-GB" dirty="0"/>
              <a:t>Week 3C</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42F8-721E-791E-193F-60F8FA36ECD0}"/>
              </a:ext>
            </a:extLst>
          </p:cNvPr>
          <p:cNvSpPr>
            <a:spLocks noGrp="1"/>
          </p:cNvSpPr>
          <p:nvPr>
            <p:ph type="title"/>
          </p:nvPr>
        </p:nvSpPr>
        <p:spPr/>
        <p:txBody>
          <a:bodyPr/>
          <a:lstStyle/>
          <a:p>
            <a:r>
              <a:rPr lang="en-US"/>
              <a:t>How to Incorporate End-User Context</a:t>
            </a:r>
            <a:endParaRPr lang="en-GB"/>
          </a:p>
        </p:txBody>
      </p:sp>
      <p:pic>
        <p:nvPicPr>
          <p:cNvPr id="5" name="Picture Placeholder 4">
            <a:extLst>
              <a:ext uri="{FF2B5EF4-FFF2-40B4-BE49-F238E27FC236}">
                <a16:creationId xmlns:a16="http://schemas.microsoft.com/office/drawing/2014/main" id="{CFED5F5D-78D0-5A50-BB28-2CB7A0F49FF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F7A5A53E-ED8E-0935-1D57-1EDB5FAA28B5}"/>
              </a:ext>
            </a:extLst>
          </p:cNvPr>
          <p:cNvSpPr>
            <a:spLocks noGrp="1"/>
          </p:cNvSpPr>
          <p:nvPr>
            <p:ph type="body" sz="half" idx="2"/>
          </p:nvPr>
        </p:nvSpPr>
        <p:spPr/>
        <p:txBody>
          <a:bodyPr/>
          <a:lstStyle/>
          <a:p>
            <a:pPr>
              <a:buFontTx/>
              <a:buChar char="•"/>
            </a:pPr>
            <a:r>
              <a:rPr lang="en-US"/>
              <a:t>When designing an application, consider the user's context.</a:t>
            </a:r>
          </a:p>
          <a:p>
            <a:pPr>
              <a:buFontTx/>
              <a:buChar char="•"/>
            </a:pPr>
            <a:r>
              <a:rPr lang="en-US"/>
              <a:t>Think about the user's device, location, language, and preferences.</a:t>
            </a:r>
          </a:p>
          <a:p>
            <a:pPr>
              <a:buFontTx/>
              <a:buChar char="•"/>
            </a:pPr>
            <a:r>
              <a:rPr lang="en-US"/>
              <a:t>Design the application to be responsive to these factors, and create an experience that is tailored to the user's needs.</a:t>
            </a:r>
            <a:endParaRPr lang="en-GB"/>
          </a:p>
        </p:txBody>
      </p:sp>
    </p:spTree>
    <p:extLst>
      <p:ext uri="{BB962C8B-B14F-4D97-AF65-F5344CB8AC3E}">
        <p14:creationId xmlns:p14="http://schemas.microsoft.com/office/powerpoint/2010/main" val="157521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63F5-0BB4-0A91-987D-0D3EFFB7232E}"/>
              </a:ext>
            </a:extLst>
          </p:cNvPr>
          <p:cNvSpPr>
            <a:spLocks noGrp="1"/>
          </p:cNvSpPr>
          <p:nvPr>
            <p:ph type="title"/>
          </p:nvPr>
        </p:nvSpPr>
        <p:spPr/>
        <p:txBody>
          <a:bodyPr/>
          <a:lstStyle/>
          <a:p>
            <a:r>
              <a:rPr lang="en-GB"/>
              <a:t>Device Context</a:t>
            </a:r>
          </a:p>
        </p:txBody>
      </p:sp>
      <p:pic>
        <p:nvPicPr>
          <p:cNvPr id="5" name="Picture Placeholder 4">
            <a:extLst>
              <a:ext uri="{FF2B5EF4-FFF2-40B4-BE49-F238E27FC236}">
                <a16:creationId xmlns:a16="http://schemas.microsoft.com/office/drawing/2014/main" id="{CB35D830-6D57-E1C5-F148-918C5E9E0555}"/>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A4D898A6-2923-799C-7158-DE7EAB429F4C}"/>
              </a:ext>
            </a:extLst>
          </p:cNvPr>
          <p:cNvSpPr>
            <a:spLocks noGrp="1"/>
          </p:cNvSpPr>
          <p:nvPr>
            <p:ph type="body" sz="half" idx="2"/>
          </p:nvPr>
        </p:nvSpPr>
        <p:spPr/>
        <p:txBody>
          <a:bodyPr/>
          <a:lstStyle/>
          <a:p>
            <a:pPr>
              <a:buFontTx/>
              <a:buChar char="•"/>
            </a:pPr>
            <a:r>
              <a:rPr lang="en-US"/>
              <a:t>When designing an application, consider the user's device.</a:t>
            </a:r>
          </a:p>
          <a:p>
            <a:pPr>
              <a:buFontTx/>
              <a:buChar char="•"/>
            </a:pPr>
            <a:r>
              <a:rPr lang="en-US"/>
              <a:t>Design the application to be responsive to different devices, such as desktop, tablet, and mobile.</a:t>
            </a:r>
          </a:p>
          <a:p>
            <a:pPr>
              <a:buFontTx/>
              <a:buChar char="•"/>
            </a:pPr>
            <a:r>
              <a:rPr lang="en-US"/>
              <a:t>This will ensure that the user has a consistent experience across all devices.</a:t>
            </a:r>
            <a:endParaRPr lang="en-GB"/>
          </a:p>
        </p:txBody>
      </p:sp>
    </p:spTree>
    <p:extLst>
      <p:ext uri="{BB962C8B-B14F-4D97-AF65-F5344CB8AC3E}">
        <p14:creationId xmlns:p14="http://schemas.microsoft.com/office/powerpoint/2010/main" val="2760287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CED9-67D8-A0C2-5A96-39AF93E25E25}"/>
              </a:ext>
            </a:extLst>
          </p:cNvPr>
          <p:cNvSpPr>
            <a:spLocks noGrp="1"/>
          </p:cNvSpPr>
          <p:nvPr>
            <p:ph type="title"/>
          </p:nvPr>
        </p:nvSpPr>
        <p:spPr/>
        <p:txBody>
          <a:bodyPr/>
          <a:lstStyle/>
          <a:p>
            <a:r>
              <a:rPr lang="en-GB"/>
              <a:t>Location Context</a:t>
            </a:r>
          </a:p>
        </p:txBody>
      </p:sp>
      <p:pic>
        <p:nvPicPr>
          <p:cNvPr id="5" name="Picture Placeholder 4">
            <a:extLst>
              <a:ext uri="{FF2B5EF4-FFF2-40B4-BE49-F238E27FC236}">
                <a16:creationId xmlns:a16="http://schemas.microsoft.com/office/drawing/2014/main" id="{E4E9380E-F703-38FD-C9C4-5DB03422802F}"/>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D8CE408C-7799-DBDD-A4C8-9E4D1531037D}"/>
              </a:ext>
            </a:extLst>
          </p:cNvPr>
          <p:cNvSpPr>
            <a:spLocks noGrp="1"/>
          </p:cNvSpPr>
          <p:nvPr>
            <p:ph type="body" sz="half" idx="2"/>
          </p:nvPr>
        </p:nvSpPr>
        <p:spPr/>
        <p:txBody>
          <a:bodyPr/>
          <a:lstStyle/>
          <a:p>
            <a:pPr>
              <a:buFontTx/>
              <a:buChar char="•"/>
            </a:pPr>
            <a:r>
              <a:rPr lang="en-US"/>
              <a:t>When designing an application, consider the user's location.</a:t>
            </a:r>
          </a:p>
          <a:p>
            <a:pPr>
              <a:buFontTx/>
              <a:buChar char="•"/>
            </a:pPr>
            <a:r>
              <a:rPr lang="en-US"/>
              <a:t>Design the application to be responsive to different locations, such as different countries or regions.</a:t>
            </a:r>
          </a:p>
          <a:p>
            <a:pPr>
              <a:buFontTx/>
              <a:buChar char="•"/>
            </a:pPr>
            <a:r>
              <a:rPr lang="en-US"/>
              <a:t>This will ensure that the user has a localized experience.</a:t>
            </a:r>
            <a:endParaRPr lang="en-GB"/>
          </a:p>
        </p:txBody>
      </p:sp>
    </p:spTree>
    <p:extLst>
      <p:ext uri="{BB962C8B-B14F-4D97-AF65-F5344CB8AC3E}">
        <p14:creationId xmlns:p14="http://schemas.microsoft.com/office/powerpoint/2010/main" val="1418608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F0DA-6A9E-CE05-4471-BD728D184EFE}"/>
              </a:ext>
            </a:extLst>
          </p:cNvPr>
          <p:cNvSpPr>
            <a:spLocks noGrp="1"/>
          </p:cNvSpPr>
          <p:nvPr>
            <p:ph type="title"/>
          </p:nvPr>
        </p:nvSpPr>
        <p:spPr/>
        <p:txBody>
          <a:bodyPr/>
          <a:lstStyle/>
          <a:p>
            <a:r>
              <a:rPr lang="en-GB"/>
              <a:t>Language Context</a:t>
            </a:r>
          </a:p>
        </p:txBody>
      </p:sp>
      <p:pic>
        <p:nvPicPr>
          <p:cNvPr id="5" name="Picture Placeholder 4">
            <a:extLst>
              <a:ext uri="{FF2B5EF4-FFF2-40B4-BE49-F238E27FC236}">
                <a16:creationId xmlns:a16="http://schemas.microsoft.com/office/drawing/2014/main" id="{96DAFD56-8B37-1E11-1582-83BA50643C05}"/>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96004D91-E277-B911-9198-0F7886A032B2}"/>
              </a:ext>
            </a:extLst>
          </p:cNvPr>
          <p:cNvSpPr>
            <a:spLocks noGrp="1"/>
          </p:cNvSpPr>
          <p:nvPr>
            <p:ph type="body" sz="half" idx="2"/>
          </p:nvPr>
        </p:nvSpPr>
        <p:spPr/>
        <p:txBody>
          <a:bodyPr/>
          <a:lstStyle/>
          <a:p>
            <a:pPr>
              <a:buFontTx/>
              <a:buChar char="•"/>
            </a:pPr>
            <a:r>
              <a:rPr lang="en-US"/>
              <a:t>When designing an application, consider the user's language.</a:t>
            </a:r>
          </a:p>
          <a:p>
            <a:pPr>
              <a:buFontTx/>
              <a:buChar char="•"/>
            </a:pPr>
            <a:r>
              <a:rPr lang="en-US"/>
              <a:t>Design the application to be responsive to different languages.</a:t>
            </a:r>
          </a:p>
          <a:p>
            <a:pPr>
              <a:buFontTx/>
              <a:buChar char="•"/>
            </a:pPr>
            <a:r>
              <a:rPr lang="en-US"/>
              <a:t>This will ensure that the user has a localized experience in their own language.</a:t>
            </a:r>
            <a:endParaRPr lang="en-GB"/>
          </a:p>
        </p:txBody>
      </p:sp>
    </p:spTree>
    <p:extLst>
      <p:ext uri="{BB962C8B-B14F-4D97-AF65-F5344CB8AC3E}">
        <p14:creationId xmlns:p14="http://schemas.microsoft.com/office/powerpoint/2010/main" val="2415996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B08E-E7C2-1621-26FC-BF7BA6229F21}"/>
              </a:ext>
            </a:extLst>
          </p:cNvPr>
          <p:cNvSpPr>
            <a:spLocks noGrp="1"/>
          </p:cNvSpPr>
          <p:nvPr>
            <p:ph type="title"/>
          </p:nvPr>
        </p:nvSpPr>
        <p:spPr/>
        <p:txBody>
          <a:bodyPr/>
          <a:lstStyle/>
          <a:p>
            <a:r>
              <a:rPr lang="en-GB"/>
              <a:t>Preferences Context</a:t>
            </a:r>
          </a:p>
        </p:txBody>
      </p:sp>
      <p:pic>
        <p:nvPicPr>
          <p:cNvPr id="5" name="Picture Placeholder 4">
            <a:extLst>
              <a:ext uri="{FF2B5EF4-FFF2-40B4-BE49-F238E27FC236}">
                <a16:creationId xmlns:a16="http://schemas.microsoft.com/office/drawing/2014/main" id="{BC2AB726-8797-C37C-AD84-D979B945CBD0}"/>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B34548A0-8D51-59B4-F5C3-221AB6847A65}"/>
              </a:ext>
            </a:extLst>
          </p:cNvPr>
          <p:cNvSpPr>
            <a:spLocks noGrp="1"/>
          </p:cNvSpPr>
          <p:nvPr>
            <p:ph type="body" sz="half" idx="2"/>
          </p:nvPr>
        </p:nvSpPr>
        <p:spPr/>
        <p:txBody>
          <a:bodyPr/>
          <a:lstStyle/>
          <a:p>
            <a:pPr>
              <a:buFontTx/>
              <a:buChar char="•"/>
            </a:pPr>
            <a:r>
              <a:rPr lang="en-US"/>
              <a:t>When designing an application, consider the user's preferences.</a:t>
            </a:r>
          </a:p>
          <a:p>
            <a:pPr>
              <a:buFontTx/>
              <a:buChar char="•"/>
            </a:pPr>
            <a:r>
              <a:rPr lang="en-US"/>
              <a:t>Design the application to be responsive to different preferences, such as color, font size, and layout.</a:t>
            </a:r>
          </a:p>
          <a:p>
            <a:pPr>
              <a:buFontTx/>
              <a:buChar char="•"/>
            </a:pPr>
            <a:r>
              <a:rPr lang="en-US"/>
              <a:t>This will ensure that the user has a personalized experience.</a:t>
            </a:r>
            <a:endParaRPr lang="en-GB"/>
          </a:p>
        </p:txBody>
      </p:sp>
    </p:spTree>
    <p:extLst>
      <p:ext uri="{BB962C8B-B14F-4D97-AF65-F5344CB8AC3E}">
        <p14:creationId xmlns:p14="http://schemas.microsoft.com/office/powerpoint/2010/main" val="3898297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DB19-8417-A3D4-0D27-3C6D7640F60F}"/>
              </a:ext>
            </a:extLst>
          </p:cNvPr>
          <p:cNvSpPr>
            <a:spLocks noGrp="1"/>
          </p:cNvSpPr>
          <p:nvPr>
            <p:ph type="title"/>
          </p:nvPr>
        </p:nvSpPr>
        <p:spPr/>
        <p:txBody>
          <a:bodyPr/>
          <a:lstStyle/>
          <a:p>
            <a:r>
              <a:rPr lang="en-US"/>
              <a:t>Benefits of Incorporating End-User Context</a:t>
            </a:r>
            <a:endParaRPr lang="en-GB"/>
          </a:p>
        </p:txBody>
      </p:sp>
      <p:pic>
        <p:nvPicPr>
          <p:cNvPr id="5" name="Picture Placeholder 4">
            <a:extLst>
              <a:ext uri="{FF2B5EF4-FFF2-40B4-BE49-F238E27FC236}">
                <a16:creationId xmlns:a16="http://schemas.microsoft.com/office/drawing/2014/main" id="{1ED972E9-AD66-DA57-4F7B-89886497466D}"/>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BDEC99D2-97FC-A49E-218B-8C76F164F797}"/>
              </a:ext>
            </a:extLst>
          </p:cNvPr>
          <p:cNvSpPr>
            <a:spLocks noGrp="1"/>
          </p:cNvSpPr>
          <p:nvPr>
            <p:ph type="body" sz="half" idx="2"/>
          </p:nvPr>
        </p:nvSpPr>
        <p:spPr/>
        <p:txBody>
          <a:bodyPr/>
          <a:lstStyle/>
          <a:p>
            <a:pPr>
              <a:buFontTx/>
              <a:buChar char="•"/>
            </a:pPr>
            <a:r>
              <a:rPr lang="en-US"/>
              <a:t>Incorporating end-user context into application design will create a more engaging user experience.</a:t>
            </a:r>
          </a:p>
          <a:p>
            <a:pPr>
              <a:buFontTx/>
              <a:buChar char="•"/>
            </a:pPr>
            <a:r>
              <a:rPr lang="en-US"/>
              <a:t>This will lead to increased user satisfaction and loyalty, as well as improved user retention.</a:t>
            </a:r>
            <a:endParaRPr lang="en-GB"/>
          </a:p>
        </p:txBody>
      </p:sp>
    </p:spTree>
    <p:extLst>
      <p:ext uri="{BB962C8B-B14F-4D97-AF65-F5344CB8AC3E}">
        <p14:creationId xmlns:p14="http://schemas.microsoft.com/office/powerpoint/2010/main" val="560132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EE231-0120-6077-22E4-E93E772BE826}"/>
              </a:ext>
            </a:extLst>
          </p:cNvPr>
          <p:cNvSpPr>
            <a:spLocks noGrp="1"/>
          </p:cNvSpPr>
          <p:nvPr>
            <p:ph type="title"/>
          </p:nvPr>
        </p:nvSpPr>
        <p:spPr/>
        <p:txBody>
          <a:bodyPr/>
          <a:lstStyle/>
          <a:p>
            <a:r>
              <a:rPr lang="en-GB"/>
              <a:t>Conclusion</a:t>
            </a:r>
          </a:p>
        </p:txBody>
      </p:sp>
      <p:pic>
        <p:nvPicPr>
          <p:cNvPr id="5" name="Picture Placeholder 4">
            <a:extLst>
              <a:ext uri="{FF2B5EF4-FFF2-40B4-BE49-F238E27FC236}">
                <a16:creationId xmlns:a16="http://schemas.microsoft.com/office/drawing/2014/main" id="{06B63E9D-9FCA-339D-EC81-86684D27D72B}"/>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714E503E-E41D-9833-FFDA-39180E66421A}"/>
              </a:ext>
            </a:extLst>
          </p:cNvPr>
          <p:cNvSpPr>
            <a:spLocks noGrp="1"/>
          </p:cNvSpPr>
          <p:nvPr>
            <p:ph type="body" sz="half" idx="2"/>
          </p:nvPr>
        </p:nvSpPr>
        <p:spPr/>
        <p:txBody>
          <a:bodyPr/>
          <a:lstStyle/>
          <a:p>
            <a:pPr>
              <a:buFontTx/>
              <a:buChar char="•"/>
            </a:pPr>
            <a:r>
              <a:rPr lang="en-US"/>
              <a:t>Incorporating end-user context into application design is essential for creating an engaging user experience.</a:t>
            </a:r>
          </a:p>
          <a:p>
            <a:pPr>
              <a:buFontTx/>
              <a:buChar char="•"/>
            </a:pPr>
            <a:r>
              <a:rPr lang="en-US"/>
              <a:t>By understanding the user's context, you can create an application that is tailored to their needs, leading to increased user satisfaction and loyalty.</a:t>
            </a:r>
            <a:endParaRPr lang="en-GB"/>
          </a:p>
        </p:txBody>
      </p:sp>
    </p:spTree>
    <p:extLst>
      <p:ext uri="{BB962C8B-B14F-4D97-AF65-F5344CB8AC3E}">
        <p14:creationId xmlns:p14="http://schemas.microsoft.com/office/powerpoint/2010/main" val="2087632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Case-Study - </a:t>
            </a:r>
            <a:r>
              <a:rPr lang="en-GB" sz="4000" dirty="0">
                <a:effectLst/>
                <a:latin typeface="Calibri" panose="020F0502020204030204" pitchFamily="34" charset="0"/>
                <a:ea typeface="Calibri" panose="020F0502020204030204" pitchFamily="34" charset="0"/>
                <a:cs typeface="Arial" panose="020B0604020202020204" pitchFamily="34" charset="0"/>
              </a:rPr>
              <a:t>Slack's Software Development</a:t>
            </a:r>
            <a:endParaRPr lang="en-GB" sz="40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997563"/>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Introduction to Slack's Software Development Approach</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Good afternoon, everyone. Today, we'll explore an insightful case study about Slack, a widely used messaging platform. We will focus on understanding how Slack develops a logical structure for its application, implements good coding practices, and incorporates end-user context into its design. This aligns with our first SMART objective: Developing a Logical Structure for the Application."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6" name="Picture 2" descr="Slack is your productivity platform | Slack">
            <a:extLst>
              <a:ext uri="{FF2B5EF4-FFF2-40B4-BE49-F238E27FC236}">
                <a16:creationId xmlns:a16="http://schemas.microsoft.com/office/drawing/2014/main" id="{66110AC3-F174-68B1-13C1-36EA9EA6A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584" y="3933092"/>
            <a:ext cx="4891548" cy="255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917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Case-Study - </a:t>
            </a:r>
            <a:r>
              <a:rPr lang="en-GB" sz="4000" dirty="0">
                <a:effectLst/>
                <a:latin typeface="Calibri" panose="020F0502020204030204" pitchFamily="34" charset="0"/>
                <a:ea typeface="Calibri" panose="020F0502020204030204" pitchFamily="34" charset="0"/>
                <a:cs typeface="Arial" panose="020B0604020202020204" pitchFamily="34" charset="0"/>
              </a:rPr>
              <a:t>Slack's Software Development</a:t>
            </a:r>
            <a:endParaRPr lang="en-GB" sz="40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997563"/>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Slack's Coding Practices </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Slack employs a variety of good coding practices, such as code reviews, unit testing, and continuous integration. These practices ensure that the code is functional but also maintainable and scalable. This helps us understand our second SMART objective: Implement Good Coding Practices.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2" descr="Slack is your productivity platform | Slack">
            <a:extLst>
              <a:ext uri="{FF2B5EF4-FFF2-40B4-BE49-F238E27FC236}">
                <a16:creationId xmlns:a16="http://schemas.microsoft.com/office/drawing/2014/main" id="{A7400CA4-4B08-A5C4-91F9-9A9482A70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584" y="3933092"/>
            <a:ext cx="4891548" cy="255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256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Case-Study - </a:t>
            </a:r>
            <a:r>
              <a:rPr lang="en-GB" sz="4000" dirty="0">
                <a:effectLst/>
                <a:latin typeface="Calibri" panose="020F0502020204030204" pitchFamily="34" charset="0"/>
                <a:ea typeface="Calibri" panose="020F0502020204030204" pitchFamily="34" charset="0"/>
                <a:cs typeface="Arial" panose="020B0604020202020204" pitchFamily="34" charset="0"/>
              </a:rPr>
              <a:t>Slack's Software Development</a:t>
            </a:r>
            <a:endParaRPr lang="en-GB" sz="40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997563"/>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End-User Context in Slack's Application Design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Slack places a strong emphasis on user experience. They conduct user interviews, A/B tests, and use analytics to understand how people use their platform. This information is then used to make informed design decisions, fulfilling our third SMART objective: Incorporate End-User Context into Application Design.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2" descr="Slack is your productivity platform | Slack">
            <a:extLst>
              <a:ext uri="{FF2B5EF4-FFF2-40B4-BE49-F238E27FC236}">
                <a16:creationId xmlns:a16="http://schemas.microsoft.com/office/drawing/2014/main" id="{294265AC-C38A-074A-597A-7C1FE870F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584" y="3933092"/>
            <a:ext cx="4891548" cy="255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05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Develop a Logical Structure for the Application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Implement Good Coding Practices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Incorporate End-User Context into Application Design</a:t>
            </a:r>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"App Design Sprint"</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997563"/>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This activity is based on the following Industry Case Study: Mobile App Development at a Local Grocery Store</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Overview: A local grocery store has decided to develop a mobile app to enhance customer experience and streamline online shopping. The development team is tasked with creating a user-friendly, efficient, and maintainable app. This case study aims to help beginners understand how to develop a logical structure for an application, implement good coding practices, and incorporate end-user context into design decisions.</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Objectives: Create a basic outline for the grocery store's mobile app that aligns with the SMART learning objectives.</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71119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"App Design Sprint"</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997563"/>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Instructions: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Each group will receive an Activity Worksheet outlining the case study.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Groups will sketch a basic outline of the app's main features, considering good coding practices and end-user needs.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Each group will discuss how they would incorporate user feedback into their design.</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97666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a:t>
            </a:r>
            <a:r>
              <a:rPr lang="en-GB" sz="4000" kern="100" dirty="0">
                <a:latin typeface="Calibri" panose="020F0502020204030204" pitchFamily="34" charset="0"/>
                <a:ea typeface="Calibri" panose="020F0502020204030204" pitchFamily="34" charset="0"/>
                <a:cs typeface="Arial" panose="020B0604020202020204" pitchFamily="34" charset="0"/>
              </a:rPr>
              <a:t> Material</a:t>
            </a:r>
            <a:endParaRPr lang="en-GB" sz="40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997563"/>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Activity Worksheet: App Design Sprint</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Case Study Overview: You are part of a development team at a local grocery store. Your task is to develop a mobile app to enhance the customer shopping experience.</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Your Task:</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1. Write a basic outline of the app's main features.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2. Discuss the good coding practices you would implement.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3. Explain how you would incorporate end-user context into your design.</a:t>
            </a:r>
          </a:p>
          <a:p>
            <a:pPr marL="0" indent="0">
              <a:lnSpc>
                <a:spcPct val="107000"/>
              </a:lnSpc>
              <a:spcAft>
                <a:spcPts val="800"/>
              </a:spcAft>
              <a:buNone/>
            </a:pPr>
            <a:r>
              <a:rPr lang="en-GB" sz="1800" kern="100" dirty="0">
                <a:latin typeface="Calibri" panose="020F0502020204030204" pitchFamily="34" charset="0"/>
                <a:ea typeface="Calibri" panose="020F0502020204030204" pitchFamily="34" charset="0"/>
                <a:cs typeface="Arial" panose="020B0604020202020204" pitchFamily="34" charset="0"/>
              </a:rPr>
              <a:t>Use the Example document to help you.</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24239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Now,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Develop a Logical Structure for the Application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Implement Good Coding Practices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Incorporate End-User Context into Application Design</a:t>
            </a:r>
          </a:p>
        </p:txBody>
      </p:sp>
    </p:spTree>
    <p:extLst>
      <p:ext uri="{BB962C8B-B14F-4D97-AF65-F5344CB8AC3E}">
        <p14:creationId xmlns:p14="http://schemas.microsoft.com/office/powerpoint/2010/main" val="1278179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Questions?</a:t>
            </a:r>
          </a:p>
        </p:txBody>
      </p:sp>
      <p:pic>
        <p:nvPicPr>
          <p:cNvPr id="5" name="Picture Placeholder 4">
            <a:extLst>
              <a:ext uri="{FF2B5EF4-FFF2-40B4-BE49-F238E27FC236}">
                <a16:creationId xmlns:a16="http://schemas.microsoft.com/office/drawing/2014/main" id="{C0D4AD50-AE17-1A1D-23A5-12189585D74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endParaRPr lang="en-US"/>
          </a:p>
        </p:txBody>
      </p:sp>
    </p:spTree>
    <p:extLst>
      <p:ext uri="{BB962C8B-B14F-4D97-AF65-F5344CB8AC3E}">
        <p14:creationId xmlns:p14="http://schemas.microsoft.com/office/powerpoint/2010/main" val="964108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AF13-13D3-B84E-8743-B9B9EE218140}"/>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3201159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a:t>Develop a Logical Structure for the Application</a:t>
            </a:r>
          </a:p>
        </p:txBody>
      </p:sp>
    </p:spTree>
    <p:extLst>
      <p:ext uri="{BB962C8B-B14F-4D97-AF65-F5344CB8AC3E}">
        <p14:creationId xmlns:p14="http://schemas.microsoft.com/office/powerpoint/2010/main" val="1633269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a Logical Structure?</a:t>
            </a:r>
          </a:p>
        </p:txBody>
      </p:sp>
      <p:pic>
        <p:nvPicPr>
          <p:cNvPr id="5" name="Picture Placeholder 4">
            <a:extLst>
              <a:ext uri="{FF2B5EF4-FFF2-40B4-BE49-F238E27FC236}">
                <a16:creationId xmlns:a16="http://schemas.microsoft.com/office/drawing/2014/main" id="{E418F816-D9C9-A3E9-A9DA-D115517E52B2}"/>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A logical structure is the foundation of any application.</a:t>
            </a:r>
          </a:p>
          <a:p>
            <a:pPr>
              <a:buFontTx/>
              <a:buChar char="•"/>
            </a:pPr>
            <a:r>
              <a:rPr lang="en-US"/>
              <a:t>It is the blueprint that outlines the architecture of the application.</a:t>
            </a:r>
          </a:p>
          <a:p>
            <a:pPr>
              <a:buFontTx/>
              <a:buChar char="•"/>
            </a:pPr>
            <a:r>
              <a:rPr lang="en-US"/>
              <a:t>It is the basis for the design, development, and maintenance of the application.</a:t>
            </a:r>
          </a:p>
        </p:txBody>
      </p:sp>
    </p:spTree>
    <p:extLst>
      <p:ext uri="{BB962C8B-B14F-4D97-AF65-F5344CB8AC3E}">
        <p14:creationId xmlns:p14="http://schemas.microsoft.com/office/powerpoint/2010/main" val="320450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Why is a Logical Structure Important?</a:t>
            </a:r>
          </a:p>
        </p:txBody>
      </p:sp>
      <p:pic>
        <p:nvPicPr>
          <p:cNvPr id="5" name="Picture Placeholder 4">
            <a:extLst>
              <a:ext uri="{FF2B5EF4-FFF2-40B4-BE49-F238E27FC236}">
                <a16:creationId xmlns:a16="http://schemas.microsoft.com/office/drawing/2014/main" id="{B98942EE-C502-6998-D329-07C59393A6BF}"/>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A logical structure is important because it provides a solid foundation for the application.</a:t>
            </a:r>
          </a:p>
          <a:p>
            <a:pPr>
              <a:buFontTx/>
              <a:buChar char="•"/>
            </a:pPr>
            <a:r>
              <a:rPr lang="en-US"/>
              <a:t>It helps to ensure that the application is well-designed, efficient, and maintainable.</a:t>
            </a:r>
          </a:p>
          <a:p>
            <a:pPr>
              <a:buFontTx/>
              <a:buChar char="•"/>
            </a:pPr>
            <a:r>
              <a:rPr lang="en-US"/>
              <a:t>It also helps to ensure that the application is secure and reliable.</a:t>
            </a:r>
          </a:p>
        </p:txBody>
      </p:sp>
    </p:spTree>
    <p:extLst>
      <p:ext uri="{BB962C8B-B14F-4D97-AF65-F5344CB8AC3E}">
        <p14:creationId xmlns:p14="http://schemas.microsoft.com/office/powerpoint/2010/main" val="75356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How to Develop a Logical Structure</a:t>
            </a:r>
          </a:p>
        </p:txBody>
      </p:sp>
      <p:pic>
        <p:nvPicPr>
          <p:cNvPr id="5" name="Picture Placeholder 4">
            <a:extLst>
              <a:ext uri="{FF2B5EF4-FFF2-40B4-BE49-F238E27FC236}">
                <a16:creationId xmlns:a16="http://schemas.microsoft.com/office/drawing/2014/main" id="{F80E350B-24B8-E32A-B55C-49F2601575CD}"/>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Developing a logical structure for an application requires careful planning and strategy.</a:t>
            </a:r>
          </a:p>
          <a:p>
            <a:pPr>
              <a:buFontTx/>
              <a:buChar char="•"/>
            </a:pPr>
            <a:r>
              <a:rPr lang="en-US"/>
              <a:t>It is important to consider the goals of the application, the target audience, and the available resources.</a:t>
            </a:r>
          </a:p>
          <a:p>
            <a:pPr>
              <a:buFontTx/>
              <a:buChar char="•"/>
            </a:pPr>
            <a:r>
              <a:rPr lang="en-US"/>
              <a:t>It is also important to consider the design, development, and maintenance of the application.</a:t>
            </a:r>
          </a:p>
        </p:txBody>
      </p:sp>
    </p:spTree>
    <p:extLst>
      <p:ext uri="{BB962C8B-B14F-4D97-AF65-F5344CB8AC3E}">
        <p14:creationId xmlns:p14="http://schemas.microsoft.com/office/powerpoint/2010/main" val="369063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Steps to Develop a Logical Structure</a:t>
            </a:r>
          </a:p>
        </p:txBody>
      </p:sp>
      <p:pic>
        <p:nvPicPr>
          <p:cNvPr id="5" name="Picture Placeholder 4">
            <a:extLst>
              <a:ext uri="{FF2B5EF4-FFF2-40B4-BE49-F238E27FC236}">
                <a16:creationId xmlns:a16="http://schemas.microsoft.com/office/drawing/2014/main" id="{C6895C15-ED3F-BE29-3AAB-0F8C704F0316}"/>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steps to develop a logical structure for an application include:</a:t>
            </a:r>
          </a:p>
          <a:p>
            <a:pPr>
              <a:buFontTx/>
              <a:buChar char="•"/>
            </a:pPr>
            <a:r>
              <a:rPr lang="en-US"/>
              <a:t>1. Identify the goals of the application.</a:t>
            </a:r>
          </a:p>
          <a:p>
            <a:pPr>
              <a:buFontTx/>
              <a:buChar char="•"/>
            </a:pPr>
            <a:r>
              <a:rPr lang="en-US"/>
              <a:t>2. Identify the target audience.</a:t>
            </a:r>
          </a:p>
          <a:p>
            <a:pPr>
              <a:buFontTx/>
              <a:buChar char="•"/>
            </a:pPr>
            <a:r>
              <a:rPr lang="en-US"/>
              <a:t>3. Identify the available resources.</a:t>
            </a:r>
          </a:p>
          <a:p>
            <a:pPr>
              <a:buFontTx/>
              <a:buChar char="•"/>
            </a:pPr>
            <a:r>
              <a:rPr lang="en-US"/>
              <a:t>4. Design the application.</a:t>
            </a:r>
          </a:p>
          <a:p>
            <a:pPr>
              <a:buFontTx/>
              <a:buChar char="•"/>
            </a:pPr>
            <a:r>
              <a:rPr lang="en-US"/>
              <a:t>5. Develop the application.</a:t>
            </a:r>
          </a:p>
          <a:p>
            <a:pPr>
              <a:buFontTx/>
              <a:buChar char="•"/>
            </a:pPr>
            <a:r>
              <a:rPr lang="en-US"/>
              <a:t>6. Maintain the application.</a:t>
            </a:r>
          </a:p>
        </p:txBody>
      </p:sp>
    </p:spTree>
    <p:extLst>
      <p:ext uri="{BB962C8B-B14F-4D97-AF65-F5344CB8AC3E}">
        <p14:creationId xmlns:p14="http://schemas.microsoft.com/office/powerpoint/2010/main" val="132986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Tools to Develop a Logical Structure</a:t>
            </a:r>
          </a:p>
        </p:txBody>
      </p:sp>
      <p:pic>
        <p:nvPicPr>
          <p:cNvPr id="5" name="Picture Placeholder 4">
            <a:extLst>
              <a:ext uri="{FF2B5EF4-FFF2-40B4-BE49-F238E27FC236}">
                <a16:creationId xmlns:a16="http://schemas.microsoft.com/office/drawing/2014/main" id="{FF5993E5-9674-B0F0-CE72-41E106FD6C93}"/>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There are a variety of tools and technologies available to help develop a logical structure for an application.</a:t>
            </a:r>
          </a:p>
          <a:p>
            <a:pPr>
              <a:buFontTx/>
              <a:buChar char="•"/>
            </a:pPr>
            <a:r>
              <a:rPr lang="en-US"/>
              <a:t>These include:</a:t>
            </a:r>
          </a:p>
          <a:p>
            <a:pPr>
              <a:buFontTx/>
              <a:buChar char="•"/>
            </a:pPr>
            <a:r>
              <a:rPr lang="en-US"/>
              <a:t>1. Flowcharts</a:t>
            </a:r>
          </a:p>
          <a:p>
            <a:pPr>
              <a:buFontTx/>
              <a:buChar char="•"/>
            </a:pPr>
            <a:r>
              <a:rPr lang="en-US"/>
              <a:t>2. UML diagrams</a:t>
            </a:r>
          </a:p>
          <a:p>
            <a:pPr>
              <a:buFontTx/>
              <a:buChar char="•"/>
            </a:pPr>
            <a:r>
              <a:rPr lang="en-US"/>
              <a:t>3. Database design tools</a:t>
            </a:r>
          </a:p>
          <a:p>
            <a:pPr>
              <a:buFontTx/>
              <a:buChar char="•"/>
            </a:pPr>
            <a:r>
              <a:rPr lang="en-US"/>
              <a:t>4. Application development frameworks</a:t>
            </a:r>
          </a:p>
        </p:txBody>
      </p:sp>
    </p:spTree>
    <p:extLst>
      <p:ext uri="{BB962C8B-B14F-4D97-AF65-F5344CB8AC3E}">
        <p14:creationId xmlns:p14="http://schemas.microsoft.com/office/powerpoint/2010/main" val="1923559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7E762A-5697-44FD-9214-CC71EF520084}">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23</TotalTime>
  <Words>1708</Words>
  <Application>Microsoft Office PowerPoint</Application>
  <PresentationFormat>Widescreen</PresentationFormat>
  <Paragraphs>158</Paragraphs>
  <Slides>35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Skills Bootcamp Classroom Rules</vt:lpstr>
      <vt:lpstr>Software Developer Bootcamp</vt:lpstr>
      <vt:lpstr>Objectives</vt:lpstr>
      <vt:lpstr>Develop a Logical Structure for the Application</vt:lpstr>
      <vt:lpstr>What is a Logical Structure?</vt:lpstr>
      <vt:lpstr>Why is a Logical Structure Important?</vt:lpstr>
      <vt:lpstr>How to Develop a Logical Structure</vt:lpstr>
      <vt:lpstr>Steps to Develop a Logical Structure</vt:lpstr>
      <vt:lpstr>Tools to Develop a Logical Structure</vt:lpstr>
      <vt:lpstr>Conclusion</vt:lpstr>
      <vt:lpstr>Good Coding Practices</vt:lpstr>
      <vt:lpstr>Planning</vt:lpstr>
      <vt:lpstr>Documentation</vt:lpstr>
      <vt:lpstr>Testing</vt:lpstr>
      <vt:lpstr>Refactoring</vt:lpstr>
      <vt:lpstr>Version Control</vt:lpstr>
      <vt:lpstr>Incorporate End-User Context into Application Design</vt:lpstr>
      <vt:lpstr>What is End-User Context?</vt:lpstr>
      <vt:lpstr>Why is End-User Context Important?</vt:lpstr>
      <vt:lpstr>How to Incorporate End-User Context</vt:lpstr>
      <vt:lpstr>Device Context</vt:lpstr>
      <vt:lpstr>Location Context</vt:lpstr>
      <vt:lpstr>Language Context</vt:lpstr>
      <vt:lpstr>Preferences Context</vt:lpstr>
      <vt:lpstr>Benefits of Incorporating End-User Context</vt:lpstr>
      <vt:lpstr>Conclusion</vt:lpstr>
      <vt:lpstr>Case-Study - Slack's Software Development</vt:lpstr>
      <vt:lpstr>Case-Study - Slack's Software Development</vt:lpstr>
      <vt:lpstr>Case-Study - Slack's Software Development</vt:lpstr>
      <vt:lpstr>15-Minute Group Activity: "App Design Sprint"</vt:lpstr>
      <vt:lpstr>15-Minute Group Activity: "App Design Sprint"</vt:lpstr>
      <vt:lpstr>15-Minute Group Activity Material</vt:lpstr>
      <vt:lpstr>Objectives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a Logical Structure for the Application</dc:title>
  <dc:creator>Ali Mostafa</dc:creator>
  <cp:lastModifiedBy>Ali Mostafa</cp:lastModifiedBy>
  <cp:revision>19</cp:revision>
  <dcterms:created xsi:type="dcterms:W3CDTF">2023-09-11T18:04:48Z</dcterms:created>
  <dcterms:modified xsi:type="dcterms:W3CDTF">2023-09-11T18:28:23Z</dcterms:modified>
</cp:coreProperties>
</file>