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59" r:id="rId4"/>
    <p:sldId id="260" r:id="rId5"/>
    <p:sldId id="265" r:id="rId6"/>
    <p:sldId id="266" r:id="rId7"/>
    <p:sldId id="267" r:id="rId8"/>
    <p:sldId id="281" r:id="rId9"/>
    <p:sldId id="282" r:id="rId10"/>
    <p:sldId id="283" r:id="rId11"/>
    <p:sldId id="285" r:id="rId12"/>
    <p:sldId id="286" r:id="rId13"/>
    <p:sldId id="289" r:id="rId14"/>
    <p:sldId id="290" r:id="rId15"/>
    <p:sldId id="291" r:id="rId16"/>
    <p:sldId id="293" r:id="rId17"/>
    <p:sldId id="292" r:id="rId18"/>
    <p:sldId id="294" r:id="rId19"/>
    <p:sldId id="270" r:id="rId20"/>
    <p:sldId id="268" r:id="rId21"/>
    <p:sldId id="272" r:id="rId22"/>
    <p:sldId id="261" r:id="rId23"/>
    <p:sldId id="262"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8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889EDC-D8F9-4786-979A-6F1F8B1115C8}" type="datetimeFigureOut">
              <a:rPr lang="en-GB" smtClean="0"/>
              <a:t>02/04/2024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0986D-464C-4429-90C2-49D9A74FA4BE}" type="slidenum">
              <a:rPr lang="en-GB" smtClean="0"/>
              <a:t>‹#›</a:t>
            </a:fld>
            <a:endParaRPr lang="en-GB"/>
          </a:p>
        </p:txBody>
      </p:sp>
    </p:spTree>
    <p:extLst>
      <p:ext uri="{BB962C8B-B14F-4D97-AF65-F5344CB8AC3E}">
        <p14:creationId xmlns:p14="http://schemas.microsoft.com/office/powerpoint/2010/main" val="1789607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a0b5dd5642_2_3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g1a0b5dd5642_2_3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1a0b5dd5642_2_3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a5b1a38746_1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g1a5b1a38746_1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g1a5b1a38746_1_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a5b1a38746_1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g1a5b1a38746_1_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g1a5b1a38746_1_9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a5b1a38746_1_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g1a5b1a38746_1_1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g1a5b1a38746_1_1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a5b1a38746_1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8" name="Google Shape;378;g1a5b1a38746_1_1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g1a5b1a38746_1_1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a0b5dd5642_2_3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g1a0b5dd5642_2_3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1a0b5dd5642_2_3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a0b5dd5642_2_3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1a0b5dd5642_2_3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1a0b5dd5642_2_3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a0b5dd5642_2_3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1a0b5dd5642_2_3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1a0b5dd5642_2_3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a0b5dd5642_2_3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1a0b5dd5642_2_3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1a0b5dd5642_2_38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a0b5dd5642_2_3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1a0b5dd5642_2_3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1a0b5dd5642_2_3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a0b5dd5642_2_3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g1a0b5dd5642_2_3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1a0b5dd5642_2_3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a5b1a38746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g1a5b1a38746_0_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g1a5b1a38746_0_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a5b1a38746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g1a5b1a38746_0_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1a5b1a38746_0_8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a5b1a38746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g1a5b1a38746_0_1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1a5b1a38746_0_10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a5b1a38746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3" name="Google Shape;323;g1a5b1a38746_1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g1a5b1a38746_1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a5b1a38746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g1a5b1a38746_1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g1a5b1a38746_1_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a5b1a38746_1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3" name="Google Shape;353;g1a5b1a38746_1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g1a5b1a38746_1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DA46E-B486-1F4D-D5ED-39602CBBEB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0CADDC3-23C7-AF65-CAC1-B645E6B0DF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AD65794-2640-FEF0-14DD-24E0F1EA6686}"/>
              </a:ext>
            </a:extLst>
          </p:cNvPr>
          <p:cNvSpPr>
            <a:spLocks noGrp="1"/>
          </p:cNvSpPr>
          <p:nvPr>
            <p:ph type="dt" sz="half" idx="10"/>
          </p:nvPr>
        </p:nvSpPr>
        <p:spPr/>
        <p:txBody>
          <a:bodyPr/>
          <a:lstStyle/>
          <a:p>
            <a:fld id="{1367095B-0ED7-4E38-8781-8DDAF59502DA}" type="datetimeFigureOut">
              <a:rPr lang="en-GB" smtClean="0"/>
              <a:t>02/04/2024</a:t>
            </a:fld>
            <a:endParaRPr lang="en-GB"/>
          </a:p>
        </p:txBody>
      </p:sp>
      <p:sp>
        <p:nvSpPr>
          <p:cNvPr id="5" name="Footer Placeholder 4">
            <a:extLst>
              <a:ext uri="{FF2B5EF4-FFF2-40B4-BE49-F238E27FC236}">
                <a16:creationId xmlns:a16="http://schemas.microsoft.com/office/drawing/2014/main" id="{7A5A7EDE-11FF-B391-9AD5-B858F8AD58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D540DD-3653-1A5C-28E1-AF3713AA9392}"/>
              </a:ext>
            </a:extLst>
          </p:cNvPr>
          <p:cNvSpPr>
            <a:spLocks noGrp="1"/>
          </p:cNvSpPr>
          <p:nvPr>
            <p:ph type="sldNum" sz="quarter" idx="12"/>
          </p:nvPr>
        </p:nvSpPr>
        <p:spPr/>
        <p:txBody>
          <a:bodyPr/>
          <a:lstStyle/>
          <a:p>
            <a:fld id="{755591CF-6D43-48B0-A10A-0C5487DA8DEA}" type="slidenum">
              <a:rPr lang="en-GB" smtClean="0"/>
              <a:t>‹#›</a:t>
            </a:fld>
            <a:endParaRPr lang="en-GB"/>
          </a:p>
        </p:txBody>
      </p:sp>
    </p:spTree>
    <p:extLst>
      <p:ext uri="{BB962C8B-B14F-4D97-AF65-F5344CB8AC3E}">
        <p14:creationId xmlns:p14="http://schemas.microsoft.com/office/powerpoint/2010/main" val="425483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85F06-9CB0-4A8B-9F70-9D96EAB3C56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E89106B-87EB-0184-0249-50CAEEEA2B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69252C-0186-48EE-76BE-017B7C55B40D}"/>
              </a:ext>
            </a:extLst>
          </p:cNvPr>
          <p:cNvSpPr>
            <a:spLocks noGrp="1"/>
          </p:cNvSpPr>
          <p:nvPr>
            <p:ph type="dt" sz="half" idx="10"/>
          </p:nvPr>
        </p:nvSpPr>
        <p:spPr/>
        <p:txBody>
          <a:bodyPr/>
          <a:lstStyle/>
          <a:p>
            <a:fld id="{1367095B-0ED7-4E38-8781-8DDAF59502DA}" type="datetimeFigureOut">
              <a:rPr lang="en-GB" smtClean="0"/>
              <a:t>02/04/2024</a:t>
            </a:fld>
            <a:endParaRPr lang="en-GB"/>
          </a:p>
        </p:txBody>
      </p:sp>
      <p:sp>
        <p:nvSpPr>
          <p:cNvPr id="5" name="Footer Placeholder 4">
            <a:extLst>
              <a:ext uri="{FF2B5EF4-FFF2-40B4-BE49-F238E27FC236}">
                <a16:creationId xmlns:a16="http://schemas.microsoft.com/office/drawing/2014/main" id="{FE08A40C-1F7C-ED15-4482-87EE322D41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20F08E-0DAE-FC0C-FAD6-4E4030CECEFC}"/>
              </a:ext>
            </a:extLst>
          </p:cNvPr>
          <p:cNvSpPr>
            <a:spLocks noGrp="1"/>
          </p:cNvSpPr>
          <p:nvPr>
            <p:ph type="sldNum" sz="quarter" idx="12"/>
          </p:nvPr>
        </p:nvSpPr>
        <p:spPr/>
        <p:txBody>
          <a:bodyPr/>
          <a:lstStyle/>
          <a:p>
            <a:fld id="{755591CF-6D43-48B0-A10A-0C5487DA8DEA}" type="slidenum">
              <a:rPr lang="en-GB" smtClean="0"/>
              <a:t>‹#›</a:t>
            </a:fld>
            <a:endParaRPr lang="en-GB"/>
          </a:p>
        </p:txBody>
      </p:sp>
    </p:spTree>
    <p:extLst>
      <p:ext uri="{BB962C8B-B14F-4D97-AF65-F5344CB8AC3E}">
        <p14:creationId xmlns:p14="http://schemas.microsoft.com/office/powerpoint/2010/main" val="317182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A17AE5-D5BA-473D-4902-8C0C353517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8AD264D-AEBB-184A-6446-026280891D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3FAFF6-4A46-1D16-CF4E-50A97A044153}"/>
              </a:ext>
            </a:extLst>
          </p:cNvPr>
          <p:cNvSpPr>
            <a:spLocks noGrp="1"/>
          </p:cNvSpPr>
          <p:nvPr>
            <p:ph type="dt" sz="half" idx="10"/>
          </p:nvPr>
        </p:nvSpPr>
        <p:spPr/>
        <p:txBody>
          <a:bodyPr/>
          <a:lstStyle/>
          <a:p>
            <a:fld id="{1367095B-0ED7-4E38-8781-8DDAF59502DA}" type="datetimeFigureOut">
              <a:rPr lang="en-GB" smtClean="0"/>
              <a:t>02/04/2024</a:t>
            </a:fld>
            <a:endParaRPr lang="en-GB"/>
          </a:p>
        </p:txBody>
      </p:sp>
      <p:sp>
        <p:nvSpPr>
          <p:cNvPr id="5" name="Footer Placeholder 4">
            <a:extLst>
              <a:ext uri="{FF2B5EF4-FFF2-40B4-BE49-F238E27FC236}">
                <a16:creationId xmlns:a16="http://schemas.microsoft.com/office/drawing/2014/main" id="{72E02E3D-48CA-2FEF-69F3-D270342988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A68098-3DA8-BBF0-628E-62ECC029ED7C}"/>
              </a:ext>
            </a:extLst>
          </p:cNvPr>
          <p:cNvSpPr>
            <a:spLocks noGrp="1"/>
          </p:cNvSpPr>
          <p:nvPr>
            <p:ph type="sldNum" sz="quarter" idx="12"/>
          </p:nvPr>
        </p:nvSpPr>
        <p:spPr/>
        <p:txBody>
          <a:bodyPr/>
          <a:lstStyle/>
          <a:p>
            <a:fld id="{755591CF-6D43-48B0-A10A-0C5487DA8DEA}" type="slidenum">
              <a:rPr lang="en-GB" smtClean="0"/>
              <a:t>‹#›</a:t>
            </a:fld>
            <a:endParaRPr lang="en-GB"/>
          </a:p>
        </p:txBody>
      </p:sp>
    </p:spTree>
    <p:extLst>
      <p:ext uri="{BB962C8B-B14F-4D97-AF65-F5344CB8AC3E}">
        <p14:creationId xmlns:p14="http://schemas.microsoft.com/office/powerpoint/2010/main" val="1062522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BB08-C98C-BD41-7DA1-21F9CEE541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91CF898-0299-B1ED-85DF-963A910A42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7B0F14-4CF7-E63E-424D-D91B9E31203F}"/>
              </a:ext>
            </a:extLst>
          </p:cNvPr>
          <p:cNvSpPr>
            <a:spLocks noGrp="1"/>
          </p:cNvSpPr>
          <p:nvPr>
            <p:ph type="dt" sz="half" idx="10"/>
          </p:nvPr>
        </p:nvSpPr>
        <p:spPr/>
        <p:txBody>
          <a:bodyPr/>
          <a:lstStyle/>
          <a:p>
            <a:fld id="{1367095B-0ED7-4E38-8781-8DDAF59502DA}" type="datetimeFigureOut">
              <a:rPr lang="en-GB" smtClean="0"/>
              <a:t>02/04/2024</a:t>
            </a:fld>
            <a:endParaRPr lang="en-GB"/>
          </a:p>
        </p:txBody>
      </p:sp>
      <p:sp>
        <p:nvSpPr>
          <p:cNvPr id="5" name="Footer Placeholder 4">
            <a:extLst>
              <a:ext uri="{FF2B5EF4-FFF2-40B4-BE49-F238E27FC236}">
                <a16:creationId xmlns:a16="http://schemas.microsoft.com/office/drawing/2014/main" id="{4F283351-4B7C-24EA-1D1C-46B4F1C922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E2ADCD-B62E-5BEF-B89B-2A9C52A5F99B}"/>
              </a:ext>
            </a:extLst>
          </p:cNvPr>
          <p:cNvSpPr>
            <a:spLocks noGrp="1"/>
          </p:cNvSpPr>
          <p:nvPr>
            <p:ph type="sldNum" sz="quarter" idx="12"/>
          </p:nvPr>
        </p:nvSpPr>
        <p:spPr/>
        <p:txBody>
          <a:bodyPr/>
          <a:lstStyle/>
          <a:p>
            <a:fld id="{755591CF-6D43-48B0-A10A-0C5487DA8DEA}" type="slidenum">
              <a:rPr lang="en-GB" smtClean="0"/>
              <a:t>‹#›</a:t>
            </a:fld>
            <a:endParaRPr lang="en-GB"/>
          </a:p>
        </p:txBody>
      </p:sp>
    </p:spTree>
    <p:extLst>
      <p:ext uri="{BB962C8B-B14F-4D97-AF65-F5344CB8AC3E}">
        <p14:creationId xmlns:p14="http://schemas.microsoft.com/office/powerpoint/2010/main" val="3391380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34C16-80A2-46C7-CC48-AE659A756C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80A027A-7758-9982-76ED-8109BC6E634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E2C1E8-D9C2-C51B-E482-4D95E9DC3E9F}"/>
              </a:ext>
            </a:extLst>
          </p:cNvPr>
          <p:cNvSpPr>
            <a:spLocks noGrp="1"/>
          </p:cNvSpPr>
          <p:nvPr>
            <p:ph type="dt" sz="half" idx="10"/>
          </p:nvPr>
        </p:nvSpPr>
        <p:spPr/>
        <p:txBody>
          <a:bodyPr/>
          <a:lstStyle/>
          <a:p>
            <a:fld id="{1367095B-0ED7-4E38-8781-8DDAF59502DA}" type="datetimeFigureOut">
              <a:rPr lang="en-GB" smtClean="0"/>
              <a:t>02/04/2024</a:t>
            </a:fld>
            <a:endParaRPr lang="en-GB"/>
          </a:p>
        </p:txBody>
      </p:sp>
      <p:sp>
        <p:nvSpPr>
          <p:cNvPr id="5" name="Footer Placeholder 4">
            <a:extLst>
              <a:ext uri="{FF2B5EF4-FFF2-40B4-BE49-F238E27FC236}">
                <a16:creationId xmlns:a16="http://schemas.microsoft.com/office/drawing/2014/main" id="{D960C787-323B-ACF9-CC3A-3C7A7DAD8D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27A8C5-EADC-95A2-78D4-012506944829}"/>
              </a:ext>
            </a:extLst>
          </p:cNvPr>
          <p:cNvSpPr>
            <a:spLocks noGrp="1"/>
          </p:cNvSpPr>
          <p:nvPr>
            <p:ph type="sldNum" sz="quarter" idx="12"/>
          </p:nvPr>
        </p:nvSpPr>
        <p:spPr/>
        <p:txBody>
          <a:bodyPr/>
          <a:lstStyle/>
          <a:p>
            <a:fld id="{755591CF-6D43-48B0-A10A-0C5487DA8DEA}" type="slidenum">
              <a:rPr lang="en-GB" smtClean="0"/>
              <a:t>‹#›</a:t>
            </a:fld>
            <a:endParaRPr lang="en-GB"/>
          </a:p>
        </p:txBody>
      </p:sp>
    </p:spTree>
    <p:extLst>
      <p:ext uri="{BB962C8B-B14F-4D97-AF65-F5344CB8AC3E}">
        <p14:creationId xmlns:p14="http://schemas.microsoft.com/office/powerpoint/2010/main" val="3283160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9FC51-F354-8B98-B26C-FAED07AF31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CE5421-C7F7-4B68-EB82-BC1A88808B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9100114-C757-1C1B-5AB0-B4AFDD8992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7400A8F-93FE-ACA3-75E6-8F0312605C2C}"/>
              </a:ext>
            </a:extLst>
          </p:cNvPr>
          <p:cNvSpPr>
            <a:spLocks noGrp="1"/>
          </p:cNvSpPr>
          <p:nvPr>
            <p:ph type="dt" sz="half" idx="10"/>
          </p:nvPr>
        </p:nvSpPr>
        <p:spPr/>
        <p:txBody>
          <a:bodyPr/>
          <a:lstStyle/>
          <a:p>
            <a:fld id="{1367095B-0ED7-4E38-8781-8DDAF59502DA}" type="datetimeFigureOut">
              <a:rPr lang="en-GB" smtClean="0"/>
              <a:t>02/04/2024</a:t>
            </a:fld>
            <a:endParaRPr lang="en-GB"/>
          </a:p>
        </p:txBody>
      </p:sp>
      <p:sp>
        <p:nvSpPr>
          <p:cNvPr id="6" name="Footer Placeholder 5">
            <a:extLst>
              <a:ext uri="{FF2B5EF4-FFF2-40B4-BE49-F238E27FC236}">
                <a16:creationId xmlns:a16="http://schemas.microsoft.com/office/drawing/2014/main" id="{6821D499-BD22-4C9E-83DB-D366F02BA6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95FB77-7414-1880-BEA5-5834F733A301}"/>
              </a:ext>
            </a:extLst>
          </p:cNvPr>
          <p:cNvSpPr>
            <a:spLocks noGrp="1"/>
          </p:cNvSpPr>
          <p:nvPr>
            <p:ph type="sldNum" sz="quarter" idx="12"/>
          </p:nvPr>
        </p:nvSpPr>
        <p:spPr/>
        <p:txBody>
          <a:bodyPr/>
          <a:lstStyle/>
          <a:p>
            <a:fld id="{755591CF-6D43-48B0-A10A-0C5487DA8DEA}" type="slidenum">
              <a:rPr lang="en-GB" smtClean="0"/>
              <a:t>‹#›</a:t>
            </a:fld>
            <a:endParaRPr lang="en-GB"/>
          </a:p>
        </p:txBody>
      </p:sp>
    </p:spTree>
    <p:extLst>
      <p:ext uri="{BB962C8B-B14F-4D97-AF65-F5344CB8AC3E}">
        <p14:creationId xmlns:p14="http://schemas.microsoft.com/office/powerpoint/2010/main" val="3577594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9E5A-111E-97B8-F478-F32BD0B988D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CD1E0DA-B618-FC4D-8222-1B5411625A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97AF5B-BA74-2EB3-E09B-31E65D9864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BA49752-40F2-F7DC-AD47-144C393142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D919AA-727E-A125-0228-289D2E07DC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87F8641-6EFE-83D7-626B-EC75BFA3FE2C}"/>
              </a:ext>
            </a:extLst>
          </p:cNvPr>
          <p:cNvSpPr>
            <a:spLocks noGrp="1"/>
          </p:cNvSpPr>
          <p:nvPr>
            <p:ph type="dt" sz="half" idx="10"/>
          </p:nvPr>
        </p:nvSpPr>
        <p:spPr/>
        <p:txBody>
          <a:bodyPr/>
          <a:lstStyle/>
          <a:p>
            <a:fld id="{1367095B-0ED7-4E38-8781-8DDAF59502DA}" type="datetimeFigureOut">
              <a:rPr lang="en-GB" smtClean="0"/>
              <a:t>02/04/2024</a:t>
            </a:fld>
            <a:endParaRPr lang="en-GB"/>
          </a:p>
        </p:txBody>
      </p:sp>
      <p:sp>
        <p:nvSpPr>
          <p:cNvPr id="8" name="Footer Placeholder 7">
            <a:extLst>
              <a:ext uri="{FF2B5EF4-FFF2-40B4-BE49-F238E27FC236}">
                <a16:creationId xmlns:a16="http://schemas.microsoft.com/office/drawing/2014/main" id="{959D5495-9639-09B4-79AF-D45EBDEC195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BE34C95-609F-F9E1-C876-6AA39F93E1C6}"/>
              </a:ext>
            </a:extLst>
          </p:cNvPr>
          <p:cNvSpPr>
            <a:spLocks noGrp="1"/>
          </p:cNvSpPr>
          <p:nvPr>
            <p:ph type="sldNum" sz="quarter" idx="12"/>
          </p:nvPr>
        </p:nvSpPr>
        <p:spPr/>
        <p:txBody>
          <a:bodyPr/>
          <a:lstStyle/>
          <a:p>
            <a:fld id="{755591CF-6D43-48B0-A10A-0C5487DA8DEA}" type="slidenum">
              <a:rPr lang="en-GB" smtClean="0"/>
              <a:t>‹#›</a:t>
            </a:fld>
            <a:endParaRPr lang="en-GB"/>
          </a:p>
        </p:txBody>
      </p:sp>
    </p:spTree>
    <p:extLst>
      <p:ext uri="{BB962C8B-B14F-4D97-AF65-F5344CB8AC3E}">
        <p14:creationId xmlns:p14="http://schemas.microsoft.com/office/powerpoint/2010/main" val="3163459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89EFB-7106-4220-03F0-BE7CAF4CC91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94528DA-1432-6DA3-8348-9D6C0F968563}"/>
              </a:ext>
            </a:extLst>
          </p:cNvPr>
          <p:cNvSpPr>
            <a:spLocks noGrp="1"/>
          </p:cNvSpPr>
          <p:nvPr>
            <p:ph type="dt" sz="half" idx="10"/>
          </p:nvPr>
        </p:nvSpPr>
        <p:spPr/>
        <p:txBody>
          <a:bodyPr/>
          <a:lstStyle/>
          <a:p>
            <a:fld id="{1367095B-0ED7-4E38-8781-8DDAF59502DA}" type="datetimeFigureOut">
              <a:rPr lang="en-GB" smtClean="0"/>
              <a:t>02/04/2024</a:t>
            </a:fld>
            <a:endParaRPr lang="en-GB"/>
          </a:p>
        </p:txBody>
      </p:sp>
      <p:sp>
        <p:nvSpPr>
          <p:cNvPr id="4" name="Footer Placeholder 3">
            <a:extLst>
              <a:ext uri="{FF2B5EF4-FFF2-40B4-BE49-F238E27FC236}">
                <a16:creationId xmlns:a16="http://schemas.microsoft.com/office/drawing/2014/main" id="{3C4E36CE-2BD2-8D6B-AAA1-A16E99FD465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43646B-366B-EFA9-9EA9-59B994BAA6CE}"/>
              </a:ext>
            </a:extLst>
          </p:cNvPr>
          <p:cNvSpPr>
            <a:spLocks noGrp="1"/>
          </p:cNvSpPr>
          <p:nvPr>
            <p:ph type="sldNum" sz="quarter" idx="12"/>
          </p:nvPr>
        </p:nvSpPr>
        <p:spPr/>
        <p:txBody>
          <a:bodyPr/>
          <a:lstStyle/>
          <a:p>
            <a:fld id="{755591CF-6D43-48B0-A10A-0C5487DA8DEA}" type="slidenum">
              <a:rPr lang="en-GB" smtClean="0"/>
              <a:t>‹#›</a:t>
            </a:fld>
            <a:endParaRPr lang="en-GB"/>
          </a:p>
        </p:txBody>
      </p:sp>
    </p:spTree>
    <p:extLst>
      <p:ext uri="{BB962C8B-B14F-4D97-AF65-F5344CB8AC3E}">
        <p14:creationId xmlns:p14="http://schemas.microsoft.com/office/powerpoint/2010/main" val="382766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ADCB07-F598-5240-143A-EFBF90E706AF}"/>
              </a:ext>
            </a:extLst>
          </p:cNvPr>
          <p:cNvSpPr>
            <a:spLocks noGrp="1"/>
          </p:cNvSpPr>
          <p:nvPr>
            <p:ph type="dt" sz="half" idx="10"/>
          </p:nvPr>
        </p:nvSpPr>
        <p:spPr/>
        <p:txBody>
          <a:bodyPr/>
          <a:lstStyle/>
          <a:p>
            <a:fld id="{1367095B-0ED7-4E38-8781-8DDAF59502DA}" type="datetimeFigureOut">
              <a:rPr lang="en-GB" smtClean="0"/>
              <a:t>02/04/2024</a:t>
            </a:fld>
            <a:endParaRPr lang="en-GB"/>
          </a:p>
        </p:txBody>
      </p:sp>
      <p:sp>
        <p:nvSpPr>
          <p:cNvPr id="3" name="Footer Placeholder 2">
            <a:extLst>
              <a:ext uri="{FF2B5EF4-FFF2-40B4-BE49-F238E27FC236}">
                <a16:creationId xmlns:a16="http://schemas.microsoft.com/office/drawing/2014/main" id="{FC115B98-1C18-D584-4A52-B8805251B62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5970682-37EB-3C1D-E3FF-65A1E1998B0D}"/>
              </a:ext>
            </a:extLst>
          </p:cNvPr>
          <p:cNvSpPr>
            <a:spLocks noGrp="1"/>
          </p:cNvSpPr>
          <p:nvPr>
            <p:ph type="sldNum" sz="quarter" idx="12"/>
          </p:nvPr>
        </p:nvSpPr>
        <p:spPr/>
        <p:txBody>
          <a:bodyPr/>
          <a:lstStyle/>
          <a:p>
            <a:fld id="{755591CF-6D43-48B0-A10A-0C5487DA8DEA}" type="slidenum">
              <a:rPr lang="en-GB" smtClean="0"/>
              <a:t>‹#›</a:t>
            </a:fld>
            <a:endParaRPr lang="en-GB"/>
          </a:p>
        </p:txBody>
      </p:sp>
    </p:spTree>
    <p:extLst>
      <p:ext uri="{BB962C8B-B14F-4D97-AF65-F5344CB8AC3E}">
        <p14:creationId xmlns:p14="http://schemas.microsoft.com/office/powerpoint/2010/main" val="1869217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3041-25EF-889C-9CCD-DB4147850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19FCB7E-CD49-40B3-AF86-F3FD6E2BF6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DB330B9-FE91-FDA3-0BF3-81C8D320E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68547-0FF7-F062-94A9-E13FCCF1C952}"/>
              </a:ext>
            </a:extLst>
          </p:cNvPr>
          <p:cNvSpPr>
            <a:spLocks noGrp="1"/>
          </p:cNvSpPr>
          <p:nvPr>
            <p:ph type="dt" sz="half" idx="10"/>
          </p:nvPr>
        </p:nvSpPr>
        <p:spPr/>
        <p:txBody>
          <a:bodyPr/>
          <a:lstStyle/>
          <a:p>
            <a:fld id="{1367095B-0ED7-4E38-8781-8DDAF59502DA}" type="datetimeFigureOut">
              <a:rPr lang="en-GB" smtClean="0"/>
              <a:t>02/04/2024</a:t>
            </a:fld>
            <a:endParaRPr lang="en-GB"/>
          </a:p>
        </p:txBody>
      </p:sp>
      <p:sp>
        <p:nvSpPr>
          <p:cNvPr id="6" name="Footer Placeholder 5">
            <a:extLst>
              <a:ext uri="{FF2B5EF4-FFF2-40B4-BE49-F238E27FC236}">
                <a16:creationId xmlns:a16="http://schemas.microsoft.com/office/drawing/2014/main" id="{ED874F9A-EEF6-70DC-763A-19AD043B28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4BF110-1737-4CEA-76E0-F5AD5CE898D6}"/>
              </a:ext>
            </a:extLst>
          </p:cNvPr>
          <p:cNvSpPr>
            <a:spLocks noGrp="1"/>
          </p:cNvSpPr>
          <p:nvPr>
            <p:ph type="sldNum" sz="quarter" idx="12"/>
          </p:nvPr>
        </p:nvSpPr>
        <p:spPr/>
        <p:txBody>
          <a:bodyPr/>
          <a:lstStyle/>
          <a:p>
            <a:fld id="{755591CF-6D43-48B0-A10A-0C5487DA8DEA}" type="slidenum">
              <a:rPr lang="en-GB" smtClean="0"/>
              <a:t>‹#›</a:t>
            </a:fld>
            <a:endParaRPr lang="en-GB"/>
          </a:p>
        </p:txBody>
      </p:sp>
    </p:spTree>
    <p:extLst>
      <p:ext uri="{BB962C8B-B14F-4D97-AF65-F5344CB8AC3E}">
        <p14:creationId xmlns:p14="http://schemas.microsoft.com/office/powerpoint/2010/main" val="3909178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E1240-FED7-EE64-10E3-469C07CD6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C0FB2C1-1C32-C868-0B6F-609552656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3DE832B-C8DF-3965-6F83-96F2D2933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0B66D0-8AA6-2369-EC1F-B2843E6E5EAC}"/>
              </a:ext>
            </a:extLst>
          </p:cNvPr>
          <p:cNvSpPr>
            <a:spLocks noGrp="1"/>
          </p:cNvSpPr>
          <p:nvPr>
            <p:ph type="dt" sz="half" idx="10"/>
          </p:nvPr>
        </p:nvSpPr>
        <p:spPr/>
        <p:txBody>
          <a:bodyPr/>
          <a:lstStyle/>
          <a:p>
            <a:fld id="{1367095B-0ED7-4E38-8781-8DDAF59502DA}" type="datetimeFigureOut">
              <a:rPr lang="en-GB" smtClean="0"/>
              <a:t>02/04/2024</a:t>
            </a:fld>
            <a:endParaRPr lang="en-GB"/>
          </a:p>
        </p:txBody>
      </p:sp>
      <p:sp>
        <p:nvSpPr>
          <p:cNvPr id="6" name="Footer Placeholder 5">
            <a:extLst>
              <a:ext uri="{FF2B5EF4-FFF2-40B4-BE49-F238E27FC236}">
                <a16:creationId xmlns:a16="http://schemas.microsoft.com/office/drawing/2014/main" id="{22B0DAA0-25F0-A9A7-F223-77777421E2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D2DE56-70A6-C004-E0DA-332D42F7F087}"/>
              </a:ext>
            </a:extLst>
          </p:cNvPr>
          <p:cNvSpPr>
            <a:spLocks noGrp="1"/>
          </p:cNvSpPr>
          <p:nvPr>
            <p:ph type="sldNum" sz="quarter" idx="12"/>
          </p:nvPr>
        </p:nvSpPr>
        <p:spPr/>
        <p:txBody>
          <a:bodyPr/>
          <a:lstStyle/>
          <a:p>
            <a:fld id="{755591CF-6D43-48B0-A10A-0C5487DA8DEA}" type="slidenum">
              <a:rPr lang="en-GB" smtClean="0"/>
              <a:t>‹#›</a:t>
            </a:fld>
            <a:endParaRPr lang="en-GB"/>
          </a:p>
        </p:txBody>
      </p:sp>
    </p:spTree>
    <p:extLst>
      <p:ext uri="{BB962C8B-B14F-4D97-AF65-F5344CB8AC3E}">
        <p14:creationId xmlns:p14="http://schemas.microsoft.com/office/powerpoint/2010/main" val="4030230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3FD196-2DF3-41FC-A600-BC02DB81D5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AD97D3-B927-D1B9-8C42-C5F2117814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BEE280-CB32-6B38-8F53-2C4737406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367095B-0ED7-4E38-8781-8DDAF59502DA}" type="datetimeFigureOut">
              <a:rPr lang="en-GB" smtClean="0"/>
              <a:t>02/04/2024</a:t>
            </a:fld>
            <a:endParaRPr lang="en-GB"/>
          </a:p>
        </p:txBody>
      </p:sp>
      <p:sp>
        <p:nvSpPr>
          <p:cNvPr id="5" name="Footer Placeholder 4">
            <a:extLst>
              <a:ext uri="{FF2B5EF4-FFF2-40B4-BE49-F238E27FC236}">
                <a16:creationId xmlns:a16="http://schemas.microsoft.com/office/drawing/2014/main" id="{831BBE4C-B88E-68D6-FCFA-5E7BDE726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09FEB23-9185-22DA-F817-2435243BC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5591CF-6D43-48B0-A10A-0C5487DA8DEA}" type="slidenum">
              <a:rPr lang="en-GB" smtClean="0"/>
              <a:t>‹#›</a:t>
            </a:fld>
            <a:endParaRPr lang="en-GB"/>
          </a:p>
        </p:txBody>
      </p:sp>
    </p:spTree>
    <p:extLst>
      <p:ext uri="{BB962C8B-B14F-4D97-AF65-F5344CB8AC3E}">
        <p14:creationId xmlns:p14="http://schemas.microsoft.com/office/powerpoint/2010/main" val="1673164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1;p21">
            <a:extLst>
              <a:ext uri="{FF2B5EF4-FFF2-40B4-BE49-F238E27FC236}">
                <a16:creationId xmlns:a16="http://schemas.microsoft.com/office/drawing/2014/main" id="{6644D84A-D975-5828-06C7-2D08CAA4CC70}"/>
              </a:ext>
            </a:extLst>
          </p:cNvPr>
          <p:cNvSpPr txBox="1">
            <a:spLocks/>
          </p:cNvSpPr>
          <p:nvPr/>
        </p:nvSpPr>
        <p:spPr>
          <a:xfrm>
            <a:off x="838200" y="3187050"/>
            <a:ext cx="10678800" cy="3378600"/>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spcBef>
                <a:spcPts val="0"/>
              </a:spcBef>
              <a:buClr>
                <a:srgbClr val="333366"/>
              </a:buClr>
              <a:buSzPts val="2800"/>
              <a:buFont typeface="Arial"/>
              <a:buChar char="•"/>
            </a:pPr>
            <a:r>
              <a:rPr lang="en-US" sz="2800"/>
              <a:t>In Python you use the </a:t>
            </a:r>
            <a:r>
              <a:rPr lang="en-US" sz="2800" b="1"/>
              <a:t>print()</a:t>
            </a:r>
            <a:r>
              <a:rPr lang="en-US" sz="2800"/>
              <a:t> function to get the program to</a:t>
            </a:r>
            <a:endParaRPr lang="en-US"/>
          </a:p>
          <a:p>
            <a:pPr algn="l">
              <a:buClr>
                <a:srgbClr val="333366"/>
              </a:buClr>
              <a:buSzPts val="2800"/>
            </a:pPr>
            <a:r>
              <a:rPr lang="en-US" sz="2800"/>
              <a:t> OUTPUT something to the screen.</a:t>
            </a:r>
            <a:endParaRPr lang="en-US" dirty="0"/>
          </a:p>
        </p:txBody>
      </p:sp>
      <p:sp>
        <p:nvSpPr>
          <p:cNvPr id="6" name="Google Shape;102;p21">
            <a:extLst>
              <a:ext uri="{FF2B5EF4-FFF2-40B4-BE49-F238E27FC236}">
                <a16:creationId xmlns:a16="http://schemas.microsoft.com/office/drawing/2014/main" id="{2E7B1661-FDA0-2B6D-726D-E75AE5C60ECE}"/>
              </a:ext>
            </a:extLst>
          </p:cNvPr>
          <p:cNvSpPr txBox="1">
            <a:spLocks/>
          </p:cNvSpPr>
          <p:nvPr/>
        </p:nvSpPr>
        <p:spPr>
          <a:xfrm>
            <a:off x="838200" y="365125"/>
            <a:ext cx="9314100" cy="1325700"/>
          </a:xfrm>
          <a:prstGeom prst="rect">
            <a:avLst/>
          </a:prstGeom>
          <a:noFill/>
          <a:ln>
            <a:noFill/>
          </a:ln>
        </p:spPr>
        <p:txBody>
          <a:bodyPr spcFirstLastPara="1" vert="horz" wrap="square" lIns="91425" tIns="45700" rIns="91425" bIns="4570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buClr>
                <a:srgbClr val="333366"/>
              </a:buClr>
              <a:buSzPts val="4400"/>
              <a:buFont typeface="Arial"/>
              <a:buNone/>
            </a:pPr>
            <a:r>
              <a:rPr lang="en-US" sz="4400" b="1"/>
              <a:t>PYTHON – OUTPUT </a:t>
            </a:r>
            <a:endParaRPr lang="en-US" dirty="0"/>
          </a:p>
        </p:txBody>
      </p:sp>
      <p:pic>
        <p:nvPicPr>
          <p:cNvPr id="7" name="Google Shape;103;p21">
            <a:extLst>
              <a:ext uri="{FF2B5EF4-FFF2-40B4-BE49-F238E27FC236}">
                <a16:creationId xmlns:a16="http://schemas.microsoft.com/office/drawing/2014/main" id="{CC7F2BEF-3527-5088-47FF-C3453EC5546D}"/>
              </a:ext>
            </a:extLst>
          </p:cNvPr>
          <p:cNvPicPr preferRelativeResize="0"/>
          <p:nvPr/>
        </p:nvPicPr>
        <p:blipFill rotWithShape="1">
          <a:blip r:embed="rId2">
            <a:alphaModFix/>
          </a:blip>
          <a:srcRect/>
          <a:stretch/>
        </p:blipFill>
        <p:spPr>
          <a:xfrm>
            <a:off x="10631735" y="118776"/>
            <a:ext cx="1300210" cy="1300210"/>
          </a:xfrm>
          <a:prstGeom prst="rect">
            <a:avLst/>
          </a:prstGeom>
          <a:noFill/>
          <a:ln>
            <a:noFill/>
          </a:ln>
        </p:spPr>
      </p:pic>
      <p:pic>
        <p:nvPicPr>
          <p:cNvPr id="8" name="Google Shape;104;p21">
            <a:extLst>
              <a:ext uri="{FF2B5EF4-FFF2-40B4-BE49-F238E27FC236}">
                <a16:creationId xmlns:a16="http://schemas.microsoft.com/office/drawing/2014/main" id="{8801875C-234C-35DC-AD35-893214D38E4D}"/>
              </a:ext>
            </a:extLst>
          </p:cNvPr>
          <p:cNvPicPr preferRelativeResize="0"/>
          <p:nvPr/>
        </p:nvPicPr>
        <p:blipFill rotWithShape="1">
          <a:blip r:embed="rId3">
            <a:alphaModFix/>
          </a:blip>
          <a:srcRect/>
          <a:stretch/>
        </p:blipFill>
        <p:spPr>
          <a:xfrm>
            <a:off x="838200" y="1262582"/>
            <a:ext cx="3426865" cy="669617"/>
          </a:xfrm>
          <a:prstGeom prst="rect">
            <a:avLst/>
          </a:prstGeom>
          <a:noFill/>
          <a:ln>
            <a:noFill/>
          </a:ln>
        </p:spPr>
      </p:pic>
      <p:pic>
        <p:nvPicPr>
          <p:cNvPr id="9" name="Google Shape;105;p21">
            <a:extLst>
              <a:ext uri="{FF2B5EF4-FFF2-40B4-BE49-F238E27FC236}">
                <a16:creationId xmlns:a16="http://schemas.microsoft.com/office/drawing/2014/main" id="{7AEF5240-29F5-902C-F7B9-77179044C02B}"/>
              </a:ext>
            </a:extLst>
          </p:cNvPr>
          <p:cNvPicPr preferRelativeResize="0"/>
          <p:nvPr/>
        </p:nvPicPr>
        <p:blipFill rotWithShape="1">
          <a:blip r:embed="rId4">
            <a:alphaModFix/>
          </a:blip>
          <a:srcRect/>
          <a:stretch/>
        </p:blipFill>
        <p:spPr>
          <a:xfrm>
            <a:off x="838196" y="2235061"/>
            <a:ext cx="5419704" cy="669617"/>
          </a:xfrm>
          <a:prstGeom prst="rect">
            <a:avLst/>
          </a:prstGeom>
          <a:noFill/>
          <a:ln>
            <a:noFill/>
          </a:ln>
        </p:spPr>
      </p:pic>
    </p:spTree>
    <p:extLst>
      <p:ext uri="{BB962C8B-B14F-4D97-AF65-F5344CB8AC3E}">
        <p14:creationId xmlns:p14="http://schemas.microsoft.com/office/powerpoint/2010/main" val="1270921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3"/>
          <p:cNvSpPr txBox="1">
            <a:spLocks noGrp="1"/>
          </p:cNvSpPr>
          <p:nvPr>
            <p:ph type="body" idx="1"/>
          </p:nvPr>
        </p:nvSpPr>
        <p:spPr>
          <a:xfrm>
            <a:off x="838200" y="1473950"/>
            <a:ext cx="10359900" cy="47028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07000"/>
              </a:lnSpc>
              <a:spcBef>
                <a:spcPts val="0"/>
              </a:spcBef>
              <a:spcAft>
                <a:spcPts val="0"/>
              </a:spcAft>
              <a:buClr>
                <a:srgbClr val="002060"/>
              </a:buClr>
              <a:buSzPct val="89669"/>
              <a:buNone/>
            </a:pPr>
            <a:endParaRPr sz="4014">
              <a:solidFill>
                <a:srgbClr val="002060"/>
              </a:solidFill>
              <a:latin typeface="Calibri"/>
              <a:ea typeface="Calibri"/>
              <a:cs typeface="Calibri"/>
              <a:sym typeface="Calibri"/>
            </a:endParaRPr>
          </a:p>
          <a:p>
            <a:pPr marL="685800" lvl="1" indent="-209005" algn="l" rtl="0">
              <a:lnSpc>
                <a:spcPct val="107000"/>
              </a:lnSpc>
              <a:spcBef>
                <a:spcPts val="1300"/>
              </a:spcBef>
              <a:spcAft>
                <a:spcPts val="0"/>
              </a:spcAft>
              <a:buClr>
                <a:srgbClr val="002060"/>
              </a:buClr>
              <a:buSzPct val="100000"/>
              <a:buFont typeface="Noto Sans Symbols"/>
              <a:buChar char="▪"/>
            </a:pPr>
            <a:r>
              <a:rPr lang="en-US" sz="3214">
                <a:solidFill>
                  <a:srgbClr val="002060"/>
                </a:solidFill>
                <a:latin typeface="Calibri"/>
                <a:ea typeface="Calibri"/>
                <a:cs typeface="Calibri"/>
                <a:sym typeface="Calibri"/>
              </a:rPr>
              <a:t>Lists can be of any data type, and contain MIXED DATA TYPES.</a:t>
            </a:r>
            <a:endParaRPr sz="2814"/>
          </a:p>
          <a:p>
            <a:pPr marL="685800" lvl="1" indent="-50800" algn="l" rtl="0">
              <a:lnSpc>
                <a:spcPct val="107000"/>
              </a:lnSpc>
              <a:spcBef>
                <a:spcPts val="1300"/>
              </a:spcBef>
              <a:spcAft>
                <a:spcPts val="0"/>
              </a:spcAft>
              <a:buClr>
                <a:srgbClr val="002856"/>
              </a:buClr>
              <a:buSzPct val="87098"/>
              <a:buFont typeface="Noto Sans Symbols"/>
              <a:buNone/>
            </a:pPr>
            <a:endParaRPr sz="3214">
              <a:solidFill>
                <a:srgbClr val="002060"/>
              </a:solidFill>
              <a:latin typeface="Calibri"/>
              <a:ea typeface="Calibri"/>
              <a:cs typeface="Calibri"/>
              <a:sym typeface="Calibri"/>
            </a:endParaRPr>
          </a:p>
          <a:p>
            <a:pPr marL="685800" lvl="1" indent="-50800" algn="l" rtl="0">
              <a:lnSpc>
                <a:spcPct val="107000"/>
              </a:lnSpc>
              <a:spcBef>
                <a:spcPts val="1300"/>
              </a:spcBef>
              <a:spcAft>
                <a:spcPts val="0"/>
              </a:spcAft>
              <a:buClr>
                <a:srgbClr val="002856"/>
              </a:buClr>
              <a:buSzPct val="87098"/>
              <a:buFont typeface="Noto Sans Symbols"/>
              <a:buNone/>
            </a:pPr>
            <a:endParaRPr sz="3214">
              <a:solidFill>
                <a:srgbClr val="002060"/>
              </a:solidFill>
              <a:latin typeface="Calibri"/>
              <a:ea typeface="Calibri"/>
              <a:cs typeface="Calibri"/>
              <a:sym typeface="Calibri"/>
            </a:endParaRPr>
          </a:p>
          <a:p>
            <a:pPr marL="685800" lvl="1" indent="-50800" algn="l" rtl="0">
              <a:lnSpc>
                <a:spcPct val="107000"/>
              </a:lnSpc>
              <a:spcBef>
                <a:spcPts val="1300"/>
              </a:spcBef>
              <a:spcAft>
                <a:spcPts val="0"/>
              </a:spcAft>
              <a:buClr>
                <a:srgbClr val="002856"/>
              </a:buClr>
              <a:buSzPct val="87098"/>
              <a:buFont typeface="Noto Sans Symbols"/>
              <a:buNone/>
            </a:pPr>
            <a:endParaRPr sz="3214">
              <a:solidFill>
                <a:srgbClr val="002060"/>
              </a:solidFill>
              <a:latin typeface="Calibri"/>
              <a:ea typeface="Calibri"/>
              <a:cs typeface="Calibri"/>
              <a:sym typeface="Calibri"/>
            </a:endParaRPr>
          </a:p>
          <a:p>
            <a:pPr marL="685800" lvl="1" indent="-50800" algn="l" rtl="0">
              <a:lnSpc>
                <a:spcPct val="107000"/>
              </a:lnSpc>
              <a:spcBef>
                <a:spcPts val="1300"/>
              </a:spcBef>
              <a:spcAft>
                <a:spcPts val="0"/>
              </a:spcAft>
              <a:buClr>
                <a:srgbClr val="002856"/>
              </a:buClr>
              <a:buSzPct val="87098"/>
              <a:buFont typeface="Noto Sans Symbols"/>
              <a:buNone/>
            </a:pPr>
            <a:endParaRPr sz="3214">
              <a:solidFill>
                <a:srgbClr val="002060"/>
              </a:solidFill>
              <a:latin typeface="Calibri"/>
              <a:ea typeface="Calibri"/>
              <a:cs typeface="Calibri"/>
              <a:sym typeface="Calibri"/>
            </a:endParaRPr>
          </a:p>
          <a:p>
            <a:pPr marL="685800" lvl="1" indent="-209005" algn="l" rtl="0">
              <a:lnSpc>
                <a:spcPct val="107000"/>
              </a:lnSpc>
              <a:spcBef>
                <a:spcPts val="1300"/>
              </a:spcBef>
              <a:spcAft>
                <a:spcPts val="0"/>
              </a:spcAft>
              <a:buClr>
                <a:srgbClr val="002060"/>
              </a:buClr>
              <a:buSzPct val="100000"/>
              <a:buFont typeface="Noto Sans Symbols"/>
              <a:buChar char="▪"/>
            </a:pPr>
            <a:r>
              <a:rPr lang="en-US" sz="3214">
                <a:solidFill>
                  <a:srgbClr val="002060"/>
                </a:solidFill>
                <a:latin typeface="Calibri"/>
                <a:ea typeface="Calibri"/>
                <a:cs typeface="Calibri"/>
                <a:sym typeface="Calibri"/>
              </a:rPr>
              <a:t>You can find out the number of items in a list by using the </a:t>
            </a:r>
            <a:r>
              <a:rPr lang="en-US" sz="3214" b="1">
                <a:solidFill>
                  <a:srgbClr val="002060"/>
                </a:solidFill>
                <a:latin typeface="Calibri"/>
                <a:ea typeface="Calibri"/>
                <a:cs typeface="Calibri"/>
                <a:sym typeface="Calibri"/>
              </a:rPr>
              <a:t>len() </a:t>
            </a:r>
            <a:r>
              <a:rPr lang="en-US" sz="3214">
                <a:solidFill>
                  <a:srgbClr val="002060"/>
                </a:solidFill>
                <a:latin typeface="Calibri"/>
                <a:ea typeface="Calibri"/>
                <a:cs typeface="Calibri"/>
                <a:sym typeface="Calibri"/>
              </a:rPr>
              <a:t>function</a:t>
            </a:r>
            <a:endParaRPr sz="2814"/>
          </a:p>
          <a:p>
            <a:pPr marL="201168" lvl="1" indent="0" algn="l" rtl="0">
              <a:lnSpc>
                <a:spcPct val="107000"/>
              </a:lnSpc>
              <a:spcBef>
                <a:spcPts val="1300"/>
              </a:spcBef>
              <a:spcAft>
                <a:spcPts val="0"/>
              </a:spcAft>
              <a:buClr>
                <a:srgbClr val="002856"/>
              </a:buClr>
              <a:buSzPct val="100000"/>
              <a:buNone/>
            </a:pPr>
            <a:endParaRPr sz="2800" b="1" i="1">
              <a:solidFill>
                <a:srgbClr val="002060"/>
              </a:solidFill>
              <a:latin typeface="Calibri"/>
              <a:ea typeface="Calibri"/>
              <a:cs typeface="Calibri"/>
              <a:sym typeface="Calibri"/>
            </a:endParaRPr>
          </a:p>
          <a:p>
            <a:pPr marL="342900" lvl="0" indent="-215900" algn="l" rtl="0">
              <a:lnSpc>
                <a:spcPct val="90000"/>
              </a:lnSpc>
              <a:spcBef>
                <a:spcPts val="1800"/>
              </a:spcBef>
              <a:spcAft>
                <a:spcPts val="0"/>
              </a:spcAft>
              <a:buClr>
                <a:srgbClr val="333366"/>
              </a:buClr>
              <a:buSzPct val="71428"/>
              <a:buFont typeface="Arial"/>
              <a:buNone/>
            </a:pPr>
            <a:endParaRPr/>
          </a:p>
        </p:txBody>
      </p:sp>
      <p:grpSp>
        <p:nvGrpSpPr>
          <p:cNvPr id="308" name="Google Shape;308;p43"/>
          <p:cNvGrpSpPr/>
          <p:nvPr/>
        </p:nvGrpSpPr>
        <p:grpSpPr>
          <a:xfrm>
            <a:off x="2662279" y="2529817"/>
            <a:ext cx="7574438" cy="1942116"/>
            <a:chOff x="533229" y="1431480"/>
            <a:chExt cx="7574438" cy="1942116"/>
          </a:xfrm>
        </p:grpSpPr>
        <p:pic>
          <p:nvPicPr>
            <p:cNvPr id="309" name="Google Shape;309;p43"/>
            <p:cNvPicPr preferRelativeResize="0"/>
            <p:nvPr/>
          </p:nvPicPr>
          <p:blipFill rotWithShape="1">
            <a:blip r:embed="rId3">
              <a:alphaModFix/>
            </a:blip>
            <a:srcRect/>
            <a:stretch/>
          </p:blipFill>
          <p:spPr>
            <a:xfrm>
              <a:off x="533229" y="2016370"/>
              <a:ext cx="5856177" cy="1357226"/>
            </a:xfrm>
            <a:prstGeom prst="rect">
              <a:avLst/>
            </a:prstGeom>
            <a:noFill/>
            <a:ln>
              <a:noFill/>
            </a:ln>
          </p:spPr>
        </p:pic>
        <p:pic>
          <p:nvPicPr>
            <p:cNvPr id="310" name="Google Shape;310;p43"/>
            <p:cNvPicPr preferRelativeResize="0"/>
            <p:nvPr/>
          </p:nvPicPr>
          <p:blipFill rotWithShape="1">
            <a:blip r:embed="rId4">
              <a:alphaModFix/>
            </a:blip>
            <a:srcRect/>
            <a:stretch/>
          </p:blipFill>
          <p:spPr>
            <a:xfrm>
              <a:off x="533229" y="1431480"/>
              <a:ext cx="7574438" cy="803719"/>
            </a:xfrm>
            <a:prstGeom prst="rect">
              <a:avLst/>
            </a:prstGeom>
            <a:noFill/>
            <a:ln>
              <a:noFill/>
            </a:ln>
          </p:spPr>
        </p:pic>
      </p:grpSp>
      <p:pic>
        <p:nvPicPr>
          <p:cNvPr id="311" name="Google Shape;311;p43"/>
          <p:cNvPicPr preferRelativeResize="0"/>
          <p:nvPr/>
        </p:nvPicPr>
        <p:blipFill rotWithShape="1">
          <a:blip r:embed="rId5">
            <a:alphaModFix/>
          </a:blip>
          <a:srcRect/>
          <a:stretch/>
        </p:blipFill>
        <p:spPr>
          <a:xfrm>
            <a:off x="1224109" y="5310923"/>
            <a:ext cx="8251936" cy="1357225"/>
          </a:xfrm>
          <a:prstGeom prst="rect">
            <a:avLst/>
          </a:prstGeom>
          <a:noFill/>
          <a:ln>
            <a:noFill/>
          </a:ln>
        </p:spPr>
      </p:pic>
      <p:sp>
        <p:nvSpPr>
          <p:cNvPr id="312" name="Google Shape;312;p43"/>
          <p:cNvSpPr txBox="1">
            <a:spLocks noGrp="1"/>
          </p:cNvSpPr>
          <p:nvPr>
            <p:ph type="title"/>
          </p:nvPr>
        </p:nvSpPr>
        <p:spPr>
          <a:xfrm>
            <a:off x="838200" y="365125"/>
            <a:ext cx="93141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Lists</a:t>
            </a:r>
            <a:endParaRPr/>
          </a:p>
        </p:txBody>
      </p:sp>
      <p:pic>
        <p:nvPicPr>
          <p:cNvPr id="2" name="Google Shape;103;p21">
            <a:extLst>
              <a:ext uri="{FF2B5EF4-FFF2-40B4-BE49-F238E27FC236}">
                <a16:creationId xmlns:a16="http://schemas.microsoft.com/office/drawing/2014/main" id="{823FED34-A46D-5FA6-6A69-FB06309BB66B}"/>
              </a:ext>
            </a:extLst>
          </p:cNvPr>
          <p:cNvPicPr preferRelativeResize="0"/>
          <p:nvPr/>
        </p:nvPicPr>
        <p:blipFill rotWithShape="1">
          <a:blip r:embed="rId6">
            <a:alphaModFix/>
          </a:blip>
          <a:srcRect/>
          <a:stretch/>
        </p:blipFill>
        <p:spPr>
          <a:xfrm>
            <a:off x="10631735" y="118776"/>
            <a:ext cx="1300210" cy="13002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5"/>
          <p:cNvSpPr txBox="1">
            <a:spLocks noGrp="1"/>
          </p:cNvSpPr>
          <p:nvPr>
            <p:ph type="body" idx="1"/>
          </p:nvPr>
        </p:nvSpPr>
        <p:spPr>
          <a:xfrm>
            <a:off x="838200" y="1541122"/>
            <a:ext cx="11121300" cy="4489807"/>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07000"/>
              </a:lnSpc>
              <a:spcBef>
                <a:spcPts val="0"/>
              </a:spcBef>
              <a:spcAft>
                <a:spcPts val="0"/>
              </a:spcAft>
              <a:buClr>
                <a:srgbClr val="002060"/>
              </a:buClr>
              <a:buSzPct val="100961"/>
              <a:buNone/>
            </a:pPr>
            <a:endParaRPr sz="1600" dirty="0"/>
          </a:p>
          <a:p>
            <a:pPr marL="685800" lvl="1" indent="-200362" algn="l" rtl="0">
              <a:lnSpc>
                <a:spcPct val="107000"/>
              </a:lnSpc>
              <a:spcBef>
                <a:spcPts val="1300"/>
              </a:spcBef>
              <a:spcAft>
                <a:spcPts val="0"/>
              </a:spcAft>
              <a:buClr>
                <a:srgbClr val="002060"/>
              </a:buClr>
              <a:buSzPct val="100000"/>
              <a:buFont typeface="Noto Sans Symbols"/>
              <a:buChar char="▪"/>
            </a:pPr>
            <a:r>
              <a:rPr lang="en-US" b="1" dirty="0">
                <a:solidFill>
                  <a:srgbClr val="002060"/>
                </a:solidFill>
                <a:latin typeface="Calibri"/>
                <a:ea typeface="Calibri"/>
                <a:cs typeface="Calibri"/>
                <a:sym typeface="Calibri"/>
              </a:rPr>
              <a:t>Officially, DATA STRUCTURES are ways of storing and </a:t>
            </a:r>
            <a:r>
              <a:rPr lang="en-US" b="1" dirty="0" err="1">
                <a:solidFill>
                  <a:srgbClr val="002060"/>
                </a:solidFill>
                <a:latin typeface="Calibri"/>
                <a:ea typeface="Calibri"/>
                <a:cs typeface="Calibri"/>
                <a:sym typeface="Calibri"/>
              </a:rPr>
              <a:t>organising</a:t>
            </a:r>
            <a:r>
              <a:rPr lang="en-US" b="1" dirty="0">
                <a:solidFill>
                  <a:srgbClr val="002060"/>
                </a:solidFill>
                <a:latin typeface="Calibri"/>
                <a:ea typeface="Calibri"/>
                <a:cs typeface="Calibri"/>
                <a:sym typeface="Calibri"/>
              </a:rPr>
              <a:t> data in a computer that allow efficient access to the data and operations to be performed on it.</a:t>
            </a:r>
            <a:endParaRPr dirty="0"/>
          </a:p>
          <a:p>
            <a:pPr marL="685800" lvl="1" indent="-200362" algn="l" rtl="0">
              <a:lnSpc>
                <a:spcPct val="107000"/>
              </a:lnSpc>
              <a:spcBef>
                <a:spcPts val="1300"/>
              </a:spcBef>
              <a:spcAft>
                <a:spcPts val="0"/>
              </a:spcAft>
              <a:buClr>
                <a:srgbClr val="002060"/>
              </a:buClr>
              <a:buSzPct val="100000"/>
              <a:buFont typeface="Noto Sans Symbols"/>
              <a:buChar char="▪"/>
            </a:pPr>
            <a:r>
              <a:rPr lang="en-US" dirty="0">
                <a:solidFill>
                  <a:srgbClr val="002060"/>
                </a:solidFill>
                <a:latin typeface="Calibri"/>
                <a:ea typeface="Calibri"/>
                <a:cs typeface="Calibri"/>
                <a:sym typeface="Calibri"/>
              </a:rPr>
              <a:t>In databases data is stored in a few different ways:</a:t>
            </a:r>
            <a:endParaRPr dirty="0"/>
          </a:p>
          <a:p>
            <a:pPr marL="1143000" lvl="2" indent="-213697" algn="l" rtl="0">
              <a:lnSpc>
                <a:spcPct val="107000"/>
              </a:lnSpc>
              <a:spcBef>
                <a:spcPts val="1300"/>
              </a:spcBef>
              <a:spcAft>
                <a:spcPts val="0"/>
              </a:spcAft>
              <a:buClr>
                <a:srgbClr val="002060"/>
              </a:buClr>
              <a:buSzPct val="100000"/>
              <a:buFont typeface="Noto Sans Symbols"/>
              <a:buChar char="▪"/>
            </a:pPr>
            <a:r>
              <a:rPr lang="en-US" sz="2400" b="1" dirty="0">
                <a:solidFill>
                  <a:srgbClr val="002060"/>
                </a:solidFill>
                <a:latin typeface="Calibri"/>
                <a:ea typeface="Calibri"/>
                <a:cs typeface="Calibri"/>
                <a:sym typeface="Calibri"/>
              </a:rPr>
              <a:t>TABLES </a:t>
            </a:r>
            <a:r>
              <a:rPr lang="en-US" sz="2400" dirty="0">
                <a:solidFill>
                  <a:srgbClr val="002060"/>
                </a:solidFill>
                <a:latin typeface="Calibri"/>
                <a:ea typeface="Calibri"/>
                <a:cs typeface="Calibri"/>
                <a:sym typeface="Calibri"/>
              </a:rPr>
              <a:t>(in common RELATIONAL DATABASES)</a:t>
            </a:r>
            <a:endParaRPr sz="1800" dirty="0"/>
          </a:p>
          <a:p>
            <a:pPr marL="1143000" lvl="2" indent="-213697" algn="l" rtl="0">
              <a:lnSpc>
                <a:spcPct val="107000"/>
              </a:lnSpc>
              <a:spcBef>
                <a:spcPts val="1300"/>
              </a:spcBef>
              <a:spcAft>
                <a:spcPts val="0"/>
              </a:spcAft>
              <a:buClr>
                <a:srgbClr val="002060"/>
              </a:buClr>
              <a:buSzPct val="100000"/>
              <a:buFont typeface="Noto Sans Symbols"/>
              <a:buChar char="▪"/>
            </a:pPr>
            <a:r>
              <a:rPr lang="en-US" sz="2400" b="1" dirty="0">
                <a:solidFill>
                  <a:srgbClr val="002060"/>
                </a:solidFill>
                <a:latin typeface="Calibri"/>
                <a:ea typeface="Calibri"/>
                <a:cs typeface="Calibri"/>
                <a:sym typeface="Calibri"/>
              </a:rPr>
              <a:t>KEY-VALUE PAIRS, DOCUMENTS, NODES </a:t>
            </a:r>
            <a:r>
              <a:rPr lang="en-US" sz="2400" b="1" dirty="0" err="1">
                <a:solidFill>
                  <a:srgbClr val="002060"/>
                </a:solidFill>
                <a:latin typeface="Calibri"/>
                <a:ea typeface="Calibri"/>
                <a:cs typeface="Calibri"/>
                <a:sym typeface="Calibri"/>
              </a:rPr>
              <a:t>etc</a:t>
            </a:r>
            <a:r>
              <a:rPr lang="en-US" sz="2400" b="1" dirty="0">
                <a:solidFill>
                  <a:srgbClr val="002060"/>
                </a:solidFill>
                <a:latin typeface="Calibri"/>
                <a:ea typeface="Calibri"/>
                <a:cs typeface="Calibri"/>
                <a:sym typeface="Calibri"/>
              </a:rPr>
              <a:t> </a:t>
            </a:r>
            <a:r>
              <a:rPr lang="en-US" sz="2400" dirty="0">
                <a:solidFill>
                  <a:srgbClr val="002060"/>
                </a:solidFill>
                <a:latin typeface="Calibri"/>
                <a:ea typeface="Calibri"/>
                <a:cs typeface="Calibri"/>
                <a:sym typeface="Calibri"/>
              </a:rPr>
              <a:t>(in NoSQL/NON-RELATIONAL DATABASES)</a:t>
            </a:r>
            <a:endParaRPr sz="1800" dirty="0"/>
          </a:p>
          <a:p>
            <a:pPr marL="685800" lvl="1" indent="-200362" algn="l" rtl="0">
              <a:lnSpc>
                <a:spcPct val="107000"/>
              </a:lnSpc>
              <a:spcBef>
                <a:spcPts val="1300"/>
              </a:spcBef>
              <a:spcAft>
                <a:spcPts val="0"/>
              </a:spcAft>
              <a:buClr>
                <a:srgbClr val="002060"/>
              </a:buClr>
              <a:buSzPct val="100000"/>
              <a:buFont typeface="Noto Sans Symbols"/>
              <a:buChar char="▪"/>
            </a:pPr>
            <a:r>
              <a:rPr lang="en-US" dirty="0">
                <a:solidFill>
                  <a:srgbClr val="002060"/>
                </a:solidFill>
                <a:latin typeface="Calibri"/>
                <a:ea typeface="Calibri"/>
                <a:cs typeface="Calibri"/>
                <a:sym typeface="Calibri"/>
              </a:rPr>
              <a:t>In spreadsheets, data is stored in </a:t>
            </a:r>
            <a:r>
              <a:rPr lang="en-US" b="1" dirty="0">
                <a:solidFill>
                  <a:srgbClr val="002060"/>
                </a:solidFill>
                <a:latin typeface="Calibri"/>
                <a:ea typeface="Calibri"/>
                <a:cs typeface="Calibri"/>
                <a:sym typeface="Calibri"/>
              </a:rPr>
              <a:t>ROWS </a:t>
            </a:r>
            <a:r>
              <a:rPr lang="en-US" dirty="0">
                <a:solidFill>
                  <a:srgbClr val="002060"/>
                </a:solidFill>
                <a:latin typeface="Calibri"/>
                <a:ea typeface="Calibri"/>
                <a:cs typeface="Calibri"/>
                <a:sym typeface="Calibri"/>
              </a:rPr>
              <a:t>and</a:t>
            </a:r>
            <a:r>
              <a:rPr lang="en-US" b="1" dirty="0">
                <a:solidFill>
                  <a:srgbClr val="002060"/>
                </a:solidFill>
                <a:latin typeface="Calibri"/>
                <a:ea typeface="Calibri"/>
                <a:cs typeface="Calibri"/>
                <a:sym typeface="Calibri"/>
              </a:rPr>
              <a:t> COLUMNS</a:t>
            </a:r>
            <a:endParaRPr dirty="0"/>
          </a:p>
          <a:p>
            <a:pPr marL="685800" lvl="1" indent="-200362" algn="l" rtl="0">
              <a:lnSpc>
                <a:spcPct val="107000"/>
              </a:lnSpc>
              <a:spcBef>
                <a:spcPts val="1300"/>
              </a:spcBef>
              <a:spcAft>
                <a:spcPts val="0"/>
              </a:spcAft>
              <a:buClr>
                <a:srgbClr val="002060"/>
              </a:buClr>
              <a:buSzPct val="100000"/>
              <a:buFont typeface="Noto Sans Symbols"/>
              <a:buChar char="▪"/>
            </a:pPr>
            <a:r>
              <a:rPr lang="en-US" dirty="0">
                <a:solidFill>
                  <a:srgbClr val="002060"/>
                </a:solidFill>
                <a:latin typeface="Calibri"/>
                <a:ea typeface="Calibri"/>
                <a:cs typeface="Calibri"/>
                <a:sym typeface="Calibri"/>
              </a:rPr>
              <a:t>In programming, data is stored in memory (RAM) via a variety of data structures such as </a:t>
            </a:r>
            <a:r>
              <a:rPr lang="en-US" b="1" dirty="0">
                <a:solidFill>
                  <a:srgbClr val="002060"/>
                </a:solidFill>
                <a:latin typeface="Calibri"/>
                <a:ea typeface="Calibri"/>
                <a:cs typeface="Calibri"/>
                <a:sym typeface="Calibri"/>
              </a:rPr>
              <a:t>VARIABLES, ARRAYS, LISTS, DICTIONARIES, </a:t>
            </a:r>
            <a:r>
              <a:rPr lang="en-US" b="1" i="1" dirty="0">
                <a:solidFill>
                  <a:srgbClr val="002060"/>
                </a:solidFill>
                <a:latin typeface="Calibri"/>
                <a:ea typeface="Calibri"/>
                <a:cs typeface="Calibri"/>
                <a:sym typeface="Calibri"/>
              </a:rPr>
              <a:t>STACKS, QUEUES</a:t>
            </a:r>
            <a:endParaRPr sz="1000" dirty="0"/>
          </a:p>
        </p:txBody>
      </p:sp>
      <p:sp>
        <p:nvSpPr>
          <p:cNvPr id="327" name="Google Shape;327;p45"/>
          <p:cNvSpPr txBox="1">
            <a:spLocks noGrp="1"/>
          </p:cNvSpPr>
          <p:nvPr>
            <p:ph type="title"/>
          </p:nvPr>
        </p:nvSpPr>
        <p:spPr>
          <a:xfrm>
            <a:off x="838200" y="365125"/>
            <a:ext cx="93141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Data Structures</a:t>
            </a:r>
            <a:endParaRPr/>
          </a:p>
        </p:txBody>
      </p:sp>
      <p:pic>
        <p:nvPicPr>
          <p:cNvPr id="2" name="Google Shape;103;p21">
            <a:extLst>
              <a:ext uri="{FF2B5EF4-FFF2-40B4-BE49-F238E27FC236}">
                <a16:creationId xmlns:a16="http://schemas.microsoft.com/office/drawing/2014/main" id="{A986B8E3-6499-77CB-B246-093B100D0ECB}"/>
              </a:ext>
            </a:extLst>
          </p:cNvPr>
          <p:cNvPicPr preferRelativeResize="0"/>
          <p:nvPr/>
        </p:nvPicPr>
        <p:blipFill rotWithShape="1">
          <a:blip r:embed="rId3">
            <a:alphaModFix/>
          </a:blip>
          <a:srcRect/>
          <a:stretch/>
        </p:blipFill>
        <p:spPr>
          <a:xfrm>
            <a:off x="10631735" y="118776"/>
            <a:ext cx="1300210" cy="13002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6"/>
          <p:cNvSpPr txBox="1">
            <a:spLocks noGrp="1"/>
          </p:cNvSpPr>
          <p:nvPr>
            <p:ph type="body" idx="1"/>
          </p:nvPr>
        </p:nvSpPr>
        <p:spPr>
          <a:xfrm>
            <a:off x="838200" y="1373562"/>
            <a:ext cx="10851000" cy="4889100"/>
          </a:xfrm>
          <a:prstGeom prst="rect">
            <a:avLst/>
          </a:prstGeom>
          <a:noFill/>
          <a:ln>
            <a:noFill/>
          </a:ln>
        </p:spPr>
        <p:txBody>
          <a:bodyPr spcFirstLastPara="1" wrap="square" lIns="91425" tIns="45700" rIns="91425" bIns="45700" anchor="t" anchorCtr="0">
            <a:normAutofit fontScale="92500" lnSpcReduction="20000"/>
          </a:bodyPr>
          <a:lstStyle/>
          <a:p>
            <a:pPr marL="685800" lvl="1" indent="-212874" algn="l" rtl="0">
              <a:lnSpc>
                <a:spcPct val="107000"/>
              </a:lnSpc>
              <a:spcBef>
                <a:spcPts val="1300"/>
              </a:spcBef>
              <a:spcAft>
                <a:spcPts val="0"/>
              </a:spcAft>
              <a:buClr>
                <a:srgbClr val="002060"/>
              </a:buClr>
              <a:buSzPct val="100000"/>
              <a:buFont typeface="Noto Sans Symbols"/>
              <a:buChar char="▪"/>
            </a:pPr>
            <a:r>
              <a:rPr lang="en-US" sz="3293" dirty="0">
                <a:solidFill>
                  <a:srgbClr val="002060"/>
                </a:solidFill>
                <a:latin typeface="Calibri"/>
                <a:ea typeface="Calibri"/>
                <a:cs typeface="Calibri"/>
                <a:sym typeface="Calibri"/>
              </a:rPr>
              <a:t>Typically</a:t>
            </a:r>
            <a:r>
              <a:rPr lang="en-US" sz="3293" b="1" dirty="0">
                <a:solidFill>
                  <a:srgbClr val="002060"/>
                </a:solidFill>
                <a:latin typeface="Calibri"/>
                <a:ea typeface="Calibri"/>
                <a:cs typeface="Calibri"/>
                <a:sym typeface="Calibri"/>
              </a:rPr>
              <a:t> DATA STRUCTURES </a:t>
            </a:r>
            <a:r>
              <a:rPr lang="en-US" sz="3293" dirty="0">
                <a:solidFill>
                  <a:srgbClr val="002060"/>
                </a:solidFill>
                <a:latin typeface="Calibri"/>
                <a:ea typeface="Calibri"/>
                <a:cs typeface="Calibri"/>
                <a:sym typeface="Calibri"/>
              </a:rPr>
              <a:t>have the following characteristics:</a:t>
            </a:r>
            <a:endParaRPr sz="2893" dirty="0"/>
          </a:p>
          <a:p>
            <a:pPr marL="1143000" lvl="2" indent="-218589" algn="l" rtl="0">
              <a:lnSpc>
                <a:spcPct val="107000"/>
              </a:lnSpc>
              <a:spcBef>
                <a:spcPts val="1300"/>
              </a:spcBef>
              <a:spcAft>
                <a:spcPts val="0"/>
              </a:spcAft>
              <a:buClr>
                <a:srgbClr val="002060"/>
              </a:buClr>
              <a:buSzPct val="100000"/>
              <a:buFont typeface="Noto Sans Symbols"/>
              <a:buChar char="▪"/>
            </a:pPr>
            <a:r>
              <a:rPr lang="en-US" sz="2893" b="1" dirty="0">
                <a:solidFill>
                  <a:srgbClr val="002060"/>
                </a:solidFill>
                <a:latin typeface="Calibri"/>
                <a:ea typeface="Calibri"/>
                <a:cs typeface="Calibri"/>
                <a:sym typeface="Calibri"/>
              </a:rPr>
              <a:t>STATIC </a:t>
            </a:r>
            <a:r>
              <a:rPr lang="en-US" sz="2893" dirty="0">
                <a:solidFill>
                  <a:srgbClr val="002060"/>
                </a:solidFill>
                <a:latin typeface="Calibri"/>
                <a:ea typeface="Calibri"/>
                <a:cs typeface="Calibri"/>
                <a:sym typeface="Calibri"/>
              </a:rPr>
              <a:t>or </a:t>
            </a:r>
            <a:r>
              <a:rPr lang="en-US" sz="2893" b="1" dirty="0">
                <a:solidFill>
                  <a:srgbClr val="002060"/>
                </a:solidFill>
                <a:latin typeface="Calibri"/>
                <a:ea typeface="Calibri"/>
                <a:cs typeface="Calibri"/>
                <a:sym typeface="Calibri"/>
              </a:rPr>
              <a:t>DYNAMIC</a:t>
            </a:r>
            <a:endParaRPr sz="2493" dirty="0"/>
          </a:p>
          <a:p>
            <a:pPr marL="1600200" lvl="3" indent="-218589" algn="l" rtl="0">
              <a:lnSpc>
                <a:spcPct val="107000"/>
              </a:lnSpc>
              <a:spcBef>
                <a:spcPts val="1300"/>
              </a:spcBef>
              <a:spcAft>
                <a:spcPts val="0"/>
              </a:spcAft>
              <a:buClr>
                <a:srgbClr val="002060"/>
              </a:buClr>
              <a:buSzPct val="100000"/>
              <a:buFont typeface="Noto Sans Symbols"/>
              <a:buChar char="▪"/>
            </a:pPr>
            <a:r>
              <a:rPr lang="en-US" sz="2893" b="1" dirty="0">
                <a:solidFill>
                  <a:srgbClr val="002060"/>
                </a:solidFill>
                <a:latin typeface="Calibri"/>
                <a:ea typeface="Calibri"/>
                <a:cs typeface="Calibri"/>
                <a:sym typeface="Calibri"/>
              </a:rPr>
              <a:t>Whether (or not) you can make the data structure BIGGER or SMALLER after creation.</a:t>
            </a:r>
            <a:endParaRPr sz="2293" dirty="0"/>
          </a:p>
          <a:p>
            <a:pPr marL="1143000" lvl="2" indent="-218589" algn="l" rtl="0">
              <a:lnSpc>
                <a:spcPct val="107000"/>
              </a:lnSpc>
              <a:spcBef>
                <a:spcPts val="1300"/>
              </a:spcBef>
              <a:spcAft>
                <a:spcPts val="0"/>
              </a:spcAft>
              <a:buClr>
                <a:srgbClr val="002060"/>
              </a:buClr>
              <a:buSzPct val="100000"/>
              <a:buFont typeface="Noto Sans Symbols"/>
              <a:buChar char="▪"/>
            </a:pPr>
            <a:r>
              <a:rPr lang="en-US" sz="2893" b="1" dirty="0">
                <a:solidFill>
                  <a:srgbClr val="002060"/>
                </a:solidFill>
                <a:latin typeface="Calibri"/>
                <a:ea typeface="Calibri"/>
                <a:cs typeface="Calibri"/>
                <a:sym typeface="Calibri"/>
              </a:rPr>
              <a:t>MUTABLE </a:t>
            </a:r>
            <a:r>
              <a:rPr lang="en-US" sz="2893" dirty="0">
                <a:solidFill>
                  <a:srgbClr val="002060"/>
                </a:solidFill>
                <a:latin typeface="Calibri"/>
                <a:ea typeface="Calibri"/>
                <a:cs typeface="Calibri"/>
                <a:sym typeface="Calibri"/>
              </a:rPr>
              <a:t>or</a:t>
            </a:r>
            <a:r>
              <a:rPr lang="en-US" sz="2893" b="1" dirty="0">
                <a:solidFill>
                  <a:srgbClr val="002060"/>
                </a:solidFill>
                <a:latin typeface="Calibri"/>
                <a:ea typeface="Calibri"/>
                <a:cs typeface="Calibri"/>
                <a:sym typeface="Calibri"/>
              </a:rPr>
              <a:t> IMMUTABLE</a:t>
            </a:r>
            <a:endParaRPr sz="2493" dirty="0"/>
          </a:p>
          <a:p>
            <a:pPr marL="1600200" lvl="3" indent="-218589" algn="l" rtl="0">
              <a:lnSpc>
                <a:spcPct val="107000"/>
              </a:lnSpc>
              <a:spcBef>
                <a:spcPts val="1300"/>
              </a:spcBef>
              <a:spcAft>
                <a:spcPts val="0"/>
              </a:spcAft>
              <a:buClr>
                <a:srgbClr val="002060"/>
              </a:buClr>
              <a:buSzPct val="100000"/>
              <a:buFont typeface="Noto Sans Symbols"/>
              <a:buChar char="▪"/>
            </a:pPr>
            <a:r>
              <a:rPr lang="en-US" sz="2893" b="1" dirty="0">
                <a:solidFill>
                  <a:srgbClr val="002060"/>
                </a:solidFill>
                <a:latin typeface="Calibri"/>
                <a:ea typeface="Calibri"/>
                <a:cs typeface="Calibri"/>
                <a:sym typeface="Calibri"/>
              </a:rPr>
              <a:t>Whether you can CHANGE the data values contained within – or not.</a:t>
            </a:r>
            <a:endParaRPr sz="2293" dirty="0"/>
          </a:p>
          <a:p>
            <a:pPr marL="1143000" lvl="2" indent="-218589" algn="l" rtl="0">
              <a:lnSpc>
                <a:spcPct val="107000"/>
              </a:lnSpc>
              <a:spcBef>
                <a:spcPts val="1300"/>
              </a:spcBef>
              <a:spcAft>
                <a:spcPts val="0"/>
              </a:spcAft>
              <a:buClr>
                <a:srgbClr val="002060"/>
              </a:buClr>
              <a:buSzPct val="100000"/>
              <a:buFont typeface="Noto Sans Symbols"/>
              <a:buChar char="▪"/>
            </a:pPr>
            <a:r>
              <a:rPr lang="en-US" sz="2893" b="1" dirty="0">
                <a:solidFill>
                  <a:srgbClr val="002060"/>
                </a:solidFill>
                <a:latin typeface="Calibri"/>
                <a:ea typeface="Calibri"/>
                <a:cs typeface="Calibri"/>
                <a:sym typeface="Calibri"/>
              </a:rPr>
              <a:t>ORDERED </a:t>
            </a:r>
            <a:r>
              <a:rPr lang="en-US" sz="2893" dirty="0">
                <a:solidFill>
                  <a:srgbClr val="002060"/>
                </a:solidFill>
                <a:latin typeface="Calibri"/>
                <a:ea typeface="Calibri"/>
                <a:cs typeface="Calibri"/>
                <a:sym typeface="Calibri"/>
              </a:rPr>
              <a:t>or</a:t>
            </a:r>
            <a:r>
              <a:rPr lang="en-US" sz="2893" b="1" dirty="0">
                <a:solidFill>
                  <a:srgbClr val="002060"/>
                </a:solidFill>
                <a:latin typeface="Calibri"/>
                <a:ea typeface="Calibri"/>
                <a:cs typeface="Calibri"/>
                <a:sym typeface="Calibri"/>
              </a:rPr>
              <a:t> UNORDERED</a:t>
            </a:r>
            <a:endParaRPr sz="2493" dirty="0"/>
          </a:p>
          <a:p>
            <a:pPr marL="1600200" lvl="3" indent="-218589" algn="l" rtl="0">
              <a:lnSpc>
                <a:spcPct val="107000"/>
              </a:lnSpc>
              <a:spcBef>
                <a:spcPts val="1300"/>
              </a:spcBef>
              <a:spcAft>
                <a:spcPts val="0"/>
              </a:spcAft>
              <a:buClr>
                <a:srgbClr val="002060"/>
              </a:buClr>
              <a:buSzPct val="100000"/>
              <a:buFont typeface="Noto Sans Symbols"/>
              <a:buChar char="▪"/>
            </a:pPr>
            <a:r>
              <a:rPr lang="en-US" sz="2893" b="1" dirty="0">
                <a:solidFill>
                  <a:srgbClr val="002060"/>
                </a:solidFill>
                <a:latin typeface="Calibri"/>
                <a:ea typeface="Calibri"/>
                <a:cs typeface="Calibri"/>
                <a:sym typeface="Calibri"/>
              </a:rPr>
              <a:t>Is the data in the structure stored rigidly in sequence, or not (randomly)</a:t>
            </a:r>
            <a:endParaRPr sz="2293" dirty="0"/>
          </a:p>
          <a:p>
            <a:pPr marL="685800" lvl="1" indent="-50800" algn="l" rtl="0">
              <a:lnSpc>
                <a:spcPct val="107000"/>
              </a:lnSpc>
              <a:spcBef>
                <a:spcPts val="1300"/>
              </a:spcBef>
              <a:spcAft>
                <a:spcPts val="0"/>
              </a:spcAft>
              <a:buClr>
                <a:srgbClr val="002856"/>
              </a:buClr>
              <a:buSzPct val="100000"/>
              <a:buFont typeface="Noto Sans Symbols"/>
              <a:buNone/>
            </a:pPr>
            <a:endParaRPr sz="2800" i="1" dirty="0">
              <a:solidFill>
                <a:srgbClr val="002060"/>
              </a:solidFill>
              <a:latin typeface="Calibri"/>
              <a:ea typeface="Calibri"/>
              <a:cs typeface="Calibri"/>
              <a:sym typeface="Calibri"/>
            </a:endParaRPr>
          </a:p>
          <a:p>
            <a:pPr marL="685800" lvl="1" indent="-50800" algn="l" rtl="0">
              <a:lnSpc>
                <a:spcPct val="107000"/>
              </a:lnSpc>
              <a:spcBef>
                <a:spcPts val="1300"/>
              </a:spcBef>
              <a:spcAft>
                <a:spcPts val="0"/>
              </a:spcAft>
              <a:buClr>
                <a:srgbClr val="002856"/>
              </a:buClr>
              <a:buSzPct val="100000"/>
              <a:buFont typeface="Noto Sans Symbols"/>
              <a:buNone/>
            </a:pPr>
            <a:endParaRPr sz="2800" i="1" dirty="0">
              <a:solidFill>
                <a:srgbClr val="002060"/>
              </a:solidFill>
              <a:latin typeface="Calibri"/>
              <a:ea typeface="Calibri"/>
              <a:cs typeface="Calibri"/>
              <a:sym typeface="Calibri"/>
            </a:endParaRPr>
          </a:p>
          <a:p>
            <a:pPr marL="342900" lvl="0" indent="-215900" algn="l" rtl="0">
              <a:lnSpc>
                <a:spcPct val="90000"/>
              </a:lnSpc>
              <a:spcBef>
                <a:spcPts val="1800"/>
              </a:spcBef>
              <a:spcAft>
                <a:spcPts val="0"/>
              </a:spcAft>
              <a:buClr>
                <a:srgbClr val="333366"/>
              </a:buClr>
              <a:buSzPct val="71428"/>
              <a:buFont typeface="Arial"/>
              <a:buNone/>
            </a:pPr>
            <a:endParaRPr dirty="0"/>
          </a:p>
        </p:txBody>
      </p:sp>
      <p:sp>
        <p:nvSpPr>
          <p:cNvPr id="334" name="Google Shape;334;p46"/>
          <p:cNvSpPr txBox="1">
            <a:spLocks noGrp="1"/>
          </p:cNvSpPr>
          <p:nvPr>
            <p:ph type="title"/>
          </p:nvPr>
        </p:nvSpPr>
        <p:spPr>
          <a:xfrm>
            <a:off x="838200" y="365125"/>
            <a:ext cx="93141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600" b="0" dirty="0">
                <a:solidFill>
                  <a:srgbClr val="002060"/>
                </a:solidFill>
                <a:latin typeface="Calibri"/>
                <a:ea typeface="Calibri"/>
                <a:cs typeface="Calibri"/>
                <a:sym typeface="Calibri"/>
              </a:rPr>
              <a:t>DATA STRUCTURES - CHARACTERISTICS</a:t>
            </a:r>
            <a:endParaRPr sz="3600" b="0" dirty="0">
              <a:solidFill>
                <a:srgbClr val="002060"/>
              </a:solidFill>
              <a:latin typeface="Calibri"/>
              <a:ea typeface="Calibri"/>
              <a:cs typeface="Calibri"/>
              <a:sym typeface="Calibri"/>
            </a:endParaRPr>
          </a:p>
          <a:p>
            <a:pPr marL="0" lvl="0" indent="0" algn="l" rtl="0">
              <a:spcBef>
                <a:spcPts val="0"/>
              </a:spcBef>
              <a:spcAft>
                <a:spcPts val="0"/>
              </a:spcAft>
              <a:buNone/>
            </a:pPr>
            <a:endParaRPr sz="3600" b="0" dirty="0">
              <a:solidFill>
                <a:srgbClr val="002060"/>
              </a:solidFill>
              <a:latin typeface="Calibri"/>
              <a:ea typeface="Calibri"/>
              <a:cs typeface="Calibri"/>
              <a:sym typeface="Calibri"/>
            </a:endParaRPr>
          </a:p>
        </p:txBody>
      </p:sp>
      <p:pic>
        <p:nvPicPr>
          <p:cNvPr id="2" name="Google Shape;103;p21">
            <a:extLst>
              <a:ext uri="{FF2B5EF4-FFF2-40B4-BE49-F238E27FC236}">
                <a16:creationId xmlns:a16="http://schemas.microsoft.com/office/drawing/2014/main" id="{E4CB5570-217A-8787-F8AE-C48C0B1303B5}"/>
              </a:ext>
            </a:extLst>
          </p:cNvPr>
          <p:cNvPicPr preferRelativeResize="0"/>
          <p:nvPr/>
        </p:nvPicPr>
        <p:blipFill rotWithShape="1">
          <a:blip r:embed="rId3">
            <a:alphaModFix/>
          </a:blip>
          <a:srcRect/>
          <a:stretch/>
        </p:blipFill>
        <p:spPr>
          <a:xfrm>
            <a:off x="10631735" y="118776"/>
            <a:ext cx="1300210" cy="13002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9"/>
          <p:cNvSpPr txBox="1">
            <a:spLocks noGrp="1"/>
          </p:cNvSpPr>
          <p:nvPr>
            <p:ph type="body" idx="1"/>
          </p:nvPr>
        </p:nvSpPr>
        <p:spPr>
          <a:xfrm>
            <a:off x="592550" y="1477600"/>
            <a:ext cx="11342400" cy="1941300"/>
          </a:xfrm>
          <a:prstGeom prst="rect">
            <a:avLst/>
          </a:prstGeom>
          <a:noFill/>
          <a:ln>
            <a:noFill/>
          </a:ln>
        </p:spPr>
        <p:txBody>
          <a:bodyPr spcFirstLastPara="1" wrap="square" lIns="91425" tIns="45700" rIns="91425" bIns="45700" anchor="t" anchorCtr="0">
            <a:normAutofit/>
          </a:bodyPr>
          <a:lstStyle/>
          <a:p>
            <a:pPr marL="0" lvl="0" indent="0" algn="l" rtl="0">
              <a:lnSpc>
                <a:spcPct val="107000"/>
              </a:lnSpc>
              <a:spcBef>
                <a:spcPts val="0"/>
              </a:spcBef>
              <a:spcAft>
                <a:spcPts val="0"/>
              </a:spcAft>
              <a:buClr>
                <a:srgbClr val="002060"/>
              </a:buClr>
              <a:buSzPct val="100000"/>
              <a:buNone/>
            </a:pPr>
            <a:endParaRPr sz="3600">
              <a:solidFill>
                <a:srgbClr val="002060"/>
              </a:solidFill>
              <a:latin typeface="Calibri"/>
              <a:ea typeface="Calibri"/>
              <a:cs typeface="Calibri"/>
              <a:sym typeface="Calibri"/>
            </a:endParaRPr>
          </a:p>
          <a:p>
            <a:pPr marL="685800" lvl="1" indent="-215265" algn="l" rtl="0">
              <a:lnSpc>
                <a:spcPct val="107000"/>
              </a:lnSpc>
              <a:spcBef>
                <a:spcPts val="1300"/>
              </a:spcBef>
              <a:spcAft>
                <a:spcPts val="0"/>
              </a:spcAft>
              <a:buClr>
                <a:srgbClr val="002060"/>
              </a:buClr>
              <a:buSzPct val="100000"/>
              <a:buFont typeface="Noto Sans Symbols"/>
              <a:buChar char="▪"/>
            </a:pPr>
            <a:r>
              <a:rPr lang="en-US" sz="2800">
                <a:solidFill>
                  <a:srgbClr val="002060"/>
                </a:solidFill>
                <a:latin typeface="Calibri"/>
                <a:ea typeface="Calibri"/>
                <a:cs typeface="Calibri"/>
                <a:sym typeface="Calibri"/>
              </a:rPr>
              <a:t>Individual key-value pairs within the dictionary can be accessed using the KEY inside square brackets.</a:t>
            </a:r>
            <a:endParaRPr/>
          </a:p>
          <a:p>
            <a:pPr marL="342900" lvl="0" indent="-215900" algn="l" rtl="0">
              <a:lnSpc>
                <a:spcPct val="90000"/>
              </a:lnSpc>
              <a:spcBef>
                <a:spcPts val="1800"/>
              </a:spcBef>
              <a:spcAft>
                <a:spcPts val="0"/>
              </a:spcAft>
              <a:buClr>
                <a:srgbClr val="333366"/>
              </a:buClr>
              <a:buSzPct val="71428"/>
              <a:buFont typeface="Arial"/>
              <a:buNone/>
            </a:pPr>
            <a:endParaRPr/>
          </a:p>
        </p:txBody>
      </p:sp>
      <p:pic>
        <p:nvPicPr>
          <p:cNvPr id="357" name="Google Shape;357;p49"/>
          <p:cNvPicPr preferRelativeResize="0"/>
          <p:nvPr/>
        </p:nvPicPr>
        <p:blipFill rotWithShape="1">
          <a:blip r:embed="rId3">
            <a:alphaModFix/>
          </a:blip>
          <a:srcRect/>
          <a:stretch/>
        </p:blipFill>
        <p:spPr>
          <a:xfrm>
            <a:off x="5344359" y="2999199"/>
            <a:ext cx="5751525" cy="3314438"/>
          </a:xfrm>
          <a:prstGeom prst="rect">
            <a:avLst/>
          </a:prstGeom>
          <a:noFill/>
          <a:ln>
            <a:noFill/>
          </a:ln>
        </p:spPr>
      </p:pic>
      <p:sp>
        <p:nvSpPr>
          <p:cNvPr id="358" name="Google Shape;358;p49"/>
          <p:cNvSpPr txBox="1">
            <a:spLocks noGrp="1"/>
          </p:cNvSpPr>
          <p:nvPr>
            <p:ph type="title"/>
          </p:nvPr>
        </p:nvSpPr>
        <p:spPr>
          <a:xfrm>
            <a:off x="838200" y="365125"/>
            <a:ext cx="93141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Dictionaries</a:t>
            </a:r>
            <a:endParaRPr/>
          </a:p>
        </p:txBody>
      </p:sp>
      <p:pic>
        <p:nvPicPr>
          <p:cNvPr id="2" name="Google Shape;103;p21">
            <a:extLst>
              <a:ext uri="{FF2B5EF4-FFF2-40B4-BE49-F238E27FC236}">
                <a16:creationId xmlns:a16="http://schemas.microsoft.com/office/drawing/2014/main" id="{E5719D11-78B1-0EE4-005F-01651F544C64}"/>
              </a:ext>
            </a:extLst>
          </p:cNvPr>
          <p:cNvPicPr preferRelativeResize="0"/>
          <p:nvPr/>
        </p:nvPicPr>
        <p:blipFill rotWithShape="1">
          <a:blip r:embed="rId4">
            <a:alphaModFix/>
          </a:blip>
          <a:srcRect/>
          <a:stretch/>
        </p:blipFill>
        <p:spPr>
          <a:xfrm>
            <a:off x="10631735" y="118776"/>
            <a:ext cx="1300210" cy="13002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0"/>
          <p:cNvSpPr txBox="1">
            <a:spLocks noGrp="1"/>
          </p:cNvSpPr>
          <p:nvPr>
            <p:ph type="body" idx="1"/>
          </p:nvPr>
        </p:nvSpPr>
        <p:spPr>
          <a:xfrm>
            <a:off x="838200" y="2369850"/>
            <a:ext cx="10748700" cy="4351200"/>
          </a:xfrm>
          <a:prstGeom prst="rect">
            <a:avLst/>
          </a:prstGeom>
          <a:noFill/>
          <a:ln>
            <a:noFill/>
          </a:ln>
        </p:spPr>
        <p:txBody>
          <a:bodyPr spcFirstLastPara="1" wrap="square" lIns="91425" tIns="45700" rIns="91425" bIns="45700" anchor="t" anchorCtr="0">
            <a:normAutofit/>
          </a:bodyPr>
          <a:lstStyle/>
          <a:p>
            <a:pPr marL="0" lvl="0" indent="0" algn="l" rtl="0">
              <a:lnSpc>
                <a:spcPct val="107000"/>
              </a:lnSpc>
              <a:spcBef>
                <a:spcPts val="0"/>
              </a:spcBef>
              <a:spcAft>
                <a:spcPts val="0"/>
              </a:spcAft>
              <a:buClr>
                <a:srgbClr val="002060"/>
              </a:buClr>
              <a:buSzPts val="3600"/>
              <a:buNone/>
            </a:pPr>
            <a:endParaRPr sz="3600" dirty="0">
              <a:solidFill>
                <a:srgbClr val="002060"/>
              </a:solidFill>
              <a:latin typeface="Calibri"/>
              <a:ea typeface="Calibri"/>
              <a:cs typeface="Calibri"/>
              <a:sym typeface="Calibri"/>
            </a:endParaRPr>
          </a:p>
          <a:p>
            <a:pPr marL="685800" lvl="1" indent="-228600" algn="l" rtl="0">
              <a:lnSpc>
                <a:spcPct val="107000"/>
              </a:lnSpc>
              <a:spcBef>
                <a:spcPts val="1300"/>
              </a:spcBef>
              <a:spcAft>
                <a:spcPts val="0"/>
              </a:spcAft>
              <a:buClr>
                <a:srgbClr val="002060"/>
              </a:buClr>
              <a:buSzPts val="2800"/>
              <a:buFont typeface="Noto Sans Symbols"/>
              <a:buChar char="▪"/>
            </a:pPr>
            <a:r>
              <a:rPr lang="en-US" sz="2800" dirty="0">
                <a:solidFill>
                  <a:srgbClr val="002060"/>
                </a:solidFill>
                <a:latin typeface="Calibri"/>
                <a:ea typeface="Calibri"/>
                <a:cs typeface="Calibri"/>
                <a:sym typeface="Calibri"/>
              </a:rPr>
              <a:t>TUPLES are similar to LISTS, however they are unchangeable (immutable).  </a:t>
            </a:r>
            <a:endParaRPr dirty="0"/>
          </a:p>
          <a:p>
            <a:pPr marL="685800" lvl="1" indent="-228600" algn="l" rtl="0">
              <a:lnSpc>
                <a:spcPct val="107000"/>
              </a:lnSpc>
              <a:spcBef>
                <a:spcPts val="1300"/>
              </a:spcBef>
              <a:spcAft>
                <a:spcPts val="0"/>
              </a:spcAft>
              <a:buClr>
                <a:srgbClr val="002060"/>
              </a:buClr>
              <a:buSzPts val="2800"/>
              <a:buFont typeface="Noto Sans Symbols"/>
              <a:buChar char="▪"/>
            </a:pPr>
            <a:r>
              <a:rPr lang="en-US" sz="2800" dirty="0">
                <a:solidFill>
                  <a:srgbClr val="002060"/>
                </a:solidFill>
                <a:latin typeface="Calibri"/>
                <a:ea typeface="Calibri"/>
                <a:cs typeface="Calibri"/>
                <a:sym typeface="Calibri"/>
              </a:rPr>
              <a:t>Regular brackets () are used to create a TUPLE</a:t>
            </a:r>
            <a:endParaRPr dirty="0"/>
          </a:p>
          <a:p>
            <a:pPr marL="201168" lvl="1" indent="0" algn="l" rtl="0">
              <a:lnSpc>
                <a:spcPct val="107000"/>
              </a:lnSpc>
              <a:spcBef>
                <a:spcPts val="1300"/>
              </a:spcBef>
              <a:spcAft>
                <a:spcPts val="0"/>
              </a:spcAft>
              <a:buClr>
                <a:srgbClr val="002856"/>
              </a:buClr>
              <a:buSzPts val="2800"/>
              <a:buNone/>
            </a:pPr>
            <a:endParaRPr sz="2800" dirty="0">
              <a:solidFill>
                <a:srgbClr val="002060"/>
              </a:solidFill>
              <a:latin typeface="Calibri"/>
              <a:ea typeface="Calibri"/>
              <a:cs typeface="Calibri"/>
              <a:sym typeface="Calibri"/>
            </a:endParaRPr>
          </a:p>
          <a:p>
            <a:pPr marL="201168" lvl="1" indent="0" algn="l" rtl="0">
              <a:lnSpc>
                <a:spcPct val="107000"/>
              </a:lnSpc>
              <a:spcBef>
                <a:spcPts val="1300"/>
              </a:spcBef>
              <a:spcAft>
                <a:spcPts val="0"/>
              </a:spcAft>
              <a:buClr>
                <a:srgbClr val="002856"/>
              </a:buClr>
              <a:buSzPts val="2800"/>
              <a:buNone/>
            </a:pPr>
            <a:endParaRPr sz="2800" dirty="0">
              <a:solidFill>
                <a:srgbClr val="002060"/>
              </a:solidFill>
              <a:latin typeface="Calibri"/>
              <a:ea typeface="Calibri"/>
              <a:cs typeface="Calibri"/>
              <a:sym typeface="Calibri"/>
            </a:endParaRPr>
          </a:p>
          <a:p>
            <a:pPr marL="342900" lvl="0" indent="-215900" algn="l" rtl="0">
              <a:lnSpc>
                <a:spcPct val="90000"/>
              </a:lnSpc>
              <a:spcBef>
                <a:spcPts val="1800"/>
              </a:spcBef>
              <a:spcAft>
                <a:spcPts val="0"/>
              </a:spcAft>
              <a:buClr>
                <a:srgbClr val="333366"/>
              </a:buClr>
              <a:buSzPts val="2000"/>
              <a:buFont typeface="Arial"/>
              <a:buNone/>
            </a:pPr>
            <a:endParaRPr dirty="0"/>
          </a:p>
        </p:txBody>
      </p:sp>
      <p:pic>
        <p:nvPicPr>
          <p:cNvPr id="365" name="Google Shape;365;p50"/>
          <p:cNvPicPr preferRelativeResize="0"/>
          <p:nvPr/>
        </p:nvPicPr>
        <p:blipFill rotWithShape="1">
          <a:blip r:embed="rId3">
            <a:alphaModFix/>
          </a:blip>
          <a:srcRect/>
          <a:stretch/>
        </p:blipFill>
        <p:spPr>
          <a:xfrm>
            <a:off x="1034396" y="1465652"/>
            <a:ext cx="10356310" cy="1368937"/>
          </a:xfrm>
          <a:prstGeom prst="rect">
            <a:avLst/>
          </a:prstGeom>
          <a:noFill/>
          <a:ln>
            <a:noFill/>
          </a:ln>
        </p:spPr>
      </p:pic>
      <p:pic>
        <p:nvPicPr>
          <p:cNvPr id="366" name="Google Shape;366;p50"/>
          <p:cNvPicPr preferRelativeResize="0"/>
          <p:nvPr/>
        </p:nvPicPr>
        <p:blipFill rotWithShape="1">
          <a:blip r:embed="rId4">
            <a:alphaModFix/>
          </a:blip>
          <a:srcRect/>
          <a:stretch/>
        </p:blipFill>
        <p:spPr>
          <a:xfrm>
            <a:off x="1034389" y="5352114"/>
            <a:ext cx="7031365" cy="1368937"/>
          </a:xfrm>
          <a:prstGeom prst="rect">
            <a:avLst/>
          </a:prstGeom>
          <a:noFill/>
          <a:ln>
            <a:noFill/>
          </a:ln>
        </p:spPr>
      </p:pic>
      <p:sp>
        <p:nvSpPr>
          <p:cNvPr id="367" name="Google Shape;367;p50"/>
          <p:cNvSpPr txBox="1">
            <a:spLocks noGrp="1"/>
          </p:cNvSpPr>
          <p:nvPr>
            <p:ph type="title"/>
          </p:nvPr>
        </p:nvSpPr>
        <p:spPr>
          <a:xfrm>
            <a:off x="838200" y="365125"/>
            <a:ext cx="93141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Tuples</a:t>
            </a:r>
            <a:endParaRPr/>
          </a:p>
        </p:txBody>
      </p:sp>
      <p:pic>
        <p:nvPicPr>
          <p:cNvPr id="2" name="Google Shape;103;p21">
            <a:extLst>
              <a:ext uri="{FF2B5EF4-FFF2-40B4-BE49-F238E27FC236}">
                <a16:creationId xmlns:a16="http://schemas.microsoft.com/office/drawing/2014/main" id="{047E47A2-94A0-3F61-24EF-581E3EA1450C}"/>
              </a:ext>
            </a:extLst>
          </p:cNvPr>
          <p:cNvPicPr preferRelativeResize="0"/>
          <p:nvPr/>
        </p:nvPicPr>
        <p:blipFill rotWithShape="1">
          <a:blip r:embed="rId5">
            <a:alphaModFix/>
          </a:blip>
          <a:srcRect/>
          <a:stretch/>
        </p:blipFill>
        <p:spPr>
          <a:xfrm>
            <a:off x="10631735" y="118776"/>
            <a:ext cx="1300210" cy="13002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1"/>
          <p:cNvSpPr txBox="1">
            <a:spLocks noGrp="1"/>
          </p:cNvSpPr>
          <p:nvPr>
            <p:ph type="body" idx="1"/>
          </p:nvPr>
        </p:nvSpPr>
        <p:spPr>
          <a:xfrm>
            <a:off x="694900" y="1006750"/>
            <a:ext cx="10380300" cy="4351200"/>
          </a:xfrm>
          <a:prstGeom prst="rect">
            <a:avLst/>
          </a:prstGeom>
          <a:noFill/>
          <a:ln>
            <a:noFill/>
          </a:ln>
        </p:spPr>
        <p:txBody>
          <a:bodyPr spcFirstLastPara="1" wrap="square" lIns="91425" tIns="45700" rIns="91425" bIns="45700" anchor="t" anchorCtr="0">
            <a:normAutofit/>
          </a:bodyPr>
          <a:lstStyle/>
          <a:p>
            <a:pPr marL="0" lvl="0" indent="0" algn="l" rtl="0">
              <a:lnSpc>
                <a:spcPct val="107000"/>
              </a:lnSpc>
              <a:spcBef>
                <a:spcPts val="0"/>
              </a:spcBef>
              <a:spcAft>
                <a:spcPts val="0"/>
              </a:spcAft>
              <a:buClr>
                <a:srgbClr val="002060"/>
              </a:buClr>
              <a:buSzPts val="3600"/>
              <a:buNone/>
            </a:pPr>
            <a:endParaRPr sz="3600">
              <a:solidFill>
                <a:srgbClr val="002060"/>
              </a:solidFill>
              <a:latin typeface="Calibri"/>
              <a:ea typeface="Calibri"/>
              <a:cs typeface="Calibri"/>
              <a:sym typeface="Calibri"/>
            </a:endParaRPr>
          </a:p>
          <a:p>
            <a:pPr marL="685800" lvl="1" indent="-228600" algn="l" rtl="0">
              <a:lnSpc>
                <a:spcPct val="107000"/>
              </a:lnSpc>
              <a:spcBef>
                <a:spcPts val="1300"/>
              </a:spcBef>
              <a:spcAft>
                <a:spcPts val="0"/>
              </a:spcAft>
              <a:buClr>
                <a:srgbClr val="002060"/>
              </a:buClr>
              <a:buSzPts val="2800"/>
              <a:buFont typeface="Noto Sans Symbols"/>
              <a:buChar char="▪"/>
            </a:pPr>
            <a:r>
              <a:rPr lang="en-US" sz="2800">
                <a:solidFill>
                  <a:srgbClr val="002060"/>
                </a:solidFill>
                <a:latin typeface="Calibri"/>
                <a:ea typeface="Calibri"/>
                <a:cs typeface="Calibri"/>
                <a:sym typeface="Calibri"/>
              </a:rPr>
              <a:t>Like LISTS, TUPLES are indexed using a number.</a:t>
            </a:r>
            <a:endParaRPr/>
          </a:p>
          <a:p>
            <a:pPr marL="685800" lvl="1" indent="-228600" algn="l" rtl="0">
              <a:lnSpc>
                <a:spcPct val="107000"/>
              </a:lnSpc>
              <a:spcBef>
                <a:spcPts val="1300"/>
              </a:spcBef>
              <a:spcAft>
                <a:spcPts val="0"/>
              </a:spcAft>
              <a:buClr>
                <a:srgbClr val="002060"/>
              </a:buClr>
              <a:buSzPts val="2800"/>
              <a:buFont typeface="Noto Sans Symbols"/>
              <a:buChar char="▪"/>
            </a:pPr>
            <a:r>
              <a:rPr lang="en-US" sz="2800">
                <a:solidFill>
                  <a:srgbClr val="002060"/>
                </a:solidFill>
                <a:latin typeface="Calibri"/>
                <a:ea typeface="Calibri"/>
                <a:cs typeface="Calibri"/>
                <a:sym typeface="Calibri"/>
              </a:rPr>
              <a:t>Individual data values within a TUPLE can be accessed using the index number inside square brackets</a:t>
            </a:r>
            <a:endParaRPr/>
          </a:p>
          <a:p>
            <a:pPr marL="685800" lvl="1" indent="-228600" algn="l" rtl="0">
              <a:lnSpc>
                <a:spcPct val="107000"/>
              </a:lnSpc>
              <a:spcBef>
                <a:spcPts val="1300"/>
              </a:spcBef>
              <a:spcAft>
                <a:spcPts val="0"/>
              </a:spcAft>
              <a:buClr>
                <a:srgbClr val="002060"/>
              </a:buClr>
              <a:buSzPts val="2800"/>
              <a:buFont typeface="Noto Sans Symbols"/>
              <a:buChar char="▪"/>
            </a:pPr>
            <a:r>
              <a:rPr lang="en-US" sz="2800" i="1">
                <a:solidFill>
                  <a:srgbClr val="002060"/>
                </a:solidFill>
                <a:latin typeface="Calibri"/>
                <a:ea typeface="Calibri"/>
                <a:cs typeface="Calibri"/>
                <a:sym typeface="Calibri"/>
              </a:rPr>
              <a:t>*Note: Tuple are immutable – they cannot be changed after creation!</a:t>
            </a:r>
            <a:endParaRPr i="1"/>
          </a:p>
        </p:txBody>
      </p:sp>
      <p:pic>
        <p:nvPicPr>
          <p:cNvPr id="374" name="Google Shape;374;p51"/>
          <p:cNvPicPr preferRelativeResize="0"/>
          <p:nvPr/>
        </p:nvPicPr>
        <p:blipFill rotWithShape="1">
          <a:blip r:embed="rId3">
            <a:alphaModFix/>
          </a:blip>
          <a:srcRect/>
          <a:stretch/>
        </p:blipFill>
        <p:spPr>
          <a:xfrm>
            <a:off x="4113826" y="4640044"/>
            <a:ext cx="7514111" cy="1910915"/>
          </a:xfrm>
          <a:prstGeom prst="rect">
            <a:avLst/>
          </a:prstGeom>
          <a:noFill/>
          <a:ln>
            <a:noFill/>
          </a:ln>
        </p:spPr>
      </p:pic>
      <p:sp>
        <p:nvSpPr>
          <p:cNvPr id="375" name="Google Shape;375;p51"/>
          <p:cNvSpPr txBox="1">
            <a:spLocks noGrp="1"/>
          </p:cNvSpPr>
          <p:nvPr>
            <p:ph type="title"/>
          </p:nvPr>
        </p:nvSpPr>
        <p:spPr>
          <a:xfrm>
            <a:off x="838200" y="365125"/>
            <a:ext cx="93141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Tuples</a:t>
            </a:r>
            <a:endParaRPr/>
          </a:p>
        </p:txBody>
      </p:sp>
      <p:pic>
        <p:nvPicPr>
          <p:cNvPr id="2" name="Google Shape;103;p21">
            <a:extLst>
              <a:ext uri="{FF2B5EF4-FFF2-40B4-BE49-F238E27FC236}">
                <a16:creationId xmlns:a16="http://schemas.microsoft.com/office/drawing/2014/main" id="{28C9EEEC-2D12-6064-5B05-25350DCE1176}"/>
              </a:ext>
            </a:extLst>
          </p:cNvPr>
          <p:cNvPicPr preferRelativeResize="0"/>
          <p:nvPr/>
        </p:nvPicPr>
        <p:blipFill rotWithShape="1">
          <a:blip r:embed="rId4">
            <a:alphaModFix/>
          </a:blip>
          <a:srcRect/>
          <a:stretch/>
        </p:blipFill>
        <p:spPr>
          <a:xfrm>
            <a:off x="10631735" y="118776"/>
            <a:ext cx="1300210" cy="13002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3"/>
          <p:cNvSpPr txBox="1">
            <a:spLocks noGrp="1"/>
          </p:cNvSpPr>
          <p:nvPr>
            <p:ph type="body" idx="1"/>
          </p:nvPr>
        </p:nvSpPr>
        <p:spPr>
          <a:xfrm>
            <a:off x="838200" y="1494425"/>
            <a:ext cx="10544100" cy="5158800"/>
          </a:xfrm>
          <a:prstGeom prst="rect">
            <a:avLst/>
          </a:prstGeom>
          <a:noFill/>
          <a:ln>
            <a:noFill/>
          </a:ln>
        </p:spPr>
        <p:txBody>
          <a:bodyPr spcFirstLastPara="1" wrap="square" lIns="91425" tIns="45700" rIns="91425" bIns="45700" anchor="t" anchorCtr="0">
            <a:normAutofit/>
          </a:bodyPr>
          <a:lstStyle/>
          <a:p>
            <a:pPr marL="0" lvl="0" indent="0" algn="l" rtl="0">
              <a:lnSpc>
                <a:spcPct val="107000"/>
              </a:lnSpc>
              <a:spcBef>
                <a:spcPts val="1300"/>
              </a:spcBef>
              <a:spcAft>
                <a:spcPts val="0"/>
              </a:spcAft>
              <a:buNone/>
            </a:pPr>
            <a:r>
              <a:rPr lang="en-US" sz="2800">
                <a:solidFill>
                  <a:srgbClr val="002060"/>
                </a:solidFill>
                <a:latin typeface="Calibri"/>
                <a:ea typeface="Calibri"/>
                <a:cs typeface="Calibri"/>
                <a:sym typeface="Calibri"/>
              </a:rPr>
              <a:t>SETS do not use an index number, nor do they use keys.</a:t>
            </a:r>
            <a:endParaRPr/>
          </a:p>
          <a:p>
            <a:pPr marL="685800" lvl="1" indent="-228600" algn="l" rtl="0">
              <a:lnSpc>
                <a:spcPct val="107000"/>
              </a:lnSpc>
              <a:spcBef>
                <a:spcPts val="1300"/>
              </a:spcBef>
              <a:spcAft>
                <a:spcPts val="0"/>
              </a:spcAft>
              <a:buClr>
                <a:srgbClr val="002060"/>
              </a:buClr>
              <a:buSzPts val="2800"/>
              <a:buFont typeface="Noto Sans Symbols"/>
              <a:buChar char="▪"/>
            </a:pPr>
            <a:r>
              <a:rPr lang="en-US" sz="2800">
                <a:solidFill>
                  <a:srgbClr val="002060"/>
                </a:solidFill>
                <a:latin typeface="Calibri"/>
                <a:ea typeface="Calibri"/>
                <a:cs typeface="Calibri"/>
                <a:sym typeface="Calibri"/>
              </a:rPr>
              <a:t>When you PRINT the values in a SET, they will appear in a random order.</a:t>
            </a:r>
            <a:endParaRPr/>
          </a:p>
          <a:p>
            <a:pPr marL="685800" lvl="1" indent="-228600" algn="l" rtl="0">
              <a:lnSpc>
                <a:spcPct val="107000"/>
              </a:lnSpc>
              <a:spcBef>
                <a:spcPts val="1300"/>
              </a:spcBef>
              <a:spcAft>
                <a:spcPts val="0"/>
              </a:spcAft>
              <a:buClr>
                <a:srgbClr val="002060"/>
              </a:buClr>
              <a:buSzPts val="2800"/>
              <a:buFont typeface="Noto Sans Symbols"/>
              <a:buChar char="▪"/>
            </a:pPr>
            <a:r>
              <a:rPr lang="en-US" sz="2800">
                <a:solidFill>
                  <a:srgbClr val="002060"/>
                </a:solidFill>
                <a:latin typeface="Calibri"/>
                <a:ea typeface="Calibri"/>
                <a:cs typeface="Calibri"/>
                <a:sym typeface="Calibri"/>
              </a:rPr>
              <a:t>This means you cannot access individual data values – a SET is just a collection of values</a:t>
            </a:r>
            <a:r>
              <a:rPr lang="en-US" sz="2800" u="sng">
                <a:solidFill>
                  <a:srgbClr val="002060"/>
                </a:solidFill>
                <a:latin typeface="Calibri"/>
                <a:ea typeface="Calibri"/>
                <a:cs typeface="Calibri"/>
                <a:sym typeface="Calibri"/>
              </a:rPr>
              <a:t>.  You can of course still loop through them…</a:t>
            </a:r>
            <a:endParaRPr/>
          </a:p>
          <a:p>
            <a:pPr marL="685800" lvl="1" indent="-228600" algn="l" rtl="0">
              <a:lnSpc>
                <a:spcPct val="107000"/>
              </a:lnSpc>
              <a:spcBef>
                <a:spcPts val="1300"/>
              </a:spcBef>
              <a:spcAft>
                <a:spcPts val="0"/>
              </a:spcAft>
              <a:buClr>
                <a:srgbClr val="002060"/>
              </a:buClr>
              <a:buSzPts val="2800"/>
              <a:buFont typeface="Noto Sans Symbols"/>
              <a:buChar char="▪"/>
            </a:pPr>
            <a:r>
              <a:rPr lang="en-US" sz="2800" i="1">
                <a:solidFill>
                  <a:srgbClr val="002060"/>
                </a:solidFill>
                <a:latin typeface="Calibri"/>
                <a:ea typeface="Calibri"/>
                <a:cs typeface="Calibri"/>
                <a:sym typeface="Calibri"/>
              </a:rPr>
              <a:t>*Note: Sets are immutable – they cannot be changed after creation!</a:t>
            </a:r>
            <a:endParaRPr i="1"/>
          </a:p>
        </p:txBody>
      </p:sp>
      <p:sp>
        <p:nvSpPr>
          <p:cNvPr id="391" name="Google Shape;391;p53"/>
          <p:cNvSpPr txBox="1">
            <a:spLocks noGrp="1"/>
          </p:cNvSpPr>
          <p:nvPr>
            <p:ph type="title"/>
          </p:nvPr>
        </p:nvSpPr>
        <p:spPr>
          <a:xfrm>
            <a:off x="838200" y="365125"/>
            <a:ext cx="93141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SETS</a:t>
            </a:r>
            <a:endParaRPr/>
          </a:p>
        </p:txBody>
      </p:sp>
      <p:pic>
        <p:nvPicPr>
          <p:cNvPr id="2" name="Google Shape;103;p21">
            <a:extLst>
              <a:ext uri="{FF2B5EF4-FFF2-40B4-BE49-F238E27FC236}">
                <a16:creationId xmlns:a16="http://schemas.microsoft.com/office/drawing/2014/main" id="{A4F67D71-32D2-3509-193B-210E87A204D6}"/>
              </a:ext>
            </a:extLst>
          </p:cNvPr>
          <p:cNvPicPr preferRelativeResize="0"/>
          <p:nvPr/>
        </p:nvPicPr>
        <p:blipFill rotWithShape="1">
          <a:blip r:embed="rId3">
            <a:alphaModFix/>
          </a:blip>
          <a:srcRect/>
          <a:stretch/>
        </p:blipFill>
        <p:spPr>
          <a:xfrm>
            <a:off x="10631735" y="118776"/>
            <a:ext cx="1300210" cy="130021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2"/>
          <p:cNvSpPr txBox="1">
            <a:spLocks noGrp="1"/>
          </p:cNvSpPr>
          <p:nvPr>
            <p:ph type="body" idx="1"/>
          </p:nvPr>
        </p:nvSpPr>
        <p:spPr>
          <a:xfrm>
            <a:off x="346050" y="1887050"/>
            <a:ext cx="10298400" cy="4407900"/>
          </a:xfrm>
          <a:prstGeom prst="rect">
            <a:avLst/>
          </a:prstGeom>
          <a:noFill/>
          <a:ln>
            <a:noFill/>
          </a:ln>
        </p:spPr>
        <p:txBody>
          <a:bodyPr spcFirstLastPara="1" wrap="square" lIns="91425" tIns="45700" rIns="91425" bIns="45700" anchor="t" anchorCtr="0">
            <a:normAutofit/>
          </a:bodyPr>
          <a:lstStyle/>
          <a:p>
            <a:pPr marL="0" lvl="0" indent="0" algn="l" rtl="0">
              <a:lnSpc>
                <a:spcPct val="107000"/>
              </a:lnSpc>
              <a:spcBef>
                <a:spcPts val="0"/>
              </a:spcBef>
              <a:spcAft>
                <a:spcPts val="0"/>
              </a:spcAft>
              <a:buClr>
                <a:srgbClr val="002060"/>
              </a:buClr>
              <a:buSzPts val="3600"/>
              <a:buNone/>
            </a:pPr>
            <a:endParaRPr sz="3600">
              <a:solidFill>
                <a:srgbClr val="002060"/>
              </a:solidFill>
              <a:latin typeface="Calibri"/>
              <a:ea typeface="Calibri"/>
              <a:cs typeface="Calibri"/>
              <a:sym typeface="Calibri"/>
            </a:endParaRPr>
          </a:p>
          <a:p>
            <a:pPr marL="685800" lvl="1" indent="-228600" algn="l" rtl="0">
              <a:lnSpc>
                <a:spcPct val="107000"/>
              </a:lnSpc>
              <a:spcBef>
                <a:spcPts val="1300"/>
              </a:spcBef>
              <a:spcAft>
                <a:spcPts val="0"/>
              </a:spcAft>
              <a:buClr>
                <a:srgbClr val="002060"/>
              </a:buClr>
              <a:buSzPts val="2800"/>
              <a:buFont typeface="Noto Sans Symbols"/>
              <a:buChar char="▪"/>
            </a:pPr>
            <a:r>
              <a:rPr lang="en-US" sz="2800">
                <a:solidFill>
                  <a:srgbClr val="002060"/>
                </a:solidFill>
                <a:latin typeface="Calibri"/>
                <a:ea typeface="Calibri"/>
                <a:cs typeface="Calibri"/>
                <a:sym typeface="Calibri"/>
              </a:rPr>
              <a:t>SETS are unchangeable (immutable), </a:t>
            </a:r>
            <a:r>
              <a:rPr lang="en-US" sz="2800" b="1">
                <a:solidFill>
                  <a:srgbClr val="002060"/>
                </a:solidFill>
                <a:latin typeface="Calibri"/>
                <a:ea typeface="Calibri"/>
                <a:cs typeface="Calibri"/>
                <a:sym typeface="Calibri"/>
              </a:rPr>
              <a:t>unordered</a:t>
            </a:r>
            <a:r>
              <a:rPr lang="en-US" sz="2800">
                <a:solidFill>
                  <a:srgbClr val="002060"/>
                </a:solidFill>
                <a:latin typeface="Calibri"/>
                <a:ea typeface="Calibri"/>
                <a:cs typeface="Calibri"/>
                <a:sym typeface="Calibri"/>
              </a:rPr>
              <a:t> and do not use index numbers.</a:t>
            </a:r>
            <a:endParaRPr/>
          </a:p>
          <a:p>
            <a:pPr marL="685800" lvl="1" indent="-228600" algn="l" rtl="0">
              <a:lnSpc>
                <a:spcPct val="107000"/>
              </a:lnSpc>
              <a:spcBef>
                <a:spcPts val="1300"/>
              </a:spcBef>
              <a:spcAft>
                <a:spcPts val="0"/>
              </a:spcAft>
              <a:buClr>
                <a:srgbClr val="002060"/>
              </a:buClr>
              <a:buSzPts val="2800"/>
              <a:buFont typeface="Noto Sans Symbols"/>
              <a:buChar char="▪"/>
            </a:pPr>
            <a:r>
              <a:rPr lang="en-US" sz="2800">
                <a:solidFill>
                  <a:srgbClr val="002060"/>
                </a:solidFill>
                <a:latin typeface="Calibri"/>
                <a:ea typeface="Calibri"/>
                <a:cs typeface="Calibri"/>
                <a:sym typeface="Calibri"/>
              </a:rPr>
              <a:t>Curly brackets/braces {} are used to create a SET</a:t>
            </a:r>
            <a:endParaRPr/>
          </a:p>
          <a:p>
            <a:pPr marL="201168" lvl="1" indent="0" algn="l" rtl="0">
              <a:lnSpc>
                <a:spcPct val="107000"/>
              </a:lnSpc>
              <a:spcBef>
                <a:spcPts val="1300"/>
              </a:spcBef>
              <a:spcAft>
                <a:spcPts val="0"/>
              </a:spcAft>
              <a:buClr>
                <a:srgbClr val="002856"/>
              </a:buClr>
              <a:buSzPts val="2800"/>
              <a:buNone/>
            </a:pPr>
            <a:endParaRPr sz="2800">
              <a:solidFill>
                <a:srgbClr val="002060"/>
              </a:solidFill>
              <a:latin typeface="Calibri"/>
              <a:ea typeface="Calibri"/>
              <a:cs typeface="Calibri"/>
              <a:sym typeface="Calibri"/>
            </a:endParaRPr>
          </a:p>
          <a:p>
            <a:pPr marL="201168" lvl="1" indent="0" algn="l" rtl="0">
              <a:lnSpc>
                <a:spcPct val="107000"/>
              </a:lnSpc>
              <a:spcBef>
                <a:spcPts val="1300"/>
              </a:spcBef>
              <a:spcAft>
                <a:spcPts val="0"/>
              </a:spcAft>
              <a:buClr>
                <a:srgbClr val="002856"/>
              </a:buClr>
              <a:buSzPts val="2800"/>
              <a:buNone/>
            </a:pPr>
            <a:endParaRPr sz="2800">
              <a:solidFill>
                <a:srgbClr val="002060"/>
              </a:solidFill>
              <a:latin typeface="Calibri"/>
              <a:ea typeface="Calibri"/>
              <a:cs typeface="Calibri"/>
              <a:sym typeface="Calibri"/>
            </a:endParaRPr>
          </a:p>
          <a:p>
            <a:pPr marL="342900" lvl="0" indent="-215900" algn="l" rtl="0">
              <a:lnSpc>
                <a:spcPct val="90000"/>
              </a:lnSpc>
              <a:spcBef>
                <a:spcPts val="1800"/>
              </a:spcBef>
              <a:spcAft>
                <a:spcPts val="0"/>
              </a:spcAft>
              <a:buClr>
                <a:srgbClr val="333366"/>
              </a:buClr>
              <a:buSzPts val="2000"/>
              <a:buFont typeface="Arial"/>
              <a:buNone/>
            </a:pPr>
            <a:endParaRPr/>
          </a:p>
        </p:txBody>
      </p:sp>
      <p:pic>
        <p:nvPicPr>
          <p:cNvPr id="382" name="Google Shape;382;p52"/>
          <p:cNvPicPr preferRelativeResize="0"/>
          <p:nvPr/>
        </p:nvPicPr>
        <p:blipFill rotWithShape="1">
          <a:blip r:embed="rId3">
            <a:alphaModFix/>
          </a:blip>
          <a:srcRect/>
          <a:stretch/>
        </p:blipFill>
        <p:spPr>
          <a:xfrm>
            <a:off x="2039700" y="1250080"/>
            <a:ext cx="8631595" cy="1273940"/>
          </a:xfrm>
          <a:prstGeom prst="rect">
            <a:avLst/>
          </a:prstGeom>
          <a:noFill/>
          <a:ln>
            <a:noFill/>
          </a:ln>
        </p:spPr>
      </p:pic>
      <p:pic>
        <p:nvPicPr>
          <p:cNvPr id="383" name="Google Shape;383;p52"/>
          <p:cNvPicPr preferRelativeResize="0"/>
          <p:nvPr/>
        </p:nvPicPr>
        <p:blipFill rotWithShape="1">
          <a:blip r:embed="rId4">
            <a:alphaModFix/>
          </a:blip>
          <a:srcRect/>
          <a:stretch/>
        </p:blipFill>
        <p:spPr>
          <a:xfrm>
            <a:off x="1159529" y="4716746"/>
            <a:ext cx="10556489" cy="1445233"/>
          </a:xfrm>
          <a:prstGeom prst="rect">
            <a:avLst/>
          </a:prstGeom>
          <a:noFill/>
          <a:ln>
            <a:noFill/>
          </a:ln>
        </p:spPr>
      </p:pic>
      <p:sp>
        <p:nvSpPr>
          <p:cNvPr id="384" name="Google Shape;384;p52"/>
          <p:cNvSpPr txBox="1">
            <a:spLocks noGrp="1"/>
          </p:cNvSpPr>
          <p:nvPr>
            <p:ph type="title"/>
          </p:nvPr>
        </p:nvSpPr>
        <p:spPr>
          <a:xfrm>
            <a:off x="838200" y="365125"/>
            <a:ext cx="93141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SETS</a:t>
            </a:r>
            <a:endParaRPr/>
          </a:p>
        </p:txBody>
      </p:sp>
      <p:pic>
        <p:nvPicPr>
          <p:cNvPr id="2" name="Google Shape;103;p21">
            <a:extLst>
              <a:ext uri="{FF2B5EF4-FFF2-40B4-BE49-F238E27FC236}">
                <a16:creationId xmlns:a16="http://schemas.microsoft.com/office/drawing/2014/main" id="{DAFF5ABA-18FE-4F06-43D2-463D97C113A5}"/>
              </a:ext>
            </a:extLst>
          </p:cNvPr>
          <p:cNvPicPr preferRelativeResize="0"/>
          <p:nvPr/>
        </p:nvPicPr>
        <p:blipFill rotWithShape="1">
          <a:blip r:embed="rId5">
            <a:alphaModFix/>
          </a:blip>
          <a:srcRect/>
          <a:stretch/>
        </p:blipFill>
        <p:spPr>
          <a:xfrm>
            <a:off x="10631735" y="118776"/>
            <a:ext cx="1300210" cy="13002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body" idx="1"/>
          </p:nvPr>
        </p:nvSpPr>
        <p:spPr>
          <a:xfrm>
            <a:off x="838200" y="1825625"/>
            <a:ext cx="106710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rgbClr val="002060"/>
              </a:buClr>
              <a:buSzPts val="2800"/>
              <a:buFont typeface="Noto Sans Symbols"/>
              <a:buChar char="▪"/>
            </a:pPr>
            <a:r>
              <a:rPr lang="en-US" sz="2800" dirty="0">
                <a:solidFill>
                  <a:srgbClr val="002060"/>
                </a:solidFill>
                <a:latin typeface="Calibri"/>
                <a:ea typeface="Calibri"/>
                <a:cs typeface="Calibri"/>
                <a:sym typeface="Calibri"/>
              </a:rPr>
              <a:t>Often you might have to EXPLICITLY convert your data types – you can use one of the in-built conversion functions:</a:t>
            </a:r>
            <a:endParaRPr dirty="0"/>
          </a:p>
          <a:p>
            <a:pPr marL="685800" lvl="1" indent="-228600" algn="l" rtl="0">
              <a:lnSpc>
                <a:spcPct val="100000"/>
              </a:lnSpc>
              <a:spcBef>
                <a:spcPts val="0"/>
              </a:spcBef>
              <a:spcAft>
                <a:spcPts val="0"/>
              </a:spcAft>
              <a:buClr>
                <a:srgbClr val="002060"/>
              </a:buClr>
              <a:buSzPts val="2600"/>
              <a:buFont typeface="Noto Sans Symbols"/>
              <a:buChar char="▪"/>
            </a:pPr>
            <a:r>
              <a:rPr lang="en-US" sz="2600" b="1" dirty="0">
                <a:solidFill>
                  <a:srgbClr val="002060"/>
                </a:solidFill>
                <a:latin typeface="Calibri"/>
                <a:ea typeface="Calibri"/>
                <a:cs typeface="Calibri"/>
                <a:sym typeface="Calibri"/>
              </a:rPr>
              <a:t>int()</a:t>
            </a:r>
            <a:endParaRPr dirty="0"/>
          </a:p>
          <a:p>
            <a:pPr marL="685800" lvl="1" indent="-228600" algn="l" rtl="0">
              <a:lnSpc>
                <a:spcPct val="100000"/>
              </a:lnSpc>
              <a:spcBef>
                <a:spcPts val="0"/>
              </a:spcBef>
              <a:spcAft>
                <a:spcPts val="0"/>
              </a:spcAft>
              <a:buClr>
                <a:srgbClr val="002060"/>
              </a:buClr>
              <a:buSzPts val="2600"/>
              <a:buFont typeface="Noto Sans Symbols"/>
              <a:buChar char="▪"/>
            </a:pPr>
            <a:r>
              <a:rPr lang="en-US" sz="2600" b="1" dirty="0">
                <a:solidFill>
                  <a:srgbClr val="002060"/>
                </a:solidFill>
                <a:latin typeface="Calibri"/>
                <a:ea typeface="Calibri"/>
                <a:cs typeface="Calibri"/>
                <a:sym typeface="Calibri"/>
              </a:rPr>
              <a:t>float()</a:t>
            </a:r>
            <a:endParaRPr dirty="0"/>
          </a:p>
          <a:p>
            <a:pPr marL="685800" lvl="1" indent="-228600" algn="l" rtl="0">
              <a:lnSpc>
                <a:spcPct val="100000"/>
              </a:lnSpc>
              <a:spcBef>
                <a:spcPts val="0"/>
              </a:spcBef>
              <a:spcAft>
                <a:spcPts val="0"/>
              </a:spcAft>
              <a:buClr>
                <a:srgbClr val="002060"/>
              </a:buClr>
              <a:buSzPts val="2600"/>
              <a:buFont typeface="Noto Sans Symbols"/>
              <a:buChar char="▪"/>
            </a:pPr>
            <a:r>
              <a:rPr lang="en-US" sz="2600" b="1" dirty="0">
                <a:solidFill>
                  <a:srgbClr val="002060"/>
                </a:solidFill>
                <a:latin typeface="Calibri"/>
                <a:ea typeface="Calibri"/>
                <a:cs typeface="Calibri"/>
                <a:sym typeface="Calibri"/>
              </a:rPr>
              <a:t>str()</a:t>
            </a:r>
            <a:endParaRPr dirty="0"/>
          </a:p>
          <a:p>
            <a:pPr marL="0" lvl="0" indent="0" algn="l" rtl="0">
              <a:lnSpc>
                <a:spcPct val="107000"/>
              </a:lnSpc>
              <a:spcBef>
                <a:spcPts val="1000"/>
              </a:spcBef>
              <a:spcAft>
                <a:spcPts val="0"/>
              </a:spcAft>
              <a:buClr>
                <a:srgbClr val="333366"/>
              </a:buClr>
              <a:buSzPts val="2000"/>
              <a:buNone/>
            </a:pPr>
            <a:r>
              <a:rPr lang="en-US" i="1" dirty="0"/>
              <a:t>There are more than these – you may have to research in the future.</a:t>
            </a:r>
            <a:endParaRPr dirty="0"/>
          </a:p>
        </p:txBody>
      </p:sp>
      <p:sp>
        <p:nvSpPr>
          <p:cNvPr id="154" name="Google Shape;154;p27"/>
          <p:cNvSpPr txBox="1">
            <a:spLocks noGrp="1"/>
          </p:cNvSpPr>
          <p:nvPr>
            <p:ph type="title"/>
          </p:nvPr>
        </p:nvSpPr>
        <p:spPr>
          <a:xfrm>
            <a:off x="838200" y="365125"/>
            <a:ext cx="9314100" cy="1325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33366"/>
              </a:buClr>
              <a:buSzPts val="4400"/>
              <a:buFont typeface="Arial"/>
              <a:buNone/>
            </a:pPr>
            <a:r>
              <a:rPr lang="en-US" sz="4400" b="1"/>
              <a:t>PYTHON – DATA TYPE CONVERSION</a:t>
            </a:r>
            <a:endParaRPr/>
          </a:p>
        </p:txBody>
      </p:sp>
      <p:pic>
        <p:nvPicPr>
          <p:cNvPr id="155" name="Google Shape;155;p27"/>
          <p:cNvPicPr preferRelativeResize="0"/>
          <p:nvPr/>
        </p:nvPicPr>
        <p:blipFill rotWithShape="1">
          <a:blip r:embed="rId3">
            <a:alphaModFix/>
          </a:blip>
          <a:srcRect/>
          <a:stretch/>
        </p:blipFill>
        <p:spPr>
          <a:xfrm>
            <a:off x="2133343" y="4523090"/>
            <a:ext cx="8973352" cy="23349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body" idx="1"/>
          </p:nvPr>
        </p:nvSpPr>
        <p:spPr>
          <a:xfrm>
            <a:off x="838200" y="1825625"/>
            <a:ext cx="10503000" cy="4351200"/>
          </a:xfrm>
          <a:prstGeom prst="rect">
            <a:avLst/>
          </a:prstGeom>
          <a:noFill/>
          <a:ln>
            <a:noFill/>
          </a:ln>
        </p:spPr>
        <p:txBody>
          <a:bodyPr spcFirstLastPara="1" wrap="square" lIns="91425" tIns="45700" rIns="91425" bIns="45700" anchor="t" anchorCtr="0">
            <a:normAutofit fontScale="85000" lnSpcReduction="20000"/>
          </a:bodyPr>
          <a:lstStyle/>
          <a:p>
            <a:pPr marL="685800" lvl="1" indent="-194944" algn="l" rtl="0">
              <a:lnSpc>
                <a:spcPct val="107000"/>
              </a:lnSpc>
              <a:spcBef>
                <a:spcPts val="0"/>
              </a:spcBef>
              <a:spcAft>
                <a:spcPts val="0"/>
              </a:spcAft>
              <a:buClr>
                <a:srgbClr val="002060"/>
              </a:buClr>
              <a:buSzPct val="100000"/>
              <a:buFont typeface="Noto Sans Symbols"/>
              <a:buChar char="▪"/>
            </a:pPr>
            <a:r>
              <a:rPr lang="en-US" sz="2929" dirty="0">
                <a:solidFill>
                  <a:srgbClr val="002060"/>
                </a:solidFill>
                <a:latin typeface="Calibri"/>
                <a:ea typeface="Calibri"/>
                <a:cs typeface="Calibri"/>
                <a:sym typeface="Calibri"/>
              </a:rPr>
              <a:t>Like many languages, Python allows you to use RELATIONAL OPERATORS to compare data values/variables:</a:t>
            </a:r>
            <a:endParaRPr sz="2529" dirty="0"/>
          </a:p>
          <a:p>
            <a:pPr marL="685800" lvl="1" indent="-50800" algn="l" rtl="0">
              <a:lnSpc>
                <a:spcPct val="107000"/>
              </a:lnSpc>
              <a:spcBef>
                <a:spcPts val="1300"/>
              </a:spcBef>
              <a:spcAft>
                <a:spcPts val="0"/>
              </a:spcAft>
              <a:buClr>
                <a:srgbClr val="002856"/>
              </a:buClr>
              <a:buSzPct val="100000"/>
              <a:buFont typeface="Noto Sans Symbols"/>
              <a:buNone/>
            </a:pPr>
            <a:endParaRPr sz="2800" dirty="0">
              <a:solidFill>
                <a:srgbClr val="002060"/>
              </a:solidFill>
              <a:latin typeface="Calibri"/>
              <a:ea typeface="Calibri"/>
              <a:cs typeface="Calibri"/>
              <a:sym typeface="Calibri"/>
            </a:endParaRPr>
          </a:p>
          <a:p>
            <a:pPr marL="685800" lvl="1" indent="-50800" algn="l" rtl="0">
              <a:lnSpc>
                <a:spcPct val="107000"/>
              </a:lnSpc>
              <a:spcBef>
                <a:spcPts val="1300"/>
              </a:spcBef>
              <a:spcAft>
                <a:spcPts val="0"/>
              </a:spcAft>
              <a:buClr>
                <a:srgbClr val="002856"/>
              </a:buClr>
              <a:buSzPct val="100000"/>
              <a:buFont typeface="Noto Sans Symbols"/>
              <a:buNone/>
            </a:pPr>
            <a:endParaRPr sz="2800" dirty="0">
              <a:solidFill>
                <a:srgbClr val="002060"/>
              </a:solidFill>
              <a:latin typeface="Calibri"/>
              <a:ea typeface="Calibri"/>
              <a:cs typeface="Calibri"/>
              <a:sym typeface="Calibri"/>
            </a:endParaRPr>
          </a:p>
          <a:p>
            <a:pPr marL="685800" lvl="1" indent="-50800" algn="l" rtl="0">
              <a:lnSpc>
                <a:spcPct val="107000"/>
              </a:lnSpc>
              <a:spcBef>
                <a:spcPts val="1300"/>
              </a:spcBef>
              <a:spcAft>
                <a:spcPts val="0"/>
              </a:spcAft>
              <a:buClr>
                <a:srgbClr val="002856"/>
              </a:buClr>
              <a:buSzPct val="100000"/>
              <a:buFont typeface="Noto Sans Symbols"/>
              <a:buNone/>
            </a:pPr>
            <a:endParaRPr sz="2800" dirty="0">
              <a:solidFill>
                <a:srgbClr val="002060"/>
              </a:solidFill>
              <a:latin typeface="Calibri"/>
              <a:ea typeface="Calibri"/>
              <a:cs typeface="Calibri"/>
              <a:sym typeface="Calibri"/>
            </a:endParaRPr>
          </a:p>
          <a:p>
            <a:pPr marL="685800" lvl="1" indent="-50800" algn="l" rtl="0">
              <a:lnSpc>
                <a:spcPct val="107000"/>
              </a:lnSpc>
              <a:spcBef>
                <a:spcPts val="1300"/>
              </a:spcBef>
              <a:spcAft>
                <a:spcPts val="0"/>
              </a:spcAft>
              <a:buClr>
                <a:srgbClr val="002856"/>
              </a:buClr>
              <a:buSzPct val="100000"/>
              <a:buFont typeface="Noto Sans Symbols"/>
              <a:buNone/>
            </a:pPr>
            <a:endParaRPr sz="2800" dirty="0">
              <a:solidFill>
                <a:srgbClr val="002060"/>
              </a:solidFill>
              <a:latin typeface="Calibri"/>
              <a:ea typeface="Calibri"/>
              <a:cs typeface="Calibri"/>
              <a:sym typeface="Calibri"/>
            </a:endParaRPr>
          </a:p>
          <a:p>
            <a:pPr marL="685800" lvl="1" indent="-50800" algn="l" rtl="0">
              <a:lnSpc>
                <a:spcPct val="107000"/>
              </a:lnSpc>
              <a:spcBef>
                <a:spcPts val="1300"/>
              </a:spcBef>
              <a:spcAft>
                <a:spcPts val="0"/>
              </a:spcAft>
              <a:buClr>
                <a:srgbClr val="002856"/>
              </a:buClr>
              <a:buSzPct val="100000"/>
              <a:buFont typeface="Noto Sans Symbols"/>
              <a:buNone/>
            </a:pPr>
            <a:endParaRPr sz="2800" dirty="0">
              <a:solidFill>
                <a:srgbClr val="002060"/>
              </a:solidFill>
              <a:latin typeface="Calibri"/>
              <a:ea typeface="Calibri"/>
              <a:cs typeface="Calibri"/>
              <a:sym typeface="Calibri"/>
            </a:endParaRPr>
          </a:p>
          <a:p>
            <a:pPr marL="685800" lvl="1" indent="-50800" algn="l" rtl="0">
              <a:lnSpc>
                <a:spcPct val="107000"/>
              </a:lnSpc>
              <a:spcBef>
                <a:spcPts val="1300"/>
              </a:spcBef>
              <a:spcAft>
                <a:spcPts val="0"/>
              </a:spcAft>
              <a:buClr>
                <a:srgbClr val="002856"/>
              </a:buClr>
              <a:buSzPct val="100000"/>
              <a:buFont typeface="Noto Sans Symbols"/>
              <a:buNone/>
            </a:pPr>
            <a:endParaRPr sz="2800" dirty="0">
              <a:solidFill>
                <a:srgbClr val="002060"/>
              </a:solidFill>
              <a:latin typeface="Calibri"/>
              <a:ea typeface="Calibri"/>
              <a:cs typeface="Calibri"/>
              <a:sym typeface="Calibri"/>
            </a:endParaRPr>
          </a:p>
          <a:p>
            <a:pPr marL="685800" lvl="1" indent="-200614" algn="l" rtl="0">
              <a:lnSpc>
                <a:spcPct val="107000"/>
              </a:lnSpc>
              <a:spcBef>
                <a:spcPts val="1300"/>
              </a:spcBef>
              <a:spcAft>
                <a:spcPts val="0"/>
              </a:spcAft>
              <a:buClr>
                <a:srgbClr val="002060"/>
              </a:buClr>
              <a:buSzPct val="100000"/>
              <a:buFont typeface="Noto Sans Symbols"/>
              <a:buChar char="▪"/>
            </a:pPr>
            <a:r>
              <a:rPr lang="en-US" sz="3044" dirty="0">
                <a:solidFill>
                  <a:srgbClr val="002060"/>
                </a:solidFill>
                <a:latin typeface="Calibri"/>
                <a:ea typeface="Calibri"/>
                <a:cs typeface="Calibri"/>
                <a:sym typeface="Calibri"/>
              </a:rPr>
              <a:t>We use these in the BOOLEAN expressions inside IF statements!</a:t>
            </a:r>
            <a:endParaRPr sz="2644" dirty="0"/>
          </a:p>
          <a:p>
            <a:pPr marL="342900" lvl="0" indent="-215900" algn="l" rtl="0">
              <a:lnSpc>
                <a:spcPct val="90000"/>
              </a:lnSpc>
              <a:spcBef>
                <a:spcPts val="1800"/>
              </a:spcBef>
              <a:spcAft>
                <a:spcPts val="0"/>
              </a:spcAft>
              <a:buClr>
                <a:srgbClr val="333366"/>
              </a:buClr>
              <a:buSzPct val="71428"/>
              <a:buFont typeface="Arial"/>
              <a:buNone/>
            </a:pPr>
            <a:endParaRPr dirty="0"/>
          </a:p>
        </p:txBody>
      </p:sp>
      <p:sp>
        <p:nvSpPr>
          <p:cNvPr id="185" name="Google Shape;185;p30"/>
          <p:cNvSpPr txBox="1">
            <a:spLocks noGrp="1"/>
          </p:cNvSpPr>
          <p:nvPr>
            <p:ph type="title"/>
          </p:nvPr>
        </p:nvSpPr>
        <p:spPr>
          <a:xfrm>
            <a:off x="838200" y="365125"/>
            <a:ext cx="9314100" cy="1325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33366"/>
              </a:buClr>
              <a:buSzPts val="4400"/>
              <a:buFont typeface="Arial"/>
              <a:buNone/>
            </a:pPr>
            <a:r>
              <a:rPr lang="en-US" sz="4400" b="1"/>
              <a:t>PYTHON – RELATIONAL OPERATORS</a:t>
            </a:r>
            <a:endParaRPr/>
          </a:p>
        </p:txBody>
      </p:sp>
      <p:pic>
        <p:nvPicPr>
          <p:cNvPr id="186" name="Google Shape;186;p30"/>
          <p:cNvPicPr preferRelativeResize="0"/>
          <p:nvPr/>
        </p:nvPicPr>
        <p:blipFill rotWithShape="1">
          <a:blip r:embed="rId3">
            <a:alphaModFix/>
          </a:blip>
          <a:srcRect/>
          <a:stretch/>
        </p:blipFill>
        <p:spPr>
          <a:xfrm>
            <a:off x="1613559" y="2626481"/>
            <a:ext cx="4920931" cy="24494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1;p22">
            <a:extLst>
              <a:ext uri="{FF2B5EF4-FFF2-40B4-BE49-F238E27FC236}">
                <a16:creationId xmlns:a16="http://schemas.microsoft.com/office/drawing/2014/main" id="{3B6A333D-4034-467A-331E-40AFE2F673FD}"/>
              </a:ext>
            </a:extLst>
          </p:cNvPr>
          <p:cNvSpPr txBox="1">
            <a:spLocks/>
          </p:cNvSpPr>
          <p:nvPr/>
        </p:nvSpPr>
        <p:spPr>
          <a:xfrm>
            <a:off x="838200" y="1253400"/>
            <a:ext cx="10769100" cy="2743247"/>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15265" algn="l">
              <a:lnSpc>
                <a:spcPct val="100000"/>
              </a:lnSpc>
              <a:spcBef>
                <a:spcPts val="0"/>
              </a:spcBef>
              <a:buClr>
                <a:srgbClr val="002060"/>
              </a:buClr>
              <a:buSzPct val="100000"/>
              <a:buFont typeface="Noto Sans Symbols"/>
              <a:buChar char="▪"/>
            </a:pPr>
            <a:r>
              <a:rPr lang="en-US" dirty="0">
                <a:solidFill>
                  <a:srgbClr val="002060"/>
                </a:solidFill>
                <a:latin typeface="Calibri"/>
                <a:ea typeface="Calibri"/>
                <a:cs typeface="Calibri"/>
                <a:sym typeface="Calibri"/>
              </a:rPr>
              <a:t>All programming languages use VARIABLES.</a:t>
            </a:r>
            <a:endParaRPr lang="en-US" sz="2000" dirty="0"/>
          </a:p>
          <a:p>
            <a:pPr marL="228600" indent="-215265" algn="l">
              <a:lnSpc>
                <a:spcPct val="100000"/>
              </a:lnSpc>
              <a:spcBef>
                <a:spcPts val="0"/>
              </a:spcBef>
              <a:buClr>
                <a:srgbClr val="002060"/>
              </a:buClr>
              <a:buSzPct val="100000"/>
              <a:buFont typeface="Noto Sans Symbols"/>
              <a:buChar char="▪"/>
            </a:pPr>
            <a:r>
              <a:rPr lang="en-US" dirty="0">
                <a:solidFill>
                  <a:srgbClr val="002060"/>
                </a:solidFill>
                <a:latin typeface="Calibri"/>
                <a:ea typeface="Calibri"/>
                <a:cs typeface="Calibri"/>
                <a:sym typeface="Calibri"/>
              </a:rPr>
              <a:t>A VARIABLE is simply a data value stored in the computer’s memory (RAM) while the program is running.</a:t>
            </a:r>
            <a:endParaRPr lang="en-US" sz="2000" dirty="0"/>
          </a:p>
          <a:p>
            <a:pPr marL="228600" indent="-215265" algn="l">
              <a:lnSpc>
                <a:spcPct val="100000"/>
              </a:lnSpc>
              <a:spcBef>
                <a:spcPts val="0"/>
              </a:spcBef>
              <a:buClr>
                <a:srgbClr val="002060"/>
              </a:buClr>
              <a:buSzPct val="100000"/>
              <a:buFont typeface="Noto Sans Symbols"/>
              <a:buChar char="▪"/>
            </a:pPr>
            <a:r>
              <a:rPr lang="en-US" dirty="0">
                <a:solidFill>
                  <a:srgbClr val="002060"/>
                </a:solidFill>
                <a:latin typeface="Calibri"/>
                <a:ea typeface="Calibri"/>
                <a:cs typeface="Calibri"/>
                <a:sym typeface="Calibri"/>
              </a:rPr>
              <a:t>In the code, the variable is represented by a NAME. </a:t>
            </a:r>
            <a:r>
              <a:rPr lang="en-US" i="1" dirty="0">
                <a:solidFill>
                  <a:srgbClr val="002060"/>
                </a:solidFill>
                <a:latin typeface="Calibri"/>
                <a:ea typeface="Calibri"/>
                <a:cs typeface="Calibri"/>
                <a:sym typeface="Calibri"/>
              </a:rPr>
              <a:t>A bit like algebra, where data is represented by letters.</a:t>
            </a:r>
            <a:endParaRPr lang="en-US" sz="2000" dirty="0"/>
          </a:p>
          <a:p>
            <a:pPr marL="228600" indent="-215265" algn="l">
              <a:lnSpc>
                <a:spcPct val="100000"/>
              </a:lnSpc>
              <a:spcBef>
                <a:spcPts val="0"/>
              </a:spcBef>
              <a:buClr>
                <a:srgbClr val="002060"/>
              </a:buClr>
              <a:buSzPct val="100000"/>
              <a:buFont typeface="Noto Sans Symbols"/>
              <a:buChar char="▪"/>
            </a:pPr>
            <a:r>
              <a:rPr lang="en-US" dirty="0">
                <a:solidFill>
                  <a:srgbClr val="002060"/>
                </a:solidFill>
                <a:latin typeface="Calibri"/>
                <a:ea typeface="Calibri"/>
                <a:cs typeface="Calibri"/>
                <a:sym typeface="Calibri"/>
              </a:rPr>
              <a:t>In the code you use the variable name to do different things with the stored data value.</a:t>
            </a:r>
            <a:endParaRPr lang="en-US" sz="4400" dirty="0">
              <a:solidFill>
                <a:srgbClr val="002060"/>
              </a:solidFill>
            </a:endParaRPr>
          </a:p>
          <a:p>
            <a:pPr marL="342900" indent="-215900" algn="l">
              <a:buClr>
                <a:srgbClr val="333366"/>
              </a:buClr>
              <a:buSzPct val="71428"/>
              <a:buFont typeface="Arial"/>
              <a:buNone/>
            </a:pPr>
            <a:endParaRPr lang="en-US" sz="2000" dirty="0"/>
          </a:p>
        </p:txBody>
      </p:sp>
      <p:sp>
        <p:nvSpPr>
          <p:cNvPr id="3" name="Google Shape;112;p22">
            <a:extLst>
              <a:ext uri="{FF2B5EF4-FFF2-40B4-BE49-F238E27FC236}">
                <a16:creationId xmlns:a16="http://schemas.microsoft.com/office/drawing/2014/main" id="{DF141C68-60E0-E7D2-FCA3-E79FFAF22398}"/>
              </a:ext>
            </a:extLst>
          </p:cNvPr>
          <p:cNvSpPr txBox="1">
            <a:spLocks/>
          </p:cNvSpPr>
          <p:nvPr/>
        </p:nvSpPr>
        <p:spPr>
          <a:xfrm>
            <a:off x="838200" y="365125"/>
            <a:ext cx="9314100" cy="1325700"/>
          </a:xfrm>
          <a:prstGeom prst="rect">
            <a:avLst/>
          </a:prstGeom>
          <a:noFill/>
          <a:ln>
            <a:noFill/>
          </a:ln>
        </p:spPr>
        <p:txBody>
          <a:bodyPr spcFirstLastPara="1" vert="horz" wrap="square" lIns="91425" tIns="45700" rIns="91425" bIns="4570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buClr>
                <a:srgbClr val="333366"/>
              </a:buClr>
              <a:buSzPts val="4400"/>
              <a:buFont typeface="Arial"/>
              <a:buNone/>
            </a:pPr>
            <a:r>
              <a:rPr lang="en-US" sz="4400" b="1"/>
              <a:t>PYTHON – VARIABLES</a:t>
            </a:r>
            <a:endParaRPr lang="en-US"/>
          </a:p>
        </p:txBody>
      </p:sp>
      <p:pic>
        <p:nvPicPr>
          <p:cNvPr id="4" name="Google Shape;113;p22">
            <a:extLst>
              <a:ext uri="{FF2B5EF4-FFF2-40B4-BE49-F238E27FC236}">
                <a16:creationId xmlns:a16="http://schemas.microsoft.com/office/drawing/2014/main" id="{56A99FE1-1BC6-4C6D-5B57-FEE7BF445F3E}"/>
              </a:ext>
            </a:extLst>
          </p:cNvPr>
          <p:cNvPicPr preferRelativeResize="0"/>
          <p:nvPr/>
        </p:nvPicPr>
        <p:blipFill rotWithShape="1">
          <a:blip r:embed="rId2">
            <a:alphaModFix/>
          </a:blip>
          <a:srcRect/>
          <a:stretch/>
        </p:blipFill>
        <p:spPr>
          <a:xfrm>
            <a:off x="756007" y="4243242"/>
            <a:ext cx="2829320" cy="2448267"/>
          </a:xfrm>
          <a:prstGeom prst="rect">
            <a:avLst/>
          </a:prstGeom>
          <a:noFill/>
          <a:ln>
            <a:noFill/>
          </a:ln>
        </p:spPr>
      </p:pic>
      <p:sp>
        <p:nvSpPr>
          <p:cNvPr id="5" name="Google Shape;114;p22">
            <a:extLst>
              <a:ext uri="{FF2B5EF4-FFF2-40B4-BE49-F238E27FC236}">
                <a16:creationId xmlns:a16="http://schemas.microsoft.com/office/drawing/2014/main" id="{148CEC62-532B-49EF-6CAE-19D9CB9849EE}"/>
              </a:ext>
            </a:extLst>
          </p:cNvPr>
          <p:cNvSpPr/>
          <p:nvPr/>
        </p:nvSpPr>
        <p:spPr>
          <a:xfrm>
            <a:off x="4077593" y="4186550"/>
            <a:ext cx="7611900" cy="2367600"/>
          </a:xfrm>
          <a:prstGeom prst="roundRect">
            <a:avLst>
              <a:gd name="adj" fmla="val 16667"/>
            </a:avLst>
          </a:prstGeom>
          <a:solidFill>
            <a:schemeClr val="accent4"/>
          </a:solidFill>
          <a:ln w="12700" cap="flat" cmpd="sng">
            <a:solidFill>
              <a:srgbClr val="645CB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200" b="0" i="0" u="none" strike="noStrike" cap="none">
                <a:solidFill>
                  <a:schemeClr val="lt1"/>
                </a:solidFill>
                <a:latin typeface="Calibri"/>
                <a:ea typeface="Calibri"/>
                <a:cs typeface="Calibri"/>
                <a:sym typeface="Calibri"/>
              </a:rPr>
              <a:t>Here are examples of how you create a VARIABLE.</a:t>
            </a:r>
            <a:endParaRPr/>
          </a:p>
          <a:p>
            <a:pPr marL="0" marR="0" lvl="0" indent="0" algn="l" rtl="0">
              <a:spcBef>
                <a:spcPts val="0"/>
              </a:spcBef>
              <a:spcAft>
                <a:spcPts val="0"/>
              </a:spcAft>
              <a:buNone/>
            </a:pPr>
            <a:r>
              <a:rPr lang="en-US" sz="2200">
                <a:solidFill>
                  <a:schemeClr val="lt1"/>
                </a:solidFill>
                <a:latin typeface="Calibri"/>
                <a:ea typeface="Calibri"/>
                <a:cs typeface="Calibri"/>
                <a:sym typeface="Calibri"/>
              </a:rPr>
              <a:t>1) Give it a NAME.  </a:t>
            </a:r>
            <a:endParaRPr/>
          </a:p>
          <a:p>
            <a:pPr marL="0" marR="0" lvl="0" indent="0" algn="l" rtl="0">
              <a:spcBef>
                <a:spcPts val="0"/>
              </a:spcBef>
              <a:spcAft>
                <a:spcPts val="0"/>
              </a:spcAft>
              <a:buNone/>
            </a:pPr>
            <a:r>
              <a:rPr lang="en-US" sz="2200">
                <a:solidFill>
                  <a:schemeClr val="lt1"/>
                </a:solidFill>
                <a:latin typeface="Calibri"/>
                <a:ea typeface="Calibri"/>
                <a:cs typeface="Calibri"/>
                <a:sym typeface="Calibri"/>
              </a:rPr>
              <a:t>2) Then use the = operator to ASSIGN your variable a value.</a:t>
            </a:r>
            <a:endParaRPr/>
          </a:p>
          <a:p>
            <a:pPr marL="0" marR="0" lvl="0" indent="0" algn="l" rtl="0">
              <a:spcBef>
                <a:spcPts val="0"/>
              </a:spcBef>
              <a:spcAft>
                <a:spcPts val="0"/>
              </a:spcAft>
              <a:buNone/>
            </a:pPr>
            <a:endParaRPr sz="2200">
              <a:solidFill>
                <a:schemeClr val="lt1"/>
              </a:solidFill>
              <a:latin typeface="Calibri"/>
              <a:ea typeface="Calibri"/>
              <a:cs typeface="Calibri"/>
              <a:sym typeface="Calibri"/>
            </a:endParaRPr>
          </a:p>
          <a:p>
            <a:pPr marL="0" marR="0" lvl="0" indent="0" algn="l" rtl="0">
              <a:spcBef>
                <a:spcPts val="0"/>
              </a:spcBef>
              <a:spcAft>
                <a:spcPts val="0"/>
              </a:spcAft>
              <a:buNone/>
            </a:pPr>
            <a:r>
              <a:rPr lang="en-US" sz="2200">
                <a:solidFill>
                  <a:schemeClr val="lt1"/>
                </a:solidFill>
                <a:latin typeface="Calibri"/>
                <a:ea typeface="Calibri"/>
                <a:cs typeface="Calibri"/>
                <a:sym typeface="Calibri"/>
              </a:rPr>
              <a:t>Once you have data stored in your variables, you simply use the variable name in your code to use that data!</a:t>
            </a:r>
            <a:endParaRPr/>
          </a:p>
        </p:txBody>
      </p:sp>
      <p:pic>
        <p:nvPicPr>
          <p:cNvPr id="6" name="Google Shape;103;p21">
            <a:extLst>
              <a:ext uri="{FF2B5EF4-FFF2-40B4-BE49-F238E27FC236}">
                <a16:creationId xmlns:a16="http://schemas.microsoft.com/office/drawing/2014/main" id="{A08DD17A-3FB9-461C-A2E5-0F3374366701}"/>
              </a:ext>
            </a:extLst>
          </p:cNvPr>
          <p:cNvPicPr preferRelativeResize="0"/>
          <p:nvPr/>
        </p:nvPicPr>
        <p:blipFill rotWithShape="1">
          <a:blip r:embed="rId3">
            <a:alphaModFix/>
          </a:blip>
          <a:srcRect/>
          <a:stretch/>
        </p:blipFill>
        <p:spPr>
          <a:xfrm>
            <a:off x="10631735" y="118776"/>
            <a:ext cx="1300210" cy="1300210"/>
          </a:xfrm>
          <a:prstGeom prst="rect">
            <a:avLst/>
          </a:prstGeom>
          <a:noFill/>
          <a:ln>
            <a:noFill/>
          </a:ln>
        </p:spPr>
      </p:pic>
    </p:spTree>
    <p:extLst>
      <p:ext uri="{BB962C8B-B14F-4D97-AF65-F5344CB8AC3E}">
        <p14:creationId xmlns:p14="http://schemas.microsoft.com/office/powerpoint/2010/main" val="754442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body" idx="1"/>
          </p:nvPr>
        </p:nvSpPr>
        <p:spPr>
          <a:xfrm>
            <a:off x="838200" y="1825625"/>
            <a:ext cx="77418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107000"/>
              </a:lnSpc>
              <a:spcBef>
                <a:spcPts val="0"/>
              </a:spcBef>
              <a:spcAft>
                <a:spcPts val="0"/>
              </a:spcAft>
              <a:buClr>
                <a:srgbClr val="002060"/>
              </a:buClr>
              <a:buSzPts val="3600"/>
              <a:buFont typeface="Noto Sans Symbols"/>
              <a:buChar char="▪"/>
            </a:pPr>
            <a:r>
              <a:rPr lang="en-US" sz="3600">
                <a:solidFill>
                  <a:srgbClr val="002060"/>
                </a:solidFill>
                <a:latin typeface="Calibri"/>
                <a:ea typeface="Calibri"/>
                <a:cs typeface="Calibri"/>
                <a:sym typeface="Calibri"/>
              </a:rPr>
              <a:t>SELECTION/DECISIONS</a:t>
            </a:r>
            <a:endParaRPr/>
          </a:p>
          <a:p>
            <a:pPr marL="685800" lvl="1" indent="-228600" algn="l" rtl="0">
              <a:lnSpc>
                <a:spcPct val="107000"/>
              </a:lnSpc>
              <a:spcBef>
                <a:spcPts val="1300"/>
              </a:spcBef>
              <a:spcAft>
                <a:spcPts val="0"/>
              </a:spcAft>
              <a:buClr>
                <a:srgbClr val="002060"/>
              </a:buClr>
              <a:buSzPts val="2800"/>
              <a:buFont typeface="Noto Sans Symbols"/>
              <a:buChar char="▪"/>
            </a:pPr>
            <a:r>
              <a:rPr lang="en-US" sz="2800">
                <a:solidFill>
                  <a:srgbClr val="002060"/>
                </a:solidFill>
                <a:latin typeface="Calibri"/>
                <a:ea typeface="Calibri"/>
                <a:cs typeface="Calibri"/>
                <a:sym typeface="Calibri"/>
              </a:rPr>
              <a:t>IF STATEMENTS</a:t>
            </a:r>
            <a:endParaRPr/>
          </a:p>
          <a:p>
            <a:pPr marL="342900" lvl="0" indent="-215900" algn="l" rtl="0">
              <a:lnSpc>
                <a:spcPct val="90000"/>
              </a:lnSpc>
              <a:spcBef>
                <a:spcPts val="1800"/>
              </a:spcBef>
              <a:spcAft>
                <a:spcPts val="0"/>
              </a:spcAft>
              <a:buClr>
                <a:srgbClr val="333366"/>
              </a:buClr>
              <a:buSzPts val="2000"/>
              <a:buFont typeface="Arial"/>
              <a:buNone/>
            </a:pPr>
            <a:endParaRPr/>
          </a:p>
        </p:txBody>
      </p:sp>
      <p:sp>
        <p:nvSpPr>
          <p:cNvPr id="162" name="Google Shape;162;p28"/>
          <p:cNvSpPr txBox="1">
            <a:spLocks noGrp="1"/>
          </p:cNvSpPr>
          <p:nvPr>
            <p:ph type="title"/>
          </p:nvPr>
        </p:nvSpPr>
        <p:spPr>
          <a:xfrm>
            <a:off x="838200" y="365125"/>
            <a:ext cx="9314100" cy="1325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33366"/>
              </a:buClr>
              <a:buSzPts val="4400"/>
              <a:buFont typeface="Arial"/>
              <a:buNone/>
            </a:pPr>
            <a:r>
              <a:rPr lang="en-US" sz="4400" b="1"/>
              <a:t>PYTHON – PROGRAMMING LOGIC</a:t>
            </a:r>
            <a:endParaRPr/>
          </a:p>
        </p:txBody>
      </p:sp>
      <p:pic>
        <p:nvPicPr>
          <p:cNvPr id="163" name="Google Shape;163;p28"/>
          <p:cNvPicPr preferRelativeResize="0"/>
          <p:nvPr/>
        </p:nvPicPr>
        <p:blipFill rotWithShape="1">
          <a:blip r:embed="rId3">
            <a:alphaModFix/>
          </a:blip>
          <a:srcRect/>
          <a:stretch/>
        </p:blipFill>
        <p:spPr>
          <a:xfrm>
            <a:off x="2062961" y="3539088"/>
            <a:ext cx="8066097" cy="251048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body" idx="1"/>
          </p:nvPr>
        </p:nvSpPr>
        <p:spPr>
          <a:xfrm>
            <a:off x="715375" y="1231950"/>
            <a:ext cx="8005500" cy="759600"/>
          </a:xfrm>
          <a:prstGeom prst="rect">
            <a:avLst/>
          </a:prstGeom>
          <a:noFill/>
          <a:ln>
            <a:noFill/>
          </a:ln>
        </p:spPr>
        <p:txBody>
          <a:bodyPr spcFirstLastPara="1" wrap="square" lIns="91425" tIns="45700" rIns="91425" bIns="45700" anchor="t" anchorCtr="0">
            <a:noAutofit/>
          </a:bodyPr>
          <a:lstStyle/>
          <a:p>
            <a:pPr marL="685800" lvl="1" indent="-231775" algn="l" rtl="0">
              <a:lnSpc>
                <a:spcPct val="87000"/>
              </a:lnSpc>
              <a:spcBef>
                <a:spcPts val="1300"/>
              </a:spcBef>
              <a:spcAft>
                <a:spcPts val="0"/>
              </a:spcAft>
              <a:buClr>
                <a:srgbClr val="002060"/>
              </a:buClr>
              <a:buSzPts val="2850"/>
              <a:buFont typeface="Noto Sans Symbols"/>
              <a:buChar char="▪"/>
            </a:pPr>
            <a:r>
              <a:rPr lang="en-US" sz="2850" b="1">
                <a:solidFill>
                  <a:srgbClr val="002060"/>
                </a:solidFill>
                <a:latin typeface="Calibri"/>
                <a:ea typeface="Calibri"/>
                <a:cs typeface="Calibri"/>
                <a:sym typeface="Calibri"/>
              </a:rPr>
              <a:t>ELIF</a:t>
            </a:r>
            <a:r>
              <a:rPr lang="en-US" sz="2850">
                <a:solidFill>
                  <a:srgbClr val="002060"/>
                </a:solidFill>
                <a:latin typeface="Calibri"/>
                <a:ea typeface="Calibri"/>
                <a:cs typeface="Calibri"/>
                <a:sym typeface="Calibri"/>
              </a:rPr>
              <a:t> STATEMENTS</a:t>
            </a:r>
            <a:endParaRPr sz="2600"/>
          </a:p>
          <a:p>
            <a:pPr marL="342900" lvl="0" indent="-215900" algn="l" rtl="0">
              <a:lnSpc>
                <a:spcPct val="70000"/>
              </a:lnSpc>
              <a:spcBef>
                <a:spcPts val="1800"/>
              </a:spcBef>
              <a:spcAft>
                <a:spcPts val="0"/>
              </a:spcAft>
              <a:buClr>
                <a:srgbClr val="333366"/>
              </a:buClr>
              <a:buSzPts val="1250"/>
              <a:buFont typeface="Arial"/>
              <a:buNone/>
            </a:pPr>
            <a:endParaRPr sz="1750"/>
          </a:p>
        </p:txBody>
      </p:sp>
      <p:pic>
        <p:nvPicPr>
          <p:cNvPr id="202" name="Google Shape;202;p32"/>
          <p:cNvPicPr preferRelativeResize="0"/>
          <p:nvPr/>
        </p:nvPicPr>
        <p:blipFill rotWithShape="1">
          <a:blip r:embed="rId3">
            <a:alphaModFix/>
          </a:blip>
          <a:srcRect/>
          <a:stretch/>
        </p:blipFill>
        <p:spPr>
          <a:xfrm>
            <a:off x="715373" y="1991561"/>
            <a:ext cx="7181879" cy="4408260"/>
          </a:xfrm>
          <a:prstGeom prst="rect">
            <a:avLst/>
          </a:prstGeom>
          <a:noFill/>
          <a:ln>
            <a:noFill/>
          </a:ln>
        </p:spPr>
      </p:pic>
      <p:sp>
        <p:nvSpPr>
          <p:cNvPr id="203" name="Google Shape;203;p32"/>
          <p:cNvSpPr/>
          <p:nvPr/>
        </p:nvSpPr>
        <p:spPr>
          <a:xfrm>
            <a:off x="5487995" y="807588"/>
            <a:ext cx="6514200" cy="2443800"/>
          </a:xfrm>
          <a:prstGeom prst="roundRect">
            <a:avLst>
              <a:gd name="adj" fmla="val 16667"/>
            </a:avLst>
          </a:prstGeom>
          <a:solidFill>
            <a:schemeClr val="accent1"/>
          </a:solidFill>
          <a:ln w="12700" cap="flat" cmpd="sng">
            <a:solidFill>
              <a:srgbClr val="645CB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ELIF stands for ‘Else If’.  Basically using ELIF allows you to test more than one BOOLEAN EXPRESSION in the same IF statement.</a:t>
            </a:r>
            <a:endParaRPr/>
          </a:p>
        </p:txBody>
      </p:sp>
      <p:sp>
        <p:nvSpPr>
          <p:cNvPr id="204" name="Google Shape;204;p32"/>
          <p:cNvSpPr txBox="1">
            <a:spLocks noGrp="1"/>
          </p:cNvSpPr>
          <p:nvPr>
            <p:ph type="title"/>
          </p:nvPr>
        </p:nvSpPr>
        <p:spPr>
          <a:xfrm>
            <a:off x="838200" y="365125"/>
            <a:ext cx="9314100" cy="1325700"/>
          </a:xfrm>
          <a:prstGeom prst="rect">
            <a:avLst/>
          </a:prstGeom>
        </p:spPr>
        <p:txBody>
          <a:bodyPr spcFirstLastPara="1" wrap="square" lIns="91425" tIns="45700" rIns="91425" bIns="45700" anchor="ctr" anchorCtr="0">
            <a:normAutofit/>
          </a:bodyPr>
          <a:lstStyle/>
          <a:p>
            <a:pPr marL="0" lvl="0" indent="0" algn="l" rtl="0">
              <a:lnSpc>
                <a:spcPct val="107000"/>
              </a:lnSpc>
              <a:spcBef>
                <a:spcPts val="0"/>
              </a:spcBef>
              <a:spcAft>
                <a:spcPts val="0"/>
              </a:spcAft>
              <a:buNone/>
            </a:pPr>
            <a:r>
              <a:rPr lang="en-US" sz="3600">
                <a:solidFill>
                  <a:srgbClr val="002060"/>
                </a:solidFill>
                <a:latin typeface="Calibri"/>
                <a:ea typeface="Calibri"/>
                <a:cs typeface="Calibri"/>
                <a:sym typeface="Calibri"/>
              </a:rPr>
              <a:t>SELECTION/DECISIONS</a:t>
            </a:r>
            <a:endParaRPr/>
          </a:p>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3064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6761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1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0;p23">
            <a:extLst>
              <a:ext uri="{FF2B5EF4-FFF2-40B4-BE49-F238E27FC236}">
                <a16:creationId xmlns:a16="http://schemas.microsoft.com/office/drawing/2014/main" id="{53A23C52-42E2-5644-3237-E84E3BD99BD4}"/>
              </a:ext>
            </a:extLst>
          </p:cNvPr>
          <p:cNvSpPr txBox="1">
            <a:spLocks/>
          </p:cNvSpPr>
          <p:nvPr/>
        </p:nvSpPr>
        <p:spPr>
          <a:xfrm>
            <a:off x="367552" y="409976"/>
            <a:ext cx="10515600" cy="750900"/>
          </a:xfrm>
          <a:prstGeom prst="rect">
            <a:avLst/>
          </a:prstGeom>
          <a:noFill/>
          <a:ln>
            <a:noFill/>
          </a:ln>
        </p:spPr>
        <p:txBody>
          <a:bodyPr spcFirstLastPara="1" vert="horz" wrap="square" lIns="91425" tIns="45700" rIns="91425" bIns="45700" rtlCol="0" anchor="ctr" anchorCtr="0">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buClr>
                <a:schemeClr val="dk1"/>
              </a:buClr>
              <a:buSzPts val="4400"/>
              <a:buFont typeface="Arial"/>
              <a:buNone/>
            </a:pPr>
            <a:r>
              <a:rPr lang="en-US" b="1" dirty="0"/>
              <a:t>Calculations and Maths</a:t>
            </a:r>
            <a:endParaRPr lang="en-US" dirty="0"/>
          </a:p>
        </p:txBody>
      </p:sp>
      <p:sp>
        <p:nvSpPr>
          <p:cNvPr id="3" name="Google Shape;121;p23">
            <a:extLst>
              <a:ext uri="{FF2B5EF4-FFF2-40B4-BE49-F238E27FC236}">
                <a16:creationId xmlns:a16="http://schemas.microsoft.com/office/drawing/2014/main" id="{A9F1A9D6-C80E-5D38-E744-54A3B3DB875F}"/>
              </a:ext>
            </a:extLst>
          </p:cNvPr>
          <p:cNvSpPr txBox="1">
            <a:spLocks/>
          </p:cNvSpPr>
          <p:nvPr/>
        </p:nvSpPr>
        <p:spPr>
          <a:xfrm>
            <a:off x="367552" y="1469204"/>
            <a:ext cx="11546400" cy="4682190"/>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28600" algn="l">
              <a:spcBef>
                <a:spcPts val="0"/>
              </a:spcBef>
              <a:buClr>
                <a:srgbClr val="002060"/>
              </a:buClr>
              <a:buSzPts val="2400"/>
              <a:buFont typeface="Arial" panose="020B0604020202020204" pitchFamily="34" charset="0"/>
              <a:buChar char="•"/>
            </a:pPr>
            <a:r>
              <a:rPr lang="en-US" dirty="0">
                <a:solidFill>
                  <a:srgbClr val="002060"/>
                </a:solidFill>
              </a:rPr>
              <a:t>Numerical data in variables can be used for mathematical operations.</a:t>
            </a:r>
            <a:r>
              <a:rPr lang="en-US" b="1" dirty="0">
                <a:solidFill>
                  <a:srgbClr val="002060"/>
                </a:solidFill>
              </a:rPr>
              <a:t> </a:t>
            </a:r>
            <a:r>
              <a:rPr lang="en-US" b="1" dirty="0"/>
              <a:t>(+, -, *, /)</a:t>
            </a:r>
            <a:endParaRPr lang="en-US" dirty="0"/>
          </a:p>
          <a:p>
            <a:pPr marL="228600" indent="-228600" algn="l">
              <a:buClr>
                <a:schemeClr val="dk1"/>
              </a:buClr>
              <a:buSzPts val="2400"/>
            </a:pPr>
            <a:r>
              <a:rPr lang="en-US" b="1" dirty="0">
                <a:solidFill>
                  <a:schemeClr val="dk1"/>
                </a:solidFill>
              </a:rPr>
              <a:t>Z = x + y</a:t>
            </a:r>
            <a:endParaRPr lang="en-US" dirty="0"/>
          </a:p>
          <a:p>
            <a:pPr marL="228600" indent="-228600" algn="l">
              <a:buClr>
                <a:schemeClr val="dk1"/>
              </a:buClr>
              <a:buSzPts val="2400"/>
            </a:pPr>
            <a:r>
              <a:rPr lang="en-US" b="1" dirty="0">
                <a:solidFill>
                  <a:schemeClr val="dk1"/>
                </a:solidFill>
              </a:rPr>
              <a:t>answer = (number1 + number2) * 48</a:t>
            </a:r>
            <a:endParaRPr lang="en-US" dirty="0"/>
          </a:p>
          <a:p>
            <a:pPr marL="228600" indent="-228600" algn="l">
              <a:buClr>
                <a:srgbClr val="002060"/>
              </a:buClr>
              <a:buSzPts val="2400"/>
              <a:buFont typeface="Arial" panose="020B0604020202020204" pitchFamily="34" charset="0"/>
              <a:buChar char="•"/>
            </a:pPr>
            <a:r>
              <a:rPr lang="en-US" u="sng" dirty="0">
                <a:solidFill>
                  <a:srgbClr val="002060"/>
                </a:solidFill>
              </a:rPr>
              <a:t>Remember when doing calculations that they are performed in a specific order</a:t>
            </a:r>
            <a:r>
              <a:rPr lang="en-US" u="sng" dirty="0"/>
              <a:t>!</a:t>
            </a:r>
            <a:endParaRPr lang="en-US" dirty="0"/>
          </a:p>
          <a:p>
            <a:pPr algn="l">
              <a:buClr>
                <a:schemeClr val="dk1"/>
              </a:buClr>
              <a:buSzPts val="2400"/>
            </a:pPr>
            <a:r>
              <a:rPr lang="en-US" b="1" i="1" dirty="0">
                <a:solidFill>
                  <a:schemeClr val="dk1"/>
                </a:solidFill>
              </a:rPr>
              <a:t>B</a:t>
            </a:r>
            <a:r>
              <a:rPr lang="en-US" i="1" dirty="0">
                <a:solidFill>
                  <a:schemeClr val="dk1"/>
                </a:solidFill>
              </a:rPr>
              <a:t>rackets</a:t>
            </a:r>
            <a:endParaRPr lang="en-US" dirty="0"/>
          </a:p>
          <a:p>
            <a:pPr algn="l">
              <a:buClr>
                <a:schemeClr val="dk1"/>
              </a:buClr>
              <a:buSzPts val="2400"/>
            </a:pPr>
            <a:r>
              <a:rPr lang="en-US" b="1" i="1" dirty="0">
                <a:solidFill>
                  <a:schemeClr val="dk1"/>
                </a:solidFill>
              </a:rPr>
              <a:t>O</a:t>
            </a:r>
            <a:r>
              <a:rPr lang="en-US" i="1" dirty="0">
                <a:solidFill>
                  <a:schemeClr val="dk1"/>
                </a:solidFill>
              </a:rPr>
              <a:t>rders/</a:t>
            </a:r>
            <a:r>
              <a:rPr lang="en-US" b="1" i="1" dirty="0">
                <a:solidFill>
                  <a:schemeClr val="dk1"/>
                </a:solidFill>
              </a:rPr>
              <a:t>I</a:t>
            </a:r>
            <a:r>
              <a:rPr lang="en-US" i="1" dirty="0">
                <a:solidFill>
                  <a:schemeClr val="dk1"/>
                </a:solidFill>
              </a:rPr>
              <a:t>ndices/</a:t>
            </a:r>
            <a:r>
              <a:rPr lang="en-US" b="1" i="1" dirty="0">
                <a:solidFill>
                  <a:schemeClr val="dk1"/>
                </a:solidFill>
              </a:rPr>
              <a:t>E</a:t>
            </a:r>
            <a:r>
              <a:rPr lang="en-US" i="1" dirty="0">
                <a:solidFill>
                  <a:schemeClr val="dk1"/>
                </a:solidFill>
              </a:rPr>
              <a:t>xponent</a:t>
            </a:r>
            <a:endParaRPr lang="en-US" dirty="0"/>
          </a:p>
          <a:p>
            <a:pPr algn="l">
              <a:buClr>
                <a:schemeClr val="dk1"/>
              </a:buClr>
              <a:buSzPts val="2400"/>
            </a:pPr>
            <a:r>
              <a:rPr lang="en-US" b="1" i="1" dirty="0">
                <a:solidFill>
                  <a:schemeClr val="dk1"/>
                </a:solidFill>
              </a:rPr>
              <a:t>D</a:t>
            </a:r>
            <a:r>
              <a:rPr lang="en-US" i="1" dirty="0">
                <a:solidFill>
                  <a:schemeClr val="dk1"/>
                </a:solidFill>
              </a:rPr>
              <a:t>ivision</a:t>
            </a:r>
            <a:endParaRPr lang="en-US" dirty="0"/>
          </a:p>
          <a:p>
            <a:pPr algn="l">
              <a:buClr>
                <a:schemeClr val="dk1"/>
              </a:buClr>
              <a:buSzPts val="2400"/>
            </a:pPr>
            <a:r>
              <a:rPr lang="en-US" b="1" i="1" dirty="0">
                <a:solidFill>
                  <a:schemeClr val="dk1"/>
                </a:solidFill>
              </a:rPr>
              <a:t>M</a:t>
            </a:r>
            <a:r>
              <a:rPr lang="en-US" i="1" dirty="0">
                <a:solidFill>
                  <a:schemeClr val="dk1"/>
                </a:solidFill>
              </a:rPr>
              <a:t>ultiplication</a:t>
            </a:r>
            <a:endParaRPr lang="en-US" dirty="0"/>
          </a:p>
          <a:p>
            <a:pPr algn="l">
              <a:buClr>
                <a:schemeClr val="dk1"/>
              </a:buClr>
              <a:buSzPts val="2400"/>
            </a:pPr>
            <a:r>
              <a:rPr lang="en-US" b="1" i="1" dirty="0">
                <a:solidFill>
                  <a:schemeClr val="dk1"/>
                </a:solidFill>
              </a:rPr>
              <a:t>A</a:t>
            </a:r>
            <a:r>
              <a:rPr lang="en-US" i="1" dirty="0">
                <a:solidFill>
                  <a:schemeClr val="dk1"/>
                </a:solidFill>
              </a:rPr>
              <a:t>ddition</a:t>
            </a:r>
            <a:endParaRPr lang="en-US" dirty="0"/>
          </a:p>
          <a:p>
            <a:pPr algn="l">
              <a:buClr>
                <a:schemeClr val="dk1"/>
              </a:buClr>
              <a:buSzPts val="2400"/>
            </a:pPr>
            <a:r>
              <a:rPr lang="en-US" b="1" i="1" dirty="0">
                <a:solidFill>
                  <a:schemeClr val="dk1"/>
                </a:solidFill>
              </a:rPr>
              <a:t>S</a:t>
            </a:r>
            <a:r>
              <a:rPr lang="en-US" i="1" dirty="0">
                <a:solidFill>
                  <a:schemeClr val="dk1"/>
                </a:solidFill>
              </a:rPr>
              <a:t>ubtraction</a:t>
            </a:r>
            <a:endParaRPr lang="en-US" i="1" u="sng" dirty="0">
              <a:solidFill>
                <a:schemeClr val="dk1"/>
              </a:solidFill>
            </a:endParaRPr>
          </a:p>
          <a:p>
            <a:pPr marL="228600" indent="-228600" algn="l">
              <a:buClr>
                <a:schemeClr val="dk2"/>
              </a:buClr>
              <a:buSzPts val="2800"/>
            </a:pPr>
            <a:endParaRPr lang="en-US" dirty="0">
              <a:solidFill>
                <a:schemeClr val="dk1"/>
              </a:solidFill>
            </a:endParaRPr>
          </a:p>
        </p:txBody>
      </p:sp>
      <p:graphicFrame>
        <p:nvGraphicFramePr>
          <p:cNvPr id="4" name="Google Shape;122;p23">
            <a:extLst>
              <a:ext uri="{FF2B5EF4-FFF2-40B4-BE49-F238E27FC236}">
                <a16:creationId xmlns:a16="http://schemas.microsoft.com/office/drawing/2014/main" id="{B285B5E9-D64C-0BED-7A98-38FA34FDA788}"/>
              </a:ext>
            </a:extLst>
          </p:cNvPr>
          <p:cNvGraphicFramePr/>
          <p:nvPr/>
        </p:nvGraphicFramePr>
        <p:xfrm>
          <a:off x="3478095" y="4630882"/>
          <a:ext cx="8128000" cy="1828840"/>
        </p:xfrm>
        <a:graphic>
          <a:graphicData uri="http://schemas.openxmlformats.org/drawingml/2006/table">
            <a:tbl>
              <a:tblPr firstRow="1" bandRow="1">
                <a:noFill/>
              </a:tblPr>
              <a:tblGrid>
                <a:gridCol w="3400625">
                  <a:extLst>
                    <a:ext uri="{9D8B030D-6E8A-4147-A177-3AD203B41FA5}">
                      <a16:colId xmlns:a16="http://schemas.microsoft.com/office/drawing/2014/main" val="20000"/>
                    </a:ext>
                  </a:extLst>
                </a:gridCol>
                <a:gridCol w="4727375">
                  <a:extLst>
                    <a:ext uri="{9D8B030D-6E8A-4147-A177-3AD203B41FA5}">
                      <a16:colId xmlns:a16="http://schemas.microsoft.com/office/drawing/2014/main" val="20001"/>
                    </a:ext>
                  </a:extLst>
                </a:gridCol>
              </a:tblGrid>
              <a:tr h="370850">
                <a:tc gridSpan="2">
                  <a:txBody>
                    <a:bodyPr/>
                    <a:lstStyle/>
                    <a:p>
                      <a:pPr marL="0" marR="0" lvl="0" indent="0" algn="ctr" rtl="0">
                        <a:spcBef>
                          <a:spcPts val="0"/>
                        </a:spcBef>
                        <a:spcAft>
                          <a:spcPts val="0"/>
                        </a:spcAft>
                        <a:buNone/>
                      </a:pPr>
                      <a:r>
                        <a:rPr lang="en-US" sz="2400" u="none" strike="noStrike" cap="none"/>
                        <a:t>OPERATORS</a:t>
                      </a:r>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2400" u="none" strike="noStrike" cap="none"/>
                        <a:t>Arithmetical Operators</a:t>
                      </a:r>
                      <a:endParaRPr sz="2400"/>
                    </a:p>
                  </a:txBody>
                  <a:tcPr marL="91450" marR="91450" marT="45725" marB="45725"/>
                </a:tc>
                <a:tc>
                  <a:txBody>
                    <a:bodyPr/>
                    <a:lstStyle/>
                    <a:p>
                      <a:pPr marL="0" marR="0" lvl="0" indent="0" algn="l" rtl="0">
                        <a:spcBef>
                          <a:spcPts val="0"/>
                        </a:spcBef>
                        <a:spcAft>
                          <a:spcPts val="0"/>
                        </a:spcAft>
                        <a:buNone/>
                      </a:pPr>
                      <a:r>
                        <a:rPr lang="en-US" sz="2400"/>
                        <a:t>+     -     *     /                 %     **      //</a:t>
                      </a:r>
                      <a:endParaRPr sz="24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2400"/>
                        <a:t>Assignment</a:t>
                      </a:r>
                      <a:endParaRPr/>
                    </a:p>
                  </a:txBody>
                  <a:tcPr marL="91450" marR="91450" marT="45725" marB="45725"/>
                </a:tc>
                <a:tc>
                  <a:txBody>
                    <a:bodyPr/>
                    <a:lstStyle/>
                    <a:p>
                      <a:pPr marL="0" marR="0" lvl="0" indent="0" algn="l" rtl="0">
                        <a:spcBef>
                          <a:spcPts val="0"/>
                        </a:spcBef>
                        <a:spcAft>
                          <a:spcPts val="0"/>
                        </a:spcAft>
                        <a:buNone/>
                      </a:pPr>
                      <a:r>
                        <a:rPr lang="en-US" sz="2400"/>
                        <a:t>=</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2400"/>
                        <a:t>Comparison/equality</a:t>
                      </a:r>
                      <a:endParaRPr sz="2400"/>
                    </a:p>
                  </a:txBody>
                  <a:tcPr marL="91450" marR="91450" marT="45725" marB="45725"/>
                </a:tc>
                <a:tc>
                  <a:txBody>
                    <a:bodyPr/>
                    <a:lstStyle/>
                    <a:p>
                      <a:pPr marL="0" marR="0" lvl="0" indent="0" algn="l" rtl="0">
                        <a:spcBef>
                          <a:spcPts val="0"/>
                        </a:spcBef>
                        <a:spcAft>
                          <a:spcPts val="0"/>
                        </a:spcAft>
                        <a:buNone/>
                      </a:pPr>
                      <a:r>
                        <a:rPr lang="en-US" sz="2400"/>
                        <a:t>==   != &gt; &lt; &gt;= &lt;=</a:t>
                      </a:r>
                      <a:endParaRPr sz="2400"/>
                    </a:p>
                  </a:txBody>
                  <a:tcPr marL="91450" marR="91450" marT="45725" marB="45725"/>
                </a:tc>
                <a:extLst>
                  <a:ext uri="{0D108BD9-81ED-4DB2-BD59-A6C34878D82A}">
                    <a16:rowId xmlns:a16="http://schemas.microsoft.com/office/drawing/2014/main" val="10003"/>
                  </a:ext>
                </a:extLst>
              </a:tr>
            </a:tbl>
          </a:graphicData>
        </a:graphic>
      </p:graphicFrame>
      <p:pic>
        <p:nvPicPr>
          <p:cNvPr id="5" name="Google Shape;103;p21">
            <a:extLst>
              <a:ext uri="{FF2B5EF4-FFF2-40B4-BE49-F238E27FC236}">
                <a16:creationId xmlns:a16="http://schemas.microsoft.com/office/drawing/2014/main" id="{66F0D1E6-F416-9E5E-C5A7-52DCF9C745C8}"/>
              </a:ext>
            </a:extLst>
          </p:cNvPr>
          <p:cNvPicPr preferRelativeResize="0"/>
          <p:nvPr/>
        </p:nvPicPr>
        <p:blipFill rotWithShape="1">
          <a:blip r:embed="rId2">
            <a:alphaModFix/>
          </a:blip>
          <a:srcRect/>
          <a:stretch/>
        </p:blipFill>
        <p:spPr>
          <a:xfrm>
            <a:off x="10631735" y="129050"/>
            <a:ext cx="1300210" cy="1300210"/>
          </a:xfrm>
          <a:prstGeom prst="rect">
            <a:avLst/>
          </a:prstGeom>
          <a:noFill/>
          <a:ln>
            <a:noFill/>
          </a:ln>
        </p:spPr>
      </p:pic>
    </p:spTree>
    <p:extLst>
      <p:ext uri="{BB962C8B-B14F-4D97-AF65-F5344CB8AC3E}">
        <p14:creationId xmlns:p14="http://schemas.microsoft.com/office/powerpoint/2010/main" val="174293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8;p24">
            <a:extLst>
              <a:ext uri="{FF2B5EF4-FFF2-40B4-BE49-F238E27FC236}">
                <a16:creationId xmlns:a16="http://schemas.microsoft.com/office/drawing/2014/main" id="{00B7ABA0-1D52-63C8-EC64-9C245D0C409C}"/>
              </a:ext>
            </a:extLst>
          </p:cNvPr>
          <p:cNvSpPr txBox="1">
            <a:spLocks/>
          </p:cNvSpPr>
          <p:nvPr/>
        </p:nvSpPr>
        <p:spPr>
          <a:xfrm>
            <a:off x="427150" y="1067850"/>
            <a:ext cx="11082000" cy="5647800"/>
          </a:xfrm>
          <a:prstGeom prst="rect">
            <a:avLst/>
          </a:prstGeom>
          <a:noFill/>
          <a:ln>
            <a:noFill/>
          </a:ln>
        </p:spPr>
        <p:txBody>
          <a:bodyPr spcFirstLastPara="1" vert="horz" wrap="square" lIns="91425" tIns="45700" rIns="91425" bIns="45700" rtlCol="0" anchor="t" anchorCtr="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indent="-236564" algn="l">
              <a:lnSpc>
                <a:spcPct val="107000"/>
              </a:lnSpc>
              <a:spcBef>
                <a:spcPts val="0"/>
              </a:spcBef>
              <a:buSzPct val="100000"/>
              <a:buFont typeface="Noto Sans Symbols"/>
              <a:buChar char="▪"/>
            </a:pPr>
            <a:r>
              <a:rPr lang="en-US" sz="3503" b="1" dirty="0">
                <a:latin typeface="Calibri"/>
                <a:ea typeface="Calibri"/>
                <a:cs typeface="Calibri"/>
                <a:sym typeface="Calibri"/>
              </a:rPr>
              <a:t>Integers</a:t>
            </a:r>
            <a:r>
              <a:rPr lang="en-US" sz="3503" dirty="0">
                <a:latin typeface="Calibri"/>
                <a:ea typeface="Calibri"/>
                <a:cs typeface="Calibri"/>
                <a:sym typeface="Calibri"/>
              </a:rPr>
              <a:t> (whole numbers)</a:t>
            </a:r>
            <a:endParaRPr lang="en-US" sz="3503" dirty="0"/>
          </a:p>
          <a:p>
            <a:pPr marL="228600" indent="-236564" algn="l">
              <a:lnSpc>
                <a:spcPct val="107000"/>
              </a:lnSpc>
              <a:spcBef>
                <a:spcPts val="1800"/>
              </a:spcBef>
              <a:buSzPct val="100000"/>
              <a:buFont typeface="Noto Sans Symbols"/>
              <a:buChar char="▪"/>
            </a:pPr>
            <a:r>
              <a:rPr lang="en-US" sz="3503" b="1" dirty="0">
                <a:latin typeface="Calibri"/>
                <a:ea typeface="Calibri"/>
                <a:cs typeface="Calibri"/>
                <a:sym typeface="Calibri"/>
              </a:rPr>
              <a:t>Floating Point </a:t>
            </a:r>
            <a:r>
              <a:rPr lang="en-US" sz="3503" dirty="0">
                <a:latin typeface="Calibri"/>
                <a:ea typeface="Calibri"/>
                <a:cs typeface="Calibri"/>
                <a:sym typeface="Calibri"/>
              </a:rPr>
              <a:t>(decimals)</a:t>
            </a:r>
            <a:endParaRPr lang="en-US" sz="3503" dirty="0"/>
          </a:p>
          <a:p>
            <a:pPr marL="228600" indent="-236564" algn="l">
              <a:lnSpc>
                <a:spcPct val="107000"/>
              </a:lnSpc>
              <a:spcBef>
                <a:spcPts val="1800"/>
              </a:spcBef>
              <a:buSzPct val="100000"/>
              <a:buFont typeface="Noto Sans Symbols"/>
              <a:buChar char="▪"/>
            </a:pPr>
            <a:r>
              <a:rPr lang="en-US" sz="3503" b="1" dirty="0">
                <a:latin typeface="Calibri"/>
                <a:ea typeface="Calibri"/>
                <a:cs typeface="Calibri"/>
                <a:sym typeface="Calibri"/>
              </a:rPr>
              <a:t>Strings</a:t>
            </a:r>
            <a:r>
              <a:rPr lang="en-US" sz="3503" dirty="0">
                <a:latin typeface="Calibri"/>
                <a:ea typeface="Calibri"/>
                <a:cs typeface="Calibri"/>
                <a:sym typeface="Calibri"/>
              </a:rPr>
              <a:t> (text etc.) “”</a:t>
            </a:r>
            <a:endParaRPr lang="en-US" sz="3503" dirty="0"/>
          </a:p>
          <a:p>
            <a:pPr marL="228600" indent="-236564" algn="l">
              <a:lnSpc>
                <a:spcPct val="107000"/>
              </a:lnSpc>
              <a:spcBef>
                <a:spcPts val="1800"/>
              </a:spcBef>
              <a:buSzPct val="100000"/>
              <a:buFont typeface="Noto Sans Symbols"/>
              <a:buChar char="▪"/>
            </a:pPr>
            <a:r>
              <a:rPr lang="en-US" sz="3503" b="1" dirty="0">
                <a:latin typeface="Calibri"/>
                <a:ea typeface="Calibri"/>
                <a:cs typeface="Calibri"/>
                <a:sym typeface="Calibri"/>
              </a:rPr>
              <a:t>Booleans</a:t>
            </a:r>
            <a:r>
              <a:rPr lang="en-US" sz="3503" dirty="0">
                <a:latin typeface="Calibri"/>
                <a:ea typeface="Calibri"/>
                <a:cs typeface="Calibri"/>
                <a:sym typeface="Calibri"/>
              </a:rPr>
              <a:t> (true/false) </a:t>
            </a:r>
            <a:endParaRPr lang="en-US" sz="3503" dirty="0"/>
          </a:p>
          <a:p>
            <a:pPr marL="228600" indent="-236564" algn="l">
              <a:lnSpc>
                <a:spcPct val="107000"/>
              </a:lnSpc>
              <a:spcBef>
                <a:spcPts val="1800"/>
              </a:spcBef>
              <a:buSzPct val="100000"/>
              <a:buFont typeface="Noto Sans Symbols"/>
              <a:buChar char="▪"/>
            </a:pPr>
            <a:r>
              <a:rPr lang="en-US" sz="3503" dirty="0">
                <a:latin typeface="Calibri"/>
                <a:ea typeface="Calibri"/>
                <a:cs typeface="Calibri"/>
                <a:sym typeface="Calibri"/>
              </a:rPr>
              <a:t>Collections:</a:t>
            </a:r>
            <a:endParaRPr lang="en-US" sz="3503" dirty="0"/>
          </a:p>
          <a:p>
            <a:pPr marL="685800" lvl="1" indent="-238469" algn="l">
              <a:lnSpc>
                <a:spcPct val="107000"/>
              </a:lnSpc>
              <a:spcBef>
                <a:spcPts val="1300"/>
              </a:spcBef>
              <a:buSzPct val="100000"/>
              <a:buFont typeface="Noto Sans Symbols"/>
              <a:buChar char="▪"/>
            </a:pPr>
            <a:r>
              <a:rPr lang="en-US" sz="3303" b="1" dirty="0">
                <a:latin typeface="Calibri"/>
                <a:ea typeface="Calibri"/>
                <a:cs typeface="Calibri"/>
                <a:sym typeface="Calibri"/>
              </a:rPr>
              <a:t>Dictionaries</a:t>
            </a:r>
            <a:r>
              <a:rPr lang="en-US" sz="3303" dirty="0">
                <a:latin typeface="Calibri"/>
                <a:ea typeface="Calibri"/>
                <a:cs typeface="Calibri"/>
                <a:sym typeface="Calibri"/>
              </a:rPr>
              <a:t> (key-value pairs)</a:t>
            </a:r>
          </a:p>
          <a:p>
            <a:pPr marL="685800" lvl="1" indent="-238469" algn="l">
              <a:lnSpc>
                <a:spcPct val="107000"/>
              </a:lnSpc>
              <a:spcBef>
                <a:spcPts val="1300"/>
              </a:spcBef>
              <a:buSzPct val="100000"/>
              <a:buFont typeface="Noto Sans Symbols"/>
              <a:buChar char="▪"/>
            </a:pPr>
            <a:r>
              <a:rPr lang="en-US" sz="3303" b="1" dirty="0">
                <a:latin typeface="Calibri"/>
                <a:ea typeface="Calibri"/>
                <a:cs typeface="Calibri"/>
                <a:sym typeface="Calibri"/>
              </a:rPr>
              <a:t>Lists</a:t>
            </a:r>
            <a:r>
              <a:rPr lang="en-US" sz="3303" dirty="0">
                <a:latin typeface="Calibri"/>
                <a:ea typeface="Calibri"/>
                <a:cs typeface="Calibri"/>
                <a:sym typeface="Calibri"/>
              </a:rPr>
              <a:t> (used instead of </a:t>
            </a:r>
            <a:r>
              <a:rPr lang="en-US" sz="3303" i="1" dirty="0">
                <a:latin typeface="Calibri"/>
                <a:ea typeface="Calibri"/>
                <a:cs typeface="Calibri"/>
                <a:sym typeface="Calibri"/>
              </a:rPr>
              <a:t>arrays</a:t>
            </a:r>
            <a:r>
              <a:rPr lang="en-US" sz="3303" dirty="0">
                <a:latin typeface="Calibri"/>
                <a:ea typeface="Calibri"/>
                <a:cs typeface="Calibri"/>
                <a:sym typeface="Calibri"/>
              </a:rPr>
              <a:t> in Python, changeable, ordered and indexed, square brackets </a:t>
            </a:r>
            <a:r>
              <a:rPr lang="en-US" sz="3303" b="1" dirty="0">
                <a:latin typeface="Calibri"/>
                <a:ea typeface="Calibri"/>
                <a:cs typeface="Calibri"/>
                <a:sym typeface="Calibri"/>
              </a:rPr>
              <a:t>[]</a:t>
            </a:r>
            <a:r>
              <a:rPr lang="en-US" sz="3303" dirty="0">
                <a:latin typeface="Calibri"/>
                <a:ea typeface="Calibri"/>
                <a:cs typeface="Calibri"/>
                <a:sym typeface="Calibri"/>
              </a:rPr>
              <a:t>)</a:t>
            </a:r>
            <a:endParaRPr lang="en-US" sz="3103" dirty="0"/>
          </a:p>
          <a:p>
            <a:pPr marL="685800" lvl="1" indent="-238469" algn="l">
              <a:lnSpc>
                <a:spcPct val="107000"/>
              </a:lnSpc>
              <a:spcBef>
                <a:spcPts val="1300"/>
              </a:spcBef>
              <a:buSzPct val="100000"/>
              <a:buFont typeface="Noto Sans Symbols"/>
              <a:buChar char="▪"/>
            </a:pPr>
            <a:r>
              <a:rPr lang="en-US" sz="3303" b="1" dirty="0">
                <a:latin typeface="Calibri"/>
                <a:ea typeface="Calibri"/>
                <a:cs typeface="Calibri"/>
                <a:sym typeface="Calibri"/>
              </a:rPr>
              <a:t>Tuples</a:t>
            </a:r>
            <a:r>
              <a:rPr lang="en-US" sz="3303" dirty="0">
                <a:latin typeface="Calibri"/>
                <a:ea typeface="Calibri"/>
                <a:cs typeface="Calibri"/>
                <a:sym typeface="Calibri"/>
              </a:rPr>
              <a:t> (unchangeable, ordered and indexed, normal brackets </a:t>
            </a:r>
            <a:r>
              <a:rPr lang="en-US" sz="3303" b="1" dirty="0">
                <a:latin typeface="Calibri"/>
                <a:ea typeface="Calibri"/>
                <a:cs typeface="Calibri"/>
                <a:sym typeface="Calibri"/>
              </a:rPr>
              <a:t>()</a:t>
            </a:r>
            <a:r>
              <a:rPr lang="en-US" sz="3303" dirty="0">
                <a:latin typeface="Calibri"/>
                <a:ea typeface="Calibri"/>
                <a:cs typeface="Calibri"/>
                <a:sym typeface="Calibri"/>
              </a:rPr>
              <a:t>)</a:t>
            </a:r>
            <a:endParaRPr lang="en-US" sz="3103" dirty="0"/>
          </a:p>
          <a:p>
            <a:pPr marL="685800" lvl="1" indent="-238469" algn="l">
              <a:lnSpc>
                <a:spcPct val="107000"/>
              </a:lnSpc>
              <a:spcBef>
                <a:spcPts val="1300"/>
              </a:spcBef>
              <a:buSzPct val="100000"/>
              <a:buFont typeface="Noto Sans Symbols"/>
              <a:buChar char="▪"/>
            </a:pPr>
            <a:r>
              <a:rPr lang="en-US" sz="3303" b="1" dirty="0">
                <a:latin typeface="Calibri"/>
                <a:ea typeface="Calibri"/>
                <a:cs typeface="Calibri"/>
                <a:sym typeface="Calibri"/>
              </a:rPr>
              <a:t>Set</a:t>
            </a:r>
            <a:r>
              <a:rPr lang="en-US" sz="3303" dirty="0">
                <a:latin typeface="Calibri"/>
                <a:ea typeface="Calibri"/>
                <a:cs typeface="Calibri"/>
                <a:sym typeface="Calibri"/>
              </a:rPr>
              <a:t> (unchangeable, unordered, unindexed, curly brackets </a:t>
            </a:r>
            <a:r>
              <a:rPr lang="en-US" sz="3303" b="1" dirty="0">
                <a:latin typeface="Calibri"/>
                <a:ea typeface="Calibri"/>
                <a:cs typeface="Calibri"/>
                <a:sym typeface="Calibri"/>
              </a:rPr>
              <a:t>{}</a:t>
            </a:r>
            <a:r>
              <a:rPr lang="en-US" sz="3303" dirty="0">
                <a:latin typeface="Calibri"/>
                <a:ea typeface="Calibri"/>
                <a:cs typeface="Calibri"/>
                <a:sym typeface="Calibri"/>
              </a:rPr>
              <a:t>)</a:t>
            </a:r>
            <a:endParaRPr lang="en-US" sz="5503" dirty="0"/>
          </a:p>
          <a:p>
            <a:pPr marL="342900" indent="-225425" algn="l">
              <a:spcBef>
                <a:spcPts val="1800"/>
              </a:spcBef>
              <a:buClr>
                <a:srgbClr val="333366"/>
              </a:buClr>
              <a:buSzPct val="71428"/>
              <a:buFont typeface="Arial"/>
              <a:buNone/>
            </a:pPr>
            <a:endParaRPr lang="en-US" dirty="0"/>
          </a:p>
        </p:txBody>
      </p:sp>
      <p:sp>
        <p:nvSpPr>
          <p:cNvPr id="3" name="Google Shape;129;p24">
            <a:extLst>
              <a:ext uri="{FF2B5EF4-FFF2-40B4-BE49-F238E27FC236}">
                <a16:creationId xmlns:a16="http://schemas.microsoft.com/office/drawing/2014/main" id="{5E6DB240-BCDB-0F74-BDCF-345FDFB2325B}"/>
              </a:ext>
            </a:extLst>
          </p:cNvPr>
          <p:cNvSpPr txBox="1">
            <a:spLocks/>
          </p:cNvSpPr>
          <p:nvPr/>
        </p:nvSpPr>
        <p:spPr>
          <a:xfrm>
            <a:off x="838200" y="365125"/>
            <a:ext cx="9314100" cy="1325700"/>
          </a:xfrm>
          <a:prstGeom prst="rect">
            <a:avLst/>
          </a:prstGeom>
          <a:noFill/>
          <a:ln>
            <a:noFill/>
          </a:ln>
        </p:spPr>
        <p:txBody>
          <a:bodyPr spcFirstLastPara="1" vert="horz" wrap="square" lIns="91425" tIns="45700" rIns="91425" bIns="4570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buClr>
                <a:srgbClr val="333366"/>
              </a:buClr>
              <a:buSzPts val="4400"/>
              <a:buFont typeface="Arial"/>
              <a:buNone/>
            </a:pPr>
            <a:r>
              <a:rPr lang="en-US" sz="4400" b="1"/>
              <a:t>PYTHON – DATA TYPES</a:t>
            </a:r>
            <a:endParaRPr lang="en-US"/>
          </a:p>
        </p:txBody>
      </p:sp>
      <p:pic>
        <p:nvPicPr>
          <p:cNvPr id="4" name="Google Shape;103;p21">
            <a:extLst>
              <a:ext uri="{FF2B5EF4-FFF2-40B4-BE49-F238E27FC236}">
                <a16:creationId xmlns:a16="http://schemas.microsoft.com/office/drawing/2014/main" id="{F3F4914B-9CEE-D2B1-4F3B-A948FEEE862A}"/>
              </a:ext>
            </a:extLst>
          </p:cNvPr>
          <p:cNvPicPr preferRelativeResize="0"/>
          <p:nvPr/>
        </p:nvPicPr>
        <p:blipFill rotWithShape="1">
          <a:blip r:embed="rId2">
            <a:alphaModFix/>
          </a:blip>
          <a:srcRect/>
          <a:stretch/>
        </p:blipFill>
        <p:spPr>
          <a:xfrm>
            <a:off x="10631735" y="118776"/>
            <a:ext cx="1300210" cy="1300210"/>
          </a:xfrm>
          <a:prstGeom prst="rect">
            <a:avLst/>
          </a:prstGeom>
          <a:noFill/>
          <a:ln>
            <a:noFill/>
          </a:ln>
        </p:spPr>
      </p:pic>
    </p:spTree>
    <p:extLst>
      <p:ext uri="{BB962C8B-B14F-4D97-AF65-F5344CB8AC3E}">
        <p14:creationId xmlns:p14="http://schemas.microsoft.com/office/powerpoint/2010/main" val="78817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body" idx="1"/>
          </p:nvPr>
        </p:nvSpPr>
        <p:spPr>
          <a:xfrm>
            <a:off x="838200" y="1825625"/>
            <a:ext cx="7741800" cy="435120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90000"/>
              </a:lnSpc>
              <a:spcBef>
                <a:spcPts val="0"/>
              </a:spcBef>
              <a:spcAft>
                <a:spcPts val="0"/>
              </a:spcAft>
              <a:buClr>
                <a:srgbClr val="333366"/>
              </a:buClr>
              <a:buSzPts val="2800"/>
              <a:buFont typeface="Arial"/>
              <a:buChar char="•"/>
            </a:pPr>
            <a:r>
              <a:rPr lang="en-US" sz="2800"/>
              <a:t>In Python you use the </a:t>
            </a:r>
            <a:r>
              <a:rPr lang="en-US" sz="2800" b="1"/>
              <a:t>input()</a:t>
            </a:r>
            <a:r>
              <a:rPr lang="en-US" sz="2800"/>
              <a:t> function to get the program to</a:t>
            </a:r>
            <a:endParaRPr/>
          </a:p>
          <a:p>
            <a:pPr marL="0" lvl="0" indent="0" algn="l" rtl="0">
              <a:lnSpc>
                <a:spcPct val="90000"/>
              </a:lnSpc>
              <a:spcBef>
                <a:spcPts val="1000"/>
              </a:spcBef>
              <a:spcAft>
                <a:spcPts val="0"/>
              </a:spcAft>
              <a:buClr>
                <a:srgbClr val="333366"/>
              </a:buClr>
              <a:buSzPts val="2800"/>
              <a:buNone/>
            </a:pPr>
            <a:r>
              <a:rPr lang="en-US" sz="2800"/>
              <a:t> take in a data value types in by the user</a:t>
            </a:r>
            <a:endParaRPr/>
          </a:p>
          <a:p>
            <a:pPr marL="228600" lvl="0" indent="-228600" algn="l" rtl="0">
              <a:lnSpc>
                <a:spcPct val="90000"/>
              </a:lnSpc>
              <a:spcBef>
                <a:spcPts val="1000"/>
              </a:spcBef>
              <a:spcAft>
                <a:spcPts val="0"/>
              </a:spcAft>
              <a:buClr>
                <a:srgbClr val="333366"/>
              </a:buClr>
              <a:buSzPts val="2800"/>
              <a:buFont typeface="Arial"/>
              <a:buChar char="•"/>
            </a:pPr>
            <a:r>
              <a:rPr lang="en-US" sz="2800"/>
              <a:t>  This means you can allow the user to enter the data into a program, rather than ‘hard-coding’ it into the program code!</a:t>
            </a:r>
            <a:endParaRPr/>
          </a:p>
          <a:p>
            <a:pPr marL="228600" lvl="0" indent="-50800" algn="l" rtl="0">
              <a:lnSpc>
                <a:spcPct val="90000"/>
              </a:lnSpc>
              <a:spcBef>
                <a:spcPts val="1000"/>
              </a:spcBef>
              <a:spcAft>
                <a:spcPts val="0"/>
              </a:spcAft>
              <a:buClr>
                <a:srgbClr val="333366"/>
              </a:buClr>
              <a:buSzPts val="2800"/>
              <a:buFont typeface="Arial"/>
              <a:buNone/>
            </a:pPr>
            <a:endParaRPr sz="2800"/>
          </a:p>
          <a:p>
            <a:pPr marL="228600" lvl="0" indent="-50800" algn="l" rtl="0">
              <a:lnSpc>
                <a:spcPct val="90000"/>
              </a:lnSpc>
              <a:spcBef>
                <a:spcPts val="1000"/>
              </a:spcBef>
              <a:spcAft>
                <a:spcPts val="0"/>
              </a:spcAft>
              <a:buClr>
                <a:srgbClr val="333366"/>
              </a:buClr>
              <a:buSzPts val="2800"/>
              <a:buFont typeface="Arial"/>
              <a:buNone/>
            </a:pPr>
            <a:endParaRPr sz="2800"/>
          </a:p>
          <a:p>
            <a:pPr marL="228600" lvl="0" indent="-228600" algn="l" rtl="0">
              <a:lnSpc>
                <a:spcPct val="90000"/>
              </a:lnSpc>
              <a:spcBef>
                <a:spcPts val="1000"/>
              </a:spcBef>
              <a:spcAft>
                <a:spcPts val="0"/>
              </a:spcAft>
              <a:buClr>
                <a:srgbClr val="333366"/>
              </a:buClr>
              <a:buSzPts val="2800"/>
              <a:buFont typeface="Arial"/>
              <a:buChar char="•"/>
            </a:pPr>
            <a:r>
              <a:rPr lang="en-US" sz="2800"/>
              <a:t>  You can also put a message string inside the brackets of the </a:t>
            </a:r>
            <a:r>
              <a:rPr lang="en-US" sz="2800" b="1"/>
              <a:t>input </a:t>
            </a:r>
            <a:r>
              <a:rPr lang="en-US" sz="2800"/>
              <a:t>function, so that the user is presented with instructions of what to enter!</a:t>
            </a:r>
            <a:endParaRPr/>
          </a:p>
        </p:txBody>
      </p:sp>
      <p:sp>
        <p:nvSpPr>
          <p:cNvPr id="136" name="Google Shape;136;p25"/>
          <p:cNvSpPr txBox="1">
            <a:spLocks noGrp="1"/>
          </p:cNvSpPr>
          <p:nvPr>
            <p:ph type="title"/>
          </p:nvPr>
        </p:nvSpPr>
        <p:spPr>
          <a:xfrm>
            <a:off x="838200" y="365125"/>
            <a:ext cx="9314100" cy="1325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33366"/>
              </a:buClr>
              <a:buSzPts val="4400"/>
              <a:buFont typeface="Arial"/>
              <a:buNone/>
            </a:pPr>
            <a:r>
              <a:rPr lang="en-US" sz="4400" b="1"/>
              <a:t>PYTHON – INPUT </a:t>
            </a:r>
            <a:endParaRPr/>
          </a:p>
        </p:txBody>
      </p:sp>
      <p:pic>
        <p:nvPicPr>
          <p:cNvPr id="137" name="Google Shape;137;p25"/>
          <p:cNvPicPr preferRelativeResize="0"/>
          <p:nvPr/>
        </p:nvPicPr>
        <p:blipFill rotWithShape="1">
          <a:blip r:embed="rId3">
            <a:alphaModFix/>
          </a:blip>
          <a:srcRect/>
          <a:stretch/>
        </p:blipFill>
        <p:spPr>
          <a:xfrm>
            <a:off x="10631735" y="118776"/>
            <a:ext cx="1300210" cy="1300210"/>
          </a:xfrm>
          <a:prstGeom prst="rect">
            <a:avLst/>
          </a:prstGeom>
          <a:noFill/>
          <a:ln>
            <a:noFill/>
          </a:ln>
        </p:spPr>
      </p:pic>
      <p:pic>
        <p:nvPicPr>
          <p:cNvPr id="138" name="Google Shape;138;p25"/>
          <p:cNvPicPr preferRelativeResize="0"/>
          <p:nvPr/>
        </p:nvPicPr>
        <p:blipFill rotWithShape="1">
          <a:blip r:embed="rId4">
            <a:alphaModFix/>
          </a:blip>
          <a:srcRect/>
          <a:stretch/>
        </p:blipFill>
        <p:spPr>
          <a:xfrm>
            <a:off x="838203" y="3956752"/>
            <a:ext cx="3078707" cy="700545"/>
          </a:xfrm>
          <a:prstGeom prst="rect">
            <a:avLst/>
          </a:prstGeom>
          <a:noFill/>
          <a:ln>
            <a:noFill/>
          </a:ln>
        </p:spPr>
      </p:pic>
      <p:pic>
        <p:nvPicPr>
          <p:cNvPr id="139" name="Google Shape;139;p25"/>
          <p:cNvPicPr preferRelativeResize="0"/>
          <p:nvPr/>
        </p:nvPicPr>
        <p:blipFill rotWithShape="1">
          <a:blip r:embed="rId5">
            <a:alphaModFix/>
          </a:blip>
          <a:srcRect/>
          <a:stretch/>
        </p:blipFill>
        <p:spPr>
          <a:xfrm>
            <a:off x="570778" y="5974032"/>
            <a:ext cx="8863562" cy="6780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body" idx="1"/>
          </p:nvPr>
        </p:nvSpPr>
        <p:spPr>
          <a:xfrm>
            <a:off x="745733" y="1417833"/>
            <a:ext cx="6405081" cy="3324809"/>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00000"/>
              </a:lnSpc>
              <a:spcBef>
                <a:spcPts val="0"/>
              </a:spcBef>
              <a:spcAft>
                <a:spcPts val="0"/>
              </a:spcAft>
              <a:buClr>
                <a:srgbClr val="002060"/>
              </a:buClr>
              <a:buSzPts val="2800"/>
              <a:buFont typeface="Noto Sans Symbols"/>
              <a:buChar char="▪"/>
            </a:pPr>
            <a:r>
              <a:rPr lang="en-US" sz="2800" dirty="0">
                <a:solidFill>
                  <a:srgbClr val="002060"/>
                </a:solidFill>
                <a:latin typeface="Calibri"/>
                <a:ea typeface="Calibri"/>
                <a:cs typeface="Calibri"/>
                <a:sym typeface="Calibri"/>
              </a:rPr>
              <a:t>One of the issues you may encounter when using </a:t>
            </a:r>
            <a:r>
              <a:rPr lang="en-US" sz="2800" b="1" dirty="0">
                <a:solidFill>
                  <a:srgbClr val="002060"/>
                </a:solidFill>
                <a:latin typeface="Calibri"/>
                <a:ea typeface="Calibri"/>
                <a:cs typeface="Calibri"/>
                <a:sym typeface="Calibri"/>
              </a:rPr>
              <a:t>input()</a:t>
            </a:r>
            <a:r>
              <a:rPr lang="en-US" sz="2800" dirty="0">
                <a:solidFill>
                  <a:srgbClr val="002060"/>
                </a:solidFill>
                <a:latin typeface="Calibri"/>
                <a:ea typeface="Calibri"/>
                <a:cs typeface="Calibri"/>
                <a:sym typeface="Calibri"/>
              </a:rPr>
              <a:t>, is that it tends to treat all data entered by the user as a string (i.e. text).</a:t>
            </a:r>
            <a:endParaRPr dirty="0"/>
          </a:p>
          <a:p>
            <a:pPr marL="228600" lvl="0" indent="-228600" algn="l" rtl="0">
              <a:lnSpc>
                <a:spcPct val="100000"/>
              </a:lnSpc>
              <a:spcBef>
                <a:spcPts val="0"/>
              </a:spcBef>
              <a:spcAft>
                <a:spcPts val="0"/>
              </a:spcAft>
              <a:buClr>
                <a:srgbClr val="002060"/>
              </a:buClr>
              <a:buSzPts val="2800"/>
              <a:buFont typeface="Noto Sans Symbols"/>
              <a:buChar char="▪"/>
            </a:pPr>
            <a:r>
              <a:rPr lang="en-US" sz="2800" dirty="0">
                <a:solidFill>
                  <a:srgbClr val="002060"/>
                </a:solidFill>
                <a:latin typeface="Calibri"/>
                <a:ea typeface="Calibri"/>
                <a:cs typeface="Calibri"/>
                <a:sym typeface="Calibri"/>
              </a:rPr>
              <a:t>So we may need to need to </a:t>
            </a:r>
            <a:r>
              <a:rPr lang="en-US" sz="2800" b="1" dirty="0">
                <a:solidFill>
                  <a:srgbClr val="002060"/>
                </a:solidFill>
                <a:latin typeface="Calibri"/>
                <a:ea typeface="Calibri"/>
                <a:cs typeface="Calibri"/>
                <a:sym typeface="Calibri"/>
              </a:rPr>
              <a:t>convert</a:t>
            </a:r>
            <a:r>
              <a:rPr lang="en-US" sz="2800" dirty="0">
                <a:solidFill>
                  <a:srgbClr val="002060"/>
                </a:solidFill>
                <a:latin typeface="Calibri"/>
                <a:ea typeface="Calibri"/>
                <a:cs typeface="Calibri"/>
                <a:sym typeface="Calibri"/>
              </a:rPr>
              <a:t> the </a:t>
            </a:r>
            <a:r>
              <a:rPr lang="en-US" sz="2800" b="1" dirty="0">
                <a:solidFill>
                  <a:srgbClr val="002060"/>
                </a:solidFill>
                <a:latin typeface="Calibri"/>
                <a:ea typeface="Calibri"/>
                <a:cs typeface="Calibri"/>
                <a:sym typeface="Calibri"/>
              </a:rPr>
              <a:t>data type </a:t>
            </a:r>
            <a:r>
              <a:rPr lang="en-US" sz="2800" dirty="0">
                <a:solidFill>
                  <a:srgbClr val="002060"/>
                </a:solidFill>
                <a:latin typeface="Calibri"/>
                <a:ea typeface="Calibri"/>
                <a:cs typeface="Calibri"/>
                <a:sym typeface="Calibri"/>
              </a:rPr>
              <a:t>of your variables.</a:t>
            </a:r>
            <a:endParaRPr dirty="0"/>
          </a:p>
          <a:p>
            <a:pPr marL="228600" lvl="0" indent="-228600" algn="l" rtl="0">
              <a:lnSpc>
                <a:spcPct val="100000"/>
              </a:lnSpc>
              <a:spcBef>
                <a:spcPts val="0"/>
              </a:spcBef>
              <a:spcAft>
                <a:spcPts val="0"/>
              </a:spcAft>
              <a:buClr>
                <a:srgbClr val="002060"/>
              </a:buClr>
              <a:buSzPts val="2800"/>
              <a:buFont typeface="Noto Sans Symbols"/>
              <a:buChar char="▪"/>
            </a:pPr>
            <a:r>
              <a:rPr lang="en-US" sz="2800" dirty="0">
                <a:solidFill>
                  <a:srgbClr val="002060"/>
                </a:solidFill>
                <a:latin typeface="Calibri"/>
                <a:ea typeface="Calibri"/>
                <a:cs typeface="Calibri"/>
                <a:sym typeface="Calibri"/>
              </a:rPr>
              <a:t>Sometimes python will do this implicitly (automatically) for us:</a:t>
            </a:r>
            <a:endParaRPr dirty="0"/>
          </a:p>
          <a:p>
            <a:pPr marL="228600" lvl="0" indent="-101600" algn="l" rtl="0">
              <a:lnSpc>
                <a:spcPct val="107000"/>
              </a:lnSpc>
              <a:spcBef>
                <a:spcPts val="1000"/>
              </a:spcBef>
              <a:spcAft>
                <a:spcPts val="0"/>
              </a:spcAft>
              <a:buClr>
                <a:srgbClr val="333366"/>
              </a:buClr>
              <a:buSzPts val="2000"/>
              <a:buFont typeface="Noto Sans Symbols"/>
              <a:buNone/>
            </a:pPr>
            <a:endParaRPr dirty="0"/>
          </a:p>
        </p:txBody>
      </p:sp>
      <p:sp>
        <p:nvSpPr>
          <p:cNvPr id="146" name="Google Shape;146;p26"/>
          <p:cNvSpPr txBox="1">
            <a:spLocks noGrp="1"/>
          </p:cNvSpPr>
          <p:nvPr>
            <p:ph type="title"/>
          </p:nvPr>
        </p:nvSpPr>
        <p:spPr>
          <a:xfrm>
            <a:off x="838200" y="365125"/>
            <a:ext cx="9314100" cy="1325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33366"/>
              </a:buClr>
              <a:buSzPts val="4400"/>
              <a:buFont typeface="Arial"/>
              <a:buNone/>
            </a:pPr>
            <a:r>
              <a:rPr lang="en-US" sz="4400" b="1" dirty="0"/>
              <a:t>PYTHON – DATA TYPE CONVERSION</a:t>
            </a:r>
            <a:endParaRPr dirty="0"/>
          </a:p>
        </p:txBody>
      </p:sp>
      <p:pic>
        <p:nvPicPr>
          <p:cNvPr id="147" name="Google Shape;147;p26"/>
          <p:cNvPicPr preferRelativeResize="0"/>
          <p:nvPr/>
        </p:nvPicPr>
        <p:blipFill rotWithShape="1">
          <a:blip r:embed="rId3">
            <a:alphaModFix/>
          </a:blip>
          <a:srcRect/>
          <a:stretch/>
        </p:blipFill>
        <p:spPr>
          <a:xfrm>
            <a:off x="7617342" y="2147299"/>
            <a:ext cx="3828925" cy="3087383"/>
          </a:xfrm>
          <a:prstGeom prst="rect">
            <a:avLst/>
          </a:prstGeom>
          <a:noFill/>
          <a:ln>
            <a:noFill/>
          </a:ln>
        </p:spPr>
      </p:pic>
      <p:pic>
        <p:nvPicPr>
          <p:cNvPr id="2" name="Google Shape;103;p21">
            <a:extLst>
              <a:ext uri="{FF2B5EF4-FFF2-40B4-BE49-F238E27FC236}">
                <a16:creationId xmlns:a16="http://schemas.microsoft.com/office/drawing/2014/main" id="{0828FCFF-938A-9335-4B00-B1580D44DD93}"/>
              </a:ext>
            </a:extLst>
          </p:cNvPr>
          <p:cNvPicPr preferRelativeResize="0"/>
          <p:nvPr/>
        </p:nvPicPr>
        <p:blipFill rotWithShape="1">
          <a:blip r:embed="rId4">
            <a:alphaModFix/>
          </a:blip>
          <a:srcRect/>
          <a:stretch/>
        </p:blipFill>
        <p:spPr>
          <a:xfrm>
            <a:off x="10631735" y="118776"/>
            <a:ext cx="1300210" cy="13002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body" idx="1"/>
          </p:nvPr>
        </p:nvSpPr>
        <p:spPr>
          <a:xfrm>
            <a:off x="838200" y="1825625"/>
            <a:ext cx="106710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rgbClr val="002060"/>
              </a:buClr>
              <a:buSzPts val="2800"/>
              <a:buFont typeface="Noto Sans Symbols"/>
              <a:buChar char="▪"/>
            </a:pPr>
            <a:r>
              <a:rPr lang="en-US" sz="2800">
                <a:solidFill>
                  <a:srgbClr val="002060"/>
                </a:solidFill>
                <a:latin typeface="Calibri"/>
                <a:ea typeface="Calibri"/>
                <a:cs typeface="Calibri"/>
                <a:sym typeface="Calibri"/>
              </a:rPr>
              <a:t>Often you might have to EXPLICITLY convert your data types – you can use one of the in-built conversion functions:</a:t>
            </a:r>
            <a:endParaRPr/>
          </a:p>
          <a:p>
            <a:pPr marL="685800" lvl="1" indent="-228600" algn="l" rtl="0">
              <a:lnSpc>
                <a:spcPct val="100000"/>
              </a:lnSpc>
              <a:spcBef>
                <a:spcPts val="0"/>
              </a:spcBef>
              <a:spcAft>
                <a:spcPts val="0"/>
              </a:spcAft>
              <a:buClr>
                <a:srgbClr val="002060"/>
              </a:buClr>
              <a:buSzPts val="2600"/>
              <a:buFont typeface="Noto Sans Symbols"/>
              <a:buChar char="▪"/>
            </a:pPr>
            <a:r>
              <a:rPr lang="en-US" sz="2600" b="1">
                <a:solidFill>
                  <a:srgbClr val="002060"/>
                </a:solidFill>
                <a:latin typeface="Calibri"/>
                <a:ea typeface="Calibri"/>
                <a:cs typeface="Calibri"/>
                <a:sym typeface="Calibri"/>
              </a:rPr>
              <a:t>int()</a:t>
            </a:r>
            <a:endParaRPr/>
          </a:p>
          <a:p>
            <a:pPr marL="685800" lvl="1" indent="-228600" algn="l" rtl="0">
              <a:lnSpc>
                <a:spcPct val="100000"/>
              </a:lnSpc>
              <a:spcBef>
                <a:spcPts val="0"/>
              </a:spcBef>
              <a:spcAft>
                <a:spcPts val="0"/>
              </a:spcAft>
              <a:buClr>
                <a:srgbClr val="002060"/>
              </a:buClr>
              <a:buSzPts val="2600"/>
              <a:buFont typeface="Noto Sans Symbols"/>
              <a:buChar char="▪"/>
            </a:pPr>
            <a:r>
              <a:rPr lang="en-US" sz="2600" b="1">
                <a:solidFill>
                  <a:srgbClr val="002060"/>
                </a:solidFill>
                <a:latin typeface="Calibri"/>
                <a:ea typeface="Calibri"/>
                <a:cs typeface="Calibri"/>
                <a:sym typeface="Calibri"/>
              </a:rPr>
              <a:t>float()</a:t>
            </a:r>
            <a:endParaRPr/>
          </a:p>
          <a:p>
            <a:pPr marL="685800" lvl="1" indent="-228600" algn="l" rtl="0">
              <a:lnSpc>
                <a:spcPct val="100000"/>
              </a:lnSpc>
              <a:spcBef>
                <a:spcPts val="0"/>
              </a:spcBef>
              <a:spcAft>
                <a:spcPts val="0"/>
              </a:spcAft>
              <a:buClr>
                <a:srgbClr val="002060"/>
              </a:buClr>
              <a:buSzPts val="2600"/>
              <a:buFont typeface="Noto Sans Symbols"/>
              <a:buChar char="▪"/>
            </a:pPr>
            <a:r>
              <a:rPr lang="en-US" sz="2600" b="1">
                <a:solidFill>
                  <a:srgbClr val="002060"/>
                </a:solidFill>
                <a:latin typeface="Calibri"/>
                <a:ea typeface="Calibri"/>
                <a:cs typeface="Calibri"/>
                <a:sym typeface="Calibri"/>
              </a:rPr>
              <a:t>str()</a:t>
            </a:r>
            <a:endParaRPr/>
          </a:p>
          <a:p>
            <a:pPr marL="0" lvl="0" indent="0" algn="l" rtl="0">
              <a:lnSpc>
                <a:spcPct val="107000"/>
              </a:lnSpc>
              <a:spcBef>
                <a:spcPts val="1000"/>
              </a:spcBef>
              <a:spcAft>
                <a:spcPts val="0"/>
              </a:spcAft>
              <a:buClr>
                <a:srgbClr val="333366"/>
              </a:buClr>
              <a:buSzPts val="2000"/>
              <a:buNone/>
            </a:pPr>
            <a:r>
              <a:rPr lang="en-US" i="1"/>
              <a:t>There are more than these – you may have to research in the future.</a:t>
            </a:r>
            <a:endParaRPr/>
          </a:p>
        </p:txBody>
      </p:sp>
      <p:sp>
        <p:nvSpPr>
          <p:cNvPr id="154" name="Google Shape;154;p27"/>
          <p:cNvSpPr txBox="1">
            <a:spLocks noGrp="1"/>
          </p:cNvSpPr>
          <p:nvPr>
            <p:ph type="title"/>
          </p:nvPr>
        </p:nvSpPr>
        <p:spPr>
          <a:xfrm>
            <a:off x="838200" y="365125"/>
            <a:ext cx="9314100" cy="1325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33366"/>
              </a:buClr>
              <a:buSzPts val="4400"/>
              <a:buFont typeface="Arial"/>
              <a:buNone/>
            </a:pPr>
            <a:r>
              <a:rPr lang="en-US" sz="4400" b="1"/>
              <a:t>PYTHON – DATA TYPE CONVERSION</a:t>
            </a:r>
            <a:endParaRPr/>
          </a:p>
        </p:txBody>
      </p:sp>
      <p:pic>
        <p:nvPicPr>
          <p:cNvPr id="155" name="Google Shape;155;p27"/>
          <p:cNvPicPr preferRelativeResize="0"/>
          <p:nvPr/>
        </p:nvPicPr>
        <p:blipFill rotWithShape="1">
          <a:blip r:embed="rId3">
            <a:alphaModFix/>
          </a:blip>
          <a:srcRect/>
          <a:stretch/>
        </p:blipFill>
        <p:spPr>
          <a:xfrm>
            <a:off x="2133343" y="4523090"/>
            <a:ext cx="8973352" cy="2334902"/>
          </a:xfrm>
          <a:prstGeom prst="rect">
            <a:avLst/>
          </a:prstGeom>
          <a:noFill/>
          <a:ln>
            <a:noFill/>
          </a:ln>
        </p:spPr>
      </p:pic>
      <p:pic>
        <p:nvPicPr>
          <p:cNvPr id="2" name="Google Shape;103;p21">
            <a:extLst>
              <a:ext uri="{FF2B5EF4-FFF2-40B4-BE49-F238E27FC236}">
                <a16:creationId xmlns:a16="http://schemas.microsoft.com/office/drawing/2014/main" id="{6B0B2B86-CB57-79C6-F96F-F19000DB847F}"/>
              </a:ext>
            </a:extLst>
          </p:cNvPr>
          <p:cNvPicPr preferRelativeResize="0"/>
          <p:nvPr/>
        </p:nvPicPr>
        <p:blipFill rotWithShape="1">
          <a:blip r:embed="rId4">
            <a:alphaModFix/>
          </a:blip>
          <a:srcRect/>
          <a:stretch/>
        </p:blipFill>
        <p:spPr>
          <a:xfrm>
            <a:off x="10631735" y="118776"/>
            <a:ext cx="1300210" cy="13002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1"/>
          <p:cNvSpPr txBox="1">
            <a:spLocks noGrp="1"/>
          </p:cNvSpPr>
          <p:nvPr>
            <p:ph type="body" idx="1"/>
          </p:nvPr>
        </p:nvSpPr>
        <p:spPr>
          <a:xfrm>
            <a:off x="-144450" y="720150"/>
            <a:ext cx="9459000" cy="5816100"/>
          </a:xfrm>
          <a:prstGeom prst="rect">
            <a:avLst/>
          </a:prstGeom>
          <a:noFill/>
          <a:ln>
            <a:noFill/>
          </a:ln>
        </p:spPr>
        <p:txBody>
          <a:bodyPr spcFirstLastPara="1" wrap="square" lIns="91425" tIns="45700" rIns="91425" bIns="45700" anchor="t" anchorCtr="0">
            <a:normAutofit/>
          </a:bodyPr>
          <a:lstStyle/>
          <a:p>
            <a:pPr marL="0" lvl="0" indent="0" algn="l" rtl="0">
              <a:lnSpc>
                <a:spcPct val="107000"/>
              </a:lnSpc>
              <a:spcBef>
                <a:spcPts val="0"/>
              </a:spcBef>
              <a:spcAft>
                <a:spcPts val="0"/>
              </a:spcAft>
              <a:buClr>
                <a:srgbClr val="002060"/>
              </a:buClr>
              <a:buSzPts val="3600"/>
              <a:buNone/>
            </a:pPr>
            <a:endParaRPr sz="3600">
              <a:solidFill>
                <a:srgbClr val="002060"/>
              </a:solidFill>
              <a:latin typeface="Calibri"/>
              <a:ea typeface="Calibri"/>
              <a:cs typeface="Calibri"/>
              <a:sym typeface="Calibri"/>
            </a:endParaRPr>
          </a:p>
          <a:p>
            <a:pPr marL="685800" lvl="1" indent="-254000" algn="l" rtl="0">
              <a:lnSpc>
                <a:spcPct val="107000"/>
              </a:lnSpc>
              <a:spcBef>
                <a:spcPts val="1300"/>
              </a:spcBef>
              <a:spcAft>
                <a:spcPts val="0"/>
              </a:spcAft>
              <a:buClr>
                <a:srgbClr val="002060"/>
              </a:buClr>
              <a:buSzPts val="3200"/>
              <a:buFont typeface="Noto Sans Symbols"/>
              <a:buChar char="▪"/>
            </a:pPr>
            <a:r>
              <a:rPr lang="en-US" sz="3200">
                <a:solidFill>
                  <a:srgbClr val="002060"/>
                </a:solidFill>
                <a:latin typeface="Calibri"/>
                <a:ea typeface="Calibri"/>
                <a:cs typeface="Calibri"/>
                <a:sym typeface="Calibri"/>
              </a:rPr>
              <a:t>You create a list similarly to creating a VARIABLE.</a:t>
            </a:r>
            <a:endParaRPr sz="3200">
              <a:solidFill>
                <a:srgbClr val="002060"/>
              </a:solidFill>
              <a:latin typeface="Calibri"/>
              <a:ea typeface="Calibri"/>
              <a:cs typeface="Calibri"/>
              <a:sym typeface="Calibri"/>
            </a:endParaRPr>
          </a:p>
          <a:p>
            <a:pPr marL="0" lvl="0" indent="0" algn="l" rtl="0">
              <a:lnSpc>
                <a:spcPct val="107000"/>
              </a:lnSpc>
              <a:spcBef>
                <a:spcPts val="1300"/>
              </a:spcBef>
              <a:spcAft>
                <a:spcPts val="0"/>
              </a:spcAft>
              <a:buNone/>
            </a:pPr>
            <a:endParaRPr sz="3200">
              <a:solidFill>
                <a:srgbClr val="002060"/>
              </a:solidFill>
              <a:latin typeface="Calibri"/>
              <a:ea typeface="Calibri"/>
              <a:cs typeface="Calibri"/>
              <a:sym typeface="Calibri"/>
            </a:endParaRPr>
          </a:p>
          <a:p>
            <a:pPr marL="0" lvl="0" indent="0" algn="l" rtl="0">
              <a:lnSpc>
                <a:spcPct val="107000"/>
              </a:lnSpc>
              <a:spcBef>
                <a:spcPts val="1300"/>
              </a:spcBef>
              <a:spcAft>
                <a:spcPts val="0"/>
              </a:spcAft>
              <a:buNone/>
            </a:pPr>
            <a:endParaRPr sz="3200">
              <a:solidFill>
                <a:srgbClr val="002060"/>
              </a:solidFill>
              <a:latin typeface="Calibri"/>
              <a:ea typeface="Calibri"/>
              <a:cs typeface="Calibri"/>
              <a:sym typeface="Calibri"/>
            </a:endParaRPr>
          </a:p>
          <a:p>
            <a:pPr marL="685800" lvl="1" indent="-254000" algn="l" rtl="0">
              <a:lnSpc>
                <a:spcPct val="107000"/>
              </a:lnSpc>
              <a:spcBef>
                <a:spcPts val="1300"/>
              </a:spcBef>
              <a:spcAft>
                <a:spcPts val="0"/>
              </a:spcAft>
              <a:buClr>
                <a:srgbClr val="002060"/>
              </a:buClr>
              <a:buSzPts val="3200"/>
              <a:buFont typeface="Noto Sans Symbols"/>
              <a:buChar char="▪"/>
            </a:pPr>
            <a:r>
              <a:rPr lang="en-US" sz="3200">
                <a:solidFill>
                  <a:srgbClr val="002060"/>
                </a:solidFill>
                <a:latin typeface="Calibri"/>
                <a:ea typeface="Calibri"/>
                <a:cs typeface="Calibri"/>
                <a:sym typeface="Calibri"/>
              </a:rPr>
              <a:t>But for a LIST, you use SQUARE BRACKETS around your data values that you are assigning to the list:</a:t>
            </a:r>
            <a:endParaRPr sz="2800"/>
          </a:p>
          <a:p>
            <a:pPr marL="342900" lvl="0" indent="-215900" algn="l" rtl="0">
              <a:lnSpc>
                <a:spcPct val="90000"/>
              </a:lnSpc>
              <a:spcBef>
                <a:spcPts val="1800"/>
              </a:spcBef>
              <a:spcAft>
                <a:spcPts val="0"/>
              </a:spcAft>
              <a:buClr>
                <a:srgbClr val="333366"/>
              </a:buClr>
              <a:buSzPts val="2000"/>
              <a:buFont typeface="Arial"/>
              <a:buNone/>
            </a:pPr>
            <a:endParaRPr/>
          </a:p>
        </p:txBody>
      </p:sp>
      <p:pic>
        <p:nvPicPr>
          <p:cNvPr id="283" name="Google Shape;283;p41"/>
          <p:cNvPicPr preferRelativeResize="0"/>
          <p:nvPr/>
        </p:nvPicPr>
        <p:blipFill rotWithShape="1">
          <a:blip r:embed="rId3">
            <a:alphaModFix/>
          </a:blip>
          <a:srcRect/>
          <a:stretch/>
        </p:blipFill>
        <p:spPr>
          <a:xfrm>
            <a:off x="4791832" y="2398836"/>
            <a:ext cx="6244126" cy="809040"/>
          </a:xfrm>
          <a:prstGeom prst="rect">
            <a:avLst/>
          </a:prstGeom>
          <a:noFill/>
          <a:ln>
            <a:noFill/>
          </a:ln>
        </p:spPr>
      </p:pic>
      <p:pic>
        <p:nvPicPr>
          <p:cNvPr id="284" name="Google Shape;284;p41"/>
          <p:cNvPicPr preferRelativeResize="0"/>
          <p:nvPr/>
        </p:nvPicPr>
        <p:blipFill rotWithShape="1">
          <a:blip r:embed="rId4">
            <a:alphaModFix/>
          </a:blip>
          <a:srcRect/>
          <a:stretch/>
        </p:blipFill>
        <p:spPr>
          <a:xfrm>
            <a:off x="615607" y="4940043"/>
            <a:ext cx="5080094" cy="1063780"/>
          </a:xfrm>
          <a:prstGeom prst="rect">
            <a:avLst/>
          </a:prstGeom>
          <a:noFill/>
          <a:ln>
            <a:noFill/>
          </a:ln>
        </p:spPr>
      </p:pic>
      <p:sp>
        <p:nvSpPr>
          <p:cNvPr id="285" name="Google Shape;285;p41"/>
          <p:cNvSpPr txBox="1">
            <a:spLocks noGrp="1"/>
          </p:cNvSpPr>
          <p:nvPr>
            <p:ph type="title"/>
          </p:nvPr>
        </p:nvSpPr>
        <p:spPr>
          <a:xfrm>
            <a:off x="838200" y="365125"/>
            <a:ext cx="9314100" cy="1325700"/>
          </a:xfrm>
          <a:prstGeom prst="rect">
            <a:avLst/>
          </a:prstGeom>
        </p:spPr>
        <p:txBody>
          <a:bodyPr spcFirstLastPara="1" wrap="square" lIns="91425" tIns="45700" rIns="91425" bIns="45700" anchor="ctr" anchorCtr="0">
            <a:normAutofit/>
          </a:bodyPr>
          <a:lstStyle/>
          <a:p>
            <a:pPr marL="0" lvl="0" indent="0" algn="l" rtl="0">
              <a:lnSpc>
                <a:spcPct val="107000"/>
              </a:lnSpc>
              <a:spcBef>
                <a:spcPts val="0"/>
              </a:spcBef>
              <a:spcAft>
                <a:spcPts val="0"/>
              </a:spcAft>
              <a:buClr>
                <a:srgbClr val="002060"/>
              </a:buClr>
              <a:buSzPts val="3600"/>
              <a:buFont typeface="Arial"/>
              <a:buNone/>
            </a:pPr>
            <a:r>
              <a:rPr lang="en-US" sz="3600" b="0">
                <a:solidFill>
                  <a:srgbClr val="002060"/>
                </a:solidFill>
                <a:latin typeface="Calibri"/>
                <a:ea typeface="Calibri"/>
                <a:cs typeface="Calibri"/>
                <a:sym typeface="Calibri"/>
              </a:rPr>
              <a:t>LISTS</a:t>
            </a:r>
            <a:endParaRPr/>
          </a:p>
        </p:txBody>
      </p:sp>
      <p:pic>
        <p:nvPicPr>
          <p:cNvPr id="2" name="Google Shape;103;p21">
            <a:extLst>
              <a:ext uri="{FF2B5EF4-FFF2-40B4-BE49-F238E27FC236}">
                <a16:creationId xmlns:a16="http://schemas.microsoft.com/office/drawing/2014/main" id="{BA5C66DD-27C9-3097-723E-4CEA0C9A3D28}"/>
              </a:ext>
            </a:extLst>
          </p:cNvPr>
          <p:cNvPicPr preferRelativeResize="0"/>
          <p:nvPr/>
        </p:nvPicPr>
        <p:blipFill rotWithShape="1">
          <a:blip r:embed="rId5">
            <a:alphaModFix/>
          </a:blip>
          <a:srcRect/>
          <a:stretch/>
        </p:blipFill>
        <p:spPr>
          <a:xfrm>
            <a:off x="10631735" y="118776"/>
            <a:ext cx="1300210" cy="13002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2"/>
          <p:cNvSpPr txBox="1">
            <a:spLocks noGrp="1"/>
          </p:cNvSpPr>
          <p:nvPr>
            <p:ph type="body" idx="1"/>
          </p:nvPr>
        </p:nvSpPr>
        <p:spPr>
          <a:xfrm>
            <a:off x="245650" y="1473950"/>
            <a:ext cx="10031100" cy="5174400"/>
          </a:xfrm>
          <a:prstGeom prst="rect">
            <a:avLst/>
          </a:prstGeom>
          <a:noFill/>
          <a:ln>
            <a:noFill/>
          </a:ln>
        </p:spPr>
        <p:txBody>
          <a:bodyPr spcFirstLastPara="1" wrap="square" lIns="91425" tIns="45700" rIns="91425" bIns="45700" anchor="t" anchorCtr="0">
            <a:normAutofit/>
          </a:bodyPr>
          <a:lstStyle/>
          <a:p>
            <a:pPr marL="0" lvl="0" indent="0" algn="l" rtl="0">
              <a:lnSpc>
                <a:spcPct val="107000"/>
              </a:lnSpc>
              <a:spcBef>
                <a:spcPts val="0"/>
              </a:spcBef>
              <a:spcAft>
                <a:spcPts val="0"/>
              </a:spcAft>
              <a:buClr>
                <a:srgbClr val="002060"/>
              </a:buClr>
              <a:buSzPts val="3600"/>
              <a:buNone/>
            </a:pPr>
            <a:endParaRPr sz="3600">
              <a:solidFill>
                <a:srgbClr val="002060"/>
              </a:solidFill>
              <a:latin typeface="Calibri"/>
              <a:ea typeface="Calibri"/>
              <a:cs typeface="Calibri"/>
              <a:sym typeface="Calibri"/>
            </a:endParaRPr>
          </a:p>
          <a:p>
            <a:pPr marL="685800" lvl="1" indent="-228600" algn="l" rtl="0">
              <a:lnSpc>
                <a:spcPct val="107000"/>
              </a:lnSpc>
              <a:spcBef>
                <a:spcPts val="1300"/>
              </a:spcBef>
              <a:spcAft>
                <a:spcPts val="0"/>
              </a:spcAft>
              <a:buClr>
                <a:srgbClr val="002060"/>
              </a:buClr>
              <a:buSzPts val="2800"/>
              <a:buFont typeface="Noto Sans Symbols"/>
              <a:buChar char="▪"/>
            </a:pPr>
            <a:r>
              <a:rPr lang="en-US" sz="2800">
                <a:solidFill>
                  <a:srgbClr val="002060"/>
                </a:solidFill>
                <a:latin typeface="Calibri"/>
                <a:ea typeface="Calibri"/>
                <a:cs typeface="Calibri"/>
                <a:sym typeface="Calibri"/>
              </a:rPr>
              <a:t>Lists are INDEXED and ORDERED.  This means that internally in memory, each position in the LIST has an identifying number.  Items in the list remain in that order, according to their INDEX NUMBER.  </a:t>
            </a:r>
            <a:r>
              <a:rPr lang="en-US" sz="2800" u="sng">
                <a:solidFill>
                  <a:srgbClr val="002060"/>
                </a:solidFill>
                <a:latin typeface="Calibri"/>
                <a:ea typeface="Calibri"/>
                <a:cs typeface="Calibri"/>
                <a:sym typeface="Calibri"/>
              </a:rPr>
              <a:t>These numbers always start at zero.</a:t>
            </a:r>
            <a:endParaRPr sz="2800">
              <a:solidFill>
                <a:srgbClr val="002060"/>
              </a:solidFill>
              <a:latin typeface="Calibri"/>
              <a:ea typeface="Calibri"/>
              <a:cs typeface="Calibri"/>
              <a:sym typeface="Calibri"/>
            </a:endParaRPr>
          </a:p>
          <a:p>
            <a:pPr marL="685800" lvl="1" indent="-228600" algn="l" rtl="0">
              <a:lnSpc>
                <a:spcPct val="107000"/>
              </a:lnSpc>
              <a:spcBef>
                <a:spcPts val="1300"/>
              </a:spcBef>
              <a:spcAft>
                <a:spcPts val="0"/>
              </a:spcAft>
              <a:buClr>
                <a:srgbClr val="002060"/>
              </a:buClr>
              <a:buSzPts val="2800"/>
              <a:buFont typeface="Noto Sans Symbols"/>
              <a:buChar char="▪"/>
            </a:pPr>
            <a:r>
              <a:rPr lang="en-US" sz="2800">
                <a:solidFill>
                  <a:srgbClr val="002060"/>
                </a:solidFill>
                <a:latin typeface="Calibri"/>
                <a:ea typeface="Calibri"/>
                <a:cs typeface="Calibri"/>
                <a:sym typeface="Calibri"/>
              </a:rPr>
              <a:t>You can then use these INDEX NUMBERS in your code to refer to individual positions (elements) within the list!  </a:t>
            </a:r>
            <a:r>
              <a:rPr lang="en-US" sz="2800" b="1" i="1">
                <a:solidFill>
                  <a:srgbClr val="002060"/>
                </a:solidFill>
                <a:latin typeface="Calibri"/>
                <a:ea typeface="Calibri"/>
                <a:cs typeface="Calibri"/>
                <a:sym typeface="Calibri"/>
              </a:rPr>
              <a:t>i.e. change the value, or retrieve it</a:t>
            </a:r>
            <a:endParaRPr/>
          </a:p>
          <a:p>
            <a:pPr marL="342900" lvl="0" indent="-215900" algn="l" rtl="0">
              <a:lnSpc>
                <a:spcPct val="90000"/>
              </a:lnSpc>
              <a:spcBef>
                <a:spcPts val="1800"/>
              </a:spcBef>
              <a:spcAft>
                <a:spcPts val="0"/>
              </a:spcAft>
              <a:buClr>
                <a:srgbClr val="333366"/>
              </a:buClr>
              <a:buSzPts val="2000"/>
              <a:buFont typeface="Arial"/>
              <a:buNone/>
            </a:pPr>
            <a:endParaRPr/>
          </a:p>
        </p:txBody>
      </p:sp>
      <p:grpSp>
        <p:nvGrpSpPr>
          <p:cNvPr id="292" name="Google Shape;292;p42"/>
          <p:cNvGrpSpPr/>
          <p:nvPr/>
        </p:nvGrpSpPr>
        <p:grpSpPr>
          <a:xfrm>
            <a:off x="2553246" y="484460"/>
            <a:ext cx="7963221" cy="1347359"/>
            <a:chOff x="2051494" y="2369797"/>
            <a:chExt cx="7963221" cy="1347359"/>
          </a:xfrm>
        </p:grpSpPr>
        <p:pic>
          <p:nvPicPr>
            <p:cNvPr id="293" name="Google Shape;293;p42"/>
            <p:cNvPicPr preferRelativeResize="0"/>
            <p:nvPr/>
          </p:nvPicPr>
          <p:blipFill rotWithShape="1">
            <a:blip r:embed="rId3">
              <a:alphaModFix/>
            </a:blip>
            <a:srcRect b="50000"/>
            <a:stretch/>
          </p:blipFill>
          <p:spPr>
            <a:xfrm>
              <a:off x="2051494" y="2369797"/>
              <a:ext cx="7963221" cy="515890"/>
            </a:xfrm>
            <a:prstGeom prst="rect">
              <a:avLst/>
            </a:prstGeom>
            <a:noFill/>
            <a:ln>
              <a:noFill/>
            </a:ln>
          </p:spPr>
        </p:pic>
        <p:sp>
          <p:nvSpPr>
            <p:cNvPr id="294" name="Google Shape;294;p42"/>
            <p:cNvSpPr/>
            <p:nvPr/>
          </p:nvSpPr>
          <p:spPr>
            <a:xfrm>
              <a:off x="3968579" y="3198977"/>
              <a:ext cx="1149000" cy="516000"/>
            </a:xfrm>
            <a:prstGeom prst="roundRect">
              <a:avLst>
                <a:gd name="adj" fmla="val 16667"/>
              </a:avLst>
            </a:prstGeom>
            <a:solidFill>
              <a:schemeClr val="accent1"/>
            </a:solidFill>
            <a:ln w="12700" cap="flat" cmpd="sng">
              <a:solidFill>
                <a:srgbClr val="645CB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0" i="0" u="none" strike="noStrike" cap="none">
                  <a:solidFill>
                    <a:schemeClr val="lt1"/>
                  </a:solidFill>
                  <a:latin typeface="Calibri"/>
                  <a:ea typeface="Calibri"/>
                  <a:cs typeface="Calibri"/>
                  <a:sym typeface="Calibri"/>
                </a:rPr>
                <a:t>[0]</a:t>
              </a:r>
              <a:endParaRPr/>
            </a:p>
          </p:txBody>
        </p:sp>
        <p:sp>
          <p:nvSpPr>
            <p:cNvPr id="295" name="Google Shape;295;p42"/>
            <p:cNvSpPr/>
            <p:nvPr/>
          </p:nvSpPr>
          <p:spPr>
            <a:xfrm>
              <a:off x="6135723" y="3201156"/>
              <a:ext cx="1149000" cy="516000"/>
            </a:xfrm>
            <a:prstGeom prst="roundRect">
              <a:avLst>
                <a:gd name="adj" fmla="val 16667"/>
              </a:avLst>
            </a:prstGeom>
            <a:solidFill>
              <a:schemeClr val="accent1"/>
            </a:solidFill>
            <a:ln w="12700" cap="flat" cmpd="sng">
              <a:solidFill>
                <a:srgbClr val="645CB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0" i="0" u="none" strike="noStrike" cap="none">
                  <a:solidFill>
                    <a:schemeClr val="lt1"/>
                  </a:solidFill>
                  <a:latin typeface="Calibri"/>
                  <a:ea typeface="Calibri"/>
                  <a:cs typeface="Calibri"/>
                  <a:sym typeface="Calibri"/>
                </a:rPr>
                <a:t>[1]</a:t>
              </a:r>
              <a:endParaRPr/>
            </a:p>
          </p:txBody>
        </p:sp>
        <p:sp>
          <p:nvSpPr>
            <p:cNvPr id="296" name="Google Shape;296;p42"/>
            <p:cNvSpPr/>
            <p:nvPr/>
          </p:nvSpPr>
          <p:spPr>
            <a:xfrm>
              <a:off x="8302867" y="3198977"/>
              <a:ext cx="1149000" cy="516000"/>
            </a:xfrm>
            <a:prstGeom prst="roundRect">
              <a:avLst>
                <a:gd name="adj" fmla="val 16667"/>
              </a:avLst>
            </a:prstGeom>
            <a:solidFill>
              <a:schemeClr val="accent1"/>
            </a:solidFill>
            <a:ln w="12700" cap="flat" cmpd="sng">
              <a:solidFill>
                <a:srgbClr val="645CB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0" i="0" u="none" strike="noStrike" cap="none">
                  <a:solidFill>
                    <a:schemeClr val="lt1"/>
                  </a:solidFill>
                  <a:latin typeface="Calibri"/>
                  <a:ea typeface="Calibri"/>
                  <a:cs typeface="Calibri"/>
                  <a:sym typeface="Calibri"/>
                </a:rPr>
                <a:t>[2]</a:t>
              </a:r>
              <a:endParaRPr/>
            </a:p>
          </p:txBody>
        </p:sp>
        <p:sp>
          <p:nvSpPr>
            <p:cNvPr id="297" name="Google Shape;297;p42"/>
            <p:cNvSpPr/>
            <p:nvPr/>
          </p:nvSpPr>
          <p:spPr>
            <a:xfrm>
              <a:off x="4346867" y="2867811"/>
              <a:ext cx="414300" cy="297000"/>
            </a:xfrm>
            <a:prstGeom prst="upArrow">
              <a:avLst>
                <a:gd name="adj1" fmla="val 50000"/>
                <a:gd name="adj2" fmla="val 50000"/>
              </a:avLst>
            </a:prstGeom>
            <a:solidFill>
              <a:schemeClr val="accent1"/>
            </a:solidFill>
            <a:ln w="12700" cap="flat" cmpd="sng">
              <a:solidFill>
                <a:srgbClr val="645CB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8" name="Google Shape;298;p42"/>
            <p:cNvSpPr/>
            <p:nvPr/>
          </p:nvSpPr>
          <p:spPr>
            <a:xfrm>
              <a:off x="6503047" y="2854719"/>
              <a:ext cx="414300" cy="297000"/>
            </a:xfrm>
            <a:prstGeom prst="upArrow">
              <a:avLst>
                <a:gd name="adj1" fmla="val 50000"/>
                <a:gd name="adj2" fmla="val 50000"/>
              </a:avLst>
            </a:prstGeom>
            <a:solidFill>
              <a:schemeClr val="accent1"/>
            </a:solidFill>
            <a:ln w="12700" cap="flat" cmpd="sng">
              <a:solidFill>
                <a:srgbClr val="645CB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9" name="Google Shape;299;p42"/>
            <p:cNvSpPr/>
            <p:nvPr/>
          </p:nvSpPr>
          <p:spPr>
            <a:xfrm>
              <a:off x="8652013" y="2835221"/>
              <a:ext cx="414300" cy="297000"/>
            </a:xfrm>
            <a:prstGeom prst="upArrow">
              <a:avLst>
                <a:gd name="adj1" fmla="val 50000"/>
                <a:gd name="adj2" fmla="val 50000"/>
              </a:avLst>
            </a:prstGeom>
            <a:solidFill>
              <a:schemeClr val="accent1"/>
            </a:solidFill>
            <a:ln w="12700" cap="flat" cmpd="sng">
              <a:solidFill>
                <a:srgbClr val="645CB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300" name="Google Shape;300;p42"/>
          <p:cNvPicPr preferRelativeResize="0"/>
          <p:nvPr/>
        </p:nvPicPr>
        <p:blipFill rotWithShape="1">
          <a:blip r:embed="rId4">
            <a:alphaModFix/>
          </a:blip>
          <a:srcRect t="8600"/>
          <a:stretch/>
        </p:blipFill>
        <p:spPr>
          <a:xfrm>
            <a:off x="7115183" y="5273118"/>
            <a:ext cx="4331557" cy="1375238"/>
          </a:xfrm>
          <a:prstGeom prst="rect">
            <a:avLst/>
          </a:prstGeom>
          <a:noFill/>
          <a:ln>
            <a:noFill/>
          </a:ln>
        </p:spPr>
      </p:pic>
      <p:sp>
        <p:nvSpPr>
          <p:cNvPr id="301" name="Google Shape;301;p42"/>
          <p:cNvSpPr txBox="1">
            <a:spLocks noGrp="1"/>
          </p:cNvSpPr>
          <p:nvPr>
            <p:ph type="title"/>
          </p:nvPr>
        </p:nvSpPr>
        <p:spPr>
          <a:xfrm>
            <a:off x="838200" y="365125"/>
            <a:ext cx="93141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LISTS</a:t>
            </a:r>
            <a:endParaRPr/>
          </a:p>
        </p:txBody>
      </p:sp>
      <p:pic>
        <p:nvPicPr>
          <p:cNvPr id="2" name="Google Shape;103;p21">
            <a:extLst>
              <a:ext uri="{FF2B5EF4-FFF2-40B4-BE49-F238E27FC236}">
                <a16:creationId xmlns:a16="http://schemas.microsoft.com/office/drawing/2014/main" id="{00C32F54-A56E-E7AB-BFFC-FA4EF1DE580B}"/>
              </a:ext>
            </a:extLst>
          </p:cNvPr>
          <p:cNvPicPr preferRelativeResize="0"/>
          <p:nvPr/>
        </p:nvPicPr>
        <p:blipFill rotWithShape="1">
          <a:blip r:embed="rId5">
            <a:alphaModFix/>
          </a:blip>
          <a:srcRect/>
          <a:stretch/>
        </p:blipFill>
        <p:spPr>
          <a:xfrm>
            <a:off x="10631735" y="118776"/>
            <a:ext cx="1300210" cy="130021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TotalTime>
  <Words>1131</Words>
  <Application>Microsoft Office PowerPoint</Application>
  <PresentationFormat>Widescreen</PresentationFormat>
  <Paragraphs>157</Paragraphs>
  <Slides>24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Aptos Display</vt:lpstr>
      <vt:lpstr>Arial</vt:lpstr>
      <vt:lpstr>Calibri</vt:lpstr>
      <vt:lpstr>Noto Sans Symbols</vt:lpstr>
      <vt:lpstr>Office Theme</vt:lpstr>
      <vt:lpstr>PowerPoint Presentation</vt:lpstr>
      <vt:lpstr>PowerPoint Presentation</vt:lpstr>
      <vt:lpstr>PowerPoint Presentation</vt:lpstr>
      <vt:lpstr>PowerPoint Presentation</vt:lpstr>
      <vt:lpstr>PYTHON – INPUT </vt:lpstr>
      <vt:lpstr>PYTHON – DATA TYPE CONVERSION</vt:lpstr>
      <vt:lpstr>PYTHON – DATA TYPE CONVERSION</vt:lpstr>
      <vt:lpstr>LISTS</vt:lpstr>
      <vt:lpstr>LISTS</vt:lpstr>
      <vt:lpstr>Lists</vt:lpstr>
      <vt:lpstr>Data Structures</vt:lpstr>
      <vt:lpstr>DATA STRUCTURES - CHARACTERISTICS </vt:lpstr>
      <vt:lpstr>Dictionaries</vt:lpstr>
      <vt:lpstr>Tuples</vt:lpstr>
      <vt:lpstr>Tuples</vt:lpstr>
      <vt:lpstr>SETS</vt:lpstr>
      <vt:lpstr>SETS</vt:lpstr>
      <vt:lpstr>PYTHON – DATA TYPE CONVERSION</vt:lpstr>
      <vt:lpstr>PYTHON – RELATIONAL OPERATORS</vt:lpstr>
      <vt:lpstr>PYTHON – PROGRAMMING LOGIC</vt:lpstr>
      <vt:lpstr>SELECTION/DECISIONS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Miaris</dc:creator>
  <cp:lastModifiedBy>John Miaris</cp:lastModifiedBy>
  <cp:revision>2</cp:revision>
  <dcterms:created xsi:type="dcterms:W3CDTF">2024-03-31T10:23:22Z</dcterms:created>
  <dcterms:modified xsi:type="dcterms:W3CDTF">2024-04-02T13:11:06Z</dcterms:modified>
</cp:coreProperties>
</file>