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319" r:id="rId2"/>
    <p:sldId id="256" r:id="rId3"/>
    <p:sldId id="257" r:id="rId4"/>
    <p:sldId id="266" r:id="rId5"/>
    <p:sldId id="265" r:id="rId6"/>
    <p:sldId id="321" r:id="rId7"/>
    <p:sldId id="322" r:id="rId8"/>
    <p:sldId id="337" r:id="rId9"/>
    <p:sldId id="264" r:id="rId10"/>
    <p:sldId id="323" r:id="rId11"/>
    <p:sldId id="324" r:id="rId12"/>
    <p:sldId id="263" r:id="rId13"/>
    <p:sldId id="325" r:id="rId14"/>
    <p:sldId id="326" r:id="rId15"/>
    <p:sldId id="327" r:id="rId16"/>
    <p:sldId id="328" r:id="rId17"/>
    <p:sldId id="329" r:id="rId18"/>
    <p:sldId id="330" r:id="rId19"/>
    <p:sldId id="261" r:id="rId20"/>
    <p:sldId id="331" r:id="rId21"/>
    <p:sldId id="332" r:id="rId22"/>
    <p:sldId id="260" r:id="rId23"/>
    <p:sldId id="333" r:id="rId24"/>
    <p:sldId id="334" r:id="rId25"/>
    <p:sldId id="274" r:id="rId26"/>
    <p:sldId id="276" r:id="rId27"/>
    <p:sldId id="338" r:id="rId28"/>
    <p:sldId id="339" r:id="rId29"/>
    <p:sldId id="340" r:id="rId30"/>
    <p:sldId id="341" r:id="rId31"/>
    <p:sldId id="342" r:id="rId32"/>
    <p:sldId id="345" r:id="rId33"/>
    <p:sldId id="346" r:id="rId34"/>
    <p:sldId id="347" r:id="rId35"/>
    <p:sldId id="348" r:id="rId36"/>
    <p:sldId id="349" r:id="rId37"/>
    <p:sldId id="350" r:id="rId38"/>
    <p:sldId id="351" r:id="rId39"/>
    <p:sldId id="353" r:id="rId40"/>
    <p:sldId id="356" r:id="rId41"/>
    <p:sldId id="357" r:id="rId42"/>
    <p:sldId id="358" r:id="rId43"/>
    <p:sldId id="359" r:id="rId44"/>
    <p:sldId id="360" r:id="rId45"/>
    <p:sldId id="361" r:id="rId46"/>
    <p:sldId id="362" r:id="rId47"/>
    <p:sldId id="364" r:id="rId48"/>
    <p:sldId id="365" r:id="rId49"/>
    <p:sldId id="366" r:id="rId50"/>
    <p:sldId id="273" r:id="rId51"/>
    <p:sldId id="367" r:id="rId52"/>
    <p:sldId id="275" r:id="rId53"/>
    <p:sldId id="368" r:id="rId54"/>
    <p:sldId id="369" r:id="rId55"/>
    <p:sldId id="370" r:id="rId56"/>
    <p:sldId id="371" r:id="rId57"/>
    <p:sldId id="372" r:id="rId58"/>
    <p:sldId id="281" r:id="rId59"/>
    <p:sldId id="282" r:id="rId60"/>
    <p:sldId id="283" r:id="rId61"/>
    <p:sldId id="284" r:id="rId62"/>
    <p:sldId id="285" r:id="rId63"/>
    <p:sldId id="286" r:id="rId64"/>
    <p:sldId id="287" r:id="rId65"/>
    <p:sldId id="373" r:id="rId66"/>
    <p:sldId id="289" r:id="rId67"/>
    <p:sldId id="290" r:id="rId68"/>
    <p:sldId id="291" r:id="rId69"/>
    <p:sldId id="292" r:id="rId70"/>
    <p:sldId id="293" r:id="rId71"/>
    <p:sldId id="294" r:id="rId72"/>
    <p:sldId id="295" r:id="rId73"/>
    <p:sldId id="352" r:id="rId74"/>
    <p:sldId id="344" r:id="rId75"/>
    <p:sldId id="28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6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EB9B4-B548-4E05-B649-6CE1EAA30119}" type="datetimeFigureOut">
              <a:rPr lang="en-GB" smtClean="0"/>
              <a:t>02/04/2024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FED39-8805-40BF-9EAD-1D2F76574BE4}" type="slidenum">
              <a:rPr lang="en-GB" smtClean="0"/>
              <a:t>‹#›</a:t>
            </a:fld>
            <a:endParaRPr lang="en-GB"/>
          </a:p>
        </p:txBody>
      </p:sp>
    </p:spTree>
    <p:extLst>
      <p:ext uri="{BB962C8B-B14F-4D97-AF65-F5344CB8AC3E}">
        <p14:creationId xmlns:p14="http://schemas.microsoft.com/office/powerpoint/2010/main" val="29442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63695f3c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63695f3c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c17ab2c24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c17ab2c24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c17ab2c24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c17ab2c24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c17ab2c24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c17ab2c24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6c17ab2c24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6c17ab2c24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6c17ab2c24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6c17ab2c24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c17ab2c24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c17ab2c24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c17ab2c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c17ab2c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6c17ab2c24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6c17ab2c24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c17ab2c24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c17ab2c24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c17ab2c24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c17ab2c24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17ab2c24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17ab2c2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dd79b92e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6dd79b92e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6dd79b92ec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6dd79b92e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6c17ab2c24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6c17ab2c24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6c17ab2c24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6c17ab2c24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6dd79b92e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6dd79b92e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6dd79b92e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6dd79b92e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763695f3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763695f3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6c17ab2c24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6c17ab2c24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A3 Worksheet – Mini data collection program</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17ab2c24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17ab2c24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6c17ab2c24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6c17ab2c24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61b67982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61b67982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6c17ab2c24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6c17ab2c24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6c17ab2c24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6c17ab2c24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6c17ab2c24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6c17ab2c24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6c17ab2c24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6c17ab2c2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61b67982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61b67982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61b67982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61b67982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61b67982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61b67982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c17ab2c24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c17ab2c24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c17ab2c24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c17ab2c24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6c17ab2c24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6c17ab2c24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4584-ADFF-6BCE-8B52-6012549EB1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9446FCE-91D8-53C0-4E44-DC29510A4C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D531109-E5BD-DB67-E77C-CE3DF50D5C47}"/>
              </a:ext>
            </a:extLst>
          </p:cNvPr>
          <p:cNvSpPr>
            <a:spLocks noGrp="1"/>
          </p:cNvSpPr>
          <p:nvPr>
            <p:ph type="dt" sz="half" idx="10"/>
          </p:nvPr>
        </p:nvSpPr>
        <p:spPr/>
        <p:txBody>
          <a:bodyPr/>
          <a:lstStyle/>
          <a:p>
            <a:fld id="{0D8EF595-D1C5-42A7-9857-33727BD99B06}" type="datetimeFigureOut">
              <a:rPr lang="en-GB" smtClean="0"/>
              <a:t>02/04/2024</a:t>
            </a:fld>
            <a:endParaRPr lang="en-GB"/>
          </a:p>
        </p:txBody>
      </p:sp>
      <p:sp>
        <p:nvSpPr>
          <p:cNvPr id="5" name="Footer Placeholder 4">
            <a:extLst>
              <a:ext uri="{FF2B5EF4-FFF2-40B4-BE49-F238E27FC236}">
                <a16:creationId xmlns:a16="http://schemas.microsoft.com/office/drawing/2014/main" id="{3980A8BC-1F6F-4ED6-A421-B3D0D515AF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2155C2-10B4-6F0F-F074-000EC220D3AE}"/>
              </a:ext>
            </a:extLst>
          </p:cNvPr>
          <p:cNvSpPr>
            <a:spLocks noGrp="1"/>
          </p:cNvSpPr>
          <p:nvPr>
            <p:ph type="sldNum" sz="quarter" idx="12"/>
          </p:nvPr>
        </p:nvSpPr>
        <p:spPr/>
        <p:txBody>
          <a:bodyPr/>
          <a:lstStyle/>
          <a:p>
            <a:fld id="{87DE2F26-19EE-437E-971D-00BFF9D73D5B}" type="slidenum">
              <a:rPr lang="en-GB" smtClean="0"/>
              <a:t>‹#›</a:t>
            </a:fld>
            <a:endParaRPr lang="en-GB"/>
          </a:p>
        </p:txBody>
      </p:sp>
    </p:spTree>
    <p:extLst>
      <p:ext uri="{BB962C8B-B14F-4D97-AF65-F5344CB8AC3E}">
        <p14:creationId xmlns:p14="http://schemas.microsoft.com/office/powerpoint/2010/main" val="207355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DE62-1F4E-9438-0E08-770EF56A372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25C209-D57F-F601-2478-35D1879EC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3BE3DB-9BC2-C2A2-3BFD-DD7ACB92AD41}"/>
              </a:ext>
            </a:extLst>
          </p:cNvPr>
          <p:cNvSpPr>
            <a:spLocks noGrp="1"/>
          </p:cNvSpPr>
          <p:nvPr>
            <p:ph type="dt" sz="half" idx="10"/>
          </p:nvPr>
        </p:nvSpPr>
        <p:spPr/>
        <p:txBody>
          <a:bodyPr/>
          <a:lstStyle/>
          <a:p>
            <a:fld id="{0D8EF595-D1C5-42A7-9857-33727BD99B06}" type="datetimeFigureOut">
              <a:rPr lang="en-GB" smtClean="0"/>
              <a:t>02/04/2024</a:t>
            </a:fld>
            <a:endParaRPr lang="en-GB"/>
          </a:p>
        </p:txBody>
      </p:sp>
      <p:sp>
        <p:nvSpPr>
          <p:cNvPr id="5" name="Footer Placeholder 4">
            <a:extLst>
              <a:ext uri="{FF2B5EF4-FFF2-40B4-BE49-F238E27FC236}">
                <a16:creationId xmlns:a16="http://schemas.microsoft.com/office/drawing/2014/main" id="{C81250C1-C9CD-256F-0832-9531B2058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5B236C-0875-37A7-A12A-12AF66BDE1CE}"/>
              </a:ext>
            </a:extLst>
          </p:cNvPr>
          <p:cNvSpPr>
            <a:spLocks noGrp="1"/>
          </p:cNvSpPr>
          <p:nvPr>
            <p:ph type="sldNum" sz="quarter" idx="12"/>
          </p:nvPr>
        </p:nvSpPr>
        <p:spPr/>
        <p:txBody>
          <a:bodyPr/>
          <a:lstStyle/>
          <a:p>
            <a:fld id="{87DE2F26-19EE-437E-971D-00BFF9D73D5B}" type="slidenum">
              <a:rPr lang="en-GB" smtClean="0"/>
              <a:t>‹#›</a:t>
            </a:fld>
            <a:endParaRPr lang="en-GB"/>
          </a:p>
        </p:txBody>
      </p:sp>
    </p:spTree>
    <p:extLst>
      <p:ext uri="{BB962C8B-B14F-4D97-AF65-F5344CB8AC3E}">
        <p14:creationId xmlns:p14="http://schemas.microsoft.com/office/powerpoint/2010/main" val="140753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78146-9D33-7C5F-E815-A5FD5DDE4E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57BF60-D09E-DCE9-0E8C-BA6B134877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B131F9-1801-EA13-BE32-EB042B5CC085}"/>
              </a:ext>
            </a:extLst>
          </p:cNvPr>
          <p:cNvSpPr>
            <a:spLocks noGrp="1"/>
          </p:cNvSpPr>
          <p:nvPr>
            <p:ph type="dt" sz="half" idx="10"/>
          </p:nvPr>
        </p:nvSpPr>
        <p:spPr/>
        <p:txBody>
          <a:bodyPr/>
          <a:lstStyle/>
          <a:p>
            <a:fld id="{0D8EF595-D1C5-42A7-9857-33727BD99B06}" type="datetimeFigureOut">
              <a:rPr lang="en-GB" smtClean="0"/>
              <a:t>02/04/2024</a:t>
            </a:fld>
            <a:endParaRPr lang="en-GB"/>
          </a:p>
        </p:txBody>
      </p:sp>
      <p:sp>
        <p:nvSpPr>
          <p:cNvPr id="5" name="Footer Placeholder 4">
            <a:extLst>
              <a:ext uri="{FF2B5EF4-FFF2-40B4-BE49-F238E27FC236}">
                <a16:creationId xmlns:a16="http://schemas.microsoft.com/office/drawing/2014/main" id="{B00B1D8E-F79D-8F42-24EF-CDCEFD250A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315E7D-EDA5-171A-DEFE-29FA5A7C4258}"/>
              </a:ext>
            </a:extLst>
          </p:cNvPr>
          <p:cNvSpPr>
            <a:spLocks noGrp="1"/>
          </p:cNvSpPr>
          <p:nvPr>
            <p:ph type="sldNum" sz="quarter" idx="12"/>
          </p:nvPr>
        </p:nvSpPr>
        <p:spPr/>
        <p:txBody>
          <a:bodyPr/>
          <a:lstStyle/>
          <a:p>
            <a:fld id="{87DE2F26-19EE-437E-971D-00BFF9D73D5B}" type="slidenum">
              <a:rPr lang="en-GB" smtClean="0"/>
              <a:t>‹#›</a:t>
            </a:fld>
            <a:endParaRPr lang="en-GB"/>
          </a:p>
        </p:txBody>
      </p:sp>
    </p:spTree>
    <p:extLst>
      <p:ext uri="{BB962C8B-B14F-4D97-AF65-F5344CB8AC3E}">
        <p14:creationId xmlns:p14="http://schemas.microsoft.com/office/powerpoint/2010/main" val="49298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414533" y="1560165"/>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8" name="Google Shape;38;p7"/>
          <p:cNvSpPr txBox="1">
            <a:spLocks noGrp="1"/>
          </p:cNvSpPr>
          <p:nvPr>
            <p:ph type="title"/>
          </p:nvPr>
        </p:nvSpPr>
        <p:spPr>
          <a:xfrm>
            <a:off x="414533" y="426133"/>
            <a:ext cx="113616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40" name="Google Shape;40;p7"/>
          <p:cNvSpPr txBox="1">
            <a:spLocks noGrp="1"/>
          </p:cNvSpPr>
          <p:nvPr>
            <p:ph type="body" idx="2"/>
          </p:nvPr>
        </p:nvSpPr>
        <p:spPr>
          <a:xfrm>
            <a:off x="6315467" y="1560133"/>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41" name="Google Shape;41;p7"/>
          <p:cNvSpPr txBox="1">
            <a:spLocks noGrp="1"/>
          </p:cNvSpPr>
          <p:nvPr>
            <p:ph type="subTitle" idx="3"/>
          </p:nvPr>
        </p:nvSpPr>
        <p:spPr>
          <a:xfrm>
            <a:off x="7010400" y="0"/>
            <a:ext cx="47532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600" b="1"/>
            </a:lvl1pPr>
            <a:lvl2pPr lvl="1" rtl="0">
              <a:spcBef>
                <a:spcPts val="0"/>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1847600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bjectives / Questions / Lists">
  <p:cSld name="Objectives / Questions / Lists">
    <p:spTree>
      <p:nvGrpSpPr>
        <p:cNvPr id="1" name="Shape 15"/>
        <p:cNvGrpSpPr/>
        <p:nvPr/>
      </p:nvGrpSpPr>
      <p:grpSpPr>
        <a:xfrm>
          <a:off x="0" y="0"/>
          <a:ext cx="0" cy="0"/>
          <a:chOff x="0" y="0"/>
          <a:chExt cx="0" cy="0"/>
        </a:xfrm>
      </p:grpSpPr>
      <p:sp>
        <p:nvSpPr>
          <p:cNvPr id="16" name="Google Shape;16;p3"/>
          <p:cNvSpPr txBox="1">
            <a:spLocks noGrp="1"/>
          </p:cNvSpPr>
          <p:nvPr>
            <p:ph type="body" idx="1"/>
          </p:nvPr>
        </p:nvSpPr>
        <p:spPr>
          <a:xfrm>
            <a:off x="414533" y="1356967"/>
            <a:ext cx="11362800" cy="5082000"/>
          </a:xfrm>
          <a:prstGeom prst="rect">
            <a:avLst/>
          </a:prstGeom>
          <a:ln>
            <a:noFill/>
          </a:ln>
        </p:spPr>
        <p:txBody>
          <a:bodyPr spcFirstLastPara="1" wrap="square" lIns="91425" tIns="91425" rIns="91425" bIns="91425" anchor="t" anchorCtr="0">
            <a:noAutofit/>
          </a:bodyPr>
          <a:lstStyle>
            <a:lvl1pPr marL="609585" lvl="0" indent="-457189" rtl="0">
              <a:lnSpc>
                <a:spcPct val="115000"/>
              </a:lnSpc>
              <a:spcBef>
                <a:spcPts val="0"/>
              </a:spcBef>
              <a:spcAft>
                <a:spcPts val="0"/>
              </a:spcAft>
              <a:buSzPts val="1800"/>
              <a:buChar char="●"/>
              <a:defRPr/>
            </a:lvl1pPr>
            <a:lvl2pPr marL="1219170" lvl="1" indent="-423323" rtl="0">
              <a:lnSpc>
                <a:spcPct val="115000"/>
              </a:lnSpc>
              <a:spcBef>
                <a:spcPts val="2133"/>
              </a:spcBef>
              <a:spcAft>
                <a:spcPts val="0"/>
              </a:spcAft>
              <a:buSzPts val="1400"/>
              <a:buChar char="○"/>
              <a:defRPr/>
            </a:lvl2pPr>
            <a:lvl3pPr marL="1828754" lvl="2" indent="-423323" rtl="0">
              <a:lnSpc>
                <a:spcPct val="115000"/>
              </a:lnSpc>
              <a:spcBef>
                <a:spcPts val="2133"/>
              </a:spcBef>
              <a:spcAft>
                <a:spcPts val="0"/>
              </a:spcAft>
              <a:buSzPts val="1400"/>
              <a:buChar char="■"/>
              <a:defRPr/>
            </a:lvl3pPr>
            <a:lvl4pPr marL="2438339" lvl="3" indent="-423323" rtl="0">
              <a:lnSpc>
                <a:spcPct val="115000"/>
              </a:lnSpc>
              <a:spcBef>
                <a:spcPts val="2133"/>
              </a:spcBef>
              <a:spcAft>
                <a:spcPts val="0"/>
              </a:spcAft>
              <a:buSzPts val="1400"/>
              <a:buChar char="●"/>
              <a:defRPr/>
            </a:lvl4pPr>
            <a:lvl5pPr marL="3047924" lvl="4" indent="-423323" rtl="0">
              <a:lnSpc>
                <a:spcPct val="115000"/>
              </a:lnSpc>
              <a:spcBef>
                <a:spcPts val="2133"/>
              </a:spcBef>
              <a:spcAft>
                <a:spcPts val="0"/>
              </a:spcAft>
              <a:buSzPts val="1400"/>
              <a:buChar char="○"/>
              <a:defRPr/>
            </a:lvl5pPr>
            <a:lvl6pPr marL="3657509" lvl="5" indent="-423323" rtl="0">
              <a:lnSpc>
                <a:spcPct val="115000"/>
              </a:lnSpc>
              <a:spcBef>
                <a:spcPts val="2133"/>
              </a:spcBef>
              <a:spcAft>
                <a:spcPts val="0"/>
              </a:spcAft>
              <a:buSzPts val="1400"/>
              <a:buChar char="■"/>
              <a:defRPr/>
            </a:lvl6pPr>
            <a:lvl7pPr marL="4267093" lvl="6" indent="-423323" rtl="0">
              <a:lnSpc>
                <a:spcPct val="115000"/>
              </a:lnSpc>
              <a:spcBef>
                <a:spcPts val="2133"/>
              </a:spcBef>
              <a:spcAft>
                <a:spcPts val="0"/>
              </a:spcAft>
              <a:buSzPts val="1400"/>
              <a:buChar char="●"/>
              <a:defRPr/>
            </a:lvl7pPr>
            <a:lvl8pPr marL="4876678" lvl="7" indent="-423323" rtl="0">
              <a:lnSpc>
                <a:spcPct val="115000"/>
              </a:lnSpc>
              <a:spcBef>
                <a:spcPts val="2133"/>
              </a:spcBef>
              <a:spcAft>
                <a:spcPts val="0"/>
              </a:spcAft>
              <a:buSzPts val="1400"/>
              <a:buChar char="○"/>
              <a:defRPr/>
            </a:lvl8pPr>
            <a:lvl9pPr marL="5486263" lvl="8" indent="-423323" rtl="0">
              <a:lnSpc>
                <a:spcPct val="115000"/>
              </a:lnSpc>
              <a:spcBef>
                <a:spcPts val="2133"/>
              </a:spcBef>
              <a:spcAft>
                <a:spcPts val="2133"/>
              </a:spcAft>
              <a:buSzPts val="1400"/>
              <a:buChar char="■"/>
              <a:defRPr/>
            </a:lvl9pPr>
          </a:lstStyle>
          <a:p>
            <a:endParaRPr/>
          </a:p>
        </p:txBody>
      </p:sp>
      <p:sp>
        <p:nvSpPr>
          <p:cNvPr id="17" name="Google Shape;17;p3"/>
          <p:cNvSpPr txBox="1">
            <a:spLocks noGrp="1"/>
          </p:cNvSpPr>
          <p:nvPr>
            <p:ph type="title"/>
          </p:nvPr>
        </p:nvSpPr>
        <p:spPr>
          <a:xfrm>
            <a:off x="414533" y="414533"/>
            <a:ext cx="11362800" cy="942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 name="Google Shape;18;p3"/>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19" name="Google Shape;19;p3"/>
          <p:cNvSpPr txBox="1">
            <a:spLocks noGrp="1"/>
          </p:cNvSpPr>
          <p:nvPr>
            <p:ph type="subTitle" idx="2"/>
          </p:nvPr>
        </p:nvSpPr>
        <p:spPr>
          <a:xfrm>
            <a:off x="7010400" y="0"/>
            <a:ext cx="4753200" cy="418800"/>
          </a:xfrm>
          <a:prstGeom prst="rect">
            <a:avLst/>
          </a:prstGeom>
        </p:spPr>
        <p:txBody>
          <a:bodyPr spcFirstLastPara="1" wrap="square" lIns="91425" tIns="91425" rIns="0" bIns="91425" anchor="ctr" anchorCtr="0">
            <a:noAutofit/>
          </a:bodyPr>
          <a:lstStyle>
            <a:lvl1pPr lvl="0" algn="r">
              <a:lnSpc>
                <a:spcPct val="100000"/>
              </a:lnSpc>
              <a:spcBef>
                <a:spcPts val="0"/>
              </a:spcBef>
              <a:spcAft>
                <a:spcPts val="0"/>
              </a:spcAft>
              <a:buNone/>
              <a:defRPr sz="1600" b="1"/>
            </a:lvl1pPr>
            <a:lvl2pPr lvl="1">
              <a:spcBef>
                <a:spcPts val="0"/>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20329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16DA-DFEF-D7E6-97E4-943707FBC6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4C6A02-7B6E-5F4B-AD63-8C2F99D9E5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683078-2AB4-877B-508A-3BA028CAA3B2}"/>
              </a:ext>
            </a:extLst>
          </p:cNvPr>
          <p:cNvSpPr>
            <a:spLocks noGrp="1"/>
          </p:cNvSpPr>
          <p:nvPr>
            <p:ph type="dt" sz="half" idx="10"/>
          </p:nvPr>
        </p:nvSpPr>
        <p:spPr/>
        <p:txBody>
          <a:bodyPr/>
          <a:lstStyle/>
          <a:p>
            <a:fld id="{0D8EF595-D1C5-42A7-9857-33727BD99B06}" type="datetimeFigureOut">
              <a:rPr lang="en-GB" smtClean="0"/>
              <a:t>02/04/2024</a:t>
            </a:fld>
            <a:endParaRPr lang="en-GB"/>
          </a:p>
        </p:txBody>
      </p:sp>
      <p:sp>
        <p:nvSpPr>
          <p:cNvPr id="5" name="Footer Placeholder 4">
            <a:extLst>
              <a:ext uri="{FF2B5EF4-FFF2-40B4-BE49-F238E27FC236}">
                <a16:creationId xmlns:a16="http://schemas.microsoft.com/office/drawing/2014/main" id="{F1BA7F91-06CF-1176-E419-B1BA01F0E1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1AD985-B318-3D31-C69E-070C5CD56080}"/>
              </a:ext>
            </a:extLst>
          </p:cNvPr>
          <p:cNvSpPr>
            <a:spLocks noGrp="1"/>
          </p:cNvSpPr>
          <p:nvPr>
            <p:ph type="sldNum" sz="quarter" idx="12"/>
          </p:nvPr>
        </p:nvSpPr>
        <p:spPr/>
        <p:txBody>
          <a:bodyPr/>
          <a:lstStyle/>
          <a:p>
            <a:fld id="{87DE2F26-19EE-437E-971D-00BFF9D73D5B}" type="slidenum">
              <a:rPr lang="en-GB" smtClean="0"/>
              <a:t>‹#›</a:t>
            </a:fld>
            <a:endParaRPr lang="en-GB"/>
          </a:p>
        </p:txBody>
      </p:sp>
    </p:spTree>
    <p:extLst>
      <p:ext uri="{BB962C8B-B14F-4D97-AF65-F5344CB8AC3E}">
        <p14:creationId xmlns:p14="http://schemas.microsoft.com/office/powerpoint/2010/main" val="423707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6A0C-48EE-BA2A-481E-AD8EE1C35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1E88E9-4D59-2DA1-918A-7A85224D6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13E508-51DC-3B08-46B3-7B23C1F136B5}"/>
              </a:ext>
            </a:extLst>
          </p:cNvPr>
          <p:cNvSpPr>
            <a:spLocks noGrp="1"/>
          </p:cNvSpPr>
          <p:nvPr>
            <p:ph type="dt" sz="half" idx="10"/>
          </p:nvPr>
        </p:nvSpPr>
        <p:spPr/>
        <p:txBody>
          <a:bodyPr/>
          <a:lstStyle/>
          <a:p>
            <a:fld id="{0D8EF595-D1C5-42A7-9857-33727BD99B06}" type="datetimeFigureOut">
              <a:rPr lang="en-GB" smtClean="0"/>
              <a:t>02/04/2024</a:t>
            </a:fld>
            <a:endParaRPr lang="en-GB"/>
          </a:p>
        </p:txBody>
      </p:sp>
      <p:sp>
        <p:nvSpPr>
          <p:cNvPr id="5" name="Footer Placeholder 4">
            <a:extLst>
              <a:ext uri="{FF2B5EF4-FFF2-40B4-BE49-F238E27FC236}">
                <a16:creationId xmlns:a16="http://schemas.microsoft.com/office/drawing/2014/main" id="{C889560F-3249-EF49-20E5-A83BEF3BC4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B70F56-FBAB-ADC6-E197-AA30928DBCE2}"/>
              </a:ext>
            </a:extLst>
          </p:cNvPr>
          <p:cNvSpPr>
            <a:spLocks noGrp="1"/>
          </p:cNvSpPr>
          <p:nvPr>
            <p:ph type="sldNum" sz="quarter" idx="12"/>
          </p:nvPr>
        </p:nvSpPr>
        <p:spPr/>
        <p:txBody>
          <a:bodyPr/>
          <a:lstStyle/>
          <a:p>
            <a:fld id="{87DE2F26-19EE-437E-971D-00BFF9D73D5B}" type="slidenum">
              <a:rPr lang="en-GB" smtClean="0"/>
              <a:t>‹#›</a:t>
            </a:fld>
            <a:endParaRPr lang="en-GB"/>
          </a:p>
        </p:txBody>
      </p:sp>
    </p:spTree>
    <p:extLst>
      <p:ext uri="{BB962C8B-B14F-4D97-AF65-F5344CB8AC3E}">
        <p14:creationId xmlns:p14="http://schemas.microsoft.com/office/powerpoint/2010/main" val="328775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037F-71E8-B4C5-BAC5-56035EA289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495697-A9B4-86DC-0A9F-7E28843FCB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E232B4-3A2E-F6F7-F2BB-D7FBC6942E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BA4513F-CD3B-B0CF-880D-BDEF38EECB13}"/>
              </a:ext>
            </a:extLst>
          </p:cNvPr>
          <p:cNvSpPr>
            <a:spLocks noGrp="1"/>
          </p:cNvSpPr>
          <p:nvPr>
            <p:ph type="dt" sz="half" idx="10"/>
          </p:nvPr>
        </p:nvSpPr>
        <p:spPr/>
        <p:txBody>
          <a:bodyPr/>
          <a:lstStyle/>
          <a:p>
            <a:fld id="{0D8EF595-D1C5-42A7-9857-33727BD99B06}" type="datetimeFigureOut">
              <a:rPr lang="en-GB" smtClean="0"/>
              <a:t>02/04/2024</a:t>
            </a:fld>
            <a:endParaRPr lang="en-GB"/>
          </a:p>
        </p:txBody>
      </p:sp>
      <p:sp>
        <p:nvSpPr>
          <p:cNvPr id="6" name="Footer Placeholder 5">
            <a:extLst>
              <a:ext uri="{FF2B5EF4-FFF2-40B4-BE49-F238E27FC236}">
                <a16:creationId xmlns:a16="http://schemas.microsoft.com/office/drawing/2014/main" id="{996625E8-B27C-EA36-833F-C0BC731D15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EC97B4-D126-CC7B-6105-2AF6A31E2996}"/>
              </a:ext>
            </a:extLst>
          </p:cNvPr>
          <p:cNvSpPr>
            <a:spLocks noGrp="1"/>
          </p:cNvSpPr>
          <p:nvPr>
            <p:ph type="sldNum" sz="quarter" idx="12"/>
          </p:nvPr>
        </p:nvSpPr>
        <p:spPr/>
        <p:txBody>
          <a:bodyPr/>
          <a:lstStyle/>
          <a:p>
            <a:fld id="{87DE2F26-19EE-437E-971D-00BFF9D73D5B}" type="slidenum">
              <a:rPr lang="en-GB" smtClean="0"/>
              <a:t>‹#›</a:t>
            </a:fld>
            <a:endParaRPr lang="en-GB"/>
          </a:p>
        </p:txBody>
      </p:sp>
    </p:spTree>
    <p:extLst>
      <p:ext uri="{BB962C8B-B14F-4D97-AF65-F5344CB8AC3E}">
        <p14:creationId xmlns:p14="http://schemas.microsoft.com/office/powerpoint/2010/main" val="321217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84E3-6E9C-1036-4BF5-CC1B4845A2D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A2D04D-9716-BCE3-F138-3432917D8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54BD18-F752-98CC-9EF5-30B70B9E1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DADB59-9DE5-E990-281B-D4CDB90747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5AD234-EA6F-94CF-CC15-D395E3B74D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873DD2-3B06-A1AF-F677-2771E3271318}"/>
              </a:ext>
            </a:extLst>
          </p:cNvPr>
          <p:cNvSpPr>
            <a:spLocks noGrp="1"/>
          </p:cNvSpPr>
          <p:nvPr>
            <p:ph type="dt" sz="half" idx="10"/>
          </p:nvPr>
        </p:nvSpPr>
        <p:spPr/>
        <p:txBody>
          <a:bodyPr/>
          <a:lstStyle/>
          <a:p>
            <a:fld id="{0D8EF595-D1C5-42A7-9857-33727BD99B06}" type="datetimeFigureOut">
              <a:rPr lang="en-GB" smtClean="0"/>
              <a:t>02/04/2024</a:t>
            </a:fld>
            <a:endParaRPr lang="en-GB"/>
          </a:p>
        </p:txBody>
      </p:sp>
      <p:sp>
        <p:nvSpPr>
          <p:cNvPr id="8" name="Footer Placeholder 7">
            <a:extLst>
              <a:ext uri="{FF2B5EF4-FFF2-40B4-BE49-F238E27FC236}">
                <a16:creationId xmlns:a16="http://schemas.microsoft.com/office/drawing/2014/main" id="{96972286-9501-35A2-A3CA-FBF8AE73564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8EF4E23-5553-1E89-590E-AAEEEA540131}"/>
              </a:ext>
            </a:extLst>
          </p:cNvPr>
          <p:cNvSpPr>
            <a:spLocks noGrp="1"/>
          </p:cNvSpPr>
          <p:nvPr>
            <p:ph type="sldNum" sz="quarter" idx="12"/>
          </p:nvPr>
        </p:nvSpPr>
        <p:spPr/>
        <p:txBody>
          <a:bodyPr/>
          <a:lstStyle/>
          <a:p>
            <a:fld id="{87DE2F26-19EE-437E-971D-00BFF9D73D5B}" type="slidenum">
              <a:rPr lang="en-GB" smtClean="0"/>
              <a:t>‹#›</a:t>
            </a:fld>
            <a:endParaRPr lang="en-GB"/>
          </a:p>
        </p:txBody>
      </p:sp>
    </p:spTree>
    <p:extLst>
      <p:ext uri="{BB962C8B-B14F-4D97-AF65-F5344CB8AC3E}">
        <p14:creationId xmlns:p14="http://schemas.microsoft.com/office/powerpoint/2010/main" val="390261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F790-9D11-7453-C15F-CBCDA597E6E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63F6D4-63C6-BA35-293A-8A81E8B6F2B6}"/>
              </a:ext>
            </a:extLst>
          </p:cNvPr>
          <p:cNvSpPr>
            <a:spLocks noGrp="1"/>
          </p:cNvSpPr>
          <p:nvPr>
            <p:ph type="dt" sz="half" idx="10"/>
          </p:nvPr>
        </p:nvSpPr>
        <p:spPr/>
        <p:txBody>
          <a:bodyPr/>
          <a:lstStyle/>
          <a:p>
            <a:fld id="{0D8EF595-D1C5-42A7-9857-33727BD99B06}" type="datetimeFigureOut">
              <a:rPr lang="en-GB" smtClean="0"/>
              <a:t>02/04/2024</a:t>
            </a:fld>
            <a:endParaRPr lang="en-GB"/>
          </a:p>
        </p:txBody>
      </p:sp>
      <p:sp>
        <p:nvSpPr>
          <p:cNvPr id="4" name="Footer Placeholder 3">
            <a:extLst>
              <a:ext uri="{FF2B5EF4-FFF2-40B4-BE49-F238E27FC236}">
                <a16:creationId xmlns:a16="http://schemas.microsoft.com/office/drawing/2014/main" id="{7180BD8C-268B-7653-93D1-0DB6677455F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9946D9-D623-D0FC-AAF3-4A766202ABB2}"/>
              </a:ext>
            </a:extLst>
          </p:cNvPr>
          <p:cNvSpPr>
            <a:spLocks noGrp="1"/>
          </p:cNvSpPr>
          <p:nvPr>
            <p:ph type="sldNum" sz="quarter" idx="12"/>
          </p:nvPr>
        </p:nvSpPr>
        <p:spPr/>
        <p:txBody>
          <a:bodyPr/>
          <a:lstStyle/>
          <a:p>
            <a:fld id="{87DE2F26-19EE-437E-971D-00BFF9D73D5B}" type="slidenum">
              <a:rPr lang="en-GB" smtClean="0"/>
              <a:t>‹#›</a:t>
            </a:fld>
            <a:endParaRPr lang="en-GB"/>
          </a:p>
        </p:txBody>
      </p:sp>
    </p:spTree>
    <p:extLst>
      <p:ext uri="{BB962C8B-B14F-4D97-AF65-F5344CB8AC3E}">
        <p14:creationId xmlns:p14="http://schemas.microsoft.com/office/powerpoint/2010/main" val="3689611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4DD9F-E015-E712-AD68-9BE90DAD6555}"/>
              </a:ext>
            </a:extLst>
          </p:cNvPr>
          <p:cNvSpPr>
            <a:spLocks noGrp="1"/>
          </p:cNvSpPr>
          <p:nvPr>
            <p:ph type="dt" sz="half" idx="10"/>
          </p:nvPr>
        </p:nvSpPr>
        <p:spPr/>
        <p:txBody>
          <a:bodyPr/>
          <a:lstStyle/>
          <a:p>
            <a:fld id="{0D8EF595-D1C5-42A7-9857-33727BD99B06}" type="datetimeFigureOut">
              <a:rPr lang="en-GB" smtClean="0"/>
              <a:t>02/04/2024</a:t>
            </a:fld>
            <a:endParaRPr lang="en-GB"/>
          </a:p>
        </p:txBody>
      </p:sp>
      <p:sp>
        <p:nvSpPr>
          <p:cNvPr id="3" name="Footer Placeholder 2">
            <a:extLst>
              <a:ext uri="{FF2B5EF4-FFF2-40B4-BE49-F238E27FC236}">
                <a16:creationId xmlns:a16="http://schemas.microsoft.com/office/drawing/2014/main" id="{46CC9AE4-89B7-42FF-4BDC-60C37BAC38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7243D9F-E3BC-9CDC-5D26-E49DBD848161}"/>
              </a:ext>
            </a:extLst>
          </p:cNvPr>
          <p:cNvSpPr>
            <a:spLocks noGrp="1"/>
          </p:cNvSpPr>
          <p:nvPr>
            <p:ph type="sldNum" sz="quarter" idx="12"/>
          </p:nvPr>
        </p:nvSpPr>
        <p:spPr/>
        <p:txBody>
          <a:bodyPr/>
          <a:lstStyle/>
          <a:p>
            <a:fld id="{87DE2F26-19EE-437E-971D-00BFF9D73D5B}" type="slidenum">
              <a:rPr lang="en-GB" smtClean="0"/>
              <a:t>‹#›</a:t>
            </a:fld>
            <a:endParaRPr lang="en-GB"/>
          </a:p>
        </p:txBody>
      </p:sp>
    </p:spTree>
    <p:extLst>
      <p:ext uri="{BB962C8B-B14F-4D97-AF65-F5344CB8AC3E}">
        <p14:creationId xmlns:p14="http://schemas.microsoft.com/office/powerpoint/2010/main" val="398024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2D69-CD58-78CE-111D-5FE45AEDC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D278DBA-F0B4-152D-F9FA-7C0B56496F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19DF99F-E790-5CA1-5B5C-49D8CFDC7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DC0A60-8C36-A457-C16D-5F677CD65F81}"/>
              </a:ext>
            </a:extLst>
          </p:cNvPr>
          <p:cNvSpPr>
            <a:spLocks noGrp="1"/>
          </p:cNvSpPr>
          <p:nvPr>
            <p:ph type="dt" sz="half" idx="10"/>
          </p:nvPr>
        </p:nvSpPr>
        <p:spPr/>
        <p:txBody>
          <a:bodyPr/>
          <a:lstStyle/>
          <a:p>
            <a:fld id="{0D8EF595-D1C5-42A7-9857-33727BD99B06}" type="datetimeFigureOut">
              <a:rPr lang="en-GB" smtClean="0"/>
              <a:t>02/04/2024</a:t>
            </a:fld>
            <a:endParaRPr lang="en-GB"/>
          </a:p>
        </p:txBody>
      </p:sp>
      <p:sp>
        <p:nvSpPr>
          <p:cNvPr id="6" name="Footer Placeholder 5">
            <a:extLst>
              <a:ext uri="{FF2B5EF4-FFF2-40B4-BE49-F238E27FC236}">
                <a16:creationId xmlns:a16="http://schemas.microsoft.com/office/drawing/2014/main" id="{718237EF-4A50-B6C7-5841-82283612F5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944DCF-5E2F-D37A-AB0D-6FA0BB4CCD61}"/>
              </a:ext>
            </a:extLst>
          </p:cNvPr>
          <p:cNvSpPr>
            <a:spLocks noGrp="1"/>
          </p:cNvSpPr>
          <p:nvPr>
            <p:ph type="sldNum" sz="quarter" idx="12"/>
          </p:nvPr>
        </p:nvSpPr>
        <p:spPr/>
        <p:txBody>
          <a:bodyPr/>
          <a:lstStyle/>
          <a:p>
            <a:fld id="{87DE2F26-19EE-437E-971D-00BFF9D73D5B}" type="slidenum">
              <a:rPr lang="en-GB" smtClean="0"/>
              <a:t>‹#›</a:t>
            </a:fld>
            <a:endParaRPr lang="en-GB"/>
          </a:p>
        </p:txBody>
      </p:sp>
    </p:spTree>
    <p:extLst>
      <p:ext uri="{BB962C8B-B14F-4D97-AF65-F5344CB8AC3E}">
        <p14:creationId xmlns:p14="http://schemas.microsoft.com/office/powerpoint/2010/main" val="178704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D72A-75F7-9C06-288F-0B3BB7EF0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BB208BA-AEBC-08B9-0276-976FEB331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C92062-B196-3A09-003C-070B8BD1E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9DC29-F6E1-7417-8119-80A069D3F252}"/>
              </a:ext>
            </a:extLst>
          </p:cNvPr>
          <p:cNvSpPr>
            <a:spLocks noGrp="1"/>
          </p:cNvSpPr>
          <p:nvPr>
            <p:ph type="dt" sz="half" idx="10"/>
          </p:nvPr>
        </p:nvSpPr>
        <p:spPr/>
        <p:txBody>
          <a:bodyPr/>
          <a:lstStyle/>
          <a:p>
            <a:fld id="{0D8EF595-D1C5-42A7-9857-33727BD99B06}" type="datetimeFigureOut">
              <a:rPr lang="en-GB" smtClean="0"/>
              <a:t>02/04/2024</a:t>
            </a:fld>
            <a:endParaRPr lang="en-GB"/>
          </a:p>
        </p:txBody>
      </p:sp>
      <p:sp>
        <p:nvSpPr>
          <p:cNvPr id="6" name="Footer Placeholder 5">
            <a:extLst>
              <a:ext uri="{FF2B5EF4-FFF2-40B4-BE49-F238E27FC236}">
                <a16:creationId xmlns:a16="http://schemas.microsoft.com/office/drawing/2014/main" id="{10DADDC2-02A0-503C-B116-D5416C1215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77630F-D790-346C-6568-56C0514A197C}"/>
              </a:ext>
            </a:extLst>
          </p:cNvPr>
          <p:cNvSpPr>
            <a:spLocks noGrp="1"/>
          </p:cNvSpPr>
          <p:nvPr>
            <p:ph type="sldNum" sz="quarter" idx="12"/>
          </p:nvPr>
        </p:nvSpPr>
        <p:spPr/>
        <p:txBody>
          <a:bodyPr/>
          <a:lstStyle/>
          <a:p>
            <a:fld id="{87DE2F26-19EE-437E-971D-00BFF9D73D5B}" type="slidenum">
              <a:rPr lang="en-GB" smtClean="0"/>
              <a:t>‹#›</a:t>
            </a:fld>
            <a:endParaRPr lang="en-GB"/>
          </a:p>
        </p:txBody>
      </p:sp>
    </p:spTree>
    <p:extLst>
      <p:ext uri="{BB962C8B-B14F-4D97-AF65-F5344CB8AC3E}">
        <p14:creationId xmlns:p14="http://schemas.microsoft.com/office/powerpoint/2010/main" val="40575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C02AB8-EE75-8D13-4AA2-F1422AA5F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26DA95-D17D-653B-C3ED-A702BF322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C05731-E753-AEC2-DD38-34C5D00ED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EF595-D1C5-42A7-9857-33727BD99B06}" type="datetimeFigureOut">
              <a:rPr lang="en-GB" smtClean="0"/>
              <a:t>02/04/2024</a:t>
            </a:fld>
            <a:endParaRPr lang="en-GB"/>
          </a:p>
        </p:txBody>
      </p:sp>
      <p:sp>
        <p:nvSpPr>
          <p:cNvPr id="5" name="Footer Placeholder 4">
            <a:extLst>
              <a:ext uri="{FF2B5EF4-FFF2-40B4-BE49-F238E27FC236}">
                <a16:creationId xmlns:a16="http://schemas.microsoft.com/office/drawing/2014/main" id="{5421F62C-EAD3-10F0-F465-3DE7EEFEA5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F10A04F-F52A-7AC6-5C2E-E852B74AA5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E2F26-19EE-437E-971D-00BFF9D73D5B}" type="slidenum">
              <a:rPr lang="en-GB" smtClean="0"/>
              <a:t>‹#›</a:t>
            </a:fld>
            <a:endParaRPr lang="en-GB"/>
          </a:p>
        </p:txBody>
      </p:sp>
    </p:spTree>
    <p:extLst>
      <p:ext uri="{BB962C8B-B14F-4D97-AF65-F5344CB8AC3E}">
        <p14:creationId xmlns:p14="http://schemas.microsoft.com/office/powerpoint/2010/main" val="358060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hyperlink" Target="https://ncce.io/pythonfunctions"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lstStyle/>
          <a:p>
            <a:r>
              <a:rPr lang="en-US" dirty="0"/>
              <a:t>Software Design</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1"/>
            <a:ext cx="10273689" cy="4227757"/>
          </a:xfrm>
        </p:spPr>
        <p:txBody>
          <a:bodyPr>
            <a:normAutofit/>
          </a:bodyPr>
          <a:lstStyle/>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What is Software Design?</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Arial" panose="020B0604020202020204" pitchFamily="34" charset="0"/>
              </a:rPr>
              <a:t>Blueprint</a:t>
            </a:r>
            <a:r>
              <a:rPr lang="en-GB" sz="1800" kern="100" dirty="0">
                <a:effectLst/>
                <a:latin typeface="Calibri" panose="020F0502020204030204" pitchFamily="34" charset="0"/>
                <a:ea typeface="Calibri" panose="020F0502020204030204" pitchFamily="34" charset="0"/>
                <a:cs typeface="Arial" panose="020B0604020202020204" pitchFamily="34" charset="0"/>
              </a:rPr>
              <a:t>: Consider it as the architectural plan before building a house. </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Arial" panose="020B0604020202020204" pitchFamily="34" charset="0"/>
              </a:rPr>
              <a:t>Decision-Making</a:t>
            </a:r>
            <a:r>
              <a:rPr lang="en-GB" sz="1800" kern="100" dirty="0">
                <a:effectLst/>
                <a:latin typeface="Calibri" panose="020F0502020204030204" pitchFamily="34" charset="0"/>
                <a:ea typeface="Calibri" panose="020F0502020204030204" pitchFamily="34" charset="0"/>
                <a:cs typeface="Arial" panose="020B0604020202020204" pitchFamily="34" charset="0"/>
              </a:rPr>
              <a:t> involves making key decisions about how to structure, plan, and implement your software.</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Arial" panose="020B0604020202020204" pitchFamily="34" charset="0"/>
              </a:rPr>
              <a:t>Abstraction</a:t>
            </a:r>
            <a:r>
              <a:rPr lang="en-GB" sz="1800" kern="100" dirty="0">
                <a:effectLst/>
                <a:latin typeface="Calibri" panose="020F0502020204030204" pitchFamily="34" charset="0"/>
                <a:ea typeface="Calibri" panose="020F0502020204030204" pitchFamily="34" charset="0"/>
                <a:cs typeface="Arial" panose="020B0604020202020204" pitchFamily="34" charset="0"/>
              </a:rPr>
              <a:t>: Focusing on what the system should do rather than how it should do it.</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Arial" panose="020B0604020202020204" pitchFamily="34" charset="0"/>
              </a:rPr>
              <a:t>Responsibility Distribution</a:t>
            </a:r>
            <a:r>
              <a:rPr lang="en-GB" sz="1800" kern="100" dirty="0">
                <a:effectLst/>
                <a:latin typeface="Calibri" panose="020F0502020204030204" pitchFamily="34" charset="0"/>
                <a:ea typeface="Calibri" panose="020F0502020204030204" pitchFamily="34" charset="0"/>
                <a:cs typeface="Arial" panose="020B0604020202020204" pitchFamily="34" charset="0"/>
              </a:rPr>
              <a:t>: Determines how tasks and features are allocated across different pieces of software within a system.</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Arial" panose="020B0604020202020204" pitchFamily="34" charset="0"/>
              </a:rPr>
              <a:t>Future-Proofing</a:t>
            </a:r>
            <a:r>
              <a:rPr lang="en-GB" sz="1800" kern="100" dirty="0">
                <a:effectLst/>
                <a:latin typeface="Calibri" panose="020F0502020204030204" pitchFamily="34" charset="0"/>
                <a:ea typeface="Calibri" panose="020F0502020204030204" pitchFamily="34" charset="0"/>
                <a:cs typeface="Arial" panose="020B0604020202020204" pitchFamily="34" charset="0"/>
              </a:rPr>
              <a:t>: A well-designed software is easier to maintain, extend, and scale.</a:t>
            </a:r>
          </a:p>
          <a:p>
            <a:endParaRPr lang="en-US" dirty="0"/>
          </a:p>
        </p:txBody>
      </p:sp>
    </p:spTree>
    <p:extLst>
      <p:ext uri="{BB962C8B-B14F-4D97-AF65-F5344CB8AC3E}">
        <p14:creationId xmlns:p14="http://schemas.microsoft.com/office/powerpoint/2010/main" val="425732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lstStyle/>
          <a:p>
            <a:r>
              <a:rPr lang="en-US" dirty="0"/>
              <a:t>Software Design</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1"/>
            <a:ext cx="10273689" cy="4227757"/>
          </a:xfrm>
        </p:spPr>
        <p:txBody>
          <a:bodyPr>
            <a:normAutofit/>
          </a:bodyPr>
          <a:lstStyle/>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Components of Software Design</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Arial" panose="020B0604020202020204" pitchFamily="34" charset="0"/>
              </a:rPr>
              <a:t>Architecture</a:t>
            </a:r>
            <a:r>
              <a:rPr lang="en-GB" sz="1800" kern="100" dirty="0">
                <a:effectLst/>
                <a:latin typeface="Calibri" panose="020F0502020204030204" pitchFamily="34" charset="0"/>
                <a:ea typeface="Calibri" panose="020F0502020204030204" pitchFamily="34" charset="0"/>
                <a:cs typeface="Arial" panose="020B0604020202020204" pitchFamily="34" charset="0"/>
              </a:rPr>
              <a:t>: High-level structure that defines the system components and their relationships.</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Arial" panose="020B0604020202020204" pitchFamily="34" charset="0"/>
              </a:rPr>
              <a:t>Data Models</a:t>
            </a:r>
            <a:r>
              <a:rPr lang="en-GB" sz="1800" kern="100" dirty="0">
                <a:effectLst/>
                <a:latin typeface="Calibri" panose="020F0502020204030204" pitchFamily="34" charset="0"/>
                <a:ea typeface="Calibri" panose="020F0502020204030204" pitchFamily="34" charset="0"/>
                <a:cs typeface="Arial" panose="020B0604020202020204" pitchFamily="34" charset="0"/>
              </a:rPr>
              <a:t>: Define storing, accessing, and managing data.</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Arial" panose="020B0604020202020204" pitchFamily="34" charset="0"/>
              </a:rPr>
              <a:t>Algorithms</a:t>
            </a:r>
            <a:r>
              <a:rPr lang="en-GB" sz="1800" kern="100" dirty="0">
                <a:effectLst/>
                <a:latin typeface="Calibri" panose="020F0502020204030204" pitchFamily="34" charset="0"/>
                <a:ea typeface="Calibri" panose="020F0502020204030204" pitchFamily="34" charset="0"/>
                <a:cs typeface="Arial" panose="020B0604020202020204" pitchFamily="34" charset="0"/>
              </a:rPr>
              <a:t>: Detailed steps or processes that solve specific problems within the system.</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Arial" panose="020B0604020202020204" pitchFamily="34" charset="0"/>
              </a:rPr>
              <a:t>Interfaces</a:t>
            </a:r>
            <a:r>
              <a:rPr lang="en-GB" sz="1800" kern="100" dirty="0">
                <a:effectLst/>
                <a:latin typeface="Calibri" panose="020F0502020204030204" pitchFamily="34" charset="0"/>
                <a:ea typeface="Calibri" panose="020F0502020204030204" pitchFamily="34" charset="0"/>
                <a:cs typeface="Arial" panose="020B0604020202020204" pitchFamily="34" charset="0"/>
              </a:rPr>
              <a:t>: Defines how different software components will interact with each other and with users.</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Arial" panose="020B0604020202020204" pitchFamily="34" charset="0"/>
              </a:rPr>
              <a:t>User Experience (UX)</a:t>
            </a:r>
            <a:r>
              <a:rPr lang="en-GB" sz="1800" kern="100" dirty="0">
                <a:effectLst/>
                <a:latin typeface="Calibri" panose="020F0502020204030204" pitchFamily="34" charset="0"/>
                <a:ea typeface="Calibri" panose="020F0502020204030204" pitchFamily="34" charset="0"/>
                <a:cs typeface="Arial" panose="020B0604020202020204" pitchFamily="34" charset="0"/>
              </a:rPr>
              <a:t>: Design aspects focusing on the interaction between the user and the system.</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Arial" panose="020B0604020202020204" pitchFamily="34" charset="0"/>
              </a:rPr>
              <a:t>Protocols &amp; Standards</a:t>
            </a:r>
            <a:r>
              <a:rPr lang="en-GB" sz="1800" kern="100" dirty="0">
                <a:effectLst/>
                <a:latin typeface="Calibri" panose="020F0502020204030204" pitchFamily="34" charset="0"/>
                <a:ea typeface="Calibri" panose="020F0502020204030204" pitchFamily="34" charset="0"/>
                <a:cs typeface="Arial" panose="020B0604020202020204" pitchFamily="34" charset="0"/>
              </a:rPr>
              <a:t>: Guidelines for communication between system components or with external systems.</a:t>
            </a:r>
          </a:p>
          <a:p>
            <a:endParaRPr lang="en-US" dirty="0"/>
          </a:p>
        </p:txBody>
      </p:sp>
    </p:spTree>
    <p:extLst>
      <p:ext uri="{BB962C8B-B14F-4D97-AF65-F5344CB8AC3E}">
        <p14:creationId xmlns:p14="http://schemas.microsoft.com/office/powerpoint/2010/main" val="34035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dirty="0"/>
              <a:t>Software Requirements</a:t>
            </a:r>
          </a:p>
        </p:txBody>
      </p:sp>
      <p:pic>
        <p:nvPicPr>
          <p:cNvPr id="5" name="Picture Placeholder 4">
            <a:extLst>
              <a:ext uri="{FF2B5EF4-FFF2-40B4-BE49-F238E27FC236}">
                <a16:creationId xmlns:a16="http://schemas.microsoft.com/office/drawing/2014/main" id="{F65B8E73-6E13-0BD2-31C6-58E78FF6E6BF}"/>
              </a:ext>
            </a:extLst>
          </p:cNvPr>
          <p:cNvPicPr>
            <a:picLocks noGrp="1" noChangeAspect="1"/>
          </p:cNvPicPr>
          <p:nvPr>
            <p:ph type="pic" idx="1"/>
          </p:nvPr>
        </p:nvPicPr>
        <p:blipFill>
          <a:blip r:embed="rId2"/>
          <a:srcRect l="7830" r="7830"/>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dirty="0"/>
              <a:t>What are software requirements?</a:t>
            </a:r>
          </a:p>
          <a:p>
            <a:pPr>
              <a:buFontTx/>
              <a:buChar char="•"/>
            </a:pPr>
            <a:r>
              <a:rPr lang="en-US" dirty="0"/>
              <a:t>What are the components of software requirements?</a:t>
            </a:r>
          </a:p>
        </p:txBody>
      </p:sp>
    </p:spTree>
    <p:extLst>
      <p:ext uri="{BB962C8B-B14F-4D97-AF65-F5344CB8AC3E}">
        <p14:creationId xmlns:p14="http://schemas.microsoft.com/office/powerpoint/2010/main" val="274812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normAutofit fontScale="90000"/>
          </a:bodyPr>
          <a:lstStyle/>
          <a:p>
            <a:r>
              <a:rPr lang="en-US" dirty="0"/>
              <a:t>Software Requirements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1"/>
            <a:ext cx="10273689" cy="4227757"/>
          </a:xfrm>
        </p:spPr>
        <p:txBody>
          <a:bodyPr>
            <a:normAutofit/>
          </a:bodyPr>
          <a:lstStyle/>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What are Software Requirements</a:t>
            </a:r>
            <a:r>
              <a:rPr lang="en-GB" sz="1800" kern="1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Definition</a:t>
            </a:r>
            <a:r>
              <a:rPr lang="en-GB" sz="1800" kern="100" dirty="0">
                <a:effectLst/>
                <a:latin typeface="Calibri" panose="020F0502020204030204" pitchFamily="34" charset="0"/>
                <a:ea typeface="Calibri" panose="020F0502020204030204" pitchFamily="34" charset="0"/>
                <a:cs typeface="Arial" panose="020B0604020202020204" pitchFamily="34" charset="0"/>
              </a:rPr>
              <a:t>: Software requirements are the formal specifications that describe what a software system should do and how it should perform it.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Importance</a:t>
            </a:r>
            <a:r>
              <a:rPr lang="en-GB" sz="1800" kern="100" dirty="0">
                <a:effectLst/>
                <a:latin typeface="Calibri" panose="020F0502020204030204" pitchFamily="34" charset="0"/>
                <a:ea typeface="Calibri" panose="020F0502020204030204" pitchFamily="34" charset="0"/>
                <a:cs typeface="Arial" panose="020B0604020202020204" pitchFamily="34" charset="0"/>
              </a:rPr>
              <a:t>: They serve as the blueprint for system design, implementation, and testing.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Types</a:t>
            </a:r>
            <a:r>
              <a:rPr lang="en-GB" sz="1800" kern="100" dirty="0">
                <a:effectLst/>
                <a:latin typeface="Calibri" panose="020F0502020204030204" pitchFamily="34" charset="0"/>
                <a:ea typeface="Calibri" panose="020F0502020204030204" pitchFamily="34" charset="0"/>
                <a:cs typeface="Arial" panose="020B0604020202020204" pitchFamily="34" charset="0"/>
              </a:rPr>
              <a:t>: Broadly categorised into functional requirements (what the system should do) and non-functional requirements (how well the system should do it).</a:t>
            </a:r>
          </a:p>
          <a:p>
            <a:endParaRPr lang="en-US" dirty="0"/>
          </a:p>
        </p:txBody>
      </p:sp>
    </p:spTree>
    <p:extLst>
      <p:ext uri="{BB962C8B-B14F-4D97-AF65-F5344CB8AC3E}">
        <p14:creationId xmlns:p14="http://schemas.microsoft.com/office/powerpoint/2010/main" val="129360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normAutofit fontScale="90000"/>
          </a:bodyPr>
          <a:lstStyle/>
          <a:p>
            <a:r>
              <a:rPr lang="en-US" dirty="0"/>
              <a:t>Software Requirements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1"/>
            <a:ext cx="10273689" cy="4227757"/>
          </a:xfrm>
        </p:spPr>
        <p:txBody>
          <a:bodyPr>
            <a:normAutofit fontScale="92500" lnSpcReduction="20000"/>
          </a:bodyPr>
          <a:lstStyle/>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Components of Software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Functional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b="1" kern="100" dirty="0">
                <a:effectLst/>
                <a:latin typeface="Calibri" panose="020F0502020204030204" pitchFamily="34" charset="0"/>
                <a:ea typeface="Calibri" panose="020F0502020204030204" pitchFamily="34" charset="0"/>
                <a:cs typeface="Arial" panose="020B0604020202020204" pitchFamily="34" charset="0"/>
              </a:rPr>
              <a:t>Use Cases</a:t>
            </a:r>
            <a:r>
              <a:rPr lang="en-GB" sz="1800" kern="100" dirty="0">
                <a:effectLst/>
                <a:latin typeface="Calibri" panose="020F0502020204030204" pitchFamily="34" charset="0"/>
                <a:ea typeface="Calibri" panose="020F0502020204030204" pitchFamily="34" charset="0"/>
                <a:cs typeface="Arial" panose="020B0604020202020204" pitchFamily="34" charset="0"/>
              </a:rPr>
              <a:t>: Detailed scenarios that outline the steps to achieve a specific goal.</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b="1" kern="100" dirty="0">
                <a:effectLst/>
                <a:latin typeface="Calibri" panose="020F0502020204030204" pitchFamily="34" charset="0"/>
                <a:ea typeface="Calibri" panose="020F0502020204030204" pitchFamily="34" charset="0"/>
                <a:cs typeface="Arial" panose="020B0604020202020204" pitchFamily="34" charset="0"/>
              </a:rPr>
              <a:t>Data Needs</a:t>
            </a:r>
            <a:r>
              <a:rPr lang="en-GB" sz="1800" kern="100" dirty="0">
                <a:effectLst/>
                <a:latin typeface="Calibri" panose="020F0502020204030204" pitchFamily="34" charset="0"/>
                <a:ea typeface="Calibri" panose="020F0502020204030204" pitchFamily="34" charset="0"/>
                <a:cs typeface="Arial" panose="020B0604020202020204" pitchFamily="34" charset="0"/>
              </a:rPr>
              <a:t>: What kind of data the system will use, store, or manipulate?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Non-Functional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b="1" kern="100" dirty="0">
                <a:effectLst/>
                <a:latin typeface="Calibri" panose="020F0502020204030204" pitchFamily="34" charset="0"/>
                <a:ea typeface="Calibri" panose="020F0502020204030204" pitchFamily="34" charset="0"/>
                <a:cs typeface="Arial" panose="020B0604020202020204" pitchFamily="34" charset="0"/>
              </a:rPr>
              <a:t>Performance</a:t>
            </a:r>
            <a:r>
              <a:rPr lang="en-GB" sz="1800" kern="100" dirty="0">
                <a:effectLst/>
                <a:latin typeface="Calibri" panose="020F0502020204030204" pitchFamily="34" charset="0"/>
                <a:ea typeface="Calibri" panose="020F0502020204030204" pitchFamily="34" charset="0"/>
                <a:cs typeface="Arial" panose="020B0604020202020204" pitchFamily="34" charset="0"/>
              </a:rPr>
              <a:t>: Metrics like response time, throughput, etc.</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b="1" kern="100" dirty="0">
                <a:effectLst/>
                <a:latin typeface="Calibri" panose="020F0502020204030204" pitchFamily="34" charset="0"/>
                <a:ea typeface="Calibri" panose="020F0502020204030204" pitchFamily="34" charset="0"/>
                <a:cs typeface="Arial" panose="020B0604020202020204" pitchFamily="34" charset="0"/>
              </a:rPr>
              <a:t>Scalability</a:t>
            </a:r>
            <a:r>
              <a:rPr lang="en-GB" sz="1800" kern="100" dirty="0">
                <a:effectLst/>
                <a:latin typeface="Calibri" panose="020F0502020204030204" pitchFamily="34" charset="0"/>
                <a:ea typeface="Calibri" panose="020F0502020204030204" pitchFamily="34" charset="0"/>
                <a:cs typeface="Arial" panose="020B0604020202020204" pitchFamily="34" charset="0"/>
              </a:rPr>
              <a:t>: How well the system can adapt to increased loads.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b="1" kern="100" dirty="0">
                <a:effectLst/>
                <a:latin typeface="Calibri" panose="020F0502020204030204" pitchFamily="34" charset="0"/>
                <a:ea typeface="Calibri" panose="020F0502020204030204" pitchFamily="34" charset="0"/>
                <a:cs typeface="Arial" panose="020B0604020202020204" pitchFamily="34" charset="0"/>
              </a:rPr>
              <a:t>Security</a:t>
            </a:r>
            <a:r>
              <a:rPr lang="en-GB" sz="1800" kern="100" dirty="0">
                <a:effectLst/>
                <a:latin typeface="Calibri" panose="020F0502020204030204" pitchFamily="34" charset="0"/>
                <a:ea typeface="Calibri" panose="020F0502020204030204" pitchFamily="34" charset="0"/>
                <a:cs typeface="Arial" panose="020B0604020202020204" pitchFamily="34" charset="0"/>
              </a:rPr>
              <a:t>: Measures to protect data and system integrity.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221622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normAutofit fontScale="90000"/>
          </a:bodyPr>
          <a:lstStyle/>
          <a:p>
            <a:r>
              <a:rPr lang="en-US" dirty="0"/>
              <a:t>Software Requirements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fontScale="85000" lnSpcReduction="20000"/>
          </a:bodyPr>
          <a:lstStyle/>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Components of Software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Constraints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b="1" kern="100" dirty="0">
                <a:effectLst/>
                <a:latin typeface="Calibri" panose="020F0502020204030204" pitchFamily="34" charset="0"/>
                <a:ea typeface="Calibri" panose="020F0502020204030204" pitchFamily="34" charset="0"/>
                <a:cs typeface="Arial" panose="020B0604020202020204" pitchFamily="34" charset="0"/>
              </a:rPr>
              <a:t>Regulatory</a:t>
            </a:r>
            <a:r>
              <a:rPr lang="en-GB" sz="1800" kern="100" dirty="0">
                <a:effectLst/>
                <a:latin typeface="Calibri" panose="020F0502020204030204" pitchFamily="34" charset="0"/>
                <a:ea typeface="Calibri" panose="020F0502020204030204" pitchFamily="34" charset="0"/>
                <a:cs typeface="Arial" panose="020B0604020202020204" pitchFamily="34" charset="0"/>
              </a:rPr>
              <a:t>: Must follow laws or standards (e.g., GDPR).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b="1" kern="100" dirty="0">
                <a:effectLst/>
                <a:latin typeface="Calibri" panose="020F0502020204030204" pitchFamily="34" charset="0"/>
                <a:ea typeface="Calibri" panose="020F0502020204030204" pitchFamily="34" charset="0"/>
                <a:cs typeface="Arial" panose="020B0604020202020204" pitchFamily="34" charset="0"/>
              </a:rPr>
              <a:t>Technical</a:t>
            </a:r>
            <a:r>
              <a:rPr lang="en-GB" sz="1800" kern="100" dirty="0">
                <a:effectLst/>
                <a:latin typeface="Calibri" panose="020F0502020204030204" pitchFamily="34" charset="0"/>
                <a:ea typeface="Calibri" panose="020F0502020204030204" pitchFamily="34" charset="0"/>
                <a:cs typeface="Arial" panose="020B0604020202020204" pitchFamily="34" charset="0"/>
              </a:rPr>
              <a:t>: Limitations like platform dependencies, languages, or libraries.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Quality Attributes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b="1" kern="100" dirty="0">
                <a:effectLst/>
                <a:latin typeface="Calibri" panose="020F0502020204030204" pitchFamily="34" charset="0"/>
                <a:ea typeface="Calibri" panose="020F0502020204030204" pitchFamily="34" charset="0"/>
                <a:cs typeface="Arial" panose="020B0604020202020204" pitchFamily="34" charset="0"/>
              </a:rPr>
              <a:t>Usability</a:t>
            </a:r>
            <a:r>
              <a:rPr lang="en-GB" sz="1800" kern="100" dirty="0">
                <a:effectLst/>
                <a:latin typeface="Calibri" panose="020F0502020204030204" pitchFamily="34" charset="0"/>
                <a:ea typeface="Calibri" panose="020F0502020204030204" pitchFamily="34" charset="0"/>
                <a:cs typeface="Arial" panose="020B0604020202020204" pitchFamily="34" charset="0"/>
              </a:rPr>
              <a:t>: How user-friendly the application is.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b="1" kern="100" dirty="0">
                <a:effectLst/>
                <a:latin typeface="Calibri" panose="020F0502020204030204" pitchFamily="34" charset="0"/>
                <a:ea typeface="Calibri" panose="020F0502020204030204" pitchFamily="34" charset="0"/>
                <a:cs typeface="Arial" panose="020B0604020202020204" pitchFamily="34" charset="0"/>
              </a:rPr>
              <a:t>Reliability</a:t>
            </a:r>
            <a:r>
              <a:rPr lang="en-GB" sz="1800" kern="100" dirty="0">
                <a:effectLst/>
                <a:latin typeface="Calibri" panose="020F0502020204030204" pitchFamily="34" charset="0"/>
                <a:ea typeface="Calibri" panose="020F0502020204030204" pitchFamily="34" charset="0"/>
                <a:cs typeface="Arial" panose="020B0604020202020204" pitchFamily="34" charset="0"/>
              </a:rPr>
              <a:t>: The degree to which the system is fault-tolerant.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Documentation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b="1" kern="100" dirty="0">
                <a:effectLst/>
                <a:latin typeface="Calibri" panose="020F0502020204030204" pitchFamily="34" charset="0"/>
                <a:ea typeface="Calibri" panose="020F0502020204030204" pitchFamily="34" charset="0"/>
                <a:cs typeface="Arial" panose="020B0604020202020204" pitchFamily="34" charset="0"/>
              </a:rPr>
              <a:t>SRS Document</a:t>
            </a:r>
            <a:r>
              <a:rPr lang="en-GB" sz="1800" kern="100" dirty="0">
                <a:effectLst/>
                <a:latin typeface="Calibri" panose="020F0502020204030204" pitchFamily="34" charset="0"/>
                <a:ea typeface="Calibri" panose="020F0502020204030204" pitchFamily="34" charset="0"/>
                <a:cs typeface="Arial" panose="020B0604020202020204" pitchFamily="34" charset="0"/>
              </a:rPr>
              <a:t>: The Software Requirements Specification document formalises all these components.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b="1" kern="100" dirty="0">
                <a:effectLst/>
                <a:latin typeface="Calibri" panose="020F0502020204030204" pitchFamily="34" charset="0"/>
                <a:ea typeface="Calibri" panose="020F0502020204030204" pitchFamily="34" charset="0"/>
                <a:cs typeface="Arial" panose="020B0604020202020204" pitchFamily="34" charset="0"/>
              </a:rPr>
              <a:t>User Stories</a:t>
            </a:r>
            <a:r>
              <a:rPr lang="en-GB" sz="1800" kern="100" dirty="0">
                <a:effectLst/>
                <a:latin typeface="Calibri" panose="020F0502020204030204" pitchFamily="34" charset="0"/>
                <a:ea typeface="Calibri" panose="020F0502020204030204" pitchFamily="34" charset="0"/>
                <a:cs typeface="Arial" panose="020B0604020202020204" pitchFamily="34" charset="0"/>
              </a:rPr>
              <a:t>: Agile methodologies might use user stories to document requirements in a less formal manner.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45146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normAutofit fontScale="90000"/>
          </a:bodyPr>
          <a:lstStyle/>
          <a:p>
            <a:r>
              <a:rPr lang="en-US" dirty="0"/>
              <a:t>Software Implementation</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What is Software Implementation?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Definition</a:t>
            </a:r>
            <a:r>
              <a:rPr lang="en-GB" sz="1800" kern="100" dirty="0">
                <a:effectLst/>
                <a:latin typeface="Calibri" panose="020F0502020204030204" pitchFamily="34" charset="0"/>
                <a:ea typeface="Calibri" panose="020F0502020204030204" pitchFamily="34" charset="0"/>
                <a:cs typeface="Arial" panose="020B0604020202020204" pitchFamily="34" charset="0"/>
              </a:rPr>
              <a:t>: The process of executing a plan to convert a software design into operational software.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Phases</a:t>
            </a:r>
            <a:r>
              <a:rPr lang="en-GB" sz="1800" kern="100" dirty="0">
                <a:effectLst/>
                <a:latin typeface="Calibri" panose="020F0502020204030204" pitchFamily="34" charset="0"/>
                <a:ea typeface="Calibri" panose="020F0502020204030204" pitchFamily="34" charset="0"/>
                <a:cs typeface="Arial" panose="020B0604020202020204" pitchFamily="34" charset="0"/>
              </a:rPr>
              <a:t>: Encompasses coding, testing, debugging, and installation.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Goal</a:t>
            </a:r>
            <a:r>
              <a:rPr lang="en-GB" sz="1800" kern="100" dirty="0">
                <a:effectLst/>
                <a:latin typeface="Calibri" panose="020F0502020204030204" pitchFamily="34" charset="0"/>
                <a:ea typeface="Calibri" panose="020F0502020204030204" pitchFamily="34" charset="0"/>
                <a:cs typeface="Arial" panose="020B0604020202020204" pitchFamily="34" charset="0"/>
              </a:rPr>
              <a:t>: To meet the functional and performance specifications laid out in the design documentation.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Collaboration</a:t>
            </a:r>
            <a:r>
              <a:rPr lang="en-GB" sz="1800" kern="100" dirty="0">
                <a:effectLst/>
                <a:latin typeface="Calibri" panose="020F0502020204030204" pitchFamily="34" charset="0"/>
                <a:ea typeface="Calibri" panose="020F0502020204030204" pitchFamily="34" charset="0"/>
                <a:cs typeface="Arial" panose="020B0604020202020204" pitchFamily="34" charset="0"/>
              </a:rPr>
              <a:t>: Often involves multi-disciplinary teams, including software developers, QA testers, UX/UI designers, and system administrators.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Lifecycle</a:t>
            </a:r>
            <a:r>
              <a:rPr lang="en-GB" sz="1800" kern="100" dirty="0">
                <a:effectLst/>
                <a:latin typeface="Calibri" panose="020F0502020204030204" pitchFamily="34" charset="0"/>
                <a:ea typeface="Calibri" panose="020F0502020204030204" pitchFamily="34" charset="0"/>
                <a:cs typeface="Arial" panose="020B0604020202020204" pitchFamily="34" charset="0"/>
              </a:rPr>
              <a:t>: Part of the larger software development lifecycle (SDLC), usually following the design phase and preceding the maintenance phase.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03084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normAutofit fontScale="90000"/>
          </a:bodyPr>
          <a:lstStyle/>
          <a:p>
            <a:r>
              <a:rPr lang="en-US" dirty="0"/>
              <a:t>Software Implementation</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Components of Software Implementation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Source Code</a:t>
            </a:r>
            <a:r>
              <a:rPr lang="en-GB" sz="1800" kern="100" dirty="0">
                <a:effectLst/>
                <a:latin typeface="Calibri" panose="020F0502020204030204" pitchFamily="34" charset="0"/>
                <a:ea typeface="Calibri" panose="020F0502020204030204" pitchFamily="34" charset="0"/>
                <a:cs typeface="Arial" panose="020B0604020202020204" pitchFamily="34" charset="0"/>
              </a:rPr>
              <a:t>: Actual lines of code written to perform the tasks outlined in the software design.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Libraries and Frameworks</a:t>
            </a:r>
            <a:r>
              <a:rPr lang="en-GB" sz="1800" kern="100" dirty="0">
                <a:effectLst/>
                <a:latin typeface="Calibri" panose="020F0502020204030204" pitchFamily="34" charset="0"/>
                <a:ea typeface="Calibri" panose="020F0502020204030204" pitchFamily="34" charset="0"/>
                <a:cs typeface="Arial" panose="020B0604020202020204" pitchFamily="34" charset="0"/>
              </a:rPr>
              <a:t>: Pre-existing code packages that provide reusable functionality, enhancing efficiency and maintainability.</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Arial" panose="020B0604020202020204" pitchFamily="34" charset="0"/>
              </a:rPr>
              <a:t>- Data Models</a:t>
            </a:r>
            <a:r>
              <a:rPr lang="en-GB" sz="1800" kern="100" dirty="0">
                <a:effectLst/>
                <a:latin typeface="Calibri" panose="020F0502020204030204" pitchFamily="34" charset="0"/>
                <a:ea typeface="Calibri" panose="020F0502020204030204" pitchFamily="34" charset="0"/>
                <a:cs typeface="Arial" panose="020B0604020202020204" pitchFamily="34" charset="0"/>
              </a:rPr>
              <a:t>: Schemas defining how data is stored, accessed, and managed within the software.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APIs</a:t>
            </a:r>
            <a:r>
              <a:rPr lang="en-GB" sz="1800" kern="100" dirty="0">
                <a:effectLst/>
                <a:latin typeface="Calibri" panose="020F0502020204030204" pitchFamily="34" charset="0"/>
                <a:ea typeface="Calibri" panose="020F0502020204030204" pitchFamily="34" charset="0"/>
                <a:cs typeface="Arial" panose="020B0604020202020204" pitchFamily="34" charset="0"/>
              </a:rPr>
              <a:t>: Interfaces allowing the software to communicate with other systems.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Environment</a:t>
            </a:r>
            <a:r>
              <a:rPr lang="en-GB" sz="1800" kern="100" dirty="0">
                <a:effectLst/>
                <a:latin typeface="Calibri" panose="020F0502020204030204" pitchFamily="34" charset="0"/>
                <a:ea typeface="Calibri" panose="020F0502020204030204" pitchFamily="34" charset="0"/>
                <a:cs typeface="Arial" panose="020B0604020202020204" pitchFamily="34" charset="0"/>
              </a:rPr>
              <a:t>: The hardware and software context in which the application will run.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161433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normAutofit fontScale="90000"/>
          </a:bodyPr>
          <a:lstStyle/>
          <a:p>
            <a:r>
              <a:rPr lang="en-US" dirty="0"/>
              <a:t>Software Implementation</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Components of Software Implementation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Testing Suites</a:t>
            </a:r>
            <a:r>
              <a:rPr lang="en-GB" sz="1800" kern="100" dirty="0">
                <a:effectLst/>
                <a:latin typeface="Calibri" panose="020F0502020204030204" pitchFamily="34" charset="0"/>
                <a:ea typeface="Calibri" panose="020F0502020204030204" pitchFamily="34" charset="0"/>
                <a:cs typeface="Arial" panose="020B0604020202020204" pitchFamily="34" charset="0"/>
              </a:rPr>
              <a:t>: Automated and manual tests to validate that the code meets specified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Version Control</a:t>
            </a:r>
            <a:r>
              <a:rPr lang="en-GB" sz="1800" kern="100" dirty="0">
                <a:effectLst/>
                <a:latin typeface="Calibri" panose="020F0502020204030204" pitchFamily="34" charset="0"/>
                <a:ea typeface="Calibri" panose="020F0502020204030204" pitchFamily="34" charset="0"/>
                <a:cs typeface="Arial" panose="020B0604020202020204" pitchFamily="34" charset="0"/>
              </a:rPr>
              <a:t>: Systems like Git that track changes, allowing for collaboration and rollback if necessary.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Deployment Tools</a:t>
            </a:r>
            <a:r>
              <a:rPr lang="en-GB" sz="1800" kern="100" dirty="0">
                <a:effectLst/>
                <a:latin typeface="Calibri" panose="020F0502020204030204" pitchFamily="34" charset="0"/>
                <a:ea typeface="Calibri" panose="020F0502020204030204" pitchFamily="34" charset="0"/>
                <a:cs typeface="Arial" panose="020B0604020202020204" pitchFamily="34" charset="0"/>
              </a:rPr>
              <a:t>: Scripts, containers, or other tools that assist in moving the software into a live environment.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Documentation</a:t>
            </a:r>
            <a:r>
              <a:rPr lang="en-GB" sz="1800" kern="100" dirty="0">
                <a:effectLst/>
                <a:latin typeface="Calibri" panose="020F0502020204030204" pitchFamily="34" charset="0"/>
                <a:ea typeface="Calibri" panose="020F0502020204030204" pitchFamily="34" charset="0"/>
                <a:cs typeface="Arial" panose="020B0604020202020204" pitchFamily="34" charset="0"/>
              </a:rPr>
              <a:t>: Internal comments and external guides explaining the software's operation, aiding future development and troubleshooting.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222685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dirty="0"/>
              <a:t>Software Testing</a:t>
            </a:r>
          </a:p>
        </p:txBody>
      </p:sp>
      <p:pic>
        <p:nvPicPr>
          <p:cNvPr id="5" name="Picture Placeholder 4">
            <a:extLst>
              <a:ext uri="{FF2B5EF4-FFF2-40B4-BE49-F238E27FC236}">
                <a16:creationId xmlns:a16="http://schemas.microsoft.com/office/drawing/2014/main" id="{2B4801D4-EA9E-F07C-1CC4-C706CAD05C0B}"/>
              </a:ext>
            </a:extLst>
          </p:cNvPr>
          <p:cNvPicPr>
            <a:picLocks noGrp="1" noChangeAspect="1"/>
          </p:cNvPicPr>
          <p:nvPr>
            <p:ph type="pic" idx="1"/>
          </p:nvPr>
        </p:nvPicPr>
        <p:blipFill>
          <a:blip r:embed="rId2"/>
          <a:srcRect l="7965" r="796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dirty="0"/>
              <a:t>What is software testing?</a:t>
            </a:r>
          </a:p>
          <a:p>
            <a:pPr>
              <a:buFontTx/>
              <a:buChar char="•"/>
            </a:pPr>
            <a:r>
              <a:rPr lang="en-US" dirty="0"/>
              <a:t>What are the components of software testing?</a:t>
            </a:r>
          </a:p>
        </p:txBody>
      </p:sp>
    </p:spTree>
    <p:extLst>
      <p:ext uri="{BB962C8B-B14F-4D97-AF65-F5344CB8AC3E}">
        <p14:creationId xmlns:p14="http://schemas.microsoft.com/office/powerpoint/2010/main" val="373760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1 – Introduction to Software Development</a:t>
            </a:r>
          </a:p>
          <a:p>
            <a:endParaRPr lang="en-GB" dirty="0"/>
          </a:p>
          <a:p>
            <a:r>
              <a:rPr lang="en-GB" dirty="0"/>
              <a:t>Week 2B</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normAutofit/>
          </a:bodyPr>
          <a:lstStyle/>
          <a:p>
            <a:r>
              <a:rPr lang="en-US" dirty="0"/>
              <a:t>Software Testing</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What is Software Testing?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Purpose</a:t>
            </a:r>
            <a:r>
              <a:rPr lang="en-GB" sz="1800" kern="100" dirty="0">
                <a:effectLst/>
                <a:latin typeface="Calibri" panose="020F0502020204030204" pitchFamily="34" charset="0"/>
                <a:ea typeface="Calibri" panose="020F0502020204030204" pitchFamily="34" charset="0"/>
                <a:cs typeface="Arial" panose="020B0604020202020204" pitchFamily="34" charset="0"/>
              </a:rPr>
              <a:t>: Evaluate and verify that software is bug-free and meets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Goals</a:t>
            </a:r>
            <a:r>
              <a:rPr lang="en-GB" sz="1800" kern="100" dirty="0">
                <a:effectLst/>
                <a:latin typeface="Calibri" panose="020F0502020204030204" pitchFamily="34" charset="0"/>
                <a:ea typeface="Calibri" panose="020F0502020204030204" pitchFamily="34" charset="0"/>
                <a:cs typeface="Arial" panose="020B0604020202020204" pitchFamily="34" charset="0"/>
              </a:rPr>
              <a:t>: Identify defects and ensure functional and non-functional compliance.</a:t>
            </a:r>
          </a:p>
          <a:p>
            <a:endParaRPr lang="en-US" dirty="0"/>
          </a:p>
        </p:txBody>
      </p:sp>
    </p:spTree>
    <p:extLst>
      <p:ext uri="{BB962C8B-B14F-4D97-AF65-F5344CB8AC3E}">
        <p14:creationId xmlns:p14="http://schemas.microsoft.com/office/powerpoint/2010/main" val="1839248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normAutofit/>
          </a:bodyPr>
          <a:lstStyle/>
          <a:p>
            <a:r>
              <a:rPr lang="en-US" dirty="0"/>
              <a:t>Software Testing</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929690" y="1641230"/>
            <a:ext cx="10273689" cy="4892431"/>
          </a:xfrm>
        </p:spPr>
        <p:txBody>
          <a:bodyPr>
            <a:normAutofit/>
          </a:bodyPr>
          <a:lstStyle/>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Components of Software Testing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Test Plan: Strategy and scope for testing.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Test Cases: Specific conditions for evaluation.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Test Data: Inputs for test cases.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Test Environment: Configured setting for tests.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Test Execution: Running the test cases.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Test Results: Outcomes and defect identification.</a:t>
            </a:r>
          </a:p>
          <a:p>
            <a:endParaRPr lang="en-US" dirty="0"/>
          </a:p>
        </p:txBody>
      </p:sp>
      <p:pic>
        <p:nvPicPr>
          <p:cNvPr id="5" name="Picture 4">
            <a:extLst>
              <a:ext uri="{FF2B5EF4-FFF2-40B4-BE49-F238E27FC236}">
                <a16:creationId xmlns:a16="http://schemas.microsoft.com/office/drawing/2014/main" id="{9C49D022-937E-8064-34E0-AAF5C63E434D}"/>
              </a:ext>
            </a:extLst>
          </p:cNvPr>
          <p:cNvPicPr>
            <a:picLocks noChangeAspect="1"/>
          </p:cNvPicPr>
          <p:nvPr/>
        </p:nvPicPr>
        <p:blipFill>
          <a:blip r:embed="rId2"/>
          <a:stretch>
            <a:fillRect/>
          </a:stretch>
        </p:blipFill>
        <p:spPr>
          <a:xfrm>
            <a:off x="6448786" y="1215521"/>
            <a:ext cx="4754593" cy="4001249"/>
          </a:xfrm>
          <a:prstGeom prst="rect">
            <a:avLst/>
          </a:prstGeom>
        </p:spPr>
      </p:pic>
      <p:sp>
        <p:nvSpPr>
          <p:cNvPr id="6" name="TextBox 5">
            <a:extLst>
              <a:ext uri="{FF2B5EF4-FFF2-40B4-BE49-F238E27FC236}">
                <a16:creationId xmlns:a16="http://schemas.microsoft.com/office/drawing/2014/main" id="{40159B39-4BE6-0AA3-0B09-B7908C300416}"/>
              </a:ext>
            </a:extLst>
          </p:cNvPr>
          <p:cNvSpPr txBox="1"/>
          <p:nvPr/>
        </p:nvSpPr>
        <p:spPr>
          <a:xfrm>
            <a:off x="2451243" y="5833488"/>
            <a:ext cx="6097712" cy="369332"/>
          </a:xfrm>
          <a:prstGeom prst="rect">
            <a:avLst/>
          </a:prstGeom>
          <a:noFill/>
        </p:spPr>
        <p:txBody>
          <a:bodyPr wrap="square">
            <a:spAutoFit/>
          </a:bodyPr>
          <a:lstStyle/>
          <a:p>
            <a:r>
              <a:rPr lang="en-GB" dirty="0"/>
              <a:t>For more details:   https://youtu.be/YaXJeUkBe4Y</a:t>
            </a:r>
          </a:p>
        </p:txBody>
      </p:sp>
    </p:spTree>
    <p:extLst>
      <p:ext uri="{BB962C8B-B14F-4D97-AF65-F5344CB8AC3E}">
        <p14:creationId xmlns:p14="http://schemas.microsoft.com/office/powerpoint/2010/main" val="2480369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dirty="0"/>
              <a:t>Software Maintenance</a:t>
            </a:r>
          </a:p>
        </p:txBody>
      </p:sp>
      <p:pic>
        <p:nvPicPr>
          <p:cNvPr id="5" name="Picture Placeholder 4">
            <a:extLst>
              <a:ext uri="{FF2B5EF4-FFF2-40B4-BE49-F238E27FC236}">
                <a16:creationId xmlns:a16="http://schemas.microsoft.com/office/drawing/2014/main" id="{246A7986-7644-E652-12DA-96F0F42BE76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dirty="0"/>
              <a:t>What is software maintenance?</a:t>
            </a:r>
          </a:p>
          <a:p>
            <a:pPr>
              <a:buFontTx/>
              <a:buChar char="•"/>
            </a:pPr>
            <a:r>
              <a:rPr lang="en-US" dirty="0"/>
              <a:t>What are the components of software maintenance?</a:t>
            </a:r>
          </a:p>
        </p:txBody>
      </p:sp>
    </p:spTree>
    <p:extLst>
      <p:ext uri="{BB962C8B-B14F-4D97-AF65-F5344CB8AC3E}">
        <p14:creationId xmlns:p14="http://schemas.microsoft.com/office/powerpoint/2010/main" val="2318141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normAutofit/>
          </a:bodyPr>
          <a:lstStyle/>
          <a:p>
            <a:r>
              <a:rPr lang="en-US" dirty="0"/>
              <a:t>Software Maintenance</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What is Software Maintenance?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b="1" kern="100" dirty="0">
                <a:effectLst/>
                <a:latin typeface="Calibri" panose="020F0502020204030204" pitchFamily="34" charset="0"/>
                <a:ea typeface="Calibri" panose="020F0502020204030204" pitchFamily="34" charset="0"/>
                <a:cs typeface="Arial" panose="020B0604020202020204" pitchFamily="34" charset="0"/>
              </a:rPr>
              <a:t>Definition</a:t>
            </a:r>
            <a:r>
              <a:rPr lang="en-GB" sz="1800" kern="100" dirty="0">
                <a:effectLst/>
                <a:latin typeface="Calibri" panose="020F0502020204030204" pitchFamily="34" charset="0"/>
                <a:ea typeface="Calibri" panose="020F0502020204030204" pitchFamily="34" charset="0"/>
                <a:cs typeface="Arial" panose="020B0604020202020204" pitchFamily="34" charset="0"/>
              </a:rPr>
              <a:t>: Software maintenance is the process of updating, modifying, and enhancing existing software after its initial deployment.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Necessity</a:t>
            </a:r>
            <a:r>
              <a:rPr lang="en-GB" sz="1800" kern="100" dirty="0">
                <a:effectLst/>
                <a:latin typeface="Calibri" panose="020F0502020204030204" pitchFamily="34" charset="0"/>
                <a:ea typeface="Calibri" panose="020F0502020204030204" pitchFamily="34" charset="0"/>
                <a:cs typeface="Arial" panose="020B0604020202020204" pitchFamily="34" charset="0"/>
              </a:rPr>
              <a:t>: Ensures that software remains functional, secure, and relevant in changing environments.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Lifespan</a:t>
            </a:r>
            <a:r>
              <a:rPr lang="en-GB" sz="1800" kern="100" dirty="0">
                <a:effectLst/>
                <a:latin typeface="Calibri" panose="020F0502020204030204" pitchFamily="34" charset="0"/>
                <a:ea typeface="Calibri" panose="020F0502020204030204" pitchFamily="34" charset="0"/>
                <a:cs typeface="Arial" panose="020B0604020202020204" pitchFamily="34" charset="0"/>
              </a:rPr>
              <a:t>: Often constitutes the longest phase in the software development life cycle (SDLC).</a:t>
            </a:r>
          </a:p>
          <a:p>
            <a:endParaRPr lang="en-US" dirty="0"/>
          </a:p>
        </p:txBody>
      </p:sp>
    </p:spTree>
    <p:extLst>
      <p:ext uri="{BB962C8B-B14F-4D97-AF65-F5344CB8AC3E}">
        <p14:creationId xmlns:p14="http://schemas.microsoft.com/office/powerpoint/2010/main" val="2006233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normAutofit/>
          </a:bodyPr>
          <a:lstStyle/>
          <a:p>
            <a:r>
              <a:rPr lang="en-US" dirty="0"/>
              <a:t>Software Maintenance</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fontScale="92500" lnSpcReduction="1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Components of Software Maintenance</a:t>
            </a:r>
          </a:p>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Corrective Maintenance: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Fixes bugs and errors that were not discovered during the initial development phase.</a:t>
            </a:r>
          </a:p>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Adaptive Maintenance: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Adjusts software to accommodate changes in the external environment, such as OS updates.</a:t>
            </a:r>
          </a:p>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Perfective Maintenance: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Adds new features or improves existing ones based on user feedback and requirements.</a:t>
            </a:r>
          </a:p>
          <a:p>
            <a:pPr>
              <a:lnSpc>
                <a:spcPct val="107000"/>
              </a:lnSpc>
              <a:spcAft>
                <a:spcPts val="800"/>
              </a:spcAft>
            </a:pP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Preventive Maintenance: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Proactively optimises and restructures code to prevent future issues, enhancing maintainability.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endParaRPr lang="en-US" dirty="0"/>
          </a:p>
        </p:txBody>
      </p:sp>
    </p:spTree>
    <p:extLst>
      <p:ext uri="{BB962C8B-B14F-4D97-AF65-F5344CB8AC3E}">
        <p14:creationId xmlns:p14="http://schemas.microsoft.com/office/powerpoint/2010/main" val="3297110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BB0D-9B96-F444-3C00-6E2028AEC039}"/>
              </a:ext>
            </a:extLst>
          </p:cNvPr>
          <p:cNvSpPr>
            <a:spLocks noGrp="1"/>
          </p:cNvSpPr>
          <p:nvPr>
            <p:ph type="ctrTitle"/>
          </p:nvPr>
        </p:nvSpPr>
        <p:spPr/>
        <p:txBody>
          <a:bodyPr/>
          <a:lstStyle/>
          <a:p>
            <a:r>
              <a:rPr lang="en-GB"/>
              <a:t>Existing Software Architecture Elements</a:t>
            </a:r>
          </a:p>
        </p:txBody>
      </p:sp>
    </p:spTree>
    <p:extLst>
      <p:ext uri="{BB962C8B-B14F-4D97-AF65-F5344CB8AC3E}">
        <p14:creationId xmlns:p14="http://schemas.microsoft.com/office/powerpoint/2010/main" val="1043706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FCE2-5DB7-445A-38F6-1791CE0DBD5A}"/>
              </a:ext>
            </a:extLst>
          </p:cNvPr>
          <p:cNvSpPr>
            <a:spLocks noGrp="1"/>
          </p:cNvSpPr>
          <p:nvPr>
            <p:ph type="title"/>
          </p:nvPr>
        </p:nvSpPr>
        <p:spPr/>
        <p:txBody>
          <a:bodyPr/>
          <a:lstStyle/>
          <a:p>
            <a:r>
              <a:rPr lang="en-GB" dirty="0"/>
              <a:t>Software Architecture Components</a:t>
            </a:r>
          </a:p>
        </p:txBody>
      </p:sp>
      <p:pic>
        <p:nvPicPr>
          <p:cNvPr id="5" name="Picture Placeholder 4">
            <a:extLst>
              <a:ext uri="{FF2B5EF4-FFF2-40B4-BE49-F238E27FC236}">
                <a16:creationId xmlns:a16="http://schemas.microsoft.com/office/drawing/2014/main" id="{E45B355A-38D5-E3A6-E84B-AD1FED5136D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92B23E7B-9CD9-8440-688C-DCB36647C786}"/>
              </a:ext>
            </a:extLst>
          </p:cNvPr>
          <p:cNvSpPr>
            <a:spLocks noGrp="1"/>
          </p:cNvSpPr>
          <p:nvPr>
            <p:ph type="body" sz="half" idx="2"/>
          </p:nvPr>
        </p:nvSpPr>
        <p:spPr/>
        <p:txBody>
          <a:bodyPr/>
          <a:lstStyle/>
          <a:p>
            <a:pPr>
              <a:buFontTx/>
              <a:buChar char="•"/>
            </a:pPr>
            <a:r>
              <a:rPr lang="en-US" dirty="0"/>
              <a:t>User Interface</a:t>
            </a:r>
          </a:p>
          <a:p>
            <a:pPr>
              <a:buFontTx/>
              <a:buChar char="•"/>
            </a:pPr>
            <a:r>
              <a:rPr lang="en-US" dirty="0"/>
              <a:t>Business Logic</a:t>
            </a:r>
          </a:p>
          <a:p>
            <a:pPr>
              <a:buFontTx/>
              <a:buChar char="•"/>
            </a:pPr>
            <a:r>
              <a:rPr lang="en-US" dirty="0"/>
              <a:t>Data Access Layer</a:t>
            </a:r>
          </a:p>
          <a:p>
            <a:pPr>
              <a:buFontTx/>
              <a:buChar char="•"/>
            </a:pPr>
            <a:r>
              <a:rPr lang="en-US" dirty="0"/>
              <a:t>Data Storage Layer</a:t>
            </a:r>
            <a:endParaRPr lang="en-GB" dirty="0"/>
          </a:p>
        </p:txBody>
      </p:sp>
    </p:spTree>
    <p:extLst>
      <p:ext uri="{BB962C8B-B14F-4D97-AF65-F5344CB8AC3E}">
        <p14:creationId xmlns:p14="http://schemas.microsoft.com/office/powerpoint/2010/main" val="2678618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normAutofit fontScale="90000"/>
          </a:bodyPr>
          <a:lstStyle/>
          <a:p>
            <a:r>
              <a:rPr lang="en-GB" dirty="0"/>
              <a:t>Software Architecture Components</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User Interface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Intuitive design for easy navigation.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Responsive across devices.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Implement accessibility features.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Business Logic</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Modular and testable code.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 RESTful APIs or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GraphQL</a:t>
            </a:r>
            <a:r>
              <a:rPr lang="en-GB" sz="1800" kern="1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Implement caching and security.</a:t>
            </a:r>
          </a:p>
          <a:p>
            <a:pPr>
              <a:lnSpc>
                <a:spcPct val="107000"/>
              </a:lnSpc>
              <a:spcAft>
                <a:spcPts val="800"/>
              </a:spcAft>
            </a:pPr>
            <a:endParaRPr lang="en-US" dirty="0"/>
          </a:p>
        </p:txBody>
      </p:sp>
    </p:spTree>
    <p:extLst>
      <p:ext uri="{BB962C8B-B14F-4D97-AF65-F5344CB8AC3E}">
        <p14:creationId xmlns:p14="http://schemas.microsoft.com/office/powerpoint/2010/main" val="525732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normAutofit fontScale="90000"/>
          </a:bodyPr>
          <a:lstStyle/>
          <a:p>
            <a:r>
              <a:rPr lang="en-GB" dirty="0"/>
              <a:t>Software Architecture Components</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Access Layer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 ORM for database interactions.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Optimized queries.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Implement connection pooling.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Storage Layer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Choose the right database type.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Implement data normalisation for SQL.</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Ensure backup and security measures.</a:t>
            </a:r>
          </a:p>
          <a:p>
            <a:pPr>
              <a:lnSpc>
                <a:spcPct val="107000"/>
              </a:lnSpc>
              <a:spcAft>
                <a:spcPts val="800"/>
              </a:spcAft>
            </a:pPr>
            <a:endParaRPr lang="en-US" dirty="0"/>
          </a:p>
        </p:txBody>
      </p:sp>
    </p:spTree>
    <p:extLst>
      <p:ext uri="{BB962C8B-B14F-4D97-AF65-F5344CB8AC3E}">
        <p14:creationId xmlns:p14="http://schemas.microsoft.com/office/powerpoint/2010/main" val="19506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33754"/>
            <a:ext cx="3932237" cy="926123"/>
          </a:xfrm>
        </p:spPr>
        <p:txBody>
          <a:bodyPr>
            <a:normAutofit/>
          </a:bodyPr>
          <a:lstStyle/>
          <a:p>
            <a:r>
              <a:rPr lang="en-GB" dirty="0"/>
              <a:t>User Interface</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Definition of User Interface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The point of interaction between users and digital products, using elements like buttons, menus, and graphics.</a:t>
            </a:r>
          </a:p>
          <a:p>
            <a:pPr>
              <a:lnSpc>
                <a:spcPct val="107000"/>
              </a:lnSpc>
              <a:spcAft>
                <a:spcPts val="800"/>
              </a:spcAft>
            </a:pPr>
            <a:endParaRPr lang="en-US" dirty="0"/>
          </a:p>
        </p:txBody>
      </p:sp>
    </p:spTree>
    <p:extLst>
      <p:ext uri="{BB962C8B-B14F-4D97-AF65-F5344CB8AC3E}">
        <p14:creationId xmlns:p14="http://schemas.microsoft.com/office/powerpoint/2010/main" val="317772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Learning Outcomes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2400" kern="100" dirty="0">
                <a:effectLst/>
                <a:latin typeface="Calibri" panose="020F0502020204030204" pitchFamily="34" charset="0"/>
                <a:ea typeface="Calibri" panose="020F0502020204030204" pitchFamily="34" charset="0"/>
                <a:cs typeface="Arial" panose="020B0604020202020204" pitchFamily="34" charset="0"/>
              </a:rPr>
              <a:t>Understand the Basic Components of Software Architecture</a:t>
            </a:r>
          </a:p>
          <a:p>
            <a:pPr>
              <a:lnSpc>
                <a:spcPct val="107000"/>
              </a:lnSpc>
              <a:spcAft>
                <a:spcPts val="800"/>
              </a:spcAft>
            </a:pPr>
            <a:r>
              <a:rPr lang="en-GB" sz="2400" kern="100" dirty="0">
                <a:latin typeface="Calibri" panose="020F0502020204030204" pitchFamily="34" charset="0"/>
                <a:ea typeface="Calibri" panose="020F0502020204030204" pitchFamily="34" charset="0"/>
                <a:cs typeface="Arial" panose="020B0604020202020204" pitchFamily="34" charset="0"/>
              </a:rPr>
              <a:t>Understand different data types</a:t>
            </a:r>
            <a:endParaRPr lang="en-GB" sz="24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2400" kern="100" dirty="0">
                <a:effectLst/>
                <a:latin typeface="Calibri" panose="020F0502020204030204" pitchFamily="34" charset="0"/>
                <a:ea typeface="Calibri" panose="020F0502020204030204" pitchFamily="34" charset="0"/>
                <a:cs typeface="Arial" panose="020B0604020202020204" pitchFamily="34" charset="0"/>
              </a:rPr>
              <a:t>Differentiate Between Various Software Architecture Patterns</a:t>
            </a:r>
          </a:p>
          <a:p>
            <a:pPr>
              <a:lnSpc>
                <a:spcPct val="107000"/>
              </a:lnSpc>
              <a:spcAft>
                <a:spcPts val="800"/>
              </a:spcAft>
            </a:pPr>
            <a:r>
              <a:rPr lang="en-GB" sz="2400" kern="100" dirty="0">
                <a:effectLst/>
                <a:latin typeface="Calibri" panose="020F0502020204030204" pitchFamily="34" charset="0"/>
                <a:ea typeface="Calibri" panose="020F0502020204030204" pitchFamily="34" charset="0"/>
                <a:cs typeface="Arial" panose="020B0604020202020204" pitchFamily="34" charset="0"/>
              </a:rPr>
              <a:t>Evaluate the Impact of Architecture Elements on Software Quality</a:t>
            </a:r>
          </a:p>
          <a:p>
            <a:pPr marL="0" indent="0">
              <a:buNone/>
            </a:pPr>
            <a:endParaRPr lang="en-GB" dirty="0"/>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33754"/>
            <a:ext cx="3932237" cy="926123"/>
          </a:xfrm>
        </p:spPr>
        <p:txBody>
          <a:bodyPr>
            <a:normAutofit/>
          </a:bodyPr>
          <a:lstStyle/>
          <a:p>
            <a:r>
              <a:rPr lang="en-GB" dirty="0">
                <a:highlight>
                  <a:srgbClr val="FFFF00"/>
                </a:highlight>
              </a:rPr>
              <a:t>User Interface</a:t>
            </a:r>
            <a:endParaRPr lang="en-US" dirty="0">
              <a:highlight>
                <a:srgbClr val="FFFF00"/>
              </a:highlight>
            </a:endParaRP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Types of User Interface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GUI: Graphics and icons-based, common in apps.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CLI: Text-based commands used by developers.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TUI: Resembles GUIs but with keyboard control.</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Natural Language: Uses human language, e.g., voice assistants.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Touch: Designed for touchscreens.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Virtual Reality: Interaction in 3D space.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Gesture-Based: Uses physical movements as commands.</a:t>
            </a:r>
          </a:p>
          <a:p>
            <a:pPr>
              <a:lnSpc>
                <a:spcPct val="107000"/>
              </a:lnSpc>
              <a:spcAft>
                <a:spcPts val="800"/>
              </a:spcAft>
            </a:pPr>
            <a:endParaRPr lang="en-US" dirty="0"/>
          </a:p>
        </p:txBody>
      </p:sp>
    </p:spTree>
    <p:extLst>
      <p:ext uri="{BB962C8B-B14F-4D97-AF65-F5344CB8AC3E}">
        <p14:creationId xmlns:p14="http://schemas.microsoft.com/office/powerpoint/2010/main" val="4058579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33754"/>
            <a:ext cx="3932237" cy="926123"/>
          </a:xfrm>
        </p:spPr>
        <p:txBody>
          <a:bodyPr>
            <a:normAutofit/>
          </a:bodyPr>
          <a:lstStyle/>
          <a:p>
            <a:r>
              <a:rPr lang="en-GB" dirty="0"/>
              <a:t>User Interface</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Benefits of User Interface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Improves usability and task completion.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Increases user satisfaction and loyalty.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Boosts efficiency and speed.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Ensures accessibility to diverse users.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Elevates business value and competitiveness.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Reduces support costs.</a:t>
            </a:r>
          </a:p>
          <a:p>
            <a:pPr>
              <a:lnSpc>
                <a:spcPct val="107000"/>
              </a:lnSpc>
              <a:spcAft>
                <a:spcPts val="800"/>
              </a:spcAft>
            </a:pPr>
            <a:endParaRPr lang="en-US" dirty="0"/>
          </a:p>
        </p:txBody>
      </p:sp>
    </p:spTree>
    <p:extLst>
      <p:ext uri="{BB962C8B-B14F-4D97-AF65-F5344CB8AC3E}">
        <p14:creationId xmlns:p14="http://schemas.microsoft.com/office/powerpoint/2010/main" val="4231160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33754"/>
            <a:ext cx="3932237" cy="926123"/>
          </a:xfrm>
        </p:spPr>
        <p:txBody>
          <a:bodyPr>
            <a:normAutofit/>
          </a:bodyPr>
          <a:lstStyle/>
          <a:p>
            <a:r>
              <a:rPr lang="en-GB" dirty="0"/>
              <a:t>Business Logic</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fontScale="92500" lnSpcReduction="1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Business Logic</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Business logic refers to the rules, calculations, and processes that handle the data exchange between a database and a user interface.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Essentially, it's the "brain" of the application, determining how data is transformed or calculated and then passed on to the next tier in the software architecture.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Types of Business Logic</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Validation Logic: Checks for accuracy and completeness of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Calculation Logic: Performs calculations, often involving multiple data points.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Workflow Logic: Manages the sequence of steps required to complete a business process.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Authorization Logic: Determines who has access to what within an application.</a:t>
            </a:r>
          </a:p>
          <a:p>
            <a:pPr>
              <a:lnSpc>
                <a:spcPct val="107000"/>
              </a:lnSpc>
              <a:spcAft>
                <a:spcPts val="800"/>
              </a:spcAft>
            </a:pPr>
            <a:endParaRPr lang="en-US" dirty="0"/>
          </a:p>
        </p:txBody>
      </p:sp>
    </p:spTree>
    <p:extLst>
      <p:ext uri="{BB962C8B-B14F-4D97-AF65-F5344CB8AC3E}">
        <p14:creationId xmlns:p14="http://schemas.microsoft.com/office/powerpoint/2010/main" val="3414447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33754"/>
            <a:ext cx="3932237" cy="926123"/>
          </a:xfrm>
        </p:spPr>
        <p:txBody>
          <a:bodyPr>
            <a:normAutofit/>
          </a:bodyPr>
          <a:lstStyle/>
          <a:p>
            <a:r>
              <a:rPr lang="en-GB" dirty="0"/>
              <a:t>Business Logic</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Benefits of Business Logic</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Consistency: Ensures that all data operations are consistent across different parts of the application.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Reusability: Once defined, business logic can be reused across different systems or modules, improving development speed.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Maintainability: Isolating the business logic makes it easier to update or modify rules without affecting other parts of the system.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endParaRPr lang="en-US" dirty="0"/>
          </a:p>
        </p:txBody>
      </p:sp>
    </p:spTree>
    <p:extLst>
      <p:ext uri="{BB962C8B-B14F-4D97-AF65-F5344CB8AC3E}">
        <p14:creationId xmlns:p14="http://schemas.microsoft.com/office/powerpoint/2010/main" val="1372776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33754"/>
            <a:ext cx="3932237" cy="926123"/>
          </a:xfrm>
        </p:spPr>
        <p:txBody>
          <a:bodyPr>
            <a:normAutofit/>
          </a:bodyPr>
          <a:lstStyle/>
          <a:p>
            <a:r>
              <a:rPr lang="en-GB" dirty="0"/>
              <a:t>Data Access Layer</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Data Access Layer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 separate layer in a software application that interacts directly with the database or data source.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Responsible for CRUD operations (Create, Read, Update, Delete) on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Serves as an abstraction between the business logic and database, enabling code reusability and maintainability.</a:t>
            </a:r>
          </a:p>
          <a:p>
            <a:pPr>
              <a:lnSpc>
                <a:spcPct val="107000"/>
              </a:lnSpc>
              <a:spcAft>
                <a:spcPts val="800"/>
              </a:spcAft>
            </a:pPr>
            <a:endParaRPr lang="en-US" dirty="0"/>
          </a:p>
        </p:txBody>
      </p:sp>
    </p:spTree>
    <p:extLst>
      <p:ext uri="{BB962C8B-B14F-4D97-AF65-F5344CB8AC3E}">
        <p14:creationId xmlns:p14="http://schemas.microsoft.com/office/powerpoint/2010/main" val="210762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33754"/>
            <a:ext cx="3932237" cy="926123"/>
          </a:xfrm>
        </p:spPr>
        <p:txBody>
          <a:bodyPr>
            <a:normAutofit/>
          </a:bodyPr>
          <a:lstStyle/>
          <a:p>
            <a:r>
              <a:rPr lang="en-GB" dirty="0"/>
              <a:t>Data Access Layer</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Data Access Layer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 separate layer in a software application that interacts directly with the database or data source.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Responsible for CRUD operations (Create, Read, Update, Delete) on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Serves as an abstraction between the business logic and database, enabling code reusability and maintainability.</a:t>
            </a:r>
          </a:p>
          <a:p>
            <a:pPr>
              <a:lnSpc>
                <a:spcPct val="107000"/>
              </a:lnSpc>
              <a:spcAft>
                <a:spcPts val="800"/>
              </a:spcAft>
            </a:pPr>
            <a:endParaRPr lang="en-US" dirty="0"/>
          </a:p>
        </p:txBody>
      </p:sp>
    </p:spTree>
    <p:extLst>
      <p:ext uri="{BB962C8B-B14F-4D97-AF65-F5344CB8AC3E}">
        <p14:creationId xmlns:p14="http://schemas.microsoft.com/office/powerpoint/2010/main" val="340159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33754"/>
            <a:ext cx="3932237" cy="926123"/>
          </a:xfrm>
        </p:spPr>
        <p:txBody>
          <a:bodyPr>
            <a:normAutofit/>
          </a:bodyPr>
          <a:lstStyle/>
          <a:p>
            <a:r>
              <a:rPr lang="en-GB" dirty="0"/>
              <a:t>Data Access Layer</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Benefits of Data Access Layer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Decoupling: Isolates database code from business logic, making system changes easier.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Reusability: Enables reusing data access logic across multiple projects or modules.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Maintainability: Easier to manage and update, saving development time in the long run.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Security: Centralized data operations allow for better security practices, like parameterised queries to prevent SQL injection.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Testability: Simplifies the process of writing unit tests for the business logic by mocking the data access layer. </a:t>
            </a:r>
          </a:p>
          <a:p>
            <a:pPr>
              <a:lnSpc>
                <a:spcPct val="107000"/>
              </a:lnSpc>
              <a:spcAft>
                <a:spcPts val="800"/>
              </a:spcAft>
            </a:pPr>
            <a:endParaRPr lang="en-US" dirty="0"/>
          </a:p>
        </p:txBody>
      </p:sp>
    </p:spTree>
    <p:extLst>
      <p:ext uri="{BB962C8B-B14F-4D97-AF65-F5344CB8AC3E}">
        <p14:creationId xmlns:p14="http://schemas.microsoft.com/office/powerpoint/2010/main" val="2602704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33754"/>
            <a:ext cx="3932237" cy="926123"/>
          </a:xfrm>
        </p:spPr>
        <p:txBody>
          <a:bodyPr>
            <a:normAutofit/>
          </a:bodyPr>
          <a:lstStyle/>
          <a:p>
            <a:r>
              <a:rPr lang="en-GB" dirty="0"/>
              <a:t>Data Storage Layer</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Data Storage Layer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 component in a software architecture responsible for managing how data is stored, retrieved, and manipulated.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Serves as the foundation for data operations in an application, abstracting the underlying storage mechanisms.</a:t>
            </a:r>
          </a:p>
          <a:p>
            <a:pPr>
              <a:lnSpc>
                <a:spcPct val="107000"/>
              </a:lnSpc>
              <a:spcAft>
                <a:spcPts val="800"/>
              </a:spcAft>
            </a:pPr>
            <a:endParaRPr lang="en-US" dirty="0"/>
          </a:p>
        </p:txBody>
      </p:sp>
    </p:spTree>
    <p:extLst>
      <p:ext uri="{BB962C8B-B14F-4D97-AF65-F5344CB8AC3E}">
        <p14:creationId xmlns:p14="http://schemas.microsoft.com/office/powerpoint/2010/main" val="4111928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33754"/>
            <a:ext cx="3932237" cy="926123"/>
          </a:xfrm>
        </p:spPr>
        <p:txBody>
          <a:bodyPr>
            <a:normAutofit/>
          </a:bodyPr>
          <a:lstStyle/>
          <a:p>
            <a:r>
              <a:rPr lang="en-GB" dirty="0"/>
              <a:t>Data Storage Layer</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Types of Data Storage Layer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Relational Databases: SQL-based storage like MySQL, PostgreSQL.</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NoSQL Databases: Document-oriented (MongoDB), Key-Value stores (Redis), Wide-column (Cassandra).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File Storage: File systems object storage like AWS S3.</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In-Memory Storage: RAM-based stores, e.g., Redis.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Warehouses: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BigQuery</a:t>
            </a:r>
            <a:r>
              <a:rPr lang="en-GB" sz="1800" kern="100" dirty="0">
                <a:effectLst/>
                <a:latin typeface="Calibri" panose="020F0502020204030204" pitchFamily="34" charset="0"/>
                <a:ea typeface="Calibri" panose="020F0502020204030204" pitchFamily="34" charset="0"/>
                <a:cs typeface="Arial" panose="020B0604020202020204" pitchFamily="34" charset="0"/>
              </a:rPr>
              <a:t>, Snowflake, optimised for analytics.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Graph Databases: Neo4j, optimized for relationship-heavy queries.</a:t>
            </a:r>
          </a:p>
          <a:p>
            <a:pPr>
              <a:lnSpc>
                <a:spcPct val="107000"/>
              </a:lnSpc>
              <a:spcAft>
                <a:spcPts val="800"/>
              </a:spcAft>
            </a:pPr>
            <a:endParaRPr lang="en-US" dirty="0"/>
          </a:p>
        </p:txBody>
      </p:sp>
    </p:spTree>
    <p:extLst>
      <p:ext uri="{BB962C8B-B14F-4D97-AF65-F5344CB8AC3E}">
        <p14:creationId xmlns:p14="http://schemas.microsoft.com/office/powerpoint/2010/main" val="4158138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33754"/>
            <a:ext cx="3932237" cy="926123"/>
          </a:xfrm>
        </p:spPr>
        <p:txBody>
          <a:bodyPr>
            <a:normAutofit/>
          </a:bodyPr>
          <a:lstStyle/>
          <a:p>
            <a:r>
              <a:rPr lang="en-GB" dirty="0"/>
              <a:t>Data Storage Layer</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Benefits of Data Storage Layer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Abstraction: Simplifies application logic by managing data operations.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Scalability: Easier to scale the storage independently from the application.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Consistency: Centralizes data management, aiding in data integrity.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Flexibility: Allows for easy switching between different storage options.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Security: Centralized control over data access and encryption.</a:t>
            </a:r>
          </a:p>
          <a:p>
            <a:pPr>
              <a:lnSpc>
                <a:spcPct val="107000"/>
              </a:lnSpc>
              <a:spcAft>
                <a:spcPts val="800"/>
              </a:spcAft>
            </a:pPr>
            <a:endParaRPr lang="en-US" dirty="0"/>
          </a:p>
        </p:txBody>
      </p:sp>
    </p:spTree>
    <p:extLst>
      <p:ext uri="{BB962C8B-B14F-4D97-AF65-F5344CB8AC3E}">
        <p14:creationId xmlns:p14="http://schemas.microsoft.com/office/powerpoint/2010/main" val="13463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a:t>Basic Components of Software Architecture</a:t>
            </a:r>
          </a:p>
        </p:txBody>
      </p:sp>
    </p:spTree>
    <p:extLst>
      <p:ext uri="{BB962C8B-B14F-4D97-AF65-F5344CB8AC3E}">
        <p14:creationId xmlns:p14="http://schemas.microsoft.com/office/powerpoint/2010/main" val="2955684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Make a prediction (think, write, pair, share)</a:t>
            </a:r>
            <a:endParaRPr b="0"/>
          </a:p>
        </p:txBody>
      </p:sp>
      <p:sp>
        <p:nvSpPr>
          <p:cNvPr id="125" name="Google Shape;125;p14"/>
          <p:cNvSpPr txBox="1"/>
          <p:nvPr/>
        </p:nvSpPr>
        <p:spPr>
          <a:xfrm>
            <a:off x="886799" y="1560166"/>
            <a:ext cx="4626233" cy="1868833"/>
          </a:xfrm>
          <a:prstGeom prst="rect">
            <a:avLst/>
          </a:prstGeom>
          <a:solidFill>
            <a:srgbClr val="EFEFEF"/>
          </a:solidFill>
          <a:ln>
            <a:noFill/>
          </a:ln>
        </p:spPr>
        <p:txBody>
          <a:bodyPr spcFirstLastPara="1" wrap="square" lIns="121900" tIns="121900" rIns="121900" bIns="121900" anchor="t" anchorCtr="0">
            <a:noAutofit/>
          </a:bodyPr>
          <a:lstStyle/>
          <a:p>
            <a:r>
              <a:rPr lang="en-GB" sz="2400" dirty="0">
                <a:latin typeface="Roboto Mono"/>
                <a:ea typeface="Roboto Mono"/>
                <a:cs typeface="Roboto Mono"/>
                <a:sym typeface="Roboto Mono"/>
              </a:rPr>
              <a:t>print("What is your name?")</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name = input()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a:t>
            </a:r>
            <a:r>
              <a:rPr lang="en-GB" sz="2400" dirty="0" err="1">
                <a:latin typeface="Roboto Mono"/>
                <a:ea typeface="Roboto Mono"/>
                <a:cs typeface="Roboto Mono"/>
                <a:sym typeface="Roboto Mono"/>
              </a:rPr>
              <a:t>f"Hello</a:t>
            </a:r>
            <a:r>
              <a:rPr lang="en-GB" sz="2400" dirty="0">
                <a:latin typeface="Roboto Mono"/>
                <a:ea typeface="Roboto Mono"/>
                <a:cs typeface="Roboto Mono"/>
                <a:sym typeface="Roboto Mono"/>
              </a:rPr>
              <a:t> {name}")</a:t>
            </a:r>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pPr>
              <a:lnSpc>
                <a:spcPct val="115000"/>
              </a:lnSpc>
              <a:spcAft>
                <a:spcPts val="2133"/>
              </a:spcAft>
            </a:pPr>
            <a:endParaRPr sz="2400" dirty="0">
              <a:solidFill>
                <a:srgbClr val="5B5BA5"/>
              </a:solidFill>
              <a:latin typeface="Quicksand"/>
              <a:ea typeface="Quicksand"/>
              <a:cs typeface="Quicksand"/>
              <a:sym typeface="Quicksand"/>
            </a:endParaRPr>
          </a:p>
        </p:txBody>
      </p:sp>
      <p:sp>
        <p:nvSpPr>
          <p:cNvPr id="126" name="Google Shape;126;p14"/>
          <p:cNvSpPr txBox="1"/>
          <p:nvPr/>
        </p:nvSpPr>
        <p:spPr>
          <a:xfrm>
            <a:off x="490000" y="1560167"/>
            <a:ext cx="396800" cy="1015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127" name="Google Shape;127;p14"/>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solidFill>
                  <a:srgbClr val="FFFFFF"/>
                </a:solidFill>
                <a:highlight>
                  <a:schemeClr val="dk1"/>
                </a:highlight>
              </a:rPr>
              <a:t> Question </a:t>
            </a:r>
            <a:r>
              <a:rPr lang="en-GB">
                <a:solidFill>
                  <a:schemeClr val="accent1"/>
                </a:solidFill>
              </a:rPr>
              <a:t>.</a:t>
            </a:r>
            <a:endParaRPr>
              <a:solidFill>
                <a:schemeClr val="accent1"/>
              </a:solidFill>
            </a:endParaRPr>
          </a:p>
          <a:p>
            <a:pPr marL="0" indent="0">
              <a:spcBef>
                <a:spcPts val="2133"/>
              </a:spcBef>
              <a:buNone/>
            </a:pPr>
            <a:r>
              <a:rPr lang="en-GB"/>
              <a:t>Take a look at these three lines of code. </a:t>
            </a:r>
            <a:endParaRPr/>
          </a:p>
          <a:p>
            <a:pPr>
              <a:spcBef>
                <a:spcPts val="2133"/>
              </a:spcBef>
            </a:pPr>
            <a:r>
              <a:rPr lang="en-GB"/>
              <a:t>What do you think each line of code will do when executed? </a:t>
            </a:r>
            <a:endParaRPr/>
          </a:p>
          <a:p>
            <a:r>
              <a:rPr lang="en-GB"/>
              <a:t>What would be the output of line 3?</a:t>
            </a:r>
            <a:endParaRPr/>
          </a:p>
        </p:txBody>
      </p:sp>
      <p:sp>
        <p:nvSpPr>
          <p:cNvPr id="3" name="Subtitle 2">
            <a:extLst>
              <a:ext uri="{FF2B5EF4-FFF2-40B4-BE49-F238E27FC236}">
                <a16:creationId xmlns:a16="http://schemas.microsoft.com/office/drawing/2014/main" id="{1ADE1A90-2504-5C5C-889A-4E349D3F9724}"/>
              </a:ext>
            </a:extLst>
          </p:cNvPr>
          <p:cNvSpPr>
            <a:spLocks noGrp="1"/>
          </p:cNvSpPr>
          <p:nvPr>
            <p:ph type="subTitle" idx="3"/>
          </p:nvPr>
        </p:nvSpPr>
        <p:spPr/>
        <p:txBody>
          <a:bodyPr/>
          <a:lstStyle/>
          <a:p>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Walking through the code</a:t>
            </a:r>
            <a:endParaRPr b="0"/>
          </a:p>
        </p:txBody>
      </p:sp>
      <p:sp>
        <p:nvSpPr>
          <p:cNvPr id="134" name="Google Shape;134;p15"/>
          <p:cNvSpPr txBox="1"/>
          <p:nvPr/>
        </p:nvSpPr>
        <p:spPr>
          <a:xfrm>
            <a:off x="7010533" y="17366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135" name="Google Shape;135;p15"/>
          <p:cNvSpPr/>
          <p:nvPr/>
        </p:nvSpPr>
        <p:spPr>
          <a:xfrm>
            <a:off x="8643191" y="3099445"/>
            <a:ext cx="4800" cy="48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6" name="Google Shape;136;p15"/>
          <p:cNvSpPr txBox="1"/>
          <p:nvPr/>
        </p:nvSpPr>
        <p:spPr>
          <a:xfrm>
            <a:off x="7010533" y="29558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137" name="Google Shape;137;p15"/>
          <p:cNvSpPr txBox="1"/>
          <p:nvPr/>
        </p:nvSpPr>
        <p:spPr>
          <a:xfrm>
            <a:off x="7010633" y="3550433"/>
            <a:ext cx="4753200" cy="2062400"/>
          </a:xfrm>
          <a:prstGeom prst="rect">
            <a:avLst/>
          </a:prstGeom>
          <a:noFill/>
          <a:ln>
            <a:noFill/>
          </a:ln>
        </p:spPr>
        <p:txBody>
          <a:bodyPr spcFirstLastPara="1" wrap="square" lIns="121900" tIns="121900" rIns="121900" bIns="121900" anchor="t" anchorCtr="0">
            <a:noAutofit/>
          </a:bodyPr>
          <a:lstStyle/>
          <a:p>
            <a:pPr>
              <a:lnSpc>
                <a:spcPct val="115000"/>
              </a:lnSpc>
            </a:pPr>
            <a:endParaRPr sz="2400"/>
          </a:p>
        </p:txBody>
      </p:sp>
      <p:sp>
        <p:nvSpPr>
          <p:cNvPr id="138" name="Google Shape;138;p15"/>
          <p:cNvSpPr txBox="1"/>
          <p:nvPr/>
        </p:nvSpPr>
        <p:spPr>
          <a:xfrm>
            <a:off x="886799" y="1560167"/>
            <a:ext cx="4741643" cy="1880070"/>
          </a:xfrm>
          <a:prstGeom prst="rect">
            <a:avLst/>
          </a:prstGeom>
          <a:solidFill>
            <a:srgbClr val="EFEFEF"/>
          </a:solidFill>
          <a:ln>
            <a:noFill/>
          </a:ln>
        </p:spPr>
        <p:txBody>
          <a:bodyPr spcFirstLastPara="1" wrap="square" lIns="121900" tIns="121900" rIns="121900" bIns="121900" anchor="t" anchorCtr="0">
            <a:noAutofit/>
          </a:bodyPr>
          <a:lstStyle/>
          <a:p>
            <a:r>
              <a:rPr lang="en-GB" sz="2400" dirty="0">
                <a:latin typeface="Roboto Mono"/>
                <a:ea typeface="Roboto Mono"/>
                <a:cs typeface="Roboto Mono"/>
                <a:sym typeface="Roboto Mono"/>
              </a:rPr>
              <a:t>print("What is your name?")</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name = input()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a:t>
            </a:r>
            <a:r>
              <a:rPr lang="en-GB" sz="2400" dirty="0" err="1">
                <a:latin typeface="Roboto Mono"/>
                <a:ea typeface="Roboto Mono"/>
                <a:cs typeface="Roboto Mono"/>
                <a:sym typeface="Roboto Mono"/>
              </a:rPr>
              <a:t>f"Hello</a:t>
            </a:r>
            <a:r>
              <a:rPr lang="en-GB" sz="2400" dirty="0">
                <a:latin typeface="Roboto Mono"/>
                <a:ea typeface="Roboto Mono"/>
                <a:cs typeface="Roboto Mono"/>
                <a:sym typeface="Roboto Mono"/>
              </a:rPr>
              <a:t> {name}")</a:t>
            </a:r>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pPr>
              <a:lnSpc>
                <a:spcPct val="115000"/>
              </a:lnSpc>
              <a:spcAft>
                <a:spcPts val="2133"/>
              </a:spcAft>
            </a:pPr>
            <a:endParaRPr sz="2400" dirty="0">
              <a:solidFill>
                <a:srgbClr val="5B5BA5"/>
              </a:solidFill>
              <a:latin typeface="Quicksand"/>
              <a:ea typeface="Quicksand"/>
              <a:cs typeface="Quicksand"/>
              <a:sym typeface="Quicksand"/>
            </a:endParaRPr>
          </a:p>
        </p:txBody>
      </p:sp>
      <p:sp>
        <p:nvSpPr>
          <p:cNvPr id="139" name="Google Shape;139;p15"/>
          <p:cNvSpPr txBox="1"/>
          <p:nvPr/>
        </p:nvSpPr>
        <p:spPr>
          <a:xfrm>
            <a:off x="490000" y="1560167"/>
            <a:ext cx="396800" cy="1015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Walking through the code</a:t>
            </a:r>
            <a:endParaRPr b="0"/>
          </a:p>
        </p:txBody>
      </p:sp>
      <p:sp>
        <p:nvSpPr>
          <p:cNvPr id="146" name="Google Shape;146;p16"/>
          <p:cNvSpPr txBox="1"/>
          <p:nvPr/>
        </p:nvSpPr>
        <p:spPr>
          <a:xfrm>
            <a:off x="7010533" y="17366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147" name="Google Shape;147;p16"/>
          <p:cNvSpPr/>
          <p:nvPr/>
        </p:nvSpPr>
        <p:spPr>
          <a:xfrm>
            <a:off x="8643191" y="3099445"/>
            <a:ext cx="4800" cy="48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 name="Google Shape;148;p16"/>
          <p:cNvSpPr txBox="1"/>
          <p:nvPr/>
        </p:nvSpPr>
        <p:spPr>
          <a:xfrm>
            <a:off x="7010533" y="29558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149" name="Google Shape;149;p16"/>
          <p:cNvSpPr txBox="1"/>
          <p:nvPr/>
        </p:nvSpPr>
        <p:spPr>
          <a:xfrm>
            <a:off x="7010633" y="3550433"/>
            <a:ext cx="4753200" cy="206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What is your name?</a:t>
            </a:r>
            <a:endParaRPr sz="2400">
              <a:latin typeface="Roboto Mono"/>
              <a:ea typeface="Roboto Mono"/>
              <a:cs typeface="Roboto Mono"/>
              <a:sym typeface="Roboto Mono"/>
            </a:endParaRPr>
          </a:p>
        </p:txBody>
      </p:sp>
      <p:sp>
        <p:nvSpPr>
          <p:cNvPr id="150" name="Google Shape;150;p16"/>
          <p:cNvSpPr txBox="1"/>
          <p:nvPr/>
        </p:nvSpPr>
        <p:spPr>
          <a:xfrm>
            <a:off x="886800" y="1560166"/>
            <a:ext cx="4422047" cy="1786715"/>
          </a:xfrm>
          <a:prstGeom prst="rect">
            <a:avLst/>
          </a:prstGeom>
          <a:solidFill>
            <a:srgbClr val="EFEFEF"/>
          </a:solidFill>
          <a:ln>
            <a:noFill/>
          </a:ln>
        </p:spPr>
        <p:txBody>
          <a:bodyPr spcFirstLastPara="1" wrap="square" lIns="121900" tIns="121900" rIns="121900" bIns="121900" anchor="t" anchorCtr="0">
            <a:noAutofit/>
          </a:bodyPr>
          <a:lstStyle/>
          <a:p>
            <a:r>
              <a:rPr lang="en-GB" sz="2400" dirty="0">
                <a:latin typeface="Roboto Mono"/>
                <a:ea typeface="Roboto Mono"/>
                <a:cs typeface="Roboto Mono"/>
                <a:sym typeface="Roboto Mono"/>
              </a:rPr>
              <a:t>print("What is your name?")</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name = input()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a:t>
            </a:r>
            <a:r>
              <a:rPr lang="en-GB" sz="2400" dirty="0" err="1">
                <a:latin typeface="Roboto Mono"/>
                <a:ea typeface="Roboto Mono"/>
                <a:cs typeface="Roboto Mono"/>
                <a:sym typeface="Roboto Mono"/>
              </a:rPr>
              <a:t>f"Hello</a:t>
            </a:r>
            <a:r>
              <a:rPr lang="en-GB" sz="2400" dirty="0">
                <a:latin typeface="Roboto Mono"/>
                <a:ea typeface="Roboto Mono"/>
                <a:cs typeface="Roboto Mono"/>
                <a:sym typeface="Roboto Mono"/>
              </a:rPr>
              <a:t> {name}")</a:t>
            </a:r>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pPr>
              <a:lnSpc>
                <a:spcPct val="115000"/>
              </a:lnSpc>
              <a:spcAft>
                <a:spcPts val="2133"/>
              </a:spcAft>
            </a:pPr>
            <a:endParaRPr sz="2400" dirty="0">
              <a:solidFill>
                <a:srgbClr val="5B5BA5"/>
              </a:solidFill>
              <a:latin typeface="Quicksand"/>
              <a:ea typeface="Quicksand"/>
              <a:cs typeface="Quicksand"/>
              <a:sym typeface="Quicksand"/>
            </a:endParaRPr>
          </a:p>
        </p:txBody>
      </p:sp>
      <p:sp>
        <p:nvSpPr>
          <p:cNvPr id="151" name="Google Shape;151;p16"/>
          <p:cNvSpPr txBox="1"/>
          <p:nvPr/>
        </p:nvSpPr>
        <p:spPr>
          <a:xfrm>
            <a:off x="490000" y="1560167"/>
            <a:ext cx="396800" cy="1015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152" name="Google Shape;152;p16"/>
          <p:cNvSpPr/>
          <p:nvPr/>
        </p:nvSpPr>
        <p:spPr>
          <a:xfrm>
            <a:off x="971100" y="1662467"/>
            <a:ext cx="39344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 name="Subtitle 2">
            <a:extLst>
              <a:ext uri="{FF2B5EF4-FFF2-40B4-BE49-F238E27FC236}">
                <a16:creationId xmlns:a16="http://schemas.microsoft.com/office/drawing/2014/main" id="{57A26BAA-8A9D-80A0-64D8-B79B4521E50A}"/>
              </a:ext>
            </a:extLst>
          </p:cNvPr>
          <p:cNvSpPr>
            <a:spLocks noGrp="1"/>
          </p:cNvSpPr>
          <p:nvPr>
            <p:ph type="subTitle" idx="3"/>
          </p:nvPr>
        </p:nvSpPr>
        <p:spPr/>
        <p:txBody>
          <a:bodyPr/>
          <a:lstStyle/>
          <a:p>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Walking through the code</a:t>
            </a:r>
            <a:endParaRPr b="0"/>
          </a:p>
        </p:txBody>
      </p:sp>
      <p:sp>
        <p:nvSpPr>
          <p:cNvPr id="159" name="Google Shape;159;p17"/>
          <p:cNvSpPr txBox="1"/>
          <p:nvPr/>
        </p:nvSpPr>
        <p:spPr>
          <a:xfrm>
            <a:off x="7010627" y="2229639"/>
            <a:ext cx="1632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name</a:t>
            </a:r>
            <a:endParaRPr sz="2400"/>
          </a:p>
        </p:txBody>
      </p:sp>
      <p:sp>
        <p:nvSpPr>
          <p:cNvPr id="160" name="Google Shape;160;p17"/>
          <p:cNvSpPr/>
          <p:nvPr/>
        </p:nvSpPr>
        <p:spPr>
          <a:xfrm>
            <a:off x="7932233" y="2295071"/>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161" name="Google Shape;161;p17"/>
          <p:cNvSpPr txBox="1"/>
          <p:nvPr/>
        </p:nvSpPr>
        <p:spPr>
          <a:xfrm>
            <a:off x="7010533" y="17366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162" name="Google Shape;162;p17"/>
          <p:cNvSpPr/>
          <p:nvPr/>
        </p:nvSpPr>
        <p:spPr>
          <a:xfrm>
            <a:off x="8643191" y="3099445"/>
            <a:ext cx="4800" cy="48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 name="Google Shape;163;p17"/>
          <p:cNvSpPr txBox="1"/>
          <p:nvPr/>
        </p:nvSpPr>
        <p:spPr>
          <a:xfrm>
            <a:off x="7010533" y="29558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164" name="Google Shape;164;p17"/>
          <p:cNvSpPr txBox="1"/>
          <p:nvPr/>
        </p:nvSpPr>
        <p:spPr>
          <a:xfrm>
            <a:off x="7010633" y="3550433"/>
            <a:ext cx="4753200" cy="206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What is your name?</a:t>
            </a:r>
            <a:endParaRPr sz="2400">
              <a:latin typeface="Roboto Mono"/>
              <a:ea typeface="Roboto Mono"/>
              <a:cs typeface="Roboto Mono"/>
              <a:sym typeface="Roboto Mono"/>
            </a:endParaRPr>
          </a:p>
        </p:txBody>
      </p:sp>
      <p:sp>
        <p:nvSpPr>
          <p:cNvPr id="165" name="Google Shape;165;p17"/>
          <p:cNvSpPr txBox="1"/>
          <p:nvPr/>
        </p:nvSpPr>
        <p:spPr>
          <a:xfrm>
            <a:off x="886800" y="1560167"/>
            <a:ext cx="4439802" cy="1880070"/>
          </a:xfrm>
          <a:prstGeom prst="rect">
            <a:avLst/>
          </a:prstGeom>
          <a:solidFill>
            <a:srgbClr val="EFEFEF"/>
          </a:solidFill>
          <a:ln>
            <a:noFill/>
          </a:ln>
        </p:spPr>
        <p:txBody>
          <a:bodyPr spcFirstLastPara="1" wrap="square" lIns="121900" tIns="121900" rIns="121900" bIns="121900" anchor="t" anchorCtr="0">
            <a:noAutofit/>
          </a:bodyPr>
          <a:lstStyle/>
          <a:p>
            <a:r>
              <a:rPr lang="en-GB" sz="2400" dirty="0">
                <a:latin typeface="Roboto Mono"/>
                <a:ea typeface="Roboto Mono"/>
                <a:cs typeface="Roboto Mono"/>
                <a:sym typeface="Roboto Mono"/>
              </a:rPr>
              <a:t>print("What is your name?")</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name = input()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a:t>
            </a:r>
            <a:r>
              <a:rPr lang="en-GB" sz="2400" dirty="0" err="1">
                <a:latin typeface="Roboto Mono"/>
                <a:ea typeface="Roboto Mono"/>
                <a:cs typeface="Roboto Mono"/>
                <a:sym typeface="Roboto Mono"/>
              </a:rPr>
              <a:t>f"Hello</a:t>
            </a:r>
            <a:r>
              <a:rPr lang="en-GB" sz="2400" dirty="0">
                <a:latin typeface="Roboto Mono"/>
                <a:ea typeface="Roboto Mono"/>
                <a:cs typeface="Roboto Mono"/>
                <a:sym typeface="Roboto Mono"/>
              </a:rPr>
              <a:t> {name}")</a:t>
            </a:r>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pPr>
              <a:lnSpc>
                <a:spcPct val="115000"/>
              </a:lnSpc>
              <a:spcAft>
                <a:spcPts val="2133"/>
              </a:spcAft>
            </a:pPr>
            <a:endParaRPr sz="2400" dirty="0">
              <a:solidFill>
                <a:srgbClr val="5B5BA5"/>
              </a:solidFill>
              <a:latin typeface="Quicksand"/>
              <a:ea typeface="Quicksand"/>
              <a:cs typeface="Quicksand"/>
              <a:sym typeface="Quicksand"/>
            </a:endParaRPr>
          </a:p>
        </p:txBody>
      </p:sp>
      <p:sp>
        <p:nvSpPr>
          <p:cNvPr id="166" name="Google Shape;166;p17"/>
          <p:cNvSpPr txBox="1"/>
          <p:nvPr/>
        </p:nvSpPr>
        <p:spPr>
          <a:xfrm>
            <a:off x="490000" y="1560167"/>
            <a:ext cx="396800" cy="1015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167" name="Google Shape;167;p17"/>
          <p:cNvSpPr/>
          <p:nvPr/>
        </p:nvSpPr>
        <p:spPr>
          <a:xfrm>
            <a:off x="1064121" y="2470839"/>
            <a:ext cx="2513579"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168" name="Google Shape;168;p17"/>
          <p:cNvSpPr txBox="1">
            <a:spLocks noGrp="1"/>
          </p:cNvSpPr>
          <p:nvPr>
            <p:ph type="body" idx="1"/>
          </p:nvPr>
        </p:nvSpPr>
        <p:spPr>
          <a:xfrm>
            <a:off x="414533" y="3670200"/>
            <a:ext cx="6339600" cy="276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The </a:t>
            </a:r>
            <a:r>
              <a:rPr lang="en-GB">
                <a:latin typeface="Roboto Mono"/>
                <a:ea typeface="Roboto Mono"/>
                <a:cs typeface="Roboto Mono"/>
                <a:sym typeface="Roboto Mono"/>
              </a:rPr>
              <a:t>name </a:t>
            </a:r>
            <a:r>
              <a:rPr lang="en-GB" b="1"/>
              <a:t>variable </a:t>
            </a:r>
            <a:r>
              <a:rPr lang="en-GB"/>
              <a:t>is </a:t>
            </a:r>
            <a:r>
              <a:rPr lang="en-GB" b="1"/>
              <a:t>initialised </a:t>
            </a:r>
            <a:r>
              <a:rPr lang="en-GB"/>
              <a:t>and</a:t>
            </a:r>
            <a:r>
              <a:rPr lang="en-GB" b="1"/>
              <a:t> assigned </a:t>
            </a:r>
            <a:r>
              <a:rPr lang="en-GB"/>
              <a:t>with the user </a:t>
            </a:r>
            <a:r>
              <a:rPr lang="en-GB" b="1"/>
              <a:t>input</a:t>
            </a:r>
            <a:r>
              <a:rPr lang="en-GB"/>
              <a:t>. </a:t>
            </a:r>
            <a:endParaRPr/>
          </a:p>
        </p:txBody>
      </p:sp>
      <p:sp>
        <p:nvSpPr>
          <p:cNvPr id="3" name="Subtitle 2">
            <a:extLst>
              <a:ext uri="{FF2B5EF4-FFF2-40B4-BE49-F238E27FC236}">
                <a16:creationId xmlns:a16="http://schemas.microsoft.com/office/drawing/2014/main" id="{5381ACD1-E635-40C3-ED4D-9FF556F454ED}"/>
              </a:ext>
            </a:extLst>
          </p:cNvPr>
          <p:cNvSpPr>
            <a:spLocks noGrp="1"/>
          </p:cNvSpPr>
          <p:nvPr>
            <p:ph type="subTitle" idx="3"/>
          </p:nvPr>
        </p:nvSpPr>
        <p:spPr/>
        <p:txBody>
          <a:bodyPr/>
          <a:lstStyle/>
          <a:p>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Walking through the code</a:t>
            </a:r>
            <a:endParaRPr b="0" dirty="0"/>
          </a:p>
        </p:txBody>
      </p:sp>
      <p:sp>
        <p:nvSpPr>
          <p:cNvPr id="175" name="Google Shape;175;p18"/>
          <p:cNvSpPr txBox="1"/>
          <p:nvPr/>
        </p:nvSpPr>
        <p:spPr>
          <a:xfrm>
            <a:off x="7010627" y="2229639"/>
            <a:ext cx="1632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name</a:t>
            </a:r>
            <a:endParaRPr sz="2400"/>
          </a:p>
        </p:txBody>
      </p:sp>
      <p:sp>
        <p:nvSpPr>
          <p:cNvPr id="176" name="Google Shape;176;p18"/>
          <p:cNvSpPr/>
          <p:nvPr/>
        </p:nvSpPr>
        <p:spPr>
          <a:xfrm>
            <a:off x="7932233" y="2295071"/>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177" name="Google Shape;177;p18"/>
          <p:cNvSpPr txBox="1"/>
          <p:nvPr/>
        </p:nvSpPr>
        <p:spPr>
          <a:xfrm>
            <a:off x="7010533" y="17366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178" name="Google Shape;178;p18"/>
          <p:cNvSpPr/>
          <p:nvPr/>
        </p:nvSpPr>
        <p:spPr>
          <a:xfrm>
            <a:off x="8643191" y="3099445"/>
            <a:ext cx="4800" cy="48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179;p18"/>
          <p:cNvSpPr txBox="1"/>
          <p:nvPr/>
        </p:nvSpPr>
        <p:spPr>
          <a:xfrm>
            <a:off x="7010533" y="29558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180" name="Google Shape;180;p18"/>
          <p:cNvSpPr txBox="1"/>
          <p:nvPr/>
        </p:nvSpPr>
        <p:spPr>
          <a:xfrm>
            <a:off x="7010633" y="3550433"/>
            <a:ext cx="4753200" cy="206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What is your 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Rebecca</a:t>
            </a:r>
            <a:endParaRPr sz="2400">
              <a:latin typeface="Roboto Mono"/>
              <a:ea typeface="Roboto Mono"/>
              <a:cs typeface="Roboto Mono"/>
              <a:sym typeface="Roboto Mono"/>
            </a:endParaRPr>
          </a:p>
        </p:txBody>
      </p:sp>
      <p:sp>
        <p:nvSpPr>
          <p:cNvPr id="181" name="Google Shape;181;p18"/>
          <p:cNvSpPr txBox="1"/>
          <p:nvPr/>
        </p:nvSpPr>
        <p:spPr>
          <a:xfrm>
            <a:off x="886800" y="1560167"/>
            <a:ext cx="4499600" cy="10152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print("What is your name?")</a:t>
            </a:r>
            <a:endParaRPr sz="2400">
              <a:latin typeface="Roboto Mono"/>
              <a:ea typeface="Roboto Mono"/>
              <a:cs typeface="Roboto Mono"/>
              <a:sym typeface="Roboto Mono"/>
            </a:endParaRPr>
          </a:p>
          <a:p>
            <a:r>
              <a:rPr lang="en-GB" sz="2400">
                <a:latin typeface="Roboto Mono"/>
                <a:ea typeface="Roboto Mono"/>
                <a:cs typeface="Roboto Mono"/>
                <a:sym typeface="Roboto Mono"/>
              </a:rPr>
              <a:t>name = input()</a:t>
            </a:r>
            <a:endParaRPr sz="2400">
              <a:latin typeface="Roboto Mono"/>
              <a:ea typeface="Roboto Mono"/>
              <a:cs typeface="Roboto Mono"/>
              <a:sym typeface="Roboto Mono"/>
            </a:endParaRPr>
          </a:p>
          <a:p>
            <a:r>
              <a:rPr lang="en-GB" sz="2400">
                <a:latin typeface="Roboto Mono"/>
                <a:ea typeface="Roboto Mono"/>
                <a:cs typeface="Roboto Mono"/>
                <a:sym typeface="Roboto Mono"/>
              </a:rPr>
              <a:t>print(f"Hello {name}")</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182" name="Google Shape;182;p18"/>
          <p:cNvSpPr txBox="1"/>
          <p:nvPr/>
        </p:nvSpPr>
        <p:spPr>
          <a:xfrm>
            <a:off x="490000" y="1560167"/>
            <a:ext cx="396800" cy="1015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183" name="Google Shape;183;p18"/>
          <p:cNvSpPr/>
          <p:nvPr/>
        </p:nvSpPr>
        <p:spPr>
          <a:xfrm>
            <a:off x="1022999" y="2445549"/>
            <a:ext cx="2714499" cy="333051"/>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184" name="Google Shape;184;p18"/>
          <p:cNvSpPr txBox="1">
            <a:spLocks noGrp="1"/>
          </p:cNvSpPr>
          <p:nvPr>
            <p:ph type="body" idx="1"/>
          </p:nvPr>
        </p:nvSpPr>
        <p:spPr>
          <a:xfrm>
            <a:off x="414533" y="3670200"/>
            <a:ext cx="6339600" cy="276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The </a:t>
            </a:r>
            <a:r>
              <a:rPr lang="en-GB">
                <a:latin typeface="Roboto Mono"/>
                <a:ea typeface="Roboto Mono"/>
                <a:cs typeface="Roboto Mono"/>
                <a:sym typeface="Roboto Mono"/>
              </a:rPr>
              <a:t>name </a:t>
            </a:r>
            <a:r>
              <a:rPr lang="en-GB" b="1"/>
              <a:t>variable </a:t>
            </a:r>
            <a:r>
              <a:rPr lang="en-GB"/>
              <a:t>is </a:t>
            </a:r>
            <a:r>
              <a:rPr lang="en-GB" b="1"/>
              <a:t>initialised </a:t>
            </a:r>
            <a:r>
              <a:rPr lang="en-GB"/>
              <a:t>and</a:t>
            </a:r>
            <a:r>
              <a:rPr lang="en-GB" b="1"/>
              <a:t> assigned </a:t>
            </a:r>
            <a:r>
              <a:rPr lang="en-GB"/>
              <a:t>with the user </a:t>
            </a:r>
            <a:r>
              <a:rPr lang="en-GB" b="1"/>
              <a:t>input</a:t>
            </a:r>
            <a:r>
              <a:rPr lang="en-GB"/>
              <a:t>. </a:t>
            </a:r>
            <a:endParaRPr/>
          </a:p>
        </p:txBody>
      </p:sp>
      <p:sp>
        <p:nvSpPr>
          <p:cNvPr id="3" name="Subtitle 2">
            <a:extLst>
              <a:ext uri="{FF2B5EF4-FFF2-40B4-BE49-F238E27FC236}">
                <a16:creationId xmlns:a16="http://schemas.microsoft.com/office/drawing/2014/main" id="{C80EEB4D-0038-4461-96E7-1549F266C463}"/>
              </a:ext>
            </a:extLst>
          </p:cNvPr>
          <p:cNvSpPr>
            <a:spLocks noGrp="1"/>
          </p:cNvSpPr>
          <p:nvPr>
            <p:ph type="subTitle" idx="3"/>
          </p:nvPr>
        </p:nvSpPr>
        <p:spPr/>
        <p:txBody>
          <a:bodyPr/>
          <a:lstStyle/>
          <a:p>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Walking through the code</a:t>
            </a:r>
            <a:endParaRPr b="0"/>
          </a:p>
        </p:txBody>
      </p:sp>
      <p:sp>
        <p:nvSpPr>
          <p:cNvPr id="207" name="Google Shape;207;p20"/>
          <p:cNvSpPr txBox="1"/>
          <p:nvPr/>
        </p:nvSpPr>
        <p:spPr>
          <a:xfrm>
            <a:off x="7010627" y="2229639"/>
            <a:ext cx="1632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name</a:t>
            </a:r>
            <a:endParaRPr sz="2400"/>
          </a:p>
        </p:txBody>
      </p:sp>
      <p:sp>
        <p:nvSpPr>
          <p:cNvPr id="208" name="Google Shape;208;p20"/>
          <p:cNvSpPr/>
          <p:nvPr/>
        </p:nvSpPr>
        <p:spPr>
          <a:xfrm>
            <a:off x="8052046" y="2575367"/>
            <a:ext cx="2215607" cy="188086"/>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dirty="0">
                <a:latin typeface="Roboto Mono"/>
                <a:ea typeface="Roboto Mono"/>
                <a:cs typeface="Roboto Mono"/>
                <a:sym typeface="Roboto Mono"/>
              </a:rPr>
              <a:t>"Rebecca"</a:t>
            </a:r>
            <a:endParaRPr sz="2400" dirty="0">
              <a:latin typeface="Roboto Mono"/>
              <a:ea typeface="Roboto Mono"/>
              <a:cs typeface="Roboto Mono"/>
              <a:sym typeface="Roboto Mono"/>
            </a:endParaRPr>
          </a:p>
        </p:txBody>
      </p:sp>
      <p:sp>
        <p:nvSpPr>
          <p:cNvPr id="209" name="Google Shape;209;p20"/>
          <p:cNvSpPr txBox="1"/>
          <p:nvPr/>
        </p:nvSpPr>
        <p:spPr>
          <a:xfrm>
            <a:off x="7010533" y="17366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210" name="Google Shape;210;p20"/>
          <p:cNvSpPr/>
          <p:nvPr/>
        </p:nvSpPr>
        <p:spPr>
          <a:xfrm>
            <a:off x="8643191" y="3099445"/>
            <a:ext cx="4800" cy="48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1" name="Google Shape;211;p20"/>
          <p:cNvSpPr txBox="1"/>
          <p:nvPr/>
        </p:nvSpPr>
        <p:spPr>
          <a:xfrm>
            <a:off x="7010533" y="2955837"/>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212" name="Google Shape;212;p20"/>
          <p:cNvSpPr txBox="1"/>
          <p:nvPr/>
        </p:nvSpPr>
        <p:spPr>
          <a:xfrm>
            <a:off x="7010633" y="3550433"/>
            <a:ext cx="4753200" cy="206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What is your 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Rebecca</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Hello Rebecca</a:t>
            </a:r>
            <a:endParaRPr sz="2400">
              <a:latin typeface="Roboto Mono"/>
              <a:ea typeface="Roboto Mono"/>
              <a:cs typeface="Roboto Mono"/>
              <a:sym typeface="Roboto Mono"/>
            </a:endParaRPr>
          </a:p>
        </p:txBody>
      </p:sp>
      <p:sp>
        <p:nvSpPr>
          <p:cNvPr id="213" name="Google Shape;213;p20"/>
          <p:cNvSpPr txBox="1"/>
          <p:nvPr/>
        </p:nvSpPr>
        <p:spPr>
          <a:xfrm>
            <a:off x="886800" y="1560167"/>
            <a:ext cx="4499600" cy="10152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print("What is your name?")</a:t>
            </a:r>
            <a:endParaRPr sz="2400">
              <a:latin typeface="Roboto Mono"/>
              <a:ea typeface="Roboto Mono"/>
              <a:cs typeface="Roboto Mono"/>
              <a:sym typeface="Roboto Mono"/>
            </a:endParaRPr>
          </a:p>
          <a:p>
            <a:r>
              <a:rPr lang="en-GB" sz="2400">
                <a:latin typeface="Roboto Mono"/>
                <a:ea typeface="Roboto Mono"/>
                <a:cs typeface="Roboto Mono"/>
                <a:sym typeface="Roboto Mono"/>
              </a:rPr>
              <a:t>name = input()</a:t>
            </a:r>
            <a:endParaRPr sz="2400">
              <a:latin typeface="Roboto Mono"/>
              <a:ea typeface="Roboto Mono"/>
              <a:cs typeface="Roboto Mono"/>
              <a:sym typeface="Roboto Mono"/>
            </a:endParaRPr>
          </a:p>
          <a:p>
            <a:r>
              <a:rPr lang="en-GB" sz="2400">
                <a:latin typeface="Roboto Mono"/>
                <a:ea typeface="Roboto Mono"/>
                <a:cs typeface="Roboto Mono"/>
                <a:sym typeface="Roboto Mono"/>
              </a:rPr>
              <a:t>print(f"Hello {name}")</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214" name="Google Shape;214;p20"/>
          <p:cNvSpPr txBox="1"/>
          <p:nvPr/>
        </p:nvSpPr>
        <p:spPr>
          <a:xfrm>
            <a:off x="490000" y="1560167"/>
            <a:ext cx="396800" cy="1015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215" name="Google Shape;215;p20"/>
          <p:cNvSpPr/>
          <p:nvPr/>
        </p:nvSpPr>
        <p:spPr>
          <a:xfrm>
            <a:off x="951677" y="2814676"/>
            <a:ext cx="4348291" cy="373124"/>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216" name="Google Shape;216;p20"/>
          <p:cNvSpPr txBox="1">
            <a:spLocks noGrp="1"/>
          </p:cNvSpPr>
          <p:nvPr>
            <p:ph type="body" idx="1"/>
          </p:nvPr>
        </p:nvSpPr>
        <p:spPr>
          <a:xfrm>
            <a:off x="414533" y="3670200"/>
            <a:ext cx="6339600" cy="276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b="1"/>
              <a:t>Hello </a:t>
            </a:r>
            <a:r>
              <a:rPr lang="en-GB"/>
              <a:t>is displayed on the screen with the text that was </a:t>
            </a:r>
            <a:r>
              <a:rPr lang="en-GB" b="1"/>
              <a:t>input </a:t>
            </a:r>
            <a:r>
              <a:rPr lang="en-GB"/>
              <a:t>and </a:t>
            </a:r>
            <a:r>
              <a:rPr lang="en-GB" b="1"/>
              <a:t>held </a:t>
            </a:r>
            <a:r>
              <a:rPr lang="en-GB"/>
              <a:t>in the </a:t>
            </a:r>
            <a:r>
              <a:rPr lang="en-GB">
                <a:latin typeface="Roboto Mono"/>
                <a:ea typeface="Roboto Mono"/>
                <a:cs typeface="Roboto Mono"/>
                <a:sym typeface="Roboto Mono"/>
              </a:rPr>
              <a:t>name </a:t>
            </a:r>
            <a:r>
              <a:rPr lang="en-GB" b="1"/>
              <a:t>variable</a:t>
            </a:r>
            <a:r>
              <a:rPr lang="en-GB"/>
              <a:t>. </a:t>
            </a:r>
            <a:endParaRPr/>
          </a:p>
        </p:txBody>
      </p:sp>
      <p:sp>
        <p:nvSpPr>
          <p:cNvPr id="3" name="Subtitle 2">
            <a:extLst>
              <a:ext uri="{FF2B5EF4-FFF2-40B4-BE49-F238E27FC236}">
                <a16:creationId xmlns:a16="http://schemas.microsoft.com/office/drawing/2014/main" id="{E39952B4-F033-0C61-5B9F-34A517A0FE6C}"/>
              </a:ext>
            </a:extLst>
          </p:cNvPr>
          <p:cNvSpPr>
            <a:spLocks noGrp="1"/>
          </p:cNvSpPr>
          <p:nvPr>
            <p:ph type="subTitle" idx="3"/>
          </p:nvPr>
        </p:nvSpPr>
        <p:spPr/>
        <p:txBody>
          <a:bodyPr/>
          <a:lstStyle/>
          <a:p>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body" idx="1"/>
          </p:nvPr>
        </p:nvSpPr>
        <p:spPr>
          <a:xfrm>
            <a:off x="414533" y="1356967"/>
            <a:ext cx="11362800" cy="50820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4000"/>
              <a:t>How could you use </a:t>
            </a:r>
            <a:r>
              <a:rPr lang="en-GB" sz="4000" b="1"/>
              <a:t>inputs </a:t>
            </a:r>
            <a:r>
              <a:rPr lang="en-GB" sz="4000"/>
              <a:t>to improve your silly story programs?</a:t>
            </a:r>
            <a:endParaRPr sz="4000"/>
          </a:p>
        </p:txBody>
      </p:sp>
      <p:sp>
        <p:nvSpPr>
          <p:cNvPr id="222" name="Google Shape;222;p21"/>
          <p:cNvSpPr txBox="1">
            <a:spLocks noGrp="1"/>
          </p:cNvSpPr>
          <p:nvPr>
            <p:ph type="title"/>
          </p:nvPr>
        </p:nvSpPr>
        <p:spPr>
          <a:xfrm>
            <a:off x="414533" y="414533"/>
            <a:ext cx="11362800" cy="942400"/>
          </a:xfrm>
          <a:prstGeom prst="rect">
            <a:avLst/>
          </a:prstGeom>
        </p:spPr>
        <p:txBody>
          <a:bodyPr spcFirstLastPara="1" vert="horz" wrap="square" lIns="121900" tIns="121900" rIns="121900" bIns="121900" rtlCol="0" anchor="ctr" anchorCtr="0">
            <a:noAutofit/>
          </a:bodyPr>
          <a:lstStyle/>
          <a:p>
            <a:r>
              <a:rPr lang="en-GB"/>
              <a:t>Question</a:t>
            </a:r>
            <a:endParaRPr/>
          </a:p>
        </p:txBody>
      </p:sp>
      <p:sp>
        <p:nvSpPr>
          <p:cNvPr id="3" name="Subtitle 2">
            <a:extLst>
              <a:ext uri="{FF2B5EF4-FFF2-40B4-BE49-F238E27FC236}">
                <a16:creationId xmlns:a16="http://schemas.microsoft.com/office/drawing/2014/main" id="{DAA3146B-F943-891D-1141-6E8A98B4EB2E}"/>
              </a:ext>
            </a:extLst>
          </p:cNvPr>
          <p:cNvSpPr>
            <a:spLocks noGrp="1"/>
          </p:cNvSpPr>
          <p:nvPr>
            <p:ph type="subTitle" idx="2"/>
          </p:nvPr>
        </p:nvSpPr>
        <p:spPr/>
        <p:txBody>
          <a:bodyPr/>
          <a:lstStyle/>
          <a:p>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3"/>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Open your silly stories from last lesson and add the </a:t>
            </a:r>
            <a:r>
              <a:rPr lang="en-GB" b="1">
                <a:latin typeface="Roboto Mono"/>
                <a:ea typeface="Roboto Mono"/>
                <a:cs typeface="Roboto Mono"/>
                <a:sym typeface="Roboto Mono"/>
              </a:rPr>
              <a:t>input</a:t>
            </a:r>
            <a:r>
              <a:rPr lang="en-GB" b="1"/>
              <a:t> </a:t>
            </a:r>
            <a:r>
              <a:rPr lang="en-GB"/>
              <a:t>and </a:t>
            </a:r>
            <a:r>
              <a:rPr lang="en-GB" b="1">
                <a:latin typeface="Roboto Mono"/>
                <a:ea typeface="Roboto Mono"/>
                <a:cs typeface="Roboto Mono"/>
                <a:sym typeface="Roboto Mono"/>
              </a:rPr>
              <a:t>print</a:t>
            </a:r>
            <a:r>
              <a:rPr lang="en-GB" b="1"/>
              <a:t> </a:t>
            </a:r>
            <a:r>
              <a:rPr lang="en-GB"/>
              <a:t>statements required to make your program more interactive. </a:t>
            </a:r>
            <a:endParaRPr/>
          </a:p>
          <a:p>
            <a:pPr marL="0" indent="0">
              <a:spcBef>
                <a:spcPts val="2133"/>
              </a:spcBef>
              <a:spcAft>
                <a:spcPts val="2133"/>
              </a:spcAft>
              <a:buNone/>
            </a:pPr>
            <a:endParaRPr/>
          </a:p>
        </p:txBody>
      </p:sp>
      <p:sp>
        <p:nvSpPr>
          <p:cNvPr id="237" name="Google Shape;237;p2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Improve your own silly stories</a:t>
            </a:r>
            <a:endParaRPr/>
          </a:p>
        </p:txBody>
      </p:sp>
      <p:sp>
        <p:nvSpPr>
          <p:cNvPr id="239" name="Google Shape;239;p23"/>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b="1"/>
              <a:t>Code reminder</a:t>
            </a:r>
            <a:endParaRPr b="1"/>
          </a:p>
          <a:p>
            <a:pPr marL="0" indent="0">
              <a:spcBef>
                <a:spcPts val="2133"/>
              </a:spcBef>
              <a:buNone/>
            </a:pPr>
            <a:r>
              <a:rPr lang="en-GB">
                <a:solidFill>
                  <a:srgbClr val="000000"/>
                </a:solidFill>
                <a:latin typeface="Roboto Mono"/>
                <a:ea typeface="Roboto Mono"/>
                <a:cs typeface="Roboto Mono"/>
                <a:sym typeface="Roboto Mono"/>
              </a:rPr>
              <a:t>print("Enter a colour :")</a:t>
            </a:r>
            <a:endParaRPr>
              <a:solidFill>
                <a:srgbClr val="000000"/>
              </a:solidFill>
              <a:latin typeface="Roboto Mono"/>
              <a:ea typeface="Roboto Mono"/>
              <a:cs typeface="Roboto Mono"/>
              <a:sym typeface="Roboto Mono"/>
            </a:endParaRPr>
          </a:p>
          <a:p>
            <a:pPr marL="0" indent="0">
              <a:spcBef>
                <a:spcPts val="2133"/>
              </a:spcBef>
              <a:spcAft>
                <a:spcPts val="2133"/>
              </a:spcAft>
              <a:buNone/>
            </a:pPr>
            <a:r>
              <a:rPr lang="en-GB">
                <a:solidFill>
                  <a:srgbClr val="000000"/>
                </a:solidFill>
                <a:latin typeface="Roboto Mono"/>
                <a:ea typeface="Roboto Mono"/>
                <a:cs typeface="Roboto Mono"/>
                <a:sym typeface="Roboto Mono"/>
              </a:rPr>
              <a:t>colour = input()</a:t>
            </a:r>
            <a:endParaRPr>
              <a:solidFill>
                <a:srgbClr val="000000"/>
              </a:solidFill>
              <a:latin typeface="Roboto Mono"/>
              <a:ea typeface="Roboto Mono"/>
              <a:cs typeface="Roboto Mono"/>
              <a:sym typeface="Roboto Mono"/>
            </a:endParaRPr>
          </a:p>
        </p:txBody>
      </p:sp>
      <p:sp>
        <p:nvSpPr>
          <p:cNvPr id="3" name="Subtitle 2">
            <a:extLst>
              <a:ext uri="{FF2B5EF4-FFF2-40B4-BE49-F238E27FC236}">
                <a16:creationId xmlns:a16="http://schemas.microsoft.com/office/drawing/2014/main" id="{61C08D97-0DDA-5FF2-4607-7C2FA99C7098}"/>
              </a:ext>
            </a:extLst>
          </p:cNvPr>
          <p:cNvSpPr>
            <a:spLocks noGrp="1"/>
          </p:cNvSpPr>
          <p:nvPr>
            <p:ph type="subTitle" idx="3"/>
          </p:nvPr>
        </p:nvSpPr>
        <p:spPr/>
        <p:txBody>
          <a:bodyPr/>
          <a:lstStyle/>
          <a:p>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4"/>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Most programming languages will require a </a:t>
            </a:r>
            <a:r>
              <a:rPr lang="en-GB" b="1"/>
              <a:t>variable </a:t>
            </a:r>
            <a:r>
              <a:rPr lang="en-GB"/>
              <a:t>to be </a:t>
            </a:r>
            <a:r>
              <a:rPr lang="en-GB" b="1"/>
              <a:t>declared </a:t>
            </a:r>
            <a:r>
              <a:rPr lang="en-GB"/>
              <a:t>before it is </a:t>
            </a:r>
            <a:r>
              <a:rPr lang="en-GB" b="1"/>
              <a:t>used</a:t>
            </a:r>
            <a:r>
              <a:rPr lang="en-GB"/>
              <a:t>. </a:t>
            </a:r>
            <a:endParaRPr/>
          </a:p>
          <a:p>
            <a:pPr marL="0" indent="0">
              <a:spcBef>
                <a:spcPts val="2133"/>
              </a:spcBef>
              <a:buNone/>
            </a:pPr>
            <a:r>
              <a:rPr lang="en-GB" b="1"/>
              <a:t>Declaring </a:t>
            </a:r>
            <a:r>
              <a:rPr lang="en-GB"/>
              <a:t>a </a:t>
            </a:r>
            <a:r>
              <a:rPr lang="en-GB" b="1"/>
              <a:t>variable </a:t>
            </a:r>
            <a:r>
              <a:rPr lang="en-GB"/>
              <a:t>means to state what </a:t>
            </a:r>
            <a:r>
              <a:rPr lang="en-GB" b="1"/>
              <a:t>type</a:t>
            </a:r>
            <a:r>
              <a:rPr lang="en-GB"/>
              <a:t> of data will be held by that variable. </a:t>
            </a:r>
            <a:endParaRPr/>
          </a:p>
          <a:p>
            <a:pPr marL="0" indent="0">
              <a:spcBef>
                <a:spcPts val="2133"/>
              </a:spcBef>
              <a:spcAft>
                <a:spcPts val="2133"/>
              </a:spcAft>
              <a:buNone/>
            </a:pPr>
            <a:r>
              <a:rPr lang="en-GB"/>
              <a:t>Python does not require this and works a little differently. </a:t>
            </a:r>
            <a:endParaRPr/>
          </a:p>
        </p:txBody>
      </p:sp>
      <p:sp>
        <p:nvSpPr>
          <p:cNvPr id="245" name="Google Shape;245;p2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247" name="Google Shape;247;p24"/>
          <p:cNvSpPr/>
          <p:nvPr/>
        </p:nvSpPr>
        <p:spPr>
          <a:xfrm>
            <a:off x="10150233" y="1669700"/>
            <a:ext cx="1188400" cy="707600"/>
          </a:xfrm>
          <a:prstGeom prst="wedgeRectCallout">
            <a:avLst>
              <a:gd name="adj1" fmla="val 73828"/>
              <a:gd name="adj2" fmla="val 45986"/>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1</a:t>
            </a:r>
            <a:endParaRPr sz="2400">
              <a:solidFill>
                <a:srgbClr val="FFFFFF"/>
              </a:solidFill>
              <a:latin typeface="Quicksand"/>
              <a:ea typeface="Quicksand"/>
              <a:cs typeface="Quicksand"/>
              <a:sym typeface="Quicksand"/>
            </a:endParaRPr>
          </a:p>
        </p:txBody>
      </p:sp>
      <p:sp>
        <p:nvSpPr>
          <p:cNvPr id="248" name="Google Shape;248;p24"/>
          <p:cNvSpPr/>
          <p:nvPr/>
        </p:nvSpPr>
        <p:spPr>
          <a:xfrm>
            <a:off x="7499467" y="1983200"/>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“Passw0rd!”</a:t>
            </a:r>
            <a:endParaRPr sz="2400">
              <a:solidFill>
                <a:srgbClr val="FFFFFF"/>
              </a:solidFill>
              <a:latin typeface="Quicksand"/>
              <a:ea typeface="Quicksand"/>
              <a:cs typeface="Quicksand"/>
              <a:sym typeface="Quicksand"/>
            </a:endParaRPr>
          </a:p>
        </p:txBody>
      </p:sp>
      <p:sp>
        <p:nvSpPr>
          <p:cNvPr id="249" name="Google Shape;249;p24"/>
          <p:cNvSpPr/>
          <p:nvPr/>
        </p:nvSpPr>
        <p:spPr>
          <a:xfrm>
            <a:off x="9183700" y="3075200"/>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True</a:t>
            </a:r>
            <a:endParaRPr sz="2400">
              <a:solidFill>
                <a:srgbClr val="FFFFFF"/>
              </a:solidFill>
              <a:latin typeface="Quicksand"/>
              <a:ea typeface="Quicksand"/>
              <a:cs typeface="Quicksand"/>
              <a:sym typeface="Quicksand"/>
            </a:endParaRPr>
          </a:p>
        </p:txBody>
      </p:sp>
      <p:sp>
        <p:nvSpPr>
          <p:cNvPr id="250" name="Google Shape;250;p24"/>
          <p:cNvSpPr/>
          <p:nvPr/>
        </p:nvSpPr>
        <p:spPr>
          <a:xfrm>
            <a:off x="7207800" y="4179733"/>
            <a:ext cx="1580400" cy="707600"/>
          </a:xfrm>
          <a:prstGeom prst="wedgeRectCallout">
            <a:avLst>
              <a:gd name="adj1" fmla="val 72315"/>
              <a:gd name="adj2" fmla="val 53872"/>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5.2</a:t>
            </a:r>
            <a:endParaRPr sz="2400">
              <a:solidFill>
                <a:srgbClr val="FFFFFF"/>
              </a:solidFill>
              <a:latin typeface="Quicksand"/>
              <a:ea typeface="Quicksand"/>
              <a:cs typeface="Quicksand"/>
              <a:sym typeface="Quicksand"/>
            </a:endParaRPr>
          </a:p>
        </p:txBody>
      </p:sp>
      <p:sp>
        <p:nvSpPr>
          <p:cNvPr id="251" name="Google Shape;251;p24"/>
          <p:cNvSpPr/>
          <p:nvPr/>
        </p:nvSpPr>
        <p:spPr>
          <a:xfrm>
            <a:off x="9684400" y="4941667"/>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“a”</a:t>
            </a:r>
            <a:endParaRPr sz="2400">
              <a:solidFill>
                <a:srgbClr val="FFFFFF"/>
              </a:solidFill>
              <a:latin typeface="Quicksand"/>
              <a:ea typeface="Quicksand"/>
              <a:cs typeface="Quicksand"/>
              <a:sym typeface="Quicksand"/>
            </a:endParaRPr>
          </a:p>
        </p:txBody>
      </p:sp>
      <p:sp>
        <p:nvSpPr>
          <p:cNvPr id="3" name="Subtitle 2">
            <a:extLst>
              <a:ext uri="{FF2B5EF4-FFF2-40B4-BE49-F238E27FC236}">
                <a16:creationId xmlns:a16="http://schemas.microsoft.com/office/drawing/2014/main" id="{539FA752-62F3-CC7A-A009-AB2173793213}"/>
              </a:ext>
            </a:extLst>
          </p:cNvPr>
          <p:cNvSpPr>
            <a:spLocks noGrp="1"/>
          </p:cNvSpPr>
          <p:nvPr>
            <p:ph type="subTitle" idx="3"/>
          </p:nvPr>
        </p:nvSpPr>
        <p:spPr/>
        <p:txBody>
          <a:bodyPr/>
          <a:lstStyle/>
          <a:p>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Python doesn’t require you to </a:t>
            </a:r>
            <a:r>
              <a:rPr lang="en-GB" b="1"/>
              <a:t>declare</a:t>
            </a:r>
            <a:r>
              <a:rPr lang="en-GB"/>
              <a:t> a variable. However, you still need to be aware of </a:t>
            </a:r>
            <a:r>
              <a:rPr lang="en-GB" b="1"/>
              <a:t>data types</a:t>
            </a:r>
            <a:r>
              <a:rPr lang="en-GB"/>
              <a:t> because incorrect data types can cause errors in your programs. </a:t>
            </a:r>
            <a:endParaRPr/>
          </a:p>
        </p:txBody>
      </p:sp>
      <p:sp>
        <p:nvSpPr>
          <p:cNvPr id="257" name="Google Shape;257;p2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259" name="Google Shape;259;p25"/>
          <p:cNvSpPr/>
          <p:nvPr/>
        </p:nvSpPr>
        <p:spPr>
          <a:xfrm>
            <a:off x="10150233" y="1669700"/>
            <a:ext cx="1188400" cy="707600"/>
          </a:xfrm>
          <a:prstGeom prst="wedgeRectCallout">
            <a:avLst>
              <a:gd name="adj1" fmla="val 73828"/>
              <a:gd name="adj2" fmla="val 45986"/>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1</a:t>
            </a:r>
            <a:endParaRPr sz="2400">
              <a:solidFill>
                <a:srgbClr val="FFFFFF"/>
              </a:solidFill>
              <a:latin typeface="Quicksand"/>
              <a:ea typeface="Quicksand"/>
              <a:cs typeface="Quicksand"/>
              <a:sym typeface="Quicksand"/>
            </a:endParaRPr>
          </a:p>
        </p:txBody>
      </p:sp>
      <p:sp>
        <p:nvSpPr>
          <p:cNvPr id="260" name="Google Shape;260;p25"/>
          <p:cNvSpPr/>
          <p:nvPr/>
        </p:nvSpPr>
        <p:spPr>
          <a:xfrm>
            <a:off x="7499467" y="1983200"/>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lt1"/>
                </a:solidFill>
                <a:latin typeface="Quicksand"/>
                <a:ea typeface="Quicksand"/>
                <a:cs typeface="Quicksand"/>
                <a:sym typeface="Quicksand"/>
              </a:rPr>
              <a:t>“Passw0rd!”</a:t>
            </a:r>
            <a:endParaRPr sz="2400">
              <a:solidFill>
                <a:srgbClr val="FFFFFF"/>
              </a:solidFill>
              <a:latin typeface="Quicksand"/>
              <a:ea typeface="Quicksand"/>
              <a:cs typeface="Quicksand"/>
              <a:sym typeface="Quicksand"/>
            </a:endParaRPr>
          </a:p>
        </p:txBody>
      </p:sp>
      <p:sp>
        <p:nvSpPr>
          <p:cNvPr id="261" name="Google Shape;261;p25"/>
          <p:cNvSpPr/>
          <p:nvPr/>
        </p:nvSpPr>
        <p:spPr>
          <a:xfrm>
            <a:off x="9183700" y="3075200"/>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True</a:t>
            </a:r>
            <a:endParaRPr sz="2400">
              <a:solidFill>
                <a:srgbClr val="FFFFFF"/>
              </a:solidFill>
              <a:latin typeface="Quicksand"/>
              <a:ea typeface="Quicksand"/>
              <a:cs typeface="Quicksand"/>
              <a:sym typeface="Quicksand"/>
            </a:endParaRPr>
          </a:p>
        </p:txBody>
      </p:sp>
      <p:sp>
        <p:nvSpPr>
          <p:cNvPr id="262" name="Google Shape;262;p25"/>
          <p:cNvSpPr/>
          <p:nvPr/>
        </p:nvSpPr>
        <p:spPr>
          <a:xfrm>
            <a:off x="7207800" y="4179733"/>
            <a:ext cx="1580400" cy="707600"/>
          </a:xfrm>
          <a:prstGeom prst="wedgeRectCallout">
            <a:avLst>
              <a:gd name="adj1" fmla="val 72315"/>
              <a:gd name="adj2" fmla="val 53872"/>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5.2</a:t>
            </a:r>
            <a:endParaRPr sz="2400">
              <a:solidFill>
                <a:srgbClr val="FFFFFF"/>
              </a:solidFill>
              <a:latin typeface="Quicksand"/>
              <a:ea typeface="Quicksand"/>
              <a:cs typeface="Quicksand"/>
              <a:sym typeface="Quicksand"/>
            </a:endParaRPr>
          </a:p>
        </p:txBody>
      </p:sp>
      <p:sp>
        <p:nvSpPr>
          <p:cNvPr id="263" name="Google Shape;263;p25"/>
          <p:cNvSpPr/>
          <p:nvPr/>
        </p:nvSpPr>
        <p:spPr>
          <a:xfrm>
            <a:off x="9684400" y="4941667"/>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“a”</a:t>
            </a:r>
            <a:endParaRPr sz="2400">
              <a:solidFill>
                <a:srgbClr val="FFFFFF"/>
              </a:solidFill>
              <a:latin typeface="Quicksand"/>
              <a:ea typeface="Quicksand"/>
              <a:cs typeface="Quicksand"/>
              <a:sym typeface="Quicksand"/>
            </a:endParaRPr>
          </a:p>
        </p:txBody>
      </p:sp>
      <p:sp>
        <p:nvSpPr>
          <p:cNvPr id="3" name="Subtitle 2">
            <a:extLst>
              <a:ext uri="{FF2B5EF4-FFF2-40B4-BE49-F238E27FC236}">
                <a16:creationId xmlns:a16="http://schemas.microsoft.com/office/drawing/2014/main" id="{8949DF1E-E156-5712-EE25-BC84F497B852}"/>
              </a:ext>
            </a:extLst>
          </p:cNvPr>
          <p:cNvSpPr>
            <a:spLocks noGrp="1"/>
          </p:cNvSpPr>
          <p:nvPr>
            <p:ph type="subTitle" idx="3"/>
          </p:nvPr>
        </p:nvSpPr>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Software Architecture</a:t>
            </a:r>
          </a:p>
        </p:txBody>
      </p:sp>
      <p:pic>
        <p:nvPicPr>
          <p:cNvPr id="5" name="Picture Placeholder 4">
            <a:extLst>
              <a:ext uri="{FF2B5EF4-FFF2-40B4-BE49-F238E27FC236}">
                <a16:creationId xmlns:a16="http://schemas.microsoft.com/office/drawing/2014/main" id="{40980ADC-6DE1-F814-5BB0-5532EFEE2ACA}"/>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dirty="0"/>
              <a:t>What is software architecture?</a:t>
            </a:r>
          </a:p>
          <a:p>
            <a:pPr>
              <a:buFontTx/>
              <a:buChar char="•"/>
            </a:pPr>
            <a:r>
              <a:rPr lang="en-US" dirty="0"/>
              <a:t>What are the components of software architecture?</a:t>
            </a:r>
          </a:p>
          <a:p>
            <a:pPr>
              <a:buFontTx/>
              <a:buChar char="•"/>
            </a:pPr>
            <a:r>
              <a:rPr lang="en-US" dirty="0"/>
              <a:t>Benefits of software architecture</a:t>
            </a:r>
            <a:endParaRPr lang="en-GB" dirty="0"/>
          </a:p>
          <a:p>
            <a:endParaRPr lang="en-US" dirty="0"/>
          </a:p>
        </p:txBody>
      </p:sp>
    </p:spTree>
    <p:extLst>
      <p:ext uri="{BB962C8B-B14F-4D97-AF65-F5344CB8AC3E}">
        <p14:creationId xmlns:p14="http://schemas.microsoft.com/office/powerpoint/2010/main" val="2954136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6"/>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There are five main data types that you need to be aware of:</a:t>
            </a:r>
            <a:endParaRPr/>
          </a:p>
          <a:p>
            <a:pPr>
              <a:spcBef>
                <a:spcPts val="2133"/>
              </a:spcBef>
            </a:pPr>
            <a:r>
              <a:rPr lang="en-GB"/>
              <a:t>String (text)</a:t>
            </a:r>
            <a:endParaRPr/>
          </a:p>
        </p:txBody>
      </p:sp>
      <p:sp>
        <p:nvSpPr>
          <p:cNvPr id="269" name="Google Shape;269;p2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271" name="Google Shape;271;p26"/>
          <p:cNvSpPr/>
          <p:nvPr/>
        </p:nvSpPr>
        <p:spPr>
          <a:xfrm>
            <a:off x="10150233" y="1669700"/>
            <a:ext cx="1188400" cy="707600"/>
          </a:xfrm>
          <a:prstGeom prst="wedgeRectCallout">
            <a:avLst>
              <a:gd name="adj1" fmla="val 73828"/>
              <a:gd name="adj2" fmla="val 45986"/>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1</a:t>
            </a:r>
            <a:endParaRPr sz="2400">
              <a:solidFill>
                <a:srgbClr val="FFFFFF"/>
              </a:solidFill>
              <a:latin typeface="Quicksand"/>
              <a:ea typeface="Quicksand"/>
              <a:cs typeface="Quicksand"/>
              <a:sym typeface="Quicksand"/>
            </a:endParaRPr>
          </a:p>
        </p:txBody>
      </p:sp>
      <p:sp>
        <p:nvSpPr>
          <p:cNvPr id="272" name="Google Shape;272;p26"/>
          <p:cNvSpPr/>
          <p:nvPr/>
        </p:nvSpPr>
        <p:spPr>
          <a:xfrm>
            <a:off x="7499467" y="1983200"/>
            <a:ext cx="1580400" cy="707600"/>
          </a:xfrm>
          <a:prstGeom prst="wedgeRectCallout">
            <a:avLst>
              <a:gd name="adj1" fmla="val -67907"/>
              <a:gd name="adj2" fmla="val 49675"/>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“Passw0rd!”</a:t>
            </a:r>
            <a:endParaRPr sz="2400">
              <a:solidFill>
                <a:schemeClr val="dk1"/>
              </a:solidFill>
              <a:latin typeface="Quicksand"/>
              <a:ea typeface="Quicksand"/>
              <a:cs typeface="Quicksand"/>
              <a:sym typeface="Quicksand"/>
            </a:endParaRPr>
          </a:p>
        </p:txBody>
      </p:sp>
      <p:sp>
        <p:nvSpPr>
          <p:cNvPr id="273" name="Google Shape;273;p26"/>
          <p:cNvSpPr/>
          <p:nvPr/>
        </p:nvSpPr>
        <p:spPr>
          <a:xfrm>
            <a:off x="9183700" y="3075200"/>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True</a:t>
            </a:r>
            <a:endParaRPr sz="2400">
              <a:solidFill>
                <a:srgbClr val="FFFFFF"/>
              </a:solidFill>
              <a:latin typeface="Quicksand"/>
              <a:ea typeface="Quicksand"/>
              <a:cs typeface="Quicksand"/>
              <a:sym typeface="Quicksand"/>
            </a:endParaRPr>
          </a:p>
        </p:txBody>
      </p:sp>
      <p:sp>
        <p:nvSpPr>
          <p:cNvPr id="274" name="Google Shape;274;p26"/>
          <p:cNvSpPr/>
          <p:nvPr/>
        </p:nvSpPr>
        <p:spPr>
          <a:xfrm>
            <a:off x="7207800" y="4179733"/>
            <a:ext cx="1580400" cy="707600"/>
          </a:xfrm>
          <a:prstGeom prst="wedgeRectCallout">
            <a:avLst>
              <a:gd name="adj1" fmla="val 72315"/>
              <a:gd name="adj2" fmla="val 53872"/>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5.2</a:t>
            </a:r>
            <a:endParaRPr sz="2400">
              <a:solidFill>
                <a:srgbClr val="FFFFFF"/>
              </a:solidFill>
              <a:latin typeface="Quicksand"/>
              <a:ea typeface="Quicksand"/>
              <a:cs typeface="Quicksand"/>
              <a:sym typeface="Quicksand"/>
            </a:endParaRPr>
          </a:p>
        </p:txBody>
      </p:sp>
      <p:sp>
        <p:nvSpPr>
          <p:cNvPr id="275" name="Google Shape;275;p26"/>
          <p:cNvSpPr/>
          <p:nvPr/>
        </p:nvSpPr>
        <p:spPr>
          <a:xfrm>
            <a:off x="9684400" y="4941667"/>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“a”</a:t>
            </a:r>
            <a:endParaRPr sz="2400">
              <a:solidFill>
                <a:srgbClr val="FFFFFF"/>
              </a:solidFill>
              <a:latin typeface="Quicksand"/>
              <a:ea typeface="Quicksand"/>
              <a:cs typeface="Quicksand"/>
              <a:sym typeface="Quicksan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There are five main data types that you need to be aware of: </a:t>
            </a:r>
            <a:endParaRPr/>
          </a:p>
          <a:p>
            <a:pPr>
              <a:spcBef>
                <a:spcPts val="2133"/>
              </a:spcBef>
            </a:pPr>
            <a:r>
              <a:rPr lang="en-GB"/>
              <a:t>String (text)</a:t>
            </a:r>
            <a:endParaRPr/>
          </a:p>
          <a:p>
            <a:r>
              <a:rPr lang="en-GB"/>
              <a:t>Integer (whole numbers)</a:t>
            </a:r>
            <a:endParaRPr/>
          </a:p>
        </p:txBody>
      </p:sp>
      <p:sp>
        <p:nvSpPr>
          <p:cNvPr id="281" name="Google Shape;281;p2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283" name="Google Shape;283;p27"/>
          <p:cNvSpPr/>
          <p:nvPr/>
        </p:nvSpPr>
        <p:spPr>
          <a:xfrm>
            <a:off x="10150233" y="1669700"/>
            <a:ext cx="1188400" cy="707600"/>
          </a:xfrm>
          <a:prstGeom prst="wedgeRectCallout">
            <a:avLst>
              <a:gd name="adj1" fmla="val 73828"/>
              <a:gd name="adj2" fmla="val 45986"/>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1</a:t>
            </a:r>
            <a:endParaRPr sz="2400">
              <a:solidFill>
                <a:schemeClr val="dk1"/>
              </a:solidFill>
              <a:latin typeface="Quicksand"/>
              <a:ea typeface="Quicksand"/>
              <a:cs typeface="Quicksand"/>
              <a:sym typeface="Quicksand"/>
            </a:endParaRPr>
          </a:p>
        </p:txBody>
      </p:sp>
      <p:sp>
        <p:nvSpPr>
          <p:cNvPr id="284" name="Google Shape;284;p27"/>
          <p:cNvSpPr/>
          <p:nvPr/>
        </p:nvSpPr>
        <p:spPr>
          <a:xfrm>
            <a:off x="7499467" y="1983200"/>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lt1"/>
                </a:solidFill>
                <a:latin typeface="Quicksand"/>
                <a:ea typeface="Quicksand"/>
                <a:cs typeface="Quicksand"/>
                <a:sym typeface="Quicksand"/>
              </a:rPr>
              <a:t>“Passw0rd!”</a:t>
            </a:r>
            <a:endParaRPr sz="2400">
              <a:solidFill>
                <a:srgbClr val="FFFFFF"/>
              </a:solidFill>
              <a:latin typeface="Quicksand"/>
              <a:ea typeface="Quicksand"/>
              <a:cs typeface="Quicksand"/>
              <a:sym typeface="Quicksand"/>
            </a:endParaRPr>
          </a:p>
        </p:txBody>
      </p:sp>
      <p:sp>
        <p:nvSpPr>
          <p:cNvPr id="285" name="Google Shape;285;p27"/>
          <p:cNvSpPr/>
          <p:nvPr/>
        </p:nvSpPr>
        <p:spPr>
          <a:xfrm>
            <a:off x="9183700" y="3075200"/>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True</a:t>
            </a:r>
            <a:endParaRPr sz="2400">
              <a:solidFill>
                <a:srgbClr val="FFFFFF"/>
              </a:solidFill>
              <a:latin typeface="Quicksand"/>
              <a:ea typeface="Quicksand"/>
              <a:cs typeface="Quicksand"/>
              <a:sym typeface="Quicksand"/>
            </a:endParaRPr>
          </a:p>
        </p:txBody>
      </p:sp>
      <p:sp>
        <p:nvSpPr>
          <p:cNvPr id="286" name="Google Shape;286;p27"/>
          <p:cNvSpPr/>
          <p:nvPr/>
        </p:nvSpPr>
        <p:spPr>
          <a:xfrm>
            <a:off x="7207800" y="4179733"/>
            <a:ext cx="1580400" cy="707600"/>
          </a:xfrm>
          <a:prstGeom prst="wedgeRectCallout">
            <a:avLst>
              <a:gd name="adj1" fmla="val 72315"/>
              <a:gd name="adj2" fmla="val 53872"/>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5.2</a:t>
            </a:r>
            <a:endParaRPr sz="2400">
              <a:solidFill>
                <a:srgbClr val="FFFFFF"/>
              </a:solidFill>
              <a:latin typeface="Quicksand"/>
              <a:ea typeface="Quicksand"/>
              <a:cs typeface="Quicksand"/>
              <a:sym typeface="Quicksand"/>
            </a:endParaRPr>
          </a:p>
        </p:txBody>
      </p:sp>
      <p:sp>
        <p:nvSpPr>
          <p:cNvPr id="287" name="Google Shape;287;p27"/>
          <p:cNvSpPr/>
          <p:nvPr/>
        </p:nvSpPr>
        <p:spPr>
          <a:xfrm>
            <a:off x="9684400" y="4941667"/>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“a”</a:t>
            </a:r>
            <a:endParaRPr sz="2400">
              <a:solidFill>
                <a:srgbClr val="FFFFFF"/>
              </a:solidFill>
              <a:latin typeface="Quicksand"/>
              <a:ea typeface="Quicksand"/>
              <a:cs typeface="Quicksand"/>
              <a:sym typeface="Quicksan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8"/>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There are five main data types that you need to be aware of: </a:t>
            </a:r>
            <a:endParaRPr/>
          </a:p>
          <a:p>
            <a:pPr>
              <a:spcBef>
                <a:spcPts val="2133"/>
              </a:spcBef>
            </a:pPr>
            <a:r>
              <a:rPr lang="en-GB"/>
              <a:t>String (text)</a:t>
            </a:r>
            <a:endParaRPr/>
          </a:p>
          <a:p>
            <a:r>
              <a:rPr lang="en-GB"/>
              <a:t>Integer (whole numbers)</a:t>
            </a:r>
            <a:endParaRPr/>
          </a:p>
          <a:p>
            <a:r>
              <a:rPr lang="en-GB"/>
              <a:t>Boolean (True or False)</a:t>
            </a:r>
            <a:endParaRPr/>
          </a:p>
        </p:txBody>
      </p:sp>
      <p:sp>
        <p:nvSpPr>
          <p:cNvPr id="293" name="Google Shape;293;p2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295" name="Google Shape;295;p28"/>
          <p:cNvSpPr/>
          <p:nvPr/>
        </p:nvSpPr>
        <p:spPr>
          <a:xfrm>
            <a:off x="10150233" y="1669700"/>
            <a:ext cx="1188400" cy="707600"/>
          </a:xfrm>
          <a:prstGeom prst="wedgeRectCallout">
            <a:avLst>
              <a:gd name="adj1" fmla="val 73828"/>
              <a:gd name="adj2" fmla="val 45986"/>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1</a:t>
            </a:r>
            <a:endParaRPr sz="2400">
              <a:solidFill>
                <a:srgbClr val="FFFFFF"/>
              </a:solidFill>
              <a:latin typeface="Quicksand"/>
              <a:ea typeface="Quicksand"/>
              <a:cs typeface="Quicksand"/>
              <a:sym typeface="Quicksand"/>
            </a:endParaRPr>
          </a:p>
        </p:txBody>
      </p:sp>
      <p:sp>
        <p:nvSpPr>
          <p:cNvPr id="296" name="Google Shape;296;p28"/>
          <p:cNvSpPr/>
          <p:nvPr/>
        </p:nvSpPr>
        <p:spPr>
          <a:xfrm>
            <a:off x="7499467" y="1983200"/>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lt1"/>
                </a:solidFill>
                <a:latin typeface="Quicksand"/>
                <a:ea typeface="Quicksand"/>
                <a:cs typeface="Quicksand"/>
                <a:sym typeface="Quicksand"/>
              </a:rPr>
              <a:t>“Passw0rd!”</a:t>
            </a:r>
            <a:endParaRPr sz="2400">
              <a:solidFill>
                <a:srgbClr val="FFFFFF"/>
              </a:solidFill>
              <a:latin typeface="Quicksand"/>
              <a:ea typeface="Quicksand"/>
              <a:cs typeface="Quicksand"/>
              <a:sym typeface="Quicksand"/>
            </a:endParaRPr>
          </a:p>
        </p:txBody>
      </p:sp>
      <p:sp>
        <p:nvSpPr>
          <p:cNvPr id="297" name="Google Shape;297;p28"/>
          <p:cNvSpPr/>
          <p:nvPr/>
        </p:nvSpPr>
        <p:spPr>
          <a:xfrm>
            <a:off x="9183700" y="3075200"/>
            <a:ext cx="1580400" cy="707600"/>
          </a:xfrm>
          <a:prstGeom prst="wedgeRectCallout">
            <a:avLst>
              <a:gd name="adj1" fmla="val -67907"/>
              <a:gd name="adj2" fmla="val 49675"/>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True</a:t>
            </a:r>
            <a:endParaRPr sz="2400">
              <a:solidFill>
                <a:schemeClr val="dk1"/>
              </a:solidFill>
              <a:latin typeface="Quicksand"/>
              <a:ea typeface="Quicksand"/>
              <a:cs typeface="Quicksand"/>
              <a:sym typeface="Quicksand"/>
            </a:endParaRPr>
          </a:p>
        </p:txBody>
      </p:sp>
      <p:sp>
        <p:nvSpPr>
          <p:cNvPr id="298" name="Google Shape;298;p28"/>
          <p:cNvSpPr/>
          <p:nvPr/>
        </p:nvSpPr>
        <p:spPr>
          <a:xfrm>
            <a:off x="7207800" y="4179733"/>
            <a:ext cx="1580400" cy="707600"/>
          </a:xfrm>
          <a:prstGeom prst="wedgeRectCallout">
            <a:avLst>
              <a:gd name="adj1" fmla="val 72315"/>
              <a:gd name="adj2" fmla="val 53872"/>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5.2</a:t>
            </a:r>
            <a:endParaRPr sz="2400">
              <a:solidFill>
                <a:srgbClr val="FFFFFF"/>
              </a:solidFill>
              <a:latin typeface="Quicksand"/>
              <a:ea typeface="Quicksand"/>
              <a:cs typeface="Quicksand"/>
              <a:sym typeface="Quicksand"/>
            </a:endParaRPr>
          </a:p>
        </p:txBody>
      </p:sp>
      <p:sp>
        <p:nvSpPr>
          <p:cNvPr id="299" name="Google Shape;299;p28"/>
          <p:cNvSpPr/>
          <p:nvPr/>
        </p:nvSpPr>
        <p:spPr>
          <a:xfrm>
            <a:off x="9684400" y="4941667"/>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“a”</a:t>
            </a:r>
            <a:endParaRPr sz="2400">
              <a:solidFill>
                <a:srgbClr val="FFFFFF"/>
              </a:solidFill>
              <a:latin typeface="Quicksand"/>
              <a:ea typeface="Quicksand"/>
              <a:cs typeface="Quicksand"/>
              <a:sym typeface="Quicksand"/>
            </a:endParaRPr>
          </a:p>
        </p:txBody>
      </p:sp>
      <p:sp>
        <p:nvSpPr>
          <p:cNvPr id="3" name="Subtitle 2">
            <a:extLst>
              <a:ext uri="{FF2B5EF4-FFF2-40B4-BE49-F238E27FC236}">
                <a16:creationId xmlns:a16="http://schemas.microsoft.com/office/drawing/2014/main" id="{A0872CF0-0FD7-D6AB-9E9F-9D03D4543A12}"/>
              </a:ext>
            </a:extLst>
          </p:cNvPr>
          <p:cNvSpPr>
            <a:spLocks noGrp="1"/>
          </p:cNvSpPr>
          <p:nvPr>
            <p:ph type="subTitle" idx="3"/>
          </p:nvPr>
        </p:nvSpPr>
        <p:spPr/>
        <p:txBody>
          <a:bodyPr/>
          <a:lstStyle/>
          <a:p>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9"/>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There are five main data types that you need to be aware of: </a:t>
            </a:r>
            <a:endParaRPr/>
          </a:p>
          <a:p>
            <a:pPr>
              <a:spcBef>
                <a:spcPts val="2133"/>
              </a:spcBef>
            </a:pPr>
            <a:r>
              <a:rPr lang="en-GB"/>
              <a:t>String (text)</a:t>
            </a:r>
            <a:endParaRPr/>
          </a:p>
          <a:p>
            <a:r>
              <a:rPr lang="en-GB"/>
              <a:t>Integer (whole numbers)</a:t>
            </a:r>
            <a:endParaRPr/>
          </a:p>
          <a:p>
            <a:r>
              <a:rPr lang="en-GB"/>
              <a:t>Boolean (True or False)</a:t>
            </a:r>
            <a:endParaRPr/>
          </a:p>
          <a:p>
            <a:r>
              <a:rPr lang="en-GB"/>
              <a:t>Real or floating point numbers (decimal numbers)</a:t>
            </a:r>
            <a:endParaRPr/>
          </a:p>
        </p:txBody>
      </p:sp>
      <p:sp>
        <p:nvSpPr>
          <p:cNvPr id="305" name="Google Shape;305;p2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307" name="Google Shape;307;p29"/>
          <p:cNvSpPr/>
          <p:nvPr/>
        </p:nvSpPr>
        <p:spPr>
          <a:xfrm>
            <a:off x="10150233" y="1669700"/>
            <a:ext cx="1188400" cy="707600"/>
          </a:xfrm>
          <a:prstGeom prst="wedgeRectCallout">
            <a:avLst>
              <a:gd name="adj1" fmla="val 73828"/>
              <a:gd name="adj2" fmla="val 45986"/>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1</a:t>
            </a:r>
            <a:endParaRPr sz="2400">
              <a:solidFill>
                <a:srgbClr val="FFFFFF"/>
              </a:solidFill>
              <a:latin typeface="Quicksand"/>
              <a:ea typeface="Quicksand"/>
              <a:cs typeface="Quicksand"/>
              <a:sym typeface="Quicksand"/>
            </a:endParaRPr>
          </a:p>
        </p:txBody>
      </p:sp>
      <p:sp>
        <p:nvSpPr>
          <p:cNvPr id="308" name="Google Shape;308;p29"/>
          <p:cNvSpPr/>
          <p:nvPr/>
        </p:nvSpPr>
        <p:spPr>
          <a:xfrm>
            <a:off x="7499467" y="1983200"/>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lt1"/>
                </a:solidFill>
                <a:latin typeface="Quicksand"/>
                <a:ea typeface="Quicksand"/>
                <a:cs typeface="Quicksand"/>
                <a:sym typeface="Quicksand"/>
              </a:rPr>
              <a:t>“Passw0rd!”</a:t>
            </a:r>
            <a:endParaRPr sz="2400">
              <a:solidFill>
                <a:srgbClr val="FFFFFF"/>
              </a:solidFill>
              <a:latin typeface="Quicksand"/>
              <a:ea typeface="Quicksand"/>
              <a:cs typeface="Quicksand"/>
              <a:sym typeface="Quicksand"/>
            </a:endParaRPr>
          </a:p>
        </p:txBody>
      </p:sp>
      <p:sp>
        <p:nvSpPr>
          <p:cNvPr id="309" name="Google Shape;309;p29"/>
          <p:cNvSpPr/>
          <p:nvPr/>
        </p:nvSpPr>
        <p:spPr>
          <a:xfrm>
            <a:off x="9183700" y="3075200"/>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True</a:t>
            </a:r>
            <a:endParaRPr sz="2400">
              <a:solidFill>
                <a:srgbClr val="FFFFFF"/>
              </a:solidFill>
              <a:latin typeface="Quicksand"/>
              <a:ea typeface="Quicksand"/>
              <a:cs typeface="Quicksand"/>
              <a:sym typeface="Quicksand"/>
            </a:endParaRPr>
          </a:p>
        </p:txBody>
      </p:sp>
      <p:sp>
        <p:nvSpPr>
          <p:cNvPr id="310" name="Google Shape;310;p29"/>
          <p:cNvSpPr/>
          <p:nvPr/>
        </p:nvSpPr>
        <p:spPr>
          <a:xfrm>
            <a:off x="7207800" y="4179733"/>
            <a:ext cx="1580400" cy="707600"/>
          </a:xfrm>
          <a:prstGeom prst="wedgeRectCallout">
            <a:avLst>
              <a:gd name="adj1" fmla="val 72315"/>
              <a:gd name="adj2" fmla="val 53872"/>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5.2</a:t>
            </a:r>
            <a:endParaRPr sz="2400">
              <a:solidFill>
                <a:schemeClr val="dk1"/>
              </a:solidFill>
              <a:latin typeface="Quicksand"/>
              <a:ea typeface="Quicksand"/>
              <a:cs typeface="Quicksand"/>
              <a:sym typeface="Quicksand"/>
            </a:endParaRPr>
          </a:p>
        </p:txBody>
      </p:sp>
      <p:sp>
        <p:nvSpPr>
          <p:cNvPr id="311" name="Google Shape;311;p29"/>
          <p:cNvSpPr/>
          <p:nvPr/>
        </p:nvSpPr>
        <p:spPr>
          <a:xfrm>
            <a:off x="9684400" y="4941667"/>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“a”</a:t>
            </a:r>
            <a:endParaRPr sz="2400">
              <a:solidFill>
                <a:srgbClr val="FFFFFF"/>
              </a:solidFill>
              <a:latin typeface="Quicksand"/>
              <a:ea typeface="Quicksand"/>
              <a:cs typeface="Quicksand"/>
              <a:sym typeface="Quicksand"/>
            </a:endParaRPr>
          </a:p>
        </p:txBody>
      </p:sp>
      <p:sp>
        <p:nvSpPr>
          <p:cNvPr id="3" name="Subtitle 2">
            <a:extLst>
              <a:ext uri="{FF2B5EF4-FFF2-40B4-BE49-F238E27FC236}">
                <a16:creationId xmlns:a16="http://schemas.microsoft.com/office/drawing/2014/main" id="{A09DBBB1-F168-D445-8D16-404A07843534}"/>
              </a:ext>
            </a:extLst>
          </p:cNvPr>
          <p:cNvSpPr>
            <a:spLocks noGrp="1"/>
          </p:cNvSpPr>
          <p:nvPr>
            <p:ph type="subTitle" idx="3"/>
          </p:nvPr>
        </p:nvSpPr>
        <p:spPr/>
        <p:txBody>
          <a:bodyPr/>
          <a:lstStyle/>
          <a:p>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There are five main data types that you need to be aware of: </a:t>
            </a:r>
            <a:endParaRPr/>
          </a:p>
          <a:p>
            <a:pPr>
              <a:spcBef>
                <a:spcPts val="2133"/>
              </a:spcBef>
            </a:pPr>
            <a:r>
              <a:rPr lang="en-GB"/>
              <a:t>String (text)</a:t>
            </a:r>
            <a:endParaRPr/>
          </a:p>
          <a:p>
            <a:r>
              <a:rPr lang="en-GB"/>
              <a:t>Integer (whole numbers)</a:t>
            </a:r>
            <a:endParaRPr/>
          </a:p>
          <a:p>
            <a:r>
              <a:rPr lang="en-GB"/>
              <a:t>Boolean (True or False)</a:t>
            </a:r>
            <a:endParaRPr/>
          </a:p>
          <a:p>
            <a:r>
              <a:rPr lang="en-GB"/>
              <a:t>Real or floating point numbers (decimal numbers)</a:t>
            </a:r>
            <a:endParaRPr/>
          </a:p>
          <a:p>
            <a:r>
              <a:rPr lang="en-GB"/>
              <a:t>Char (single string characters)</a:t>
            </a:r>
            <a:endParaRPr/>
          </a:p>
        </p:txBody>
      </p:sp>
      <p:sp>
        <p:nvSpPr>
          <p:cNvPr id="317" name="Google Shape;317;p3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319" name="Google Shape;319;p30"/>
          <p:cNvSpPr/>
          <p:nvPr/>
        </p:nvSpPr>
        <p:spPr>
          <a:xfrm>
            <a:off x="10150233" y="1669700"/>
            <a:ext cx="1188400" cy="707600"/>
          </a:xfrm>
          <a:prstGeom prst="wedgeRectCallout">
            <a:avLst>
              <a:gd name="adj1" fmla="val 73828"/>
              <a:gd name="adj2" fmla="val 45986"/>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1</a:t>
            </a:r>
            <a:endParaRPr sz="2400">
              <a:solidFill>
                <a:srgbClr val="FFFFFF"/>
              </a:solidFill>
              <a:latin typeface="Quicksand"/>
              <a:ea typeface="Quicksand"/>
              <a:cs typeface="Quicksand"/>
              <a:sym typeface="Quicksand"/>
            </a:endParaRPr>
          </a:p>
        </p:txBody>
      </p:sp>
      <p:sp>
        <p:nvSpPr>
          <p:cNvPr id="320" name="Google Shape;320;p30"/>
          <p:cNvSpPr/>
          <p:nvPr/>
        </p:nvSpPr>
        <p:spPr>
          <a:xfrm>
            <a:off x="7499467" y="1983200"/>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lt1"/>
                </a:solidFill>
                <a:latin typeface="Quicksand"/>
                <a:ea typeface="Quicksand"/>
                <a:cs typeface="Quicksand"/>
                <a:sym typeface="Quicksand"/>
              </a:rPr>
              <a:t>“Passw0rd!”</a:t>
            </a:r>
            <a:endParaRPr sz="2400">
              <a:solidFill>
                <a:srgbClr val="FFFFFF"/>
              </a:solidFill>
              <a:latin typeface="Quicksand"/>
              <a:ea typeface="Quicksand"/>
              <a:cs typeface="Quicksand"/>
              <a:sym typeface="Quicksand"/>
            </a:endParaRPr>
          </a:p>
        </p:txBody>
      </p:sp>
      <p:sp>
        <p:nvSpPr>
          <p:cNvPr id="321" name="Google Shape;321;p30"/>
          <p:cNvSpPr/>
          <p:nvPr/>
        </p:nvSpPr>
        <p:spPr>
          <a:xfrm>
            <a:off x="9183700" y="3075200"/>
            <a:ext cx="1580400" cy="707600"/>
          </a:xfrm>
          <a:prstGeom prst="wedgeRectCallout">
            <a:avLst>
              <a:gd name="adj1" fmla="val -67907"/>
              <a:gd name="adj2" fmla="val 4967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rgbClr val="FFFFFF"/>
                </a:solidFill>
                <a:latin typeface="Quicksand"/>
                <a:ea typeface="Quicksand"/>
                <a:cs typeface="Quicksand"/>
                <a:sym typeface="Quicksand"/>
              </a:rPr>
              <a:t>True</a:t>
            </a:r>
            <a:endParaRPr sz="2400">
              <a:solidFill>
                <a:srgbClr val="FFFFFF"/>
              </a:solidFill>
              <a:latin typeface="Quicksand"/>
              <a:ea typeface="Quicksand"/>
              <a:cs typeface="Quicksand"/>
              <a:sym typeface="Quicksand"/>
            </a:endParaRPr>
          </a:p>
        </p:txBody>
      </p:sp>
      <p:sp>
        <p:nvSpPr>
          <p:cNvPr id="322" name="Google Shape;322;p30"/>
          <p:cNvSpPr/>
          <p:nvPr/>
        </p:nvSpPr>
        <p:spPr>
          <a:xfrm>
            <a:off x="7207800" y="4179733"/>
            <a:ext cx="1580400" cy="707600"/>
          </a:xfrm>
          <a:prstGeom prst="wedgeRectCallout">
            <a:avLst>
              <a:gd name="adj1" fmla="val 72315"/>
              <a:gd name="adj2" fmla="val 53872"/>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lt1"/>
                </a:solidFill>
                <a:latin typeface="Quicksand"/>
                <a:ea typeface="Quicksand"/>
                <a:cs typeface="Quicksand"/>
                <a:sym typeface="Quicksand"/>
              </a:rPr>
              <a:t>5.2</a:t>
            </a:r>
            <a:endParaRPr sz="2400">
              <a:solidFill>
                <a:schemeClr val="lt1"/>
              </a:solidFill>
              <a:latin typeface="Quicksand"/>
              <a:ea typeface="Quicksand"/>
              <a:cs typeface="Quicksand"/>
              <a:sym typeface="Quicksand"/>
            </a:endParaRPr>
          </a:p>
        </p:txBody>
      </p:sp>
      <p:sp>
        <p:nvSpPr>
          <p:cNvPr id="323" name="Google Shape;323;p30"/>
          <p:cNvSpPr/>
          <p:nvPr/>
        </p:nvSpPr>
        <p:spPr>
          <a:xfrm>
            <a:off x="9684400" y="4941667"/>
            <a:ext cx="1580400" cy="707600"/>
          </a:xfrm>
          <a:prstGeom prst="wedgeRectCallout">
            <a:avLst>
              <a:gd name="adj1" fmla="val -67907"/>
              <a:gd name="adj2" fmla="val 49675"/>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solidFill>
                  <a:schemeClr val="dk1"/>
                </a:solidFill>
                <a:latin typeface="Quicksand"/>
                <a:ea typeface="Quicksand"/>
                <a:cs typeface="Quicksand"/>
                <a:sym typeface="Quicksand"/>
              </a:rPr>
              <a:t>“a”</a:t>
            </a:r>
            <a:endParaRPr sz="2400">
              <a:solidFill>
                <a:schemeClr val="dk1"/>
              </a:solidFill>
              <a:latin typeface="Quicksand"/>
              <a:ea typeface="Quicksand"/>
              <a:cs typeface="Quicksand"/>
              <a:sym typeface="Quicksan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1"/>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Incorrect data types can cause problems during the execution of your programs. </a:t>
            </a:r>
            <a:endParaRPr/>
          </a:p>
          <a:p>
            <a:pPr marL="0" indent="0">
              <a:spcBef>
                <a:spcPts val="2133"/>
              </a:spcBef>
              <a:buNone/>
            </a:pPr>
            <a:r>
              <a:rPr lang="en-GB">
                <a:solidFill>
                  <a:srgbClr val="FFFFFF"/>
                </a:solidFill>
                <a:highlight>
                  <a:schemeClr val="dk1"/>
                </a:highlight>
              </a:rPr>
              <a:t> Question </a:t>
            </a:r>
            <a:r>
              <a:rPr lang="en-GB">
                <a:solidFill>
                  <a:schemeClr val="accent2"/>
                </a:solidFill>
              </a:rPr>
              <a:t>.</a:t>
            </a:r>
            <a:endParaRPr>
              <a:solidFill>
                <a:schemeClr val="accent2"/>
              </a:solidFill>
            </a:endParaRPr>
          </a:p>
          <a:p>
            <a:pPr marL="0" indent="0">
              <a:spcBef>
                <a:spcPts val="2133"/>
              </a:spcBef>
              <a:spcAft>
                <a:spcPts val="2133"/>
              </a:spcAft>
              <a:buNone/>
            </a:pPr>
            <a:r>
              <a:rPr lang="en-GB"/>
              <a:t>Predict what might happen when this code is executed.</a:t>
            </a:r>
            <a:endParaRPr/>
          </a:p>
        </p:txBody>
      </p:sp>
      <p:sp>
        <p:nvSpPr>
          <p:cNvPr id="329" name="Google Shape;329;p3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331" name="Google Shape;331;p31"/>
          <p:cNvSpPr txBox="1"/>
          <p:nvPr/>
        </p:nvSpPr>
        <p:spPr>
          <a:xfrm>
            <a:off x="6730600" y="1561300"/>
            <a:ext cx="5046800" cy="18676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print("Enter a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num1 = input()</a:t>
            </a:r>
            <a:endParaRPr sz="2133">
              <a:latin typeface="Roboto Mono"/>
              <a:ea typeface="Roboto Mono"/>
              <a:cs typeface="Roboto Mono"/>
              <a:sym typeface="Roboto Mono"/>
            </a:endParaRPr>
          </a:p>
          <a:p>
            <a:r>
              <a:rPr lang="en-GB" sz="2133">
                <a:latin typeface="Roboto Mono"/>
                <a:ea typeface="Roboto Mono"/>
                <a:cs typeface="Roboto Mono"/>
                <a:sym typeface="Roboto Mono"/>
              </a:rPr>
              <a:t>print("Enter another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num2 = input()</a:t>
            </a:r>
            <a:endParaRPr sz="2133">
              <a:latin typeface="Roboto Mono"/>
              <a:ea typeface="Roboto Mono"/>
              <a:cs typeface="Roboto Mono"/>
              <a:sym typeface="Roboto Mono"/>
            </a:endParaRPr>
          </a:p>
          <a:p>
            <a:r>
              <a:rPr lang="en-GB" sz="2133">
                <a:latin typeface="Roboto Mono"/>
                <a:ea typeface="Roboto Mono"/>
                <a:cs typeface="Roboto Mono"/>
                <a:sym typeface="Roboto Mono"/>
              </a:rPr>
              <a:t>print(num1+num2)</a:t>
            </a:r>
            <a:endParaRPr sz="2133">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332" name="Google Shape;332;p31"/>
          <p:cNvSpPr txBox="1"/>
          <p:nvPr/>
        </p:nvSpPr>
        <p:spPr>
          <a:xfrm>
            <a:off x="6315467" y="1561267"/>
            <a:ext cx="486400" cy="18676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5</a:t>
            </a:r>
            <a:endParaRPr sz="2133">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3" name="Subtitle 2">
            <a:extLst>
              <a:ext uri="{FF2B5EF4-FFF2-40B4-BE49-F238E27FC236}">
                <a16:creationId xmlns:a16="http://schemas.microsoft.com/office/drawing/2014/main" id="{19C2BB68-58B0-C030-9712-B31C3AE497EC}"/>
              </a:ext>
            </a:extLst>
          </p:cNvPr>
          <p:cNvSpPr>
            <a:spLocks noGrp="1"/>
          </p:cNvSpPr>
          <p:nvPr>
            <p:ph type="subTitle" idx="3"/>
          </p:nvPr>
        </p:nvSpPr>
        <p:spPr/>
        <p:txBody>
          <a:bodyPr/>
          <a:lstStyle/>
          <a:p>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2"/>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The data type for an </a:t>
            </a:r>
            <a:r>
              <a:rPr lang="en-GB" b="1"/>
              <a:t>input </a:t>
            </a:r>
            <a:r>
              <a:rPr lang="en-GB"/>
              <a:t>is always </a:t>
            </a:r>
            <a:r>
              <a:rPr lang="en-GB" b="1"/>
              <a:t>string</a:t>
            </a:r>
            <a:r>
              <a:rPr lang="en-GB"/>
              <a:t>. When you add two pieces of string together, it will </a:t>
            </a:r>
            <a:r>
              <a:rPr lang="en-GB" b="1"/>
              <a:t>concatenate </a:t>
            </a:r>
            <a:r>
              <a:rPr lang="en-GB"/>
              <a:t>(join) them. </a:t>
            </a:r>
            <a:endParaRPr/>
          </a:p>
          <a:p>
            <a:pPr marL="0" indent="0">
              <a:spcBef>
                <a:spcPts val="2133"/>
              </a:spcBef>
              <a:buNone/>
            </a:pPr>
            <a:r>
              <a:rPr lang="en-GB"/>
              <a:t>Instead of </a:t>
            </a:r>
            <a:r>
              <a:rPr lang="en-GB" b="1"/>
              <a:t>adding </a:t>
            </a:r>
            <a:r>
              <a:rPr lang="en-GB"/>
              <a:t>the two numbers together to make </a:t>
            </a:r>
            <a:r>
              <a:rPr lang="en-GB" b="1"/>
              <a:t>3,</a:t>
            </a:r>
            <a:r>
              <a:rPr lang="en-GB"/>
              <a:t> it has </a:t>
            </a:r>
            <a:r>
              <a:rPr lang="en-GB" b="1"/>
              <a:t>joined </a:t>
            </a:r>
            <a:r>
              <a:rPr lang="en-GB"/>
              <a:t>the corresponding strings together to make </a:t>
            </a:r>
            <a:r>
              <a:rPr lang="en-GB" b="1"/>
              <a:t>12 </a:t>
            </a:r>
            <a:r>
              <a:rPr lang="en-GB"/>
              <a:t>(one,two). </a:t>
            </a:r>
            <a:endParaRPr/>
          </a:p>
          <a:p>
            <a:pPr marL="0" indent="0">
              <a:spcBef>
                <a:spcPts val="2133"/>
              </a:spcBef>
              <a:spcAft>
                <a:spcPts val="2133"/>
              </a:spcAft>
              <a:buNone/>
            </a:pPr>
            <a:r>
              <a:rPr lang="en-GB" sz="1867"/>
              <a:t>This code has produced a </a:t>
            </a:r>
            <a:r>
              <a:rPr lang="en-GB" sz="1867" b="1"/>
              <a:t>logic error</a:t>
            </a:r>
            <a:r>
              <a:rPr lang="en-GB" sz="1867"/>
              <a:t> because it hasn’t executed as expected.</a:t>
            </a:r>
            <a:endParaRPr sz="1867"/>
          </a:p>
        </p:txBody>
      </p:sp>
      <p:sp>
        <p:nvSpPr>
          <p:cNvPr id="338" name="Google Shape;338;p3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340" name="Google Shape;340;p32"/>
          <p:cNvSpPr txBox="1"/>
          <p:nvPr/>
        </p:nvSpPr>
        <p:spPr>
          <a:xfrm>
            <a:off x="6730600" y="1561300"/>
            <a:ext cx="5046800" cy="18676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print("Enter a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num1 = input()</a:t>
            </a:r>
            <a:endParaRPr sz="2133">
              <a:latin typeface="Roboto Mono"/>
              <a:ea typeface="Roboto Mono"/>
              <a:cs typeface="Roboto Mono"/>
              <a:sym typeface="Roboto Mono"/>
            </a:endParaRPr>
          </a:p>
          <a:p>
            <a:r>
              <a:rPr lang="en-GB" sz="2133">
                <a:latin typeface="Roboto Mono"/>
                <a:ea typeface="Roboto Mono"/>
                <a:cs typeface="Roboto Mono"/>
                <a:sym typeface="Roboto Mono"/>
              </a:rPr>
              <a:t>print("Enter another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num2 = input()</a:t>
            </a:r>
            <a:endParaRPr sz="2133">
              <a:latin typeface="Roboto Mono"/>
              <a:ea typeface="Roboto Mono"/>
              <a:cs typeface="Roboto Mono"/>
              <a:sym typeface="Roboto Mono"/>
            </a:endParaRPr>
          </a:p>
          <a:p>
            <a:r>
              <a:rPr lang="en-GB" sz="2133">
                <a:latin typeface="Roboto Mono"/>
                <a:ea typeface="Roboto Mono"/>
                <a:cs typeface="Roboto Mono"/>
                <a:sym typeface="Roboto Mono"/>
              </a:rPr>
              <a:t>print(num1+num2)</a:t>
            </a:r>
            <a:endParaRPr sz="2133">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341" name="Google Shape;341;p32"/>
          <p:cNvSpPr txBox="1"/>
          <p:nvPr/>
        </p:nvSpPr>
        <p:spPr>
          <a:xfrm>
            <a:off x="6315467" y="1561267"/>
            <a:ext cx="486400" cy="18676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5</a:t>
            </a:r>
            <a:endParaRPr sz="2133">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342" name="Google Shape;342;p32"/>
          <p:cNvSpPr txBox="1"/>
          <p:nvPr/>
        </p:nvSpPr>
        <p:spPr>
          <a:xfrm>
            <a:off x="6315467" y="4169967"/>
            <a:ext cx="5462000" cy="22672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Enter a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1</a:t>
            </a:r>
            <a:endParaRPr sz="2133">
              <a:latin typeface="Roboto Mono"/>
              <a:ea typeface="Roboto Mono"/>
              <a:cs typeface="Roboto Mono"/>
              <a:sym typeface="Roboto Mono"/>
            </a:endParaRPr>
          </a:p>
          <a:p>
            <a:r>
              <a:rPr lang="en-GB" sz="2133">
                <a:latin typeface="Roboto Mono"/>
                <a:ea typeface="Roboto Mono"/>
                <a:cs typeface="Roboto Mono"/>
                <a:sym typeface="Roboto Mono"/>
              </a:rPr>
              <a:t>Enter another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2</a:t>
            </a:r>
            <a:endParaRPr sz="2133">
              <a:latin typeface="Roboto Mono"/>
              <a:ea typeface="Roboto Mono"/>
              <a:cs typeface="Roboto Mono"/>
              <a:sym typeface="Roboto Mono"/>
            </a:endParaRPr>
          </a:p>
          <a:p>
            <a:r>
              <a:rPr lang="en-GB" sz="2133">
                <a:latin typeface="Roboto Mono"/>
                <a:ea typeface="Roboto Mono"/>
                <a:cs typeface="Roboto Mono"/>
                <a:sym typeface="Roboto Mono"/>
              </a:rPr>
              <a:t>12</a:t>
            </a:r>
            <a:endParaRPr sz="2133">
              <a:latin typeface="Roboto Mono"/>
              <a:ea typeface="Roboto Mono"/>
              <a:cs typeface="Roboto Mono"/>
              <a:sym typeface="Roboto Mono"/>
            </a:endParaRPr>
          </a:p>
          <a:p>
            <a:r>
              <a:rPr lang="en-GB" sz="2133">
                <a:latin typeface="Roboto Mono"/>
                <a:ea typeface="Roboto Mono"/>
                <a:cs typeface="Roboto Mono"/>
                <a:sym typeface="Roboto Mono"/>
              </a:rPr>
              <a:t>&gt;&gt;&gt;</a:t>
            </a:r>
            <a:endParaRPr sz="2133">
              <a:latin typeface="Roboto Mono"/>
              <a:ea typeface="Roboto Mono"/>
              <a:cs typeface="Roboto Mono"/>
              <a:sym typeface="Roboto Mono"/>
            </a:endParaRPr>
          </a:p>
        </p:txBody>
      </p:sp>
      <p:sp>
        <p:nvSpPr>
          <p:cNvPr id="343" name="Google Shape;343;p32"/>
          <p:cNvSpPr/>
          <p:nvPr/>
        </p:nvSpPr>
        <p:spPr>
          <a:xfrm>
            <a:off x="6395233" y="5633867"/>
            <a:ext cx="4864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 name="Subtitle 2">
            <a:extLst>
              <a:ext uri="{FF2B5EF4-FFF2-40B4-BE49-F238E27FC236}">
                <a16:creationId xmlns:a16="http://schemas.microsoft.com/office/drawing/2014/main" id="{B9A5D1AC-EC3F-655A-C922-9863B3F4BF5D}"/>
              </a:ext>
            </a:extLst>
          </p:cNvPr>
          <p:cNvSpPr>
            <a:spLocks noGrp="1"/>
          </p:cNvSpPr>
          <p:nvPr>
            <p:ph type="subTitle" idx="3"/>
          </p:nvPr>
        </p:nvSpPr>
        <p:spPr/>
        <p:txBody>
          <a:bodyPr/>
          <a:lstStyle/>
          <a:p>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3"/>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If you want Python to use your value as an </a:t>
            </a:r>
            <a:r>
              <a:rPr lang="en-GB" b="1"/>
              <a:t>integer, </a:t>
            </a:r>
            <a:r>
              <a:rPr lang="en-GB"/>
              <a:t>then you need to tell it that by </a:t>
            </a:r>
            <a:r>
              <a:rPr lang="en-GB" b="1"/>
              <a:t>casting</a:t>
            </a:r>
            <a:r>
              <a:rPr lang="en-GB"/>
              <a:t> the value. </a:t>
            </a:r>
            <a:endParaRPr/>
          </a:p>
          <a:p>
            <a:pPr marL="0" indent="0">
              <a:spcBef>
                <a:spcPts val="2133"/>
              </a:spcBef>
              <a:buNone/>
            </a:pPr>
            <a:r>
              <a:rPr lang="en-GB"/>
              <a:t>You do this by placing </a:t>
            </a:r>
            <a:r>
              <a:rPr lang="en-GB" b="1">
                <a:latin typeface="Roboto Mono"/>
                <a:ea typeface="Roboto Mono"/>
                <a:cs typeface="Roboto Mono"/>
                <a:sym typeface="Roboto Mono"/>
              </a:rPr>
              <a:t>input()</a:t>
            </a:r>
            <a:r>
              <a:rPr lang="en-GB"/>
              <a:t> inside the </a:t>
            </a:r>
            <a:r>
              <a:rPr lang="en-GB" b="1">
                <a:latin typeface="Roboto Mono"/>
                <a:ea typeface="Roboto Mono"/>
                <a:cs typeface="Roboto Mono"/>
                <a:sym typeface="Roboto Mono"/>
              </a:rPr>
              <a:t>int()</a:t>
            </a:r>
            <a:r>
              <a:rPr lang="en-GB"/>
              <a:t> function. </a:t>
            </a:r>
            <a:endParaRPr/>
          </a:p>
          <a:p>
            <a:pPr marL="0" indent="0">
              <a:spcBef>
                <a:spcPts val="2133"/>
              </a:spcBef>
              <a:spcAft>
                <a:spcPts val="2133"/>
              </a:spcAft>
              <a:buNone/>
            </a:pPr>
            <a:endParaRPr/>
          </a:p>
        </p:txBody>
      </p:sp>
      <p:sp>
        <p:nvSpPr>
          <p:cNvPr id="349" name="Google Shape;349;p3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Types of data</a:t>
            </a:r>
            <a:endParaRPr dirty="0"/>
          </a:p>
        </p:txBody>
      </p:sp>
      <p:sp>
        <p:nvSpPr>
          <p:cNvPr id="351" name="Google Shape;351;p33"/>
          <p:cNvSpPr txBox="1"/>
          <p:nvPr/>
        </p:nvSpPr>
        <p:spPr>
          <a:xfrm>
            <a:off x="6730600" y="1561300"/>
            <a:ext cx="5046800" cy="18676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print("Enter a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num1 = int(input())</a:t>
            </a:r>
            <a:endParaRPr sz="2133">
              <a:latin typeface="Roboto Mono"/>
              <a:ea typeface="Roboto Mono"/>
              <a:cs typeface="Roboto Mono"/>
              <a:sym typeface="Roboto Mono"/>
            </a:endParaRPr>
          </a:p>
          <a:p>
            <a:r>
              <a:rPr lang="en-GB" sz="2133">
                <a:latin typeface="Roboto Mono"/>
                <a:ea typeface="Roboto Mono"/>
                <a:cs typeface="Roboto Mono"/>
                <a:sym typeface="Roboto Mono"/>
              </a:rPr>
              <a:t>print("Enter another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num2 = int(input())</a:t>
            </a:r>
            <a:endParaRPr sz="2133">
              <a:latin typeface="Roboto Mono"/>
              <a:ea typeface="Roboto Mono"/>
              <a:cs typeface="Roboto Mono"/>
              <a:sym typeface="Roboto Mono"/>
            </a:endParaRPr>
          </a:p>
          <a:p>
            <a:r>
              <a:rPr lang="en-GB" sz="2133">
                <a:latin typeface="Roboto Mono"/>
                <a:ea typeface="Roboto Mono"/>
                <a:cs typeface="Roboto Mono"/>
                <a:sym typeface="Roboto Mono"/>
              </a:rPr>
              <a:t>print(num1+num2)</a:t>
            </a:r>
            <a:endParaRPr sz="2133">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352" name="Google Shape;352;p33"/>
          <p:cNvSpPr txBox="1"/>
          <p:nvPr/>
        </p:nvSpPr>
        <p:spPr>
          <a:xfrm>
            <a:off x="6315467" y="1561267"/>
            <a:ext cx="486400" cy="18676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5</a:t>
            </a:r>
            <a:endParaRPr sz="2133">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353" name="Google Shape;353;p33"/>
          <p:cNvSpPr txBox="1"/>
          <p:nvPr/>
        </p:nvSpPr>
        <p:spPr>
          <a:xfrm>
            <a:off x="6315467" y="4169967"/>
            <a:ext cx="5462000" cy="22672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Enter a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1</a:t>
            </a:r>
            <a:endParaRPr sz="2133">
              <a:latin typeface="Roboto Mono"/>
              <a:ea typeface="Roboto Mono"/>
              <a:cs typeface="Roboto Mono"/>
              <a:sym typeface="Roboto Mono"/>
            </a:endParaRPr>
          </a:p>
          <a:p>
            <a:r>
              <a:rPr lang="en-GB" sz="2133">
                <a:latin typeface="Roboto Mono"/>
                <a:ea typeface="Roboto Mono"/>
                <a:cs typeface="Roboto Mono"/>
                <a:sym typeface="Roboto Mono"/>
              </a:rPr>
              <a:t>Enter another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2</a:t>
            </a:r>
            <a:endParaRPr sz="2133">
              <a:latin typeface="Roboto Mono"/>
              <a:ea typeface="Roboto Mono"/>
              <a:cs typeface="Roboto Mono"/>
              <a:sym typeface="Roboto Mono"/>
            </a:endParaRPr>
          </a:p>
          <a:p>
            <a:r>
              <a:rPr lang="en-GB" sz="2133">
                <a:latin typeface="Roboto Mono"/>
                <a:ea typeface="Roboto Mono"/>
                <a:cs typeface="Roboto Mono"/>
                <a:sym typeface="Roboto Mono"/>
              </a:rPr>
              <a:t>3</a:t>
            </a:r>
            <a:endParaRPr sz="2133">
              <a:latin typeface="Roboto Mono"/>
              <a:ea typeface="Roboto Mono"/>
              <a:cs typeface="Roboto Mono"/>
              <a:sym typeface="Roboto Mono"/>
            </a:endParaRPr>
          </a:p>
          <a:p>
            <a:r>
              <a:rPr lang="en-GB" sz="2133">
                <a:latin typeface="Roboto Mono"/>
                <a:ea typeface="Roboto Mono"/>
                <a:cs typeface="Roboto Mono"/>
                <a:sym typeface="Roboto Mono"/>
              </a:rPr>
              <a:t>&gt;&gt;&gt;</a:t>
            </a:r>
            <a:endParaRPr sz="2133">
              <a:latin typeface="Roboto Mono"/>
              <a:ea typeface="Roboto Mono"/>
              <a:cs typeface="Roboto Mono"/>
              <a:sym typeface="Roboto Mono"/>
            </a:endParaRPr>
          </a:p>
        </p:txBody>
      </p:sp>
      <p:sp>
        <p:nvSpPr>
          <p:cNvPr id="354" name="Google Shape;354;p33"/>
          <p:cNvSpPr/>
          <p:nvPr/>
        </p:nvSpPr>
        <p:spPr>
          <a:xfrm>
            <a:off x="7942300" y="2011500"/>
            <a:ext cx="6892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55" name="Google Shape;355;p33"/>
          <p:cNvSpPr/>
          <p:nvPr/>
        </p:nvSpPr>
        <p:spPr>
          <a:xfrm>
            <a:off x="7942300" y="2676933"/>
            <a:ext cx="6892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56" name="Google Shape;356;p33"/>
          <p:cNvSpPr/>
          <p:nvPr/>
        </p:nvSpPr>
        <p:spPr>
          <a:xfrm>
            <a:off x="9771933" y="2011500"/>
            <a:ext cx="1896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57" name="Google Shape;357;p33"/>
          <p:cNvSpPr/>
          <p:nvPr/>
        </p:nvSpPr>
        <p:spPr>
          <a:xfrm>
            <a:off x="9771933" y="2676933"/>
            <a:ext cx="1896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58" name="Google Shape;358;p33"/>
          <p:cNvSpPr/>
          <p:nvPr/>
        </p:nvSpPr>
        <p:spPr>
          <a:xfrm>
            <a:off x="6395233" y="5633867"/>
            <a:ext cx="2648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4"/>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b="1">
                <a:latin typeface="Roboto Mono"/>
                <a:ea typeface="Roboto Mono"/>
                <a:cs typeface="Roboto Mono"/>
                <a:sym typeface="Roboto Mono"/>
              </a:rPr>
              <a:t>input()</a:t>
            </a:r>
            <a:r>
              <a:rPr lang="en-GB"/>
              <a:t> and </a:t>
            </a:r>
            <a:r>
              <a:rPr lang="en-GB" b="1">
                <a:latin typeface="Roboto Mono"/>
                <a:ea typeface="Roboto Mono"/>
                <a:cs typeface="Roboto Mono"/>
                <a:sym typeface="Roboto Mono"/>
              </a:rPr>
              <a:t>int()</a:t>
            </a:r>
            <a:r>
              <a:rPr lang="en-GB"/>
              <a:t> are both </a:t>
            </a:r>
            <a:r>
              <a:rPr lang="en-GB" b="1"/>
              <a:t>functions</a:t>
            </a:r>
            <a:r>
              <a:rPr lang="en-GB"/>
              <a:t>. </a:t>
            </a:r>
            <a:endParaRPr/>
          </a:p>
          <a:p>
            <a:pPr marL="0" indent="0">
              <a:spcBef>
                <a:spcPts val="2133"/>
              </a:spcBef>
              <a:buNone/>
            </a:pPr>
            <a:r>
              <a:rPr lang="en-GB"/>
              <a:t>They are a type of </a:t>
            </a:r>
            <a:r>
              <a:rPr lang="en-GB" b="1"/>
              <a:t>subroutine </a:t>
            </a:r>
            <a:r>
              <a:rPr lang="en-GB"/>
              <a:t>that takes a value, processes it, and then </a:t>
            </a:r>
            <a:r>
              <a:rPr lang="en-GB" b="1"/>
              <a:t>returns </a:t>
            </a:r>
            <a:r>
              <a:rPr lang="en-GB"/>
              <a:t>another value back.</a:t>
            </a:r>
            <a:endParaRPr/>
          </a:p>
          <a:p>
            <a:pPr marL="0" indent="0">
              <a:spcBef>
                <a:spcPts val="2133"/>
              </a:spcBef>
              <a:buNone/>
            </a:pPr>
            <a:endParaRPr/>
          </a:p>
          <a:p>
            <a:pPr marL="0" indent="0">
              <a:spcBef>
                <a:spcPts val="2133"/>
              </a:spcBef>
              <a:spcAft>
                <a:spcPts val="2133"/>
              </a:spcAft>
              <a:buNone/>
            </a:pPr>
            <a:endParaRPr/>
          </a:p>
        </p:txBody>
      </p:sp>
      <p:sp>
        <p:nvSpPr>
          <p:cNvPr id="364" name="Google Shape;364;p3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366" name="Google Shape;366;p34"/>
          <p:cNvSpPr txBox="1"/>
          <p:nvPr/>
        </p:nvSpPr>
        <p:spPr>
          <a:xfrm>
            <a:off x="6730600" y="1561300"/>
            <a:ext cx="5046800" cy="18676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print("Enter a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num1 = int(input())</a:t>
            </a:r>
            <a:endParaRPr sz="2133">
              <a:latin typeface="Roboto Mono"/>
              <a:ea typeface="Roboto Mono"/>
              <a:cs typeface="Roboto Mono"/>
              <a:sym typeface="Roboto Mono"/>
            </a:endParaRPr>
          </a:p>
          <a:p>
            <a:r>
              <a:rPr lang="en-GB" sz="2133">
                <a:latin typeface="Roboto Mono"/>
                <a:ea typeface="Roboto Mono"/>
                <a:cs typeface="Roboto Mono"/>
                <a:sym typeface="Roboto Mono"/>
              </a:rPr>
              <a:t>print("Enter another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num2 = int(input())</a:t>
            </a:r>
            <a:endParaRPr sz="2133">
              <a:latin typeface="Roboto Mono"/>
              <a:ea typeface="Roboto Mono"/>
              <a:cs typeface="Roboto Mono"/>
              <a:sym typeface="Roboto Mono"/>
            </a:endParaRPr>
          </a:p>
          <a:p>
            <a:r>
              <a:rPr lang="en-GB" sz="2133">
                <a:latin typeface="Roboto Mono"/>
                <a:ea typeface="Roboto Mono"/>
                <a:cs typeface="Roboto Mono"/>
                <a:sym typeface="Roboto Mono"/>
              </a:rPr>
              <a:t>print(num1+num2)</a:t>
            </a:r>
            <a:endParaRPr sz="2133">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367" name="Google Shape;367;p34"/>
          <p:cNvSpPr txBox="1"/>
          <p:nvPr/>
        </p:nvSpPr>
        <p:spPr>
          <a:xfrm>
            <a:off x="6315467" y="1561267"/>
            <a:ext cx="486400" cy="18676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5</a:t>
            </a:r>
            <a:endParaRPr sz="2133">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368" name="Google Shape;368;p34"/>
          <p:cNvSpPr txBox="1"/>
          <p:nvPr/>
        </p:nvSpPr>
        <p:spPr>
          <a:xfrm>
            <a:off x="6315467" y="4169967"/>
            <a:ext cx="5462000" cy="22672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Enter a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1</a:t>
            </a:r>
            <a:endParaRPr sz="2133">
              <a:latin typeface="Roboto Mono"/>
              <a:ea typeface="Roboto Mono"/>
              <a:cs typeface="Roboto Mono"/>
              <a:sym typeface="Roboto Mono"/>
            </a:endParaRPr>
          </a:p>
          <a:p>
            <a:r>
              <a:rPr lang="en-GB" sz="2133">
                <a:latin typeface="Roboto Mono"/>
                <a:ea typeface="Roboto Mono"/>
                <a:cs typeface="Roboto Mono"/>
                <a:sym typeface="Roboto Mono"/>
              </a:rPr>
              <a:t>Enter another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2</a:t>
            </a:r>
            <a:endParaRPr sz="2133">
              <a:latin typeface="Roboto Mono"/>
              <a:ea typeface="Roboto Mono"/>
              <a:cs typeface="Roboto Mono"/>
              <a:sym typeface="Roboto Mono"/>
            </a:endParaRPr>
          </a:p>
          <a:p>
            <a:r>
              <a:rPr lang="en-GB" sz="2133">
                <a:latin typeface="Roboto Mono"/>
                <a:ea typeface="Roboto Mono"/>
                <a:cs typeface="Roboto Mono"/>
                <a:sym typeface="Roboto Mono"/>
              </a:rPr>
              <a:t>3</a:t>
            </a:r>
            <a:endParaRPr sz="2133">
              <a:latin typeface="Roboto Mono"/>
              <a:ea typeface="Roboto Mono"/>
              <a:cs typeface="Roboto Mono"/>
              <a:sym typeface="Roboto Mono"/>
            </a:endParaRPr>
          </a:p>
          <a:p>
            <a:r>
              <a:rPr lang="en-GB" sz="2133">
                <a:latin typeface="Roboto Mono"/>
                <a:ea typeface="Roboto Mono"/>
                <a:cs typeface="Roboto Mono"/>
                <a:sym typeface="Roboto Mono"/>
              </a:rPr>
              <a:t>&gt;&gt;&gt;</a:t>
            </a:r>
            <a:endParaRPr sz="2133">
              <a:latin typeface="Roboto Mono"/>
              <a:ea typeface="Roboto Mono"/>
              <a:cs typeface="Roboto Mono"/>
              <a:sym typeface="Roboto Mono"/>
            </a:endParaRPr>
          </a:p>
        </p:txBody>
      </p:sp>
      <p:sp>
        <p:nvSpPr>
          <p:cNvPr id="369" name="Google Shape;369;p34"/>
          <p:cNvSpPr/>
          <p:nvPr/>
        </p:nvSpPr>
        <p:spPr>
          <a:xfrm>
            <a:off x="7942300" y="2011500"/>
            <a:ext cx="6892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70" name="Google Shape;370;p34"/>
          <p:cNvSpPr/>
          <p:nvPr/>
        </p:nvSpPr>
        <p:spPr>
          <a:xfrm>
            <a:off x="7942300" y="2676933"/>
            <a:ext cx="6892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71" name="Google Shape;371;p34"/>
          <p:cNvSpPr/>
          <p:nvPr/>
        </p:nvSpPr>
        <p:spPr>
          <a:xfrm>
            <a:off x="9771933" y="2011500"/>
            <a:ext cx="1896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72" name="Google Shape;372;p34"/>
          <p:cNvSpPr/>
          <p:nvPr/>
        </p:nvSpPr>
        <p:spPr>
          <a:xfrm>
            <a:off x="9771933" y="2676933"/>
            <a:ext cx="1896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 name="Subtitle 2">
            <a:extLst>
              <a:ext uri="{FF2B5EF4-FFF2-40B4-BE49-F238E27FC236}">
                <a16:creationId xmlns:a16="http://schemas.microsoft.com/office/drawing/2014/main" id="{C2EAFAC4-7984-05D2-C1F5-420FA067730D}"/>
              </a:ext>
            </a:extLst>
          </p:cNvPr>
          <p:cNvSpPr>
            <a:spLocks noGrp="1"/>
          </p:cNvSpPr>
          <p:nvPr>
            <p:ph type="subTitle" idx="3"/>
          </p:nvPr>
        </p:nvSpPr>
        <p:spPr/>
        <p:txBody>
          <a:bodyPr/>
          <a:lstStyle/>
          <a:p>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Input, process, and output of </a:t>
            </a:r>
            <a:r>
              <a:rPr lang="en-GB" b="0">
                <a:latin typeface="Roboto Mono"/>
                <a:ea typeface="Roboto Mono"/>
                <a:cs typeface="Roboto Mono"/>
                <a:sym typeface="Roboto Mono"/>
              </a:rPr>
              <a:t>input()</a:t>
            </a:r>
            <a:endParaRPr b="0">
              <a:latin typeface="Roboto Mono"/>
              <a:ea typeface="Roboto Mono"/>
              <a:cs typeface="Roboto Mono"/>
              <a:sym typeface="Roboto Mono"/>
            </a:endParaRPr>
          </a:p>
        </p:txBody>
      </p:sp>
      <p:sp>
        <p:nvSpPr>
          <p:cNvPr id="379" name="Google Shape;379;p35"/>
          <p:cNvSpPr txBox="1"/>
          <p:nvPr/>
        </p:nvSpPr>
        <p:spPr>
          <a:xfrm>
            <a:off x="414533" y="1542700"/>
            <a:ext cx="2905600" cy="575600"/>
          </a:xfrm>
          <a:prstGeom prst="rect">
            <a:avLst/>
          </a:prstGeom>
          <a:noFill/>
          <a:ln>
            <a:noFill/>
          </a:ln>
        </p:spPr>
        <p:txBody>
          <a:bodyPr spcFirstLastPara="1" wrap="square" lIns="121900" tIns="121900" rIns="121900" bIns="121900" anchor="t" anchorCtr="0">
            <a:noAutofit/>
          </a:bodyPr>
          <a:lstStyle/>
          <a:p>
            <a:r>
              <a:rPr lang="en-GB" sz="2400" b="1">
                <a:solidFill>
                  <a:schemeClr val="dk1"/>
                </a:solidFill>
                <a:latin typeface="Quicksand"/>
                <a:ea typeface="Quicksand"/>
                <a:cs typeface="Quicksand"/>
                <a:sym typeface="Quicksand"/>
              </a:rPr>
              <a:t>Input</a:t>
            </a:r>
            <a:endParaRPr sz="2400">
              <a:solidFill>
                <a:schemeClr val="dk1"/>
              </a:solidFill>
              <a:latin typeface="Quicksand"/>
              <a:ea typeface="Quicksand"/>
              <a:cs typeface="Quicksand"/>
              <a:sym typeface="Quicksand"/>
            </a:endParaRPr>
          </a:p>
        </p:txBody>
      </p:sp>
      <p:sp>
        <p:nvSpPr>
          <p:cNvPr id="380" name="Google Shape;380;p35"/>
          <p:cNvSpPr txBox="1"/>
          <p:nvPr/>
        </p:nvSpPr>
        <p:spPr>
          <a:xfrm>
            <a:off x="4796667" y="1542700"/>
            <a:ext cx="2905600" cy="575600"/>
          </a:xfrm>
          <a:prstGeom prst="rect">
            <a:avLst/>
          </a:prstGeom>
          <a:noFill/>
          <a:ln>
            <a:noFill/>
          </a:ln>
        </p:spPr>
        <p:txBody>
          <a:bodyPr spcFirstLastPara="1" wrap="square" lIns="121900" tIns="121900" rIns="121900" bIns="121900" anchor="t" anchorCtr="0">
            <a:noAutofit/>
          </a:bodyPr>
          <a:lstStyle/>
          <a:p>
            <a:r>
              <a:rPr lang="en-GB" sz="2400" b="1">
                <a:solidFill>
                  <a:schemeClr val="dk1"/>
                </a:solidFill>
                <a:latin typeface="Quicksand"/>
                <a:ea typeface="Quicksand"/>
                <a:cs typeface="Quicksand"/>
                <a:sym typeface="Quicksand"/>
              </a:rPr>
              <a:t>Process</a:t>
            </a:r>
            <a:endParaRPr sz="2400">
              <a:solidFill>
                <a:schemeClr val="dk1"/>
              </a:solidFill>
              <a:latin typeface="Quicksand"/>
              <a:ea typeface="Quicksand"/>
              <a:cs typeface="Quicksand"/>
              <a:sym typeface="Quicksand"/>
            </a:endParaRPr>
          </a:p>
        </p:txBody>
      </p:sp>
      <p:sp>
        <p:nvSpPr>
          <p:cNvPr id="381" name="Google Shape;381;p35"/>
          <p:cNvSpPr txBox="1"/>
          <p:nvPr/>
        </p:nvSpPr>
        <p:spPr>
          <a:xfrm>
            <a:off x="9112567" y="1542700"/>
            <a:ext cx="2556800" cy="575600"/>
          </a:xfrm>
          <a:prstGeom prst="rect">
            <a:avLst/>
          </a:prstGeom>
          <a:noFill/>
          <a:ln>
            <a:noFill/>
          </a:ln>
        </p:spPr>
        <p:txBody>
          <a:bodyPr spcFirstLastPara="1" wrap="square" lIns="121900" tIns="121900" rIns="121900" bIns="121900" anchor="t" anchorCtr="0">
            <a:noAutofit/>
          </a:bodyPr>
          <a:lstStyle/>
          <a:p>
            <a:r>
              <a:rPr lang="en-GB" sz="2400" b="1">
                <a:solidFill>
                  <a:schemeClr val="dk1"/>
                </a:solidFill>
                <a:latin typeface="Quicksand"/>
                <a:ea typeface="Quicksand"/>
                <a:cs typeface="Quicksand"/>
                <a:sym typeface="Quicksand"/>
              </a:rPr>
              <a:t>Output</a:t>
            </a:r>
            <a:endParaRPr sz="2400">
              <a:solidFill>
                <a:schemeClr val="dk1"/>
              </a:solidFill>
              <a:latin typeface="Quicksand"/>
              <a:ea typeface="Quicksand"/>
              <a:cs typeface="Quicksand"/>
              <a:sym typeface="Quicksand"/>
            </a:endParaRPr>
          </a:p>
        </p:txBody>
      </p:sp>
      <p:sp>
        <p:nvSpPr>
          <p:cNvPr id="382" name="Google Shape;382;p35"/>
          <p:cNvSpPr/>
          <p:nvPr/>
        </p:nvSpPr>
        <p:spPr>
          <a:xfrm>
            <a:off x="556567" y="2348900"/>
            <a:ext cx="3226000" cy="2886800"/>
          </a:xfrm>
          <a:prstGeom prst="rightArrowCallout">
            <a:avLst>
              <a:gd name="adj1" fmla="val 25000"/>
              <a:gd name="adj2" fmla="val 25000"/>
              <a:gd name="adj3" fmla="val 25000"/>
              <a:gd name="adj4" fmla="val 64977"/>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accent2"/>
                </a:solidFill>
                <a:latin typeface="Quicksand"/>
                <a:ea typeface="Quicksand"/>
                <a:cs typeface="Quicksand"/>
                <a:sym typeface="Quicksand"/>
              </a:rPr>
              <a:t>The user types </a:t>
            </a:r>
            <a:r>
              <a:rPr lang="en-GB" sz="2400">
                <a:solidFill>
                  <a:schemeClr val="accent2"/>
                </a:solidFill>
                <a:latin typeface="Roboto Mono"/>
                <a:ea typeface="Roboto Mono"/>
                <a:cs typeface="Roboto Mono"/>
                <a:sym typeface="Roboto Mono"/>
              </a:rPr>
              <a:t>4 </a:t>
            </a:r>
            <a:r>
              <a:rPr lang="en-GB" sz="2400">
                <a:solidFill>
                  <a:schemeClr val="accent2"/>
                </a:solidFill>
                <a:latin typeface="Quicksand"/>
                <a:ea typeface="Quicksand"/>
                <a:cs typeface="Quicksand"/>
                <a:sym typeface="Quicksand"/>
              </a:rPr>
              <a:t>and presses the Enter key.</a:t>
            </a:r>
            <a:endParaRPr sz="2400">
              <a:solidFill>
                <a:schemeClr val="accent2"/>
              </a:solidFill>
              <a:latin typeface="Quicksand"/>
              <a:ea typeface="Quicksand"/>
              <a:cs typeface="Quicksand"/>
              <a:sym typeface="Quicksand"/>
            </a:endParaRPr>
          </a:p>
          <a:p>
            <a:endParaRPr sz="2400">
              <a:solidFill>
                <a:schemeClr val="accent2"/>
              </a:solidFill>
              <a:latin typeface="Quicksand"/>
              <a:ea typeface="Quicksand"/>
              <a:cs typeface="Quicksand"/>
              <a:sym typeface="Quicksand"/>
            </a:endParaRPr>
          </a:p>
          <a:p>
            <a:r>
              <a:rPr lang="en-GB" sz="2400">
                <a:solidFill>
                  <a:schemeClr val="accent2"/>
                </a:solidFill>
                <a:latin typeface="Roboto Mono"/>
                <a:ea typeface="Roboto Mono"/>
                <a:cs typeface="Roboto Mono"/>
                <a:sym typeface="Roboto Mono"/>
              </a:rPr>
              <a:t>4 </a:t>
            </a:r>
            <a:r>
              <a:rPr lang="en-GB" sz="2400">
                <a:solidFill>
                  <a:schemeClr val="accent2"/>
                </a:solidFill>
                <a:latin typeface="Quicksand"/>
                <a:ea typeface="Quicksand"/>
                <a:cs typeface="Quicksand"/>
                <a:sym typeface="Quicksand"/>
              </a:rPr>
              <a:t>is passed to the function. </a:t>
            </a:r>
            <a:endParaRPr sz="2400">
              <a:solidFill>
                <a:schemeClr val="accent2"/>
              </a:solidFill>
              <a:latin typeface="Quicksand"/>
              <a:ea typeface="Quicksand"/>
              <a:cs typeface="Quicksand"/>
              <a:sym typeface="Quicksand"/>
            </a:endParaRPr>
          </a:p>
          <a:p>
            <a:endParaRPr sz="2400"/>
          </a:p>
        </p:txBody>
      </p:sp>
      <p:sp>
        <p:nvSpPr>
          <p:cNvPr id="383" name="Google Shape;383;p35"/>
          <p:cNvSpPr/>
          <p:nvPr/>
        </p:nvSpPr>
        <p:spPr>
          <a:xfrm>
            <a:off x="4174600" y="2348900"/>
            <a:ext cx="4202000" cy="3679038"/>
          </a:xfrm>
          <a:prstGeom prst="rightArrowCallout">
            <a:avLst>
              <a:gd name="adj1" fmla="val 24844"/>
              <a:gd name="adj2" fmla="val 24184"/>
              <a:gd name="adj3" fmla="val 28759"/>
              <a:gd name="adj4" fmla="val 7548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dirty="0">
                <a:solidFill>
                  <a:schemeClr val="accent2"/>
                </a:solidFill>
                <a:latin typeface="Quicksand"/>
                <a:ea typeface="Quicksand"/>
                <a:cs typeface="Quicksand"/>
                <a:sym typeface="Quicksand"/>
              </a:rPr>
              <a:t>The code written for the function: </a:t>
            </a:r>
            <a:endParaRPr sz="2400" dirty="0">
              <a:solidFill>
                <a:schemeClr val="accent2"/>
              </a:solidFill>
              <a:latin typeface="Quicksand"/>
              <a:ea typeface="Quicksand"/>
              <a:cs typeface="Quicksand"/>
              <a:sym typeface="Quicksand"/>
            </a:endParaRPr>
          </a:p>
          <a:p>
            <a:pPr marL="609585" indent="-423323">
              <a:buClr>
                <a:schemeClr val="accent2"/>
              </a:buClr>
              <a:buSzPts val="1400"/>
              <a:buFont typeface="Quicksand"/>
              <a:buChar char="●"/>
            </a:pPr>
            <a:r>
              <a:rPr lang="en-GB" sz="2400" dirty="0">
                <a:solidFill>
                  <a:schemeClr val="accent2"/>
                </a:solidFill>
                <a:latin typeface="Quicksand"/>
                <a:ea typeface="Quicksand"/>
                <a:cs typeface="Quicksand"/>
                <a:sym typeface="Quicksand"/>
              </a:rPr>
              <a:t>Takes the input</a:t>
            </a:r>
            <a:endParaRPr sz="2400" dirty="0">
              <a:solidFill>
                <a:schemeClr val="accent2"/>
              </a:solidFill>
              <a:latin typeface="Quicksand"/>
              <a:ea typeface="Quicksand"/>
              <a:cs typeface="Quicksand"/>
              <a:sym typeface="Quicksand"/>
            </a:endParaRPr>
          </a:p>
          <a:p>
            <a:pPr marL="609585" indent="-423323">
              <a:buClr>
                <a:schemeClr val="accent2"/>
              </a:buClr>
              <a:buSzPts val="1400"/>
              <a:buFont typeface="Quicksand"/>
              <a:buChar char="●"/>
            </a:pPr>
            <a:r>
              <a:rPr lang="en-GB" sz="2400" dirty="0">
                <a:solidFill>
                  <a:schemeClr val="accent2"/>
                </a:solidFill>
                <a:latin typeface="Quicksand"/>
                <a:ea typeface="Quicksand"/>
                <a:cs typeface="Quicksand"/>
                <a:sym typeface="Quicksand"/>
              </a:rPr>
              <a:t>Removes the extra line space</a:t>
            </a:r>
            <a:endParaRPr sz="2400" dirty="0">
              <a:solidFill>
                <a:schemeClr val="accent2"/>
              </a:solidFill>
              <a:latin typeface="Quicksand"/>
              <a:ea typeface="Quicksand"/>
              <a:cs typeface="Quicksand"/>
              <a:sym typeface="Quicksand"/>
            </a:endParaRPr>
          </a:p>
          <a:p>
            <a:pPr marL="609585" indent="-423323">
              <a:buClr>
                <a:schemeClr val="accent2"/>
              </a:buClr>
              <a:buSzPts val="1400"/>
              <a:buFont typeface="Quicksand"/>
              <a:buChar char="●"/>
            </a:pPr>
            <a:r>
              <a:rPr lang="en-GB" sz="2400" dirty="0">
                <a:solidFill>
                  <a:schemeClr val="accent2"/>
                </a:solidFill>
                <a:latin typeface="Quicksand"/>
                <a:ea typeface="Quicksand"/>
                <a:cs typeface="Quicksand"/>
                <a:sym typeface="Quicksand"/>
              </a:rPr>
              <a:t>Converts it to </a:t>
            </a:r>
            <a:r>
              <a:rPr lang="en-GB" sz="2400" b="1" dirty="0">
                <a:solidFill>
                  <a:schemeClr val="accent2"/>
                </a:solidFill>
                <a:latin typeface="Quicksand"/>
                <a:ea typeface="Quicksand"/>
                <a:cs typeface="Quicksand"/>
                <a:sym typeface="Quicksand"/>
              </a:rPr>
              <a:t>string</a:t>
            </a:r>
            <a:endParaRPr sz="2400" b="1" dirty="0">
              <a:solidFill>
                <a:schemeClr val="accent2"/>
              </a:solidFill>
              <a:latin typeface="Quicksand"/>
              <a:ea typeface="Quicksand"/>
              <a:cs typeface="Quicksand"/>
              <a:sym typeface="Quicksand"/>
            </a:endParaRPr>
          </a:p>
          <a:p>
            <a:pPr marL="609585" indent="-423323">
              <a:buClr>
                <a:schemeClr val="accent2"/>
              </a:buClr>
              <a:buSzPts val="1400"/>
              <a:buFont typeface="Quicksand"/>
              <a:buChar char="●"/>
            </a:pPr>
            <a:r>
              <a:rPr lang="en-GB" sz="2400" b="1" dirty="0">
                <a:solidFill>
                  <a:schemeClr val="accent2"/>
                </a:solidFill>
                <a:latin typeface="Quicksand"/>
                <a:ea typeface="Quicksand"/>
                <a:cs typeface="Quicksand"/>
                <a:sym typeface="Quicksand"/>
              </a:rPr>
              <a:t>Returns</a:t>
            </a:r>
            <a:r>
              <a:rPr lang="en-GB" sz="2400" dirty="0">
                <a:solidFill>
                  <a:schemeClr val="accent2"/>
                </a:solidFill>
                <a:latin typeface="Quicksand"/>
                <a:ea typeface="Quicksand"/>
                <a:cs typeface="Quicksand"/>
                <a:sym typeface="Quicksand"/>
              </a:rPr>
              <a:t> the new value</a:t>
            </a:r>
            <a:endParaRPr sz="2400" dirty="0">
              <a:solidFill>
                <a:schemeClr val="accent2"/>
              </a:solidFill>
              <a:latin typeface="Quicksand"/>
              <a:ea typeface="Quicksand"/>
              <a:cs typeface="Quicksand"/>
              <a:sym typeface="Quicksand"/>
            </a:endParaRPr>
          </a:p>
          <a:p>
            <a:endParaRPr sz="2400" dirty="0"/>
          </a:p>
        </p:txBody>
      </p:sp>
      <p:sp>
        <p:nvSpPr>
          <p:cNvPr id="384" name="Google Shape;384;p35"/>
          <p:cNvSpPr/>
          <p:nvPr/>
        </p:nvSpPr>
        <p:spPr>
          <a:xfrm>
            <a:off x="8923900" y="2304067"/>
            <a:ext cx="2103600" cy="288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accent2"/>
                </a:solidFill>
                <a:latin typeface="Quicksand"/>
                <a:ea typeface="Quicksand"/>
                <a:cs typeface="Quicksand"/>
                <a:sym typeface="Quicksand"/>
              </a:rPr>
              <a:t>The new value is </a:t>
            </a:r>
            <a:r>
              <a:rPr lang="en-GB" sz="2400" b="1">
                <a:solidFill>
                  <a:schemeClr val="accent2"/>
                </a:solidFill>
                <a:latin typeface="Quicksand"/>
                <a:ea typeface="Quicksand"/>
                <a:cs typeface="Quicksand"/>
                <a:sym typeface="Quicksand"/>
              </a:rPr>
              <a:t>returned</a:t>
            </a:r>
            <a:r>
              <a:rPr lang="en-GB" sz="2400">
                <a:solidFill>
                  <a:schemeClr val="accent2"/>
                </a:solidFill>
                <a:latin typeface="Quicksand"/>
                <a:ea typeface="Quicksand"/>
                <a:cs typeface="Quicksand"/>
                <a:sym typeface="Quicksand"/>
              </a:rPr>
              <a:t>. </a:t>
            </a:r>
            <a:endParaRPr sz="2400">
              <a:solidFill>
                <a:schemeClr val="accent2"/>
              </a:solidFill>
              <a:latin typeface="Quicksand"/>
              <a:ea typeface="Quicksand"/>
              <a:cs typeface="Quicksand"/>
              <a:sym typeface="Quicksand"/>
            </a:endParaRPr>
          </a:p>
          <a:p>
            <a:endParaRPr sz="2400">
              <a:solidFill>
                <a:schemeClr val="accent2"/>
              </a:solidFill>
              <a:latin typeface="Quicksand"/>
              <a:ea typeface="Quicksand"/>
              <a:cs typeface="Quicksand"/>
              <a:sym typeface="Quicksand"/>
            </a:endParaRPr>
          </a:p>
          <a:p>
            <a:r>
              <a:rPr lang="en-GB" sz="2400">
                <a:solidFill>
                  <a:schemeClr val="accent2"/>
                </a:solidFill>
                <a:latin typeface="Roboto Mono"/>
                <a:ea typeface="Roboto Mono"/>
                <a:cs typeface="Roboto Mono"/>
                <a:sym typeface="Roboto Mono"/>
              </a:rPr>
              <a:t>4</a:t>
            </a:r>
            <a:r>
              <a:rPr lang="en-GB" sz="2400">
                <a:solidFill>
                  <a:schemeClr val="accent2"/>
                </a:solidFill>
                <a:latin typeface="Quicksand"/>
                <a:ea typeface="Quicksand"/>
                <a:cs typeface="Quicksand"/>
                <a:sym typeface="Quicksand"/>
              </a:rPr>
              <a:t> is typically held in a variable.</a:t>
            </a:r>
            <a:endParaRPr sz="2400"/>
          </a:p>
        </p:txBody>
      </p:sp>
      <p:sp>
        <p:nvSpPr>
          <p:cNvPr id="3" name="Subtitle 2">
            <a:extLst>
              <a:ext uri="{FF2B5EF4-FFF2-40B4-BE49-F238E27FC236}">
                <a16:creationId xmlns:a16="http://schemas.microsoft.com/office/drawing/2014/main" id="{7D8A0F1F-33C7-3866-BCD1-358AB3D16A4B}"/>
              </a:ext>
            </a:extLst>
          </p:cNvPr>
          <p:cNvSpPr>
            <a:spLocks noGrp="1"/>
          </p:cNvSpPr>
          <p:nvPr>
            <p:ph type="subTitle" idx="3"/>
          </p:nvPr>
        </p:nvSpPr>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lstStyle/>
          <a:p>
            <a:r>
              <a:rPr lang="en-US" dirty="0"/>
              <a:t>Software Architecture</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10273689" cy="3811588"/>
          </a:xfrm>
        </p:spPr>
        <p:txBody>
          <a:bodyPr/>
          <a:lstStyle/>
          <a:p>
            <a:pPr>
              <a:lnSpc>
                <a:spcPct val="107000"/>
              </a:lnSpc>
              <a:spcAft>
                <a:spcPts val="800"/>
              </a:spcAft>
            </a:pPr>
            <a:r>
              <a:rPr lang="en-US"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What is Software Architecture?</a:t>
            </a:r>
            <a:endPar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Calibri" panose="020F0502020204030204" pitchFamily="34" charset="0"/>
                <a:ea typeface="Calibri" panose="020F0502020204030204" pitchFamily="34" charset="0"/>
                <a:cs typeface="Arial" panose="020B0604020202020204" pitchFamily="34" charset="0"/>
              </a:rPr>
              <a:t>Definition</a:t>
            </a:r>
            <a:r>
              <a:rPr lang="en-US" sz="1800" kern="100" dirty="0">
                <a:effectLst/>
                <a:latin typeface="Calibri" panose="020F0502020204030204" pitchFamily="34" charset="0"/>
                <a:ea typeface="Calibri" panose="020F0502020204030204" pitchFamily="34" charset="0"/>
                <a:cs typeface="Arial" panose="020B0604020202020204" pitchFamily="34" charset="0"/>
              </a:rPr>
              <a:t>: Software architecture is the high-level blueprint of a software system, providing the structure, components, and guidelines for development.</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Calibri" panose="020F0502020204030204" pitchFamily="34" charset="0"/>
                <a:ea typeface="Calibri" panose="020F0502020204030204" pitchFamily="34" charset="0"/>
                <a:cs typeface="Arial" panose="020B0604020202020204" pitchFamily="34" charset="0"/>
              </a:rPr>
              <a:t>Purpose</a:t>
            </a:r>
            <a:r>
              <a:rPr lang="en-US" sz="1800" kern="100" dirty="0">
                <a:effectLst/>
                <a:latin typeface="Calibri" panose="020F0502020204030204" pitchFamily="34" charset="0"/>
                <a:ea typeface="Calibri" panose="020F0502020204030204" pitchFamily="34" charset="0"/>
                <a:cs typeface="Arial" panose="020B0604020202020204" pitchFamily="34" charset="0"/>
              </a:rPr>
              <a:t>: It serves as the "master plan" for software development teams, guiding decisions related to technology, design, and coding practices.</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r>
              <a:rPr lang="en-US" sz="1800" b="1" kern="100" dirty="0">
                <a:effectLst/>
                <a:latin typeface="Calibri" panose="020F0502020204030204" pitchFamily="34" charset="0"/>
                <a:ea typeface="Calibri" panose="020F0502020204030204" pitchFamily="34" charset="0"/>
                <a:cs typeface="Arial" panose="020B0604020202020204" pitchFamily="34" charset="0"/>
              </a:rPr>
              <a:t>Scope</a:t>
            </a:r>
            <a:r>
              <a:rPr lang="en-US" sz="1800" kern="100" dirty="0">
                <a:effectLst/>
                <a:latin typeface="Calibri" panose="020F0502020204030204" pitchFamily="34" charset="0"/>
                <a:ea typeface="Calibri" panose="020F0502020204030204" pitchFamily="34" charset="0"/>
                <a:cs typeface="Arial" panose="020B0604020202020204" pitchFamily="34" charset="0"/>
              </a:rPr>
              <a:t>: Addresses critical concerns like </a:t>
            </a:r>
            <a:r>
              <a:rPr lang="en-US" sz="1800" b="1" kern="100" dirty="0">
                <a:effectLst/>
                <a:latin typeface="Calibri" panose="020F0502020204030204" pitchFamily="34" charset="0"/>
                <a:ea typeface="Calibri" panose="020F0502020204030204" pitchFamily="34" charset="0"/>
                <a:cs typeface="Arial" panose="020B0604020202020204" pitchFamily="34" charset="0"/>
              </a:rPr>
              <a:t>scalability</a:t>
            </a:r>
            <a:r>
              <a:rPr lang="en-US" sz="1800" kern="100" dirty="0">
                <a:effectLst/>
                <a:latin typeface="Calibri" panose="020F0502020204030204" pitchFamily="34" charset="0"/>
                <a:ea typeface="Calibri" panose="020F0502020204030204" pitchFamily="34" charset="0"/>
                <a:cs typeface="Arial" panose="020B0604020202020204" pitchFamily="34" charset="0"/>
              </a:rPr>
              <a:t>, maintainability, performance, and security.</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r>
              <a:rPr lang="en-US" sz="1800" b="1" kern="100" dirty="0">
                <a:effectLst/>
                <a:latin typeface="Calibri" panose="020F0502020204030204" pitchFamily="34" charset="0"/>
                <a:ea typeface="Calibri" panose="020F0502020204030204" pitchFamily="34" charset="0"/>
                <a:cs typeface="Arial" panose="020B0604020202020204" pitchFamily="34" charset="0"/>
              </a:rPr>
              <a:t>Vision</a:t>
            </a:r>
            <a:r>
              <a:rPr lang="en-US" sz="1800" kern="100" dirty="0">
                <a:effectLst/>
                <a:latin typeface="Calibri" panose="020F0502020204030204" pitchFamily="34" charset="0"/>
                <a:ea typeface="Calibri" panose="020F0502020204030204" pitchFamily="34" charset="0"/>
                <a:cs typeface="Arial" panose="020B0604020202020204" pitchFamily="34" charset="0"/>
              </a:rPr>
              <a:t>: Sets the long-term direction for a software project, aiding in future decisions and development phases.</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8575126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Input, process, and output of </a:t>
            </a:r>
            <a:r>
              <a:rPr lang="en-GB" b="0">
                <a:latin typeface="Roboto Mono"/>
                <a:ea typeface="Roboto Mono"/>
                <a:cs typeface="Roboto Mono"/>
                <a:sym typeface="Roboto Mono"/>
              </a:rPr>
              <a:t>int()</a:t>
            </a:r>
            <a:endParaRPr b="0">
              <a:latin typeface="Roboto Mono"/>
              <a:ea typeface="Roboto Mono"/>
              <a:cs typeface="Roboto Mono"/>
              <a:sym typeface="Roboto Mono"/>
            </a:endParaRPr>
          </a:p>
        </p:txBody>
      </p:sp>
      <p:sp>
        <p:nvSpPr>
          <p:cNvPr id="391" name="Google Shape;391;p36"/>
          <p:cNvSpPr txBox="1"/>
          <p:nvPr/>
        </p:nvSpPr>
        <p:spPr>
          <a:xfrm>
            <a:off x="414533" y="1542700"/>
            <a:ext cx="2905600" cy="575600"/>
          </a:xfrm>
          <a:prstGeom prst="rect">
            <a:avLst/>
          </a:prstGeom>
          <a:noFill/>
          <a:ln>
            <a:noFill/>
          </a:ln>
        </p:spPr>
        <p:txBody>
          <a:bodyPr spcFirstLastPara="1" wrap="square" lIns="121900" tIns="121900" rIns="121900" bIns="121900" anchor="t" anchorCtr="0">
            <a:noAutofit/>
          </a:bodyPr>
          <a:lstStyle/>
          <a:p>
            <a:r>
              <a:rPr lang="en-GB" sz="2400" b="1">
                <a:solidFill>
                  <a:schemeClr val="dk1"/>
                </a:solidFill>
                <a:latin typeface="Quicksand"/>
                <a:ea typeface="Quicksand"/>
                <a:cs typeface="Quicksand"/>
                <a:sym typeface="Quicksand"/>
              </a:rPr>
              <a:t>Input</a:t>
            </a:r>
            <a:endParaRPr sz="2400">
              <a:solidFill>
                <a:schemeClr val="dk1"/>
              </a:solidFill>
              <a:latin typeface="Quicksand"/>
              <a:ea typeface="Quicksand"/>
              <a:cs typeface="Quicksand"/>
              <a:sym typeface="Quicksand"/>
            </a:endParaRPr>
          </a:p>
        </p:txBody>
      </p:sp>
      <p:sp>
        <p:nvSpPr>
          <p:cNvPr id="392" name="Google Shape;392;p36"/>
          <p:cNvSpPr txBox="1"/>
          <p:nvPr/>
        </p:nvSpPr>
        <p:spPr>
          <a:xfrm>
            <a:off x="4796667" y="1542700"/>
            <a:ext cx="2905600" cy="575600"/>
          </a:xfrm>
          <a:prstGeom prst="rect">
            <a:avLst/>
          </a:prstGeom>
          <a:noFill/>
          <a:ln>
            <a:noFill/>
          </a:ln>
        </p:spPr>
        <p:txBody>
          <a:bodyPr spcFirstLastPara="1" wrap="square" lIns="121900" tIns="121900" rIns="121900" bIns="121900" anchor="t" anchorCtr="0">
            <a:noAutofit/>
          </a:bodyPr>
          <a:lstStyle/>
          <a:p>
            <a:r>
              <a:rPr lang="en-GB" sz="2400" b="1">
                <a:solidFill>
                  <a:schemeClr val="dk1"/>
                </a:solidFill>
                <a:latin typeface="Quicksand"/>
                <a:ea typeface="Quicksand"/>
                <a:cs typeface="Quicksand"/>
                <a:sym typeface="Quicksand"/>
              </a:rPr>
              <a:t>Process</a:t>
            </a:r>
            <a:endParaRPr sz="2400">
              <a:solidFill>
                <a:schemeClr val="dk1"/>
              </a:solidFill>
              <a:latin typeface="Quicksand"/>
              <a:ea typeface="Quicksand"/>
              <a:cs typeface="Quicksand"/>
              <a:sym typeface="Quicksand"/>
            </a:endParaRPr>
          </a:p>
        </p:txBody>
      </p:sp>
      <p:sp>
        <p:nvSpPr>
          <p:cNvPr id="393" name="Google Shape;393;p36"/>
          <p:cNvSpPr txBox="1"/>
          <p:nvPr/>
        </p:nvSpPr>
        <p:spPr>
          <a:xfrm>
            <a:off x="9112567" y="1542700"/>
            <a:ext cx="2556800" cy="575600"/>
          </a:xfrm>
          <a:prstGeom prst="rect">
            <a:avLst/>
          </a:prstGeom>
          <a:noFill/>
          <a:ln>
            <a:noFill/>
          </a:ln>
        </p:spPr>
        <p:txBody>
          <a:bodyPr spcFirstLastPara="1" wrap="square" lIns="121900" tIns="121900" rIns="121900" bIns="121900" anchor="t" anchorCtr="0">
            <a:noAutofit/>
          </a:bodyPr>
          <a:lstStyle/>
          <a:p>
            <a:r>
              <a:rPr lang="en-GB" sz="2400" b="1">
                <a:solidFill>
                  <a:schemeClr val="dk1"/>
                </a:solidFill>
                <a:latin typeface="Quicksand"/>
                <a:ea typeface="Quicksand"/>
                <a:cs typeface="Quicksand"/>
                <a:sym typeface="Quicksand"/>
              </a:rPr>
              <a:t>Output</a:t>
            </a:r>
            <a:endParaRPr sz="2400">
              <a:solidFill>
                <a:schemeClr val="dk1"/>
              </a:solidFill>
              <a:latin typeface="Quicksand"/>
              <a:ea typeface="Quicksand"/>
              <a:cs typeface="Quicksand"/>
              <a:sym typeface="Quicksand"/>
            </a:endParaRPr>
          </a:p>
        </p:txBody>
      </p:sp>
      <p:sp>
        <p:nvSpPr>
          <p:cNvPr id="394" name="Google Shape;394;p36"/>
          <p:cNvSpPr/>
          <p:nvPr/>
        </p:nvSpPr>
        <p:spPr>
          <a:xfrm>
            <a:off x="556567" y="2348900"/>
            <a:ext cx="3226000" cy="2886800"/>
          </a:xfrm>
          <a:prstGeom prst="rightArrowCallout">
            <a:avLst>
              <a:gd name="adj1" fmla="val 25000"/>
              <a:gd name="adj2" fmla="val 25000"/>
              <a:gd name="adj3" fmla="val 25000"/>
              <a:gd name="adj4" fmla="val 64977"/>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accent2"/>
                </a:solidFill>
                <a:latin typeface="Quicksand"/>
                <a:ea typeface="Quicksand"/>
                <a:cs typeface="Quicksand"/>
                <a:sym typeface="Quicksand"/>
              </a:rPr>
              <a:t>The </a:t>
            </a:r>
            <a:r>
              <a:rPr lang="en-GB" sz="2400" b="1">
                <a:solidFill>
                  <a:schemeClr val="accent2"/>
                </a:solidFill>
                <a:latin typeface="Quicksand"/>
                <a:ea typeface="Quicksand"/>
                <a:cs typeface="Quicksand"/>
                <a:sym typeface="Quicksand"/>
              </a:rPr>
              <a:t>string </a:t>
            </a:r>
            <a:r>
              <a:rPr lang="en-GB" sz="2400">
                <a:solidFill>
                  <a:schemeClr val="accent2"/>
                </a:solidFill>
                <a:latin typeface="Quicksand"/>
                <a:ea typeface="Quicksand"/>
                <a:cs typeface="Quicksand"/>
                <a:sym typeface="Quicksand"/>
              </a:rPr>
              <a:t>value </a:t>
            </a:r>
            <a:r>
              <a:rPr lang="en-GB" sz="2400">
                <a:solidFill>
                  <a:schemeClr val="accent2"/>
                </a:solidFill>
                <a:latin typeface="Roboto Mono"/>
                <a:ea typeface="Roboto Mono"/>
                <a:cs typeface="Roboto Mono"/>
                <a:sym typeface="Roboto Mono"/>
              </a:rPr>
              <a:t>4</a:t>
            </a:r>
            <a:r>
              <a:rPr lang="en-GB" sz="2400">
                <a:solidFill>
                  <a:schemeClr val="accent2"/>
                </a:solidFill>
                <a:latin typeface="Quicksand"/>
                <a:ea typeface="Quicksand"/>
                <a:cs typeface="Quicksand"/>
                <a:sym typeface="Quicksand"/>
              </a:rPr>
              <a:t> is passed to the function. </a:t>
            </a:r>
            <a:endParaRPr sz="2400">
              <a:solidFill>
                <a:schemeClr val="accent2"/>
              </a:solidFill>
              <a:latin typeface="Quicksand"/>
              <a:ea typeface="Quicksand"/>
              <a:cs typeface="Quicksand"/>
              <a:sym typeface="Quicksand"/>
            </a:endParaRPr>
          </a:p>
          <a:p>
            <a:endParaRPr sz="2400"/>
          </a:p>
        </p:txBody>
      </p:sp>
      <p:sp>
        <p:nvSpPr>
          <p:cNvPr id="395" name="Google Shape;395;p36"/>
          <p:cNvSpPr/>
          <p:nvPr/>
        </p:nvSpPr>
        <p:spPr>
          <a:xfrm>
            <a:off x="4174600" y="2348899"/>
            <a:ext cx="4202000" cy="3439341"/>
          </a:xfrm>
          <a:prstGeom prst="rightArrowCallout">
            <a:avLst>
              <a:gd name="adj1" fmla="val 24844"/>
              <a:gd name="adj2" fmla="val 24184"/>
              <a:gd name="adj3" fmla="val 28759"/>
              <a:gd name="adj4" fmla="val 75485"/>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accent2"/>
                </a:solidFill>
                <a:latin typeface="Quicksand"/>
                <a:ea typeface="Quicksand"/>
                <a:cs typeface="Quicksand"/>
                <a:sym typeface="Quicksand"/>
              </a:rPr>
              <a:t>The code written for the function: </a:t>
            </a:r>
            <a:endParaRPr sz="2400">
              <a:solidFill>
                <a:schemeClr val="accent2"/>
              </a:solidFill>
              <a:latin typeface="Quicksand"/>
              <a:ea typeface="Quicksand"/>
              <a:cs typeface="Quicksand"/>
              <a:sym typeface="Quicksand"/>
            </a:endParaRPr>
          </a:p>
          <a:p>
            <a:pPr marL="609585" indent="-423323">
              <a:buClr>
                <a:schemeClr val="accent2"/>
              </a:buClr>
              <a:buSzPts val="1400"/>
              <a:buFont typeface="Quicksand"/>
              <a:buChar char="●"/>
            </a:pPr>
            <a:r>
              <a:rPr lang="en-GB" sz="2400">
                <a:solidFill>
                  <a:schemeClr val="accent2"/>
                </a:solidFill>
                <a:latin typeface="Quicksand"/>
                <a:ea typeface="Quicksand"/>
                <a:cs typeface="Quicksand"/>
                <a:sym typeface="Quicksand"/>
              </a:rPr>
              <a:t>Takes the </a:t>
            </a:r>
            <a:r>
              <a:rPr lang="en-GB" sz="2400" b="1">
                <a:solidFill>
                  <a:schemeClr val="accent2"/>
                </a:solidFill>
                <a:latin typeface="Quicksand"/>
                <a:ea typeface="Quicksand"/>
                <a:cs typeface="Quicksand"/>
                <a:sym typeface="Quicksand"/>
              </a:rPr>
              <a:t>string </a:t>
            </a:r>
            <a:r>
              <a:rPr lang="en-GB" sz="2400">
                <a:solidFill>
                  <a:schemeClr val="accent2"/>
                </a:solidFill>
                <a:latin typeface="Quicksand"/>
                <a:ea typeface="Quicksand"/>
                <a:cs typeface="Quicksand"/>
                <a:sym typeface="Quicksand"/>
              </a:rPr>
              <a:t>value </a:t>
            </a:r>
            <a:r>
              <a:rPr lang="en-GB" sz="2400">
                <a:solidFill>
                  <a:schemeClr val="accent2"/>
                </a:solidFill>
                <a:latin typeface="Roboto Mono"/>
                <a:ea typeface="Roboto Mono"/>
                <a:cs typeface="Roboto Mono"/>
                <a:sym typeface="Roboto Mono"/>
              </a:rPr>
              <a:t>4</a:t>
            </a:r>
            <a:endParaRPr sz="2400">
              <a:solidFill>
                <a:schemeClr val="accent2"/>
              </a:solidFill>
              <a:latin typeface="Roboto Mono"/>
              <a:ea typeface="Roboto Mono"/>
              <a:cs typeface="Roboto Mono"/>
              <a:sym typeface="Roboto Mono"/>
            </a:endParaRPr>
          </a:p>
          <a:p>
            <a:pPr marL="609585" indent="-423323">
              <a:buClr>
                <a:schemeClr val="accent2"/>
              </a:buClr>
              <a:buSzPts val="1400"/>
              <a:buFont typeface="Quicksand"/>
              <a:buChar char="●"/>
            </a:pPr>
            <a:r>
              <a:rPr lang="en-GB" sz="2400">
                <a:solidFill>
                  <a:schemeClr val="accent2"/>
                </a:solidFill>
                <a:latin typeface="Quicksand"/>
                <a:ea typeface="Quicksand"/>
                <a:cs typeface="Quicksand"/>
                <a:sym typeface="Quicksand"/>
              </a:rPr>
              <a:t>Converts it to an </a:t>
            </a:r>
            <a:r>
              <a:rPr lang="en-GB" sz="2400" b="1">
                <a:solidFill>
                  <a:schemeClr val="accent2"/>
                </a:solidFill>
                <a:latin typeface="Quicksand"/>
                <a:ea typeface="Quicksand"/>
                <a:cs typeface="Quicksand"/>
                <a:sym typeface="Quicksand"/>
              </a:rPr>
              <a:t>integer</a:t>
            </a:r>
            <a:endParaRPr sz="2400" b="1">
              <a:solidFill>
                <a:schemeClr val="accent2"/>
              </a:solidFill>
              <a:latin typeface="Quicksand"/>
              <a:ea typeface="Quicksand"/>
              <a:cs typeface="Quicksand"/>
              <a:sym typeface="Quicksand"/>
            </a:endParaRPr>
          </a:p>
          <a:p>
            <a:pPr marL="609585" indent="-423323">
              <a:buClr>
                <a:schemeClr val="accent2"/>
              </a:buClr>
              <a:buSzPts val="1400"/>
              <a:buFont typeface="Quicksand"/>
              <a:buChar char="●"/>
            </a:pPr>
            <a:r>
              <a:rPr lang="en-GB" sz="2400" b="1">
                <a:solidFill>
                  <a:schemeClr val="accent2"/>
                </a:solidFill>
                <a:latin typeface="Quicksand"/>
                <a:ea typeface="Quicksand"/>
                <a:cs typeface="Quicksand"/>
                <a:sym typeface="Quicksand"/>
              </a:rPr>
              <a:t>Returns </a:t>
            </a:r>
            <a:r>
              <a:rPr lang="en-GB" sz="2400">
                <a:solidFill>
                  <a:schemeClr val="accent2"/>
                </a:solidFill>
                <a:latin typeface="Quicksand"/>
                <a:ea typeface="Quicksand"/>
                <a:cs typeface="Quicksand"/>
                <a:sym typeface="Quicksand"/>
              </a:rPr>
              <a:t>the new </a:t>
            </a:r>
            <a:r>
              <a:rPr lang="en-GB" sz="2400" b="1">
                <a:solidFill>
                  <a:schemeClr val="accent2"/>
                </a:solidFill>
                <a:latin typeface="Quicksand"/>
                <a:ea typeface="Quicksand"/>
                <a:cs typeface="Quicksand"/>
                <a:sym typeface="Quicksand"/>
              </a:rPr>
              <a:t>integer </a:t>
            </a:r>
            <a:r>
              <a:rPr lang="en-GB" sz="2400">
                <a:solidFill>
                  <a:schemeClr val="accent2"/>
                </a:solidFill>
                <a:latin typeface="Quicksand"/>
                <a:ea typeface="Quicksand"/>
                <a:cs typeface="Quicksand"/>
                <a:sym typeface="Quicksand"/>
              </a:rPr>
              <a:t>value </a:t>
            </a:r>
            <a:r>
              <a:rPr lang="en-GB" sz="2400">
                <a:solidFill>
                  <a:schemeClr val="accent2"/>
                </a:solidFill>
                <a:latin typeface="Roboto Mono"/>
                <a:ea typeface="Roboto Mono"/>
                <a:cs typeface="Roboto Mono"/>
                <a:sym typeface="Roboto Mono"/>
              </a:rPr>
              <a:t>4</a:t>
            </a:r>
            <a:endParaRPr sz="2400">
              <a:solidFill>
                <a:schemeClr val="accent2"/>
              </a:solidFill>
              <a:latin typeface="Roboto Mono"/>
              <a:ea typeface="Roboto Mono"/>
              <a:cs typeface="Roboto Mono"/>
              <a:sym typeface="Roboto Mono"/>
            </a:endParaRPr>
          </a:p>
          <a:p>
            <a:endParaRPr sz="2400"/>
          </a:p>
        </p:txBody>
      </p:sp>
      <p:sp>
        <p:nvSpPr>
          <p:cNvPr id="396" name="Google Shape;396;p36"/>
          <p:cNvSpPr/>
          <p:nvPr/>
        </p:nvSpPr>
        <p:spPr>
          <a:xfrm>
            <a:off x="8923900" y="2304066"/>
            <a:ext cx="2103600" cy="3484173"/>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dirty="0">
                <a:solidFill>
                  <a:schemeClr val="accent2"/>
                </a:solidFill>
                <a:latin typeface="Quicksand"/>
                <a:ea typeface="Quicksand"/>
                <a:cs typeface="Quicksand"/>
                <a:sym typeface="Quicksand"/>
              </a:rPr>
              <a:t>The new value is </a:t>
            </a:r>
            <a:r>
              <a:rPr lang="en-GB" sz="2400" b="1" dirty="0">
                <a:solidFill>
                  <a:schemeClr val="accent2"/>
                </a:solidFill>
                <a:latin typeface="Quicksand"/>
                <a:ea typeface="Quicksand"/>
                <a:cs typeface="Quicksand"/>
                <a:sym typeface="Quicksand"/>
              </a:rPr>
              <a:t>returned</a:t>
            </a:r>
            <a:r>
              <a:rPr lang="en-GB" sz="2400" dirty="0">
                <a:solidFill>
                  <a:schemeClr val="accent2"/>
                </a:solidFill>
                <a:latin typeface="Quicksand"/>
                <a:ea typeface="Quicksand"/>
                <a:cs typeface="Quicksand"/>
                <a:sym typeface="Quicksand"/>
              </a:rPr>
              <a:t>. </a:t>
            </a:r>
            <a:endParaRPr sz="2400" dirty="0">
              <a:solidFill>
                <a:schemeClr val="accent2"/>
              </a:solidFill>
              <a:latin typeface="Quicksand"/>
              <a:ea typeface="Quicksand"/>
              <a:cs typeface="Quicksand"/>
              <a:sym typeface="Quicksand"/>
            </a:endParaRPr>
          </a:p>
          <a:p>
            <a:endParaRPr sz="2400" dirty="0">
              <a:solidFill>
                <a:schemeClr val="accent2"/>
              </a:solidFill>
              <a:latin typeface="Quicksand"/>
              <a:ea typeface="Quicksand"/>
              <a:cs typeface="Quicksand"/>
              <a:sym typeface="Quicksand"/>
            </a:endParaRPr>
          </a:p>
          <a:p>
            <a:r>
              <a:rPr lang="en-GB" sz="2400" dirty="0">
                <a:solidFill>
                  <a:schemeClr val="accent2"/>
                </a:solidFill>
                <a:latin typeface="Roboto Mono"/>
                <a:ea typeface="Roboto Mono"/>
                <a:cs typeface="Roboto Mono"/>
                <a:sym typeface="Roboto Mono"/>
              </a:rPr>
              <a:t>4 </a:t>
            </a:r>
            <a:r>
              <a:rPr lang="en-GB" sz="2400" dirty="0">
                <a:solidFill>
                  <a:schemeClr val="accent2"/>
                </a:solidFill>
                <a:latin typeface="Quicksand"/>
                <a:ea typeface="Quicksand"/>
                <a:cs typeface="Quicksand"/>
                <a:sym typeface="Quicksand"/>
              </a:rPr>
              <a:t>is typically held in a variable and can now be used for calculations. </a:t>
            </a:r>
            <a:endParaRPr sz="2400" dirty="0"/>
          </a:p>
        </p:txBody>
      </p:sp>
      <p:sp>
        <p:nvSpPr>
          <p:cNvPr id="3" name="Subtitle 2">
            <a:extLst>
              <a:ext uri="{FF2B5EF4-FFF2-40B4-BE49-F238E27FC236}">
                <a16:creationId xmlns:a16="http://schemas.microsoft.com/office/drawing/2014/main" id="{30119E0A-8FAF-2AD3-A97E-03C4DD72E9BA}"/>
              </a:ext>
            </a:extLst>
          </p:cNvPr>
          <p:cNvSpPr>
            <a:spLocks noGrp="1"/>
          </p:cNvSpPr>
          <p:nvPr>
            <p:ph type="subTitle" idx="3"/>
          </p:nvPr>
        </p:nvSpPr>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7"/>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Converting a value from one data type to another is known as </a:t>
            </a:r>
            <a:r>
              <a:rPr lang="en-GB" b="1"/>
              <a:t>casting</a:t>
            </a:r>
            <a:r>
              <a:rPr lang="en-GB"/>
              <a:t>. </a:t>
            </a:r>
            <a:endParaRPr/>
          </a:p>
          <a:p>
            <a:pPr marL="0" indent="0">
              <a:spcBef>
                <a:spcPts val="2133"/>
              </a:spcBef>
              <a:spcAft>
                <a:spcPts val="2133"/>
              </a:spcAft>
              <a:buNone/>
            </a:pPr>
            <a:endParaRPr/>
          </a:p>
        </p:txBody>
      </p:sp>
      <p:sp>
        <p:nvSpPr>
          <p:cNvPr id="402" name="Google Shape;402;p3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404" name="Google Shape;404;p37"/>
          <p:cNvSpPr txBox="1"/>
          <p:nvPr/>
        </p:nvSpPr>
        <p:spPr>
          <a:xfrm>
            <a:off x="6730600" y="1561300"/>
            <a:ext cx="5046800" cy="18676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print("Enter a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num1 = int(input())</a:t>
            </a:r>
            <a:endParaRPr sz="2133">
              <a:latin typeface="Roboto Mono"/>
              <a:ea typeface="Roboto Mono"/>
              <a:cs typeface="Roboto Mono"/>
              <a:sym typeface="Roboto Mono"/>
            </a:endParaRPr>
          </a:p>
          <a:p>
            <a:r>
              <a:rPr lang="en-GB" sz="2133">
                <a:latin typeface="Roboto Mono"/>
                <a:ea typeface="Roboto Mono"/>
                <a:cs typeface="Roboto Mono"/>
                <a:sym typeface="Roboto Mono"/>
              </a:rPr>
              <a:t>print("Enter another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num2 = int(input())</a:t>
            </a:r>
            <a:endParaRPr sz="2133">
              <a:latin typeface="Roboto Mono"/>
              <a:ea typeface="Roboto Mono"/>
              <a:cs typeface="Roboto Mono"/>
              <a:sym typeface="Roboto Mono"/>
            </a:endParaRPr>
          </a:p>
          <a:p>
            <a:r>
              <a:rPr lang="en-GB" sz="2133">
                <a:latin typeface="Roboto Mono"/>
                <a:ea typeface="Roboto Mono"/>
                <a:cs typeface="Roboto Mono"/>
                <a:sym typeface="Roboto Mono"/>
              </a:rPr>
              <a:t>print(num1+num2)</a:t>
            </a:r>
            <a:endParaRPr sz="2133">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405" name="Google Shape;405;p37"/>
          <p:cNvSpPr txBox="1"/>
          <p:nvPr/>
        </p:nvSpPr>
        <p:spPr>
          <a:xfrm>
            <a:off x="6315467" y="1561267"/>
            <a:ext cx="486400" cy="18676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5</a:t>
            </a:r>
            <a:endParaRPr sz="2133">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406" name="Google Shape;406;p37"/>
          <p:cNvSpPr/>
          <p:nvPr/>
        </p:nvSpPr>
        <p:spPr>
          <a:xfrm>
            <a:off x="7942300" y="2011500"/>
            <a:ext cx="6892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407" name="Google Shape;407;p37"/>
          <p:cNvSpPr/>
          <p:nvPr/>
        </p:nvSpPr>
        <p:spPr>
          <a:xfrm>
            <a:off x="7942300" y="2676933"/>
            <a:ext cx="6892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408" name="Google Shape;408;p37"/>
          <p:cNvSpPr/>
          <p:nvPr/>
        </p:nvSpPr>
        <p:spPr>
          <a:xfrm>
            <a:off x="9771933" y="2011500"/>
            <a:ext cx="1896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409" name="Google Shape;409;p37"/>
          <p:cNvSpPr/>
          <p:nvPr/>
        </p:nvSpPr>
        <p:spPr>
          <a:xfrm>
            <a:off x="9771933" y="2676933"/>
            <a:ext cx="1896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 name="Subtitle 2">
            <a:extLst>
              <a:ext uri="{FF2B5EF4-FFF2-40B4-BE49-F238E27FC236}">
                <a16:creationId xmlns:a16="http://schemas.microsoft.com/office/drawing/2014/main" id="{F172C812-C328-1D43-B1F1-ADB454A1A4FC}"/>
              </a:ext>
            </a:extLst>
          </p:cNvPr>
          <p:cNvSpPr>
            <a:spLocks noGrp="1"/>
          </p:cNvSpPr>
          <p:nvPr>
            <p:ph type="subTitle" idx="3"/>
          </p:nvPr>
        </p:nvSpPr>
        <p:spPr/>
        <p:txBody>
          <a:bodyPr/>
          <a:lstStyle/>
          <a:p>
            <a:endParaRPr lang="en-GB"/>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8"/>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Errors can still happen during execution, even when casting has been used.</a:t>
            </a:r>
            <a:endParaRPr/>
          </a:p>
          <a:p>
            <a:pPr marL="0" indent="0">
              <a:spcBef>
                <a:spcPts val="2133"/>
              </a:spcBef>
              <a:buNone/>
            </a:pPr>
            <a:r>
              <a:rPr lang="en-GB">
                <a:solidFill>
                  <a:srgbClr val="FFFFFF"/>
                </a:solidFill>
                <a:highlight>
                  <a:schemeClr val="dk1"/>
                </a:highlight>
              </a:rPr>
              <a:t> Question </a:t>
            </a:r>
            <a:r>
              <a:rPr lang="en-GB">
                <a:solidFill>
                  <a:schemeClr val="accent2"/>
                </a:solidFill>
                <a:highlight>
                  <a:schemeClr val="accent2"/>
                </a:highlight>
              </a:rPr>
              <a:t>.</a:t>
            </a:r>
            <a:endParaRPr>
              <a:solidFill>
                <a:schemeClr val="accent2"/>
              </a:solidFill>
              <a:highlight>
                <a:schemeClr val="accent2"/>
              </a:highlight>
            </a:endParaRPr>
          </a:p>
          <a:p>
            <a:pPr marL="0" indent="0">
              <a:spcBef>
                <a:spcPts val="2133"/>
              </a:spcBef>
              <a:buNone/>
            </a:pPr>
            <a:r>
              <a:rPr lang="en-GB"/>
              <a:t>What might happen if the user enters ‘four’ when this code is executed?</a:t>
            </a:r>
            <a:endParaRPr/>
          </a:p>
          <a:p>
            <a:pPr marL="0" indent="0">
              <a:spcBef>
                <a:spcPts val="2133"/>
              </a:spcBef>
              <a:buNone/>
            </a:pPr>
            <a:endParaRPr/>
          </a:p>
          <a:p>
            <a:pPr marL="0" indent="0">
              <a:spcBef>
                <a:spcPts val="2133"/>
              </a:spcBef>
              <a:buNone/>
            </a:pPr>
            <a:endParaRPr/>
          </a:p>
          <a:p>
            <a:pPr marL="0" indent="0">
              <a:spcBef>
                <a:spcPts val="2133"/>
              </a:spcBef>
              <a:buNone/>
            </a:pPr>
            <a:endParaRPr/>
          </a:p>
          <a:p>
            <a:pPr marL="0" indent="0">
              <a:spcBef>
                <a:spcPts val="2133"/>
              </a:spcBef>
              <a:spcAft>
                <a:spcPts val="2133"/>
              </a:spcAft>
              <a:buNone/>
            </a:pPr>
            <a:endParaRPr/>
          </a:p>
        </p:txBody>
      </p:sp>
      <p:sp>
        <p:nvSpPr>
          <p:cNvPr id="415" name="Google Shape;415;p3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417" name="Google Shape;417;p38"/>
          <p:cNvSpPr txBox="1"/>
          <p:nvPr/>
        </p:nvSpPr>
        <p:spPr>
          <a:xfrm>
            <a:off x="6730600" y="1561300"/>
            <a:ext cx="5046800" cy="18676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print("Enter a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num1 = int(input())</a:t>
            </a:r>
            <a:endParaRPr sz="2133">
              <a:latin typeface="Roboto Mono"/>
              <a:ea typeface="Roboto Mono"/>
              <a:cs typeface="Roboto Mono"/>
              <a:sym typeface="Roboto Mono"/>
            </a:endParaRPr>
          </a:p>
          <a:p>
            <a:r>
              <a:rPr lang="en-GB" sz="2133">
                <a:latin typeface="Roboto Mono"/>
                <a:ea typeface="Roboto Mono"/>
                <a:cs typeface="Roboto Mono"/>
                <a:sym typeface="Roboto Mono"/>
              </a:rPr>
              <a:t>print("Enter another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num2 = int(input())</a:t>
            </a:r>
            <a:endParaRPr sz="2133">
              <a:latin typeface="Roboto Mono"/>
              <a:ea typeface="Roboto Mono"/>
              <a:cs typeface="Roboto Mono"/>
              <a:sym typeface="Roboto Mono"/>
            </a:endParaRPr>
          </a:p>
          <a:p>
            <a:r>
              <a:rPr lang="en-GB" sz="2133">
                <a:latin typeface="Roboto Mono"/>
                <a:ea typeface="Roboto Mono"/>
                <a:cs typeface="Roboto Mono"/>
                <a:sym typeface="Roboto Mono"/>
              </a:rPr>
              <a:t>print(num1+num2)</a:t>
            </a:r>
            <a:endParaRPr sz="2133">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418" name="Google Shape;418;p38"/>
          <p:cNvSpPr txBox="1"/>
          <p:nvPr/>
        </p:nvSpPr>
        <p:spPr>
          <a:xfrm>
            <a:off x="6315467" y="1561267"/>
            <a:ext cx="486400" cy="18676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4</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5</a:t>
            </a:r>
            <a:endParaRPr sz="2133">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419" name="Google Shape;419;p38"/>
          <p:cNvSpPr/>
          <p:nvPr/>
        </p:nvSpPr>
        <p:spPr>
          <a:xfrm>
            <a:off x="7942300" y="2011500"/>
            <a:ext cx="6892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420" name="Google Shape;420;p38"/>
          <p:cNvSpPr/>
          <p:nvPr/>
        </p:nvSpPr>
        <p:spPr>
          <a:xfrm>
            <a:off x="7942300" y="2676933"/>
            <a:ext cx="6892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421" name="Google Shape;421;p38"/>
          <p:cNvSpPr/>
          <p:nvPr/>
        </p:nvSpPr>
        <p:spPr>
          <a:xfrm>
            <a:off x="9771933" y="2011500"/>
            <a:ext cx="1896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422" name="Google Shape;422;p38"/>
          <p:cNvSpPr/>
          <p:nvPr/>
        </p:nvSpPr>
        <p:spPr>
          <a:xfrm>
            <a:off x="9771933" y="2676933"/>
            <a:ext cx="189600" cy="3300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 name="Subtitle 2">
            <a:extLst>
              <a:ext uri="{FF2B5EF4-FFF2-40B4-BE49-F238E27FC236}">
                <a16:creationId xmlns:a16="http://schemas.microsoft.com/office/drawing/2014/main" id="{5E2919FD-1BDB-5E56-96BB-D9CD03C415B2}"/>
              </a:ext>
            </a:extLst>
          </p:cNvPr>
          <p:cNvSpPr>
            <a:spLocks noGrp="1"/>
          </p:cNvSpPr>
          <p:nvPr>
            <p:ph type="subTitle" idx="3"/>
          </p:nvPr>
        </p:nvSpPr>
        <p:spPr/>
        <p:txBody>
          <a:bodyPr/>
          <a:lstStyle/>
          <a:p>
            <a:endParaRPr lang="en-GB"/>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9"/>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dirty="0">
                <a:solidFill>
                  <a:srgbClr val="FFFFFF"/>
                </a:solidFill>
                <a:highlight>
                  <a:schemeClr val="dk1"/>
                </a:highlight>
              </a:rPr>
              <a:t> Answer </a:t>
            </a:r>
            <a:r>
              <a:rPr lang="en-GB" dirty="0">
                <a:solidFill>
                  <a:schemeClr val="accent2"/>
                </a:solidFill>
                <a:highlight>
                  <a:schemeClr val="accent2"/>
                </a:highlight>
              </a:rPr>
              <a:t>.</a:t>
            </a:r>
            <a:endParaRPr dirty="0"/>
          </a:p>
          <a:p>
            <a:pPr marL="0" indent="0">
              <a:spcBef>
                <a:spcPts val="2133"/>
              </a:spcBef>
              <a:buNone/>
            </a:pPr>
            <a:r>
              <a:rPr lang="en-GB" dirty="0"/>
              <a:t>A </a:t>
            </a:r>
            <a:r>
              <a:rPr lang="en-GB" b="1" dirty="0"/>
              <a:t>runtime error</a:t>
            </a:r>
            <a:r>
              <a:rPr lang="en-GB" dirty="0"/>
              <a:t> occurs. This is a type of error that causes the program to crash during execution. </a:t>
            </a:r>
            <a:endParaRPr b="1" dirty="0"/>
          </a:p>
          <a:p>
            <a:pPr marL="0" indent="0">
              <a:spcBef>
                <a:spcPts val="2133"/>
              </a:spcBef>
              <a:buNone/>
            </a:pPr>
            <a:endParaRPr dirty="0"/>
          </a:p>
          <a:p>
            <a:pPr marL="0" indent="0">
              <a:spcBef>
                <a:spcPts val="2133"/>
              </a:spcBef>
              <a:buNone/>
            </a:pPr>
            <a:endParaRPr dirty="0"/>
          </a:p>
          <a:p>
            <a:pPr marL="0" indent="0">
              <a:spcBef>
                <a:spcPts val="2133"/>
              </a:spcBef>
              <a:buNone/>
            </a:pPr>
            <a:endParaRPr dirty="0"/>
          </a:p>
          <a:p>
            <a:pPr marL="0" indent="0">
              <a:spcBef>
                <a:spcPts val="2133"/>
              </a:spcBef>
              <a:spcAft>
                <a:spcPts val="2133"/>
              </a:spcAft>
              <a:buNone/>
            </a:pPr>
            <a:endParaRPr dirty="0"/>
          </a:p>
        </p:txBody>
      </p:sp>
      <p:sp>
        <p:nvSpPr>
          <p:cNvPr id="428" name="Google Shape;428;p3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Types of data</a:t>
            </a:r>
            <a:endParaRPr dirty="0"/>
          </a:p>
        </p:txBody>
      </p:sp>
      <p:sp>
        <p:nvSpPr>
          <p:cNvPr id="430" name="Google Shape;430;p39"/>
          <p:cNvSpPr txBox="1"/>
          <p:nvPr/>
        </p:nvSpPr>
        <p:spPr>
          <a:xfrm>
            <a:off x="6730600" y="1561300"/>
            <a:ext cx="5046800" cy="11984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print("Enter a number")</a:t>
            </a:r>
            <a:endParaRPr sz="2133">
              <a:latin typeface="Roboto Mono"/>
              <a:ea typeface="Roboto Mono"/>
              <a:cs typeface="Roboto Mono"/>
              <a:sym typeface="Roboto Mono"/>
            </a:endParaRPr>
          </a:p>
          <a:p>
            <a:r>
              <a:rPr lang="en-GB" sz="2133">
                <a:latin typeface="Roboto Mono"/>
                <a:ea typeface="Roboto Mono"/>
                <a:cs typeface="Roboto Mono"/>
                <a:sym typeface="Roboto Mono"/>
              </a:rPr>
              <a:t>number = int(input())</a:t>
            </a:r>
            <a:endParaRPr sz="2133">
              <a:latin typeface="Roboto Mono"/>
              <a:ea typeface="Roboto Mono"/>
              <a:cs typeface="Roboto Mono"/>
              <a:sym typeface="Roboto Mono"/>
            </a:endParaRPr>
          </a:p>
          <a:p>
            <a:r>
              <a:rPr lang="en-GB" sz="2133">
                <a:latin typeface="Roboto Mono"/>
                <a:ea typeface="Roboto Mono"/>
                <a:cs typeface="Roboto Mono"/>
                <a:sym typeface="Roboto Mono"/>
              </a:rPr>
              <a:t>print(number)</a:t>
            </a:r>
            <a:endParaRPr sz="2133">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431" name="Google Shape;431;p39"/>
          <p:cNvSpPr txBox="1"/>
          <p:nvPr/>
        </p:nvSpPr>
        <p:spPr>
          <a:xfrm>
            <a:off x="6315467" y="1561267"/>
            <a:ext cx="486400" cy="1198400"/>
          </a:xfrm>
          <a:prstGeom prst="rect">
            <a:avLst/>
          </a:prstGeom>
          <a:solidFill>
            <a:srgbClr val="D9D9D9"/>
          </a:solidFill>
          <a:ln>
            <a:noFill/>
          </a:ln>
        </p:spPr>
        <p:txBody>
          <a:bodyPr spcFirstLastPara="1" wrap="square" lIns="121900" tIns="121900" rIns="121900" bIns="121900" anchor="t" anchorCtr="0">
            <a:noAutofit/>
          </a:bodyPr>
          <a:lstStyle/>
          <a:p>
            <a:r>
              <a:rPr lang="en-GB" sz="2133">
                <a:solidFill>
                  <a:srgbClr val="666666"/>
                </a:solidFill>
                <a:latin typeface="Roboto Mono"/>
                <a:ea typeface="Roboto Mono"/>
                <a:cs typeface="Roboto Mono"/>
                <a:sym typeface="Roboto Mono"/>
              </a:rPr>
              <a:t>1</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2</a:t>
            </a:r>
            <a:endParaRPr sz="2133">
              <a:solidFill>
                <a:srgbClr val="666666"/>
              </a:solidFill>
              <a:latin typeface="Roboto Mono"/>
              <a:ea typeface="Roboto Mono"/>
              <a:cs typeface="Roboto Mono"/>
              <a:sym typeface="Roboto Mono"/>
            </a:endParaRPr>
          </a:p>
          <a:p>
            <a:r>
              <a:rPr lang="en-GB" sz="2133">
                <a:solidFill>
                  <a:srgbClr val="666666"/>
                </a:solidFill>
                <a:latin typeface="Roboto Mono"/>
                <a:ea typeface="Roboto Mono"/>
                <a:cs typeface="Roboto Mono"/>
                <a:sym typeface="Roboto Mono"/>
              </a:rPr>
              <a:t>3</a:t>
            </a:r>
            <a:endParaRPr sz="2133">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432" name="Google Shape;432;p39"/>
          <p:cNvSpPr txBox="1"/>
          <p:nvPr/>
        </p:nvSpPr>
        <p:spPr>
          <a:xfrm>
            <a:off x="6315467" y="3250367"/>
            <a:ext cx="5462000" cy="3186800"/>
          </a:xfrm>
          <a:prstGeom prst="rect">
            <a:avLst/>
          </a:prstGeom>
          <a:solidFill>
            <a:srgbClr val="EFEFEF"/>
          </a:solidFill>
          <a:ln>
            <a:noFill/>
          </a:ln>
        </p:spPr>
        <p:txBody>
          <a:bodyPr spcFirstLastPara="1" wrap="square" lIns="121900" tIns="121900" rIns="121900" bIns="121900" anchor="t" anchorCtr="0">
            <a:noAutofit/>
          </a:bodyPr>
          <a:lstStyle/>
          <a:p>
            <a:r>
              <a:rPr lang="en-GB" sz="1600">
                <a:latin typeface="Roboto Mono"/>
                <a:ea typeface="Roboto Mono"/>
                <a:cs typeface="Roboto Mono"/>
                <a:sym typeface="Roboto Mono"/>
              </a:rPr>
              <a:t>Enter a number</a:t>
            </a:r>
            <a:endParaRPr sz="1600">
              <a:latin typeface="Roboto Mono"/>
              <a:ea typeface="Roboto Mono"/>
              <a:cs typeface="Roboto Mono"/>
              <a:sym typeface="Roboto Mono"/>
            </a:endParaRPr>
          </a:p>
          <a:p>
            <a:r>
              <a:rPr lang="en-GB" sz="1600">
                <a:latin typeface="Roboto Mono"/>
                <a:ea typeface="Roboto Mono"/>
                <a:cs typeface="Roboto Mono"/>
                <a:sym typeface="Roboto Mono"/>
              </a:rPr>
              <a:t>four</a:t>
            </a:r>
            <a:endParaRPr sz="1600">
              <a:latin typeface="Roboto Mono"/>
              <a:ea typeface="Roboto Mono"/>
              <a:cs typeface="Roboto Mono"/>
              <a:sym typeface="Roboto Mono"/>
            </a:endParaRPr>
          </a:p>
          <a:p>
            <a:r>
              <a:rPr lang="en-GB" sz="1600">
                <a:latin typeface="Roboto Mono"/>
                <a:ea typeface="Roboto Mono"/>
                <a:cs typeface="Roboto Mono"/>
                <a:sym typeface="Roboto Mono"/>
              </a:rPr>
              <a:t>Traceback (most recent call last):</a:t>
            </a:r>
            <a:endParaRPr sz="1600">
              <a:latin typeface="Roboto Mono"/>
              <a:ea typeface="Roboto Mono"/>
              <a:cs typeface="Roboto Mono"/>
              <a:sym typeface="Roboto Mono"/>
            </a:endParaRPr>
          </a:p>
          <a:p>
            <a:r>
              <a:rPr lang="en-GB" sz="1600">
                <a:latin typeface="Roboto Mono"/>
                <a:ea typeface="Roboto Mono"/>
                <a:cs typeface="Roboto Mono"/>
                <a:sym typeface="Roboto Mono"/>
              </a:rPr>
              <a:t>  File "c:\users\pi\mu_code\fsea.py", line 2, in &lt;module&gt;</a:t>
            </a:r>
            <a:endParaRPr sz="1600">
              <a:latin typeface="Roboto Mono"/>
              <a:ea typeface="Roboto Mono"/>
              <a:cs typeface="Roboto Mono"/>
              <a:sym typeface="Roboto Mono"/>
            </a:endParaRPr>
          </a:p>
          <a:p>
            <a:r>
              <a:rPr lang="en-GB" sz="1600">
                <a:latin typeface="Roboto Mono"/>
                <a:ea typeface="Roboto Mono"/>
                <a:cs typeface="Roboto Mono"/>
                <a:sym typeface="Roboto Mono"/>
              </a:rPr>
              <a:t>    number = int(input())</a:t>
            </a:r>
            <a:endParaRPr sz="1600">
              <a:latin typeface="Roboto Mono"/>
              <a:ea typeface="Roboto Mono"/>
              <a:cs typeface="Roboto Mono"/>
              <a:sym typeface="Roboto Mono"/>
            </a:endParaRPr>
          </a:p>
          <a:p>
            <a:r>
              <a:rPr lang="en-GB" sz="1600" b="1">
                <a:latin typeface="Roboto Mono"/>
                <a:ea typeface="Roboto Mono"/>
                <a:cs typeface="Roboto Mono"/>
                <a:sym typeface="Roboto Mono"/>
              </a:rPr>
              <a:t>ValueError: invalid literal for int() with base 10: 'four'</a:t>
            </a:r>
            <a:endParaRPr sz="1600" b="1">
              <a:latin typeface="Roboto Mono"/>
              <a:ea typeface="Roboto Mono"/>
              <a:cs typeface="Roboto Mono"/>
              <a:sym typeface="Roboto Mono"/>
            </a:endParaRPr>
          </a:p>
          <a:p>
            <a:r>
              <a:rPr lang="en-GB" sz="1600">
                <a:latin typeface="Roboto Mono"/>
                <a:ea typeface="Roboto Mono"/>
                <a:cs typeface="Roboto Mono"/>
                <a:sym typeface="Roboto Mono"/>
              </a:rPr>
              <a:t>&gt;&gt;&gt;</a:t>
            </a:r>
            <a:endParaRPr sz="1600">
              <a:latin typeface="Roboto Mono"/>
              <a:ea typeface="Roboto Mono"/>
              <a:cs typeface="Roboto Mono"/>
              <a:sym typeface="Roboto Mono"/>
            </a:endParaRPr>
          </a:p>
        </p:txBody>
      </p:sp>
      <p:sp>
        <p:nvSpPr>
          <p:cNvPr id="433" name="Google Shape;433;p39"/>
          <p:cNvSpPr/>
          <p:nvPr/>
        </p:nvSpPr>
        <p:spPr>
          <a:xfrm>
            <a:off x="6315467" y="4803733"/>
            <a:ext cx="5278000" cy="5072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 name="Subtitle 2">
            <a:extLst>
              <a:ext uri="{FF2B5EF4-FFF2-40B4-BE49-F238E27FC236}">
                <a16:creationId xmlns:a16="http://schemas.microsoft.com/office/drawing/2014/main" id="{831AF01F-A9FE-EC3E-3D83-176FAD0A16A9}"/>
              </a:ext>
            </a:extLst>
          </p:cNvPr>
          <p:cNvSpPr>
            <a:spLocks noGrp="1"/>
          </p:cNvSpPr>
          <p:nvPr>
            <p:ph type="subTitle" idx="3"/>
          </p:nvPr>
        </p:nvSpPr>
        <p:spPr/>
        <p:txBody>
          <a:bodyPr/>
          <a:lstStyle/>
          <a:p>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0"/>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You can avoid this type of error by introducing </a:t>
            </a:r>
            <a:r>
              <a:rPr lang="en-GB" b="1"/>
              <a:t>validation checks</a:t>
            </a:r>
            <a:r>
              <a:rPr lang="en-GB"/>
              <a:t>. </a:t>
            </a:r>
            <a:endParaRPr/>
          </a:p>
          <a:p>
            <a:pPr marL="0" indent="0">
              <a:spcBef>
                <a:spcPts val="2133"/>
              </a:spcBef>
              <a:buNone/>
            </a:pPr>
            <a:r>
              <a:rPr lang="en-GB"/>
              <a:t>Here is an example check that you can use called </a:t>
            </a:r>
            <a:r>
              <a:rPr lang="en-GB">
                <a:latin typeface="Roboto Mono"/>
                <a:ea typeface="Roboto Mono"/>
                <a:cs typeface="Roboto Mono"/>
                <a:sym typeface="Roboto Mono"/>
              </a:rPr>
              <a:t>try</a:t>
            </a:r>
            <a:r>
              <a:rPr lang="en-GB"/>
              <a:t> and </a:t>
            </a:r>
            <a:r>
              <a:rPr lang="en-GB">
                <a:latin typeface="Roboto Mono"/>
                <a:ea typeface="Roboto Mono"/>
                <a:cs typeface="Roboto Mono"/>
                <a:sym typeface="Roboto Mono"/>
              </a:rPr>
              <a:t>except</a:t>
            </a:r>
            <a:r>
              <a:rPr lang="en-GB"/>
              <a:t>. </a:t>
            </a:r>
            <a:endParaRPr/>
          </a:p>
          <a:p>
            <a:pPr marL="0" indent="0">
              <a:spcBef>
                <a:spcPts val="2133"/>
              </a:spcBef>
              <a:buNone/>
            </a:pPr>
            <a:r>
              <a:rPr lang="en-GB"/>
              <a:t>You will learn more about these later on in the course. </a:t>
            </a:r>
            <a:endParaRPr/>
          </a:p>
          <a:p>
            <a:pPr marL="0" indent="0">
              <a:spcBef>
                <a:spcPts val="2133"/>
              </a:spcBef>
              <a:buNone/>
            </a:pPr>
            <a:endParaRPr/>
          </a:p>
          <a:p>
            <a:pPr marL="0" indent="0">
              <a:spcBef>
                <a:spcPts val="2133"/>
              </a:spcBef>
              <a:buNone/>
            </a:pPr>
            <a:endParaRPr/>
          </a:p>
          <a:p>
            <a:pPr marL="0" indent="0">
              <a:spcBef>
                <a:spcPts val="2133"/>
              </a:spcBef>
              <a:buNone/>
            </a:pPr>
            <a:endParaRPr/>
          </a:p>
          <a:p>
            <a:pPr marL="0" indent="0">
              <a:spcBef>
                <a:spcPts val="2133"/>
              </a:spcBef>
              <a:spcAft>
                <a:spcPts val="2133"/>
              </a:spcAft>
              <a:buNone/>
            </a:pPr>
            <a:endParaRPr/>
          </a:p>
        </p:txBody>
      </p:sp>
      <p:sp>
        <p:nvSpPr>
          <p:cNvPr id="439" name="Google Shape;439;p4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441" name="Google Shape;441;p40"/>
          <p:cNvSpPr txBox="1"/>
          <p:nvPr/>
        </p:nvSpPr>
        <p:spPr>
          <a:xfrm>
            <a:off x="6546766" y="1561299"/>
            <a:ext cx="5461999" cy="3197131"/>
          </a:xfrm>
          <a:prstGeom prst="rect">
            <a:avLst/>
          </a:prstGeom>
          <a:solidFill>
            <a:srgbClr val="EFEFEF"/>
          </a:solidFill>
          <a:ln>
            <a:noFill/>
          </a:ln>
        </p:spPr>
        <p:txBody>
          <a:bodyPr spcFirstLastPara="1" wrap="square" lIns="121900" tIns="121900" rIns="121900" bIns="121900" anchor="t" anchorCtr="0">
            <a:noAutofit/>
          </a:bodyPr>
          <a:lstStyle/>
          <a:p>
            <a:r>
              <a:rPr lang="en-GB" sz="2400" dirty="0">
                <a:latin typeface="Roboto Mono"/>
                <a:ea typeface="Roboto Mono"/>
                <a:cs typeface="Roboto Mono"/>
                <a:sym typeface="Roboto Mono"/>
              </a:rPr>
              <a:t>print("Enter a number")</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try:</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    number = int(input())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except </a:t>
            </a:r>
            <a:r>
              <a:rPr lang="en-GB" sz="2400" dirty="0" err="1">
                <a:latin typeface="Roboto Mono"/>
                <a:ea typeface="Roboto Mono"/>
                <a:cs typeface="Roboto Mono"/>
                <a:sym typeface="Roboto Mono"/>
              </a:rPr>
              <a:t>ValueError</a:t>
            </a:r>
            <a:r>
              <a:rPr lang="en-GB" sz="2400" dirty="0">
                <a:latin typeface="Roboto Mono"/>
                <a:ea typeface="Roboto Mono"/>
                <a:cs typeface="Roboto Mono"/>
                <a:sym typeface="Roboto Mono"/>
              </a:rPr>
              <a: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    print("You must enter a number")</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    number = int(input())</a:t>
            </a:r>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pPr>
              <a:lnSpc>
                <a:spcPct val="115000"/>
              </a:lnSpc>
              <a:spcAft>
                <a:spcPts val="2133"/>
              </a:spcAft>
            </a:pPr>
            <a:endParaRPr sz="2400" dirty="0">
              <a:solidFill>
                <a:srgbClr val="5B5BA5"/>
              </a:solidFill>
              <a:latin typeface="Quicksand"/>
              <a:ea typeface="Quicksand"/>
              <a:cs typeface="Quicksand"/>
              <a:sym typeface="Quicksand"/>
            </a:endParaRPr>
          </a:p>
        </p:txBody>
      </p:sp>
      <p:sp>
        <p:nvSpPr>
          <p:cNvPr id="442" name="Google Shape;442;p40"/>
          <p:cNvSpPr txBox="1"/>
          <p:nvPr/>
        </p:nvSpPr>
        <p:spPr>
          <a:xfrm>
            <a:off x="6060367" y="1561300"/>
            <a:ext cx="486400" cy="1953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56</a:t>
            </a:r>
            <a:endParaRPr sz="2400">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443" name="Google Shape;443;p40"/>
          <p:cNvSpPr/>
          <p:nvPr/>
        </p:nvSpPr>
        <p:spPr>
          <a:xfrm>
            <a:off x="6655400" y="2128367"/>
            <a:ext cx="710000" cy="3092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444" name="Google Shape;444;p40"/>
          <p:cNvSpPr/>
          <p:nvPr/>
        </p:nvSpPr>
        <p:spPr>
          <a:xfrm>
            <a:off x="6655399" y="2850035"/>
            <a:ext cx="3376367" cy="3092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 name="Subtitle 2">
            <a:extLst>
              <a:ext uri="{FF2B5EF4-FFF2-40B4-BE49-F238E27FC236}">
                <a16:creationId xmlns:a16="http://schemas.microsoft.com/office/drawing/2014/main" id="{01697C98-B8B9-E09E-CD81-907E65223A05}"/>
              </a:ext>
            </a:extLst>
          </p:cNvPr>
          <p:cNvSpPr>
            <a:spLocks noGrp="1"/>
          </p:cNvSpPr>
          <p:nvPr>
            <p:ph type="subTitle" idx="3"/>
          </p:nvPr>
        </p:nvSpPr>
        <p:spPr/>
        <p:txBody>
          <a:bodyPr/>
          <a:lstStyle/>
          <a:p>
            <a:endParaRPr lang="en-GB"/>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1"/>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To convert values to different data types, you need to know the </a:t>
            </a:r>
            <a:r>
              <a:rPr lang="en-GB" b="1"/>
              <a:t>functions </a:t>
            </a:r>
            <a:r>
              <a:rPr lang="en-GB"/>
              <a:t>that are available to you. </a:t>
            </a:r>
            <a:endParaRPr/>
          </a:p>
          <a:p>
            <a:pPr marL="0" indent="0">
              <a:spcBef>
                <a:spcPts val="2133"/>
              </a:spcBef>
              <a:buNone/>
            </a:pPr>
            <a:r>
              <a:rPr lang="en-GB"/>
              <a:t>Here are the most common functions that you will need to know.</a:t>
            </a:r>
            <a:endParaRPr/>
          </a:p>
          <a:p>
            <a:pPr marL="0" indent="0">
              <a:spcBef>
                <a:spcPts val="2133"/>
              </a:spcBef>
              <a:buNone/>
            </a:pPr>
            <a:r>
              <a:rPr lang="en-GB"/>
              <a:t>You can find these in the Python documentation.</a:t>
            </a:r>
            <a:endParaRPr/>
          </a:p>
          <a:p>
            <a:pPr marL="0" indent="0">
              <a:spcBef>
                <a:spcPts val="2133"/>
              </a:spcBef>
              <a:buNone/>
            </a:pPr>
            <a:r>
              <a:rPr lang="en-GB" b="1">
                <a:solidFill>
                  <a:schemeClr val="hlink"/>
                </a:solidFill>
                <a:uFill>
                  <a:noFill/>
                </a:uFill>
                <a:hlinkClick r:id="rId3"/>
              </a:rPr>
              <a:t>ncce.io/pythonfunctions</a:t>
            </a:r>
            <a:r>
              <a:rPr lang="en-GB">
                <a:solidFill>
                  <a:srgbClr val="000000"/>
                </a:solidFill>
              </a:rPr>
              <a:t> </a:t>
            </a:r>
            <a:r>
              <a:rPr lang="en-GB"/>
              <a:t> </a:t>
            </a:r>
            <a:endParaRPr/>
          </a:p>
          <a:p>
            <a:pPr marL="0" indent="0">
              <a:spcBef>
                <a:spcPts val="2133"/>
              </a:spcBef>
              <a:spcAft>
                <a:spcPts val="2133"/>
              </a:spcAft>
              <a:buNone/>
            </a:pPr>
            <a:endParaRPr/>
          </a:p>
        </p:txBody>
      </p:sp>
      <p:sp>
        <p:nvSpPr>
          <p:cNvPr id="450" name="Google Shape;450;p4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Types of data</a:t>
            </a:r>
            <a:endParaRPr/>
          </a:p>
        </p:txBody>
      </p:sp>
      <p:sp>
        <p:nvSpPr>
          <p:cNvPr id="451" name="Google Shape;451;p41"/>
          <p:cNvSpPr txBox="1">
            <a:spLocks noGrp="1"/>
          </p:cNvSpPr>
          <p:nvPr>
            <p:ph type="body" idx="2"/>
          </p:nvPr>
        </p:nvSpPr>
        <p:spPr>
          <a:xfrm>
            <a:off x="6315467" y="1560133"/>
            <a:ext cx="5462000" cy="4878800"/>
          </a:xfrm>
          <a:prstGeom prst="rect">
            <a:avLst/>
          </a:prstGeom>
          <a:noFill/>
        </p:spPr>
        <p:txBody>
          <a:bodyPr spcFirstLastPara="1" vert="horz" wrap="square" lIns="121900" tIns="121900" rIns="121900" bIns="121900" rtlCol="0" anchor="t" anchorCtr="0">
            <a:noAutofit/>
          </a:bodyPr>
          <a:lstStyle/>
          <a:p>
            <a:pPr marL="0" indent="0">
              <a:buNone/>
            </a:pPr>
            <a:r>
              <a:rPr lang="en-GB" sz="1867">
                <a:solidFill>
                  <a:srgbClr val="000000"/>
                </a:solidFill>
                <a:latin typeface="Roboto Mono"/>
                <a:ea typeface="Roboto Mono"/>
                <a:cs typeface="Roboto Mono"/>
                <a:sym typeface="Roboto Mono"/>
              </a:rPr>
              <a:t># convert to string</a:t>
            </a:r>
            <a:endParaRPr sz="1867">
              <a:solidFill>
                <a:srgbClr val="000000"/>
              </a:solidFill>
              <a:latin typeface="Roboto Mono"/>
              <a:ea typeface="Roboto Mono"/>
              <a:cs typeface="Roboto Mono"/>
              <a:sym typeface="Roboto Mono"/>
            </a:endParaRPr>
          </a:p>
          <a:p>
            <a:pPr marL="0" indent="0">
              <a:spcBef>
                <a:spcPts val="2133"/>
              </a:spcBef>
              <a:buNone/>
            </a:pPr>
            <a:r>
              <a:rPr lang="en-GB" sz="1867">
                <a:solidFill>
                  <a:srgbClr val="000000"/>
                </a:solidFill>
                <a:latin typeface="Roboto Mono"/>
                <a:ea typeface="Roboto Mono"/>
                <a:cs typeface="Roboto Mono"/>
                <a:sym typeface="Roboto Mono"/>
              </a:rPr>
              <a:t>str() </a:t>
            </a:r>
            <a:endParaRPr sz="1867">
              <a:solidFill>
                <a:srgbClr val="000000"/>
              </a:solidFill>
              <a:latin typeface="Roboto Mono"/>
              <a:ea typeface="Roboto Mono"/>
              <a:cs typeface="Roboto Mono"/>
              <a:sym typeface="Roboto Mono"/>
            </a:endParaRPr>
          </a:p>
          <a:p>
            <a:pPr marL="0" indent="0">
              <a:spcBef>
                <a:spcPts val="2133"/>
              </a:spcBef>
              <a:buNone/>
            </a:pPr>
            <a:r>
              <a:rPr lang="en-GB" sz="1867">
                <a:solidFill>
                  <a:srgbClr val="000000"/>
                </a:solidFill>
                <a:latin typeface="Roboto Mono"/>
                <a:ea typeface="Roboto Mono"/>
                <a:cs typeface="Roboto Mono"/>
                <a:sym typeface="Roboto Mono"/>
              </a:rPr>
              <a:t># convert to integer</a:t>
            </a:r>
            <a:endParaRPr sz="1867">
              <a:solidFill>
                <a:srgbClr val="000000"/>
              </a:solidFill>
              <a:latin typeface="Roboto Mono"/>
              <a:ea typeface="Roboto Mono"/>
              <a:cs typeface="Roboto Mono"/>
              <a:sym typeface="Roboto Mono"/>
            </a:endParaRPr>
          </a:p>
          <a:p>
            <a:pPr marL="0" indent="0">
              <a:spcBef>
                <a:spcPts val="2133"/>
              </a:spcBef>
              <a:buNone/>
            </a:pPr>
            <a:r>
              <a:rPr lang="en-GB" sz="1867">
                <a:solidFill>
                  <a:srgbClr val="000000"/>
                </a:solidFill>
                <a:latin typeface="Roboto Mono"/>
                <a:ea typeface="Roboto Mono"/>
                <a:cs typeface="Roboto Mono"/>
                <a:sym typeface="Roboto Mono"/>
              </a:rPr>
              <a:t>int()</a:t>
            </a:r>
            <a:endParaRPr sz="1867">
              <a:solidFill>
                <a:srgbClr val="000000"/>
              </a:solidFill>
              <a:latin typeface="Roboto Mono"/>
              <a:ea typeface="Roboto Mono"/>
              <a:cs typeface="Roboto Mono"/>
              <a:sym typeface="Roboto Mono"/>
            </a:endParaRPr>
          </a:p>
          <a:p>
            <a:pPr marL="0" indent="0">
              <a:spcBef>
                <a:spcPts val="2133"/>
              </a:spcBef>
              <a:buNone/>
            </a:pPr>
            <a:r>
              <a:rPr lang="en-GB" sz="1867">
                <a:solidFill>
                  <a:srgbClr val="000000"/>
                </a:solidFill>
                <a:latin typeface="Roboto Mono"/>
                <a:ea typeface="Roboto Mono"/>
                <a:cs typeface="Roboto Mono"/>
                <a:sym typeface="Roboto Mono"/>
              </a:rPr>
              <a:t># convert to real</a:t>
            </a:r>
            <a:endParaRPr sz="1867">
              <a:solidFill>
                <a:srgbClr val="000000"/>
              </a:solidFill>
              <a:latin typeface="Roboto Mono"/>
              <a:ea typeface="Roboto Mono"/>
              <a:cs typeface="Roboto Mono"/>
              <a:sym typeface="Roboto Mono"/>
            </a:endParaRPr>
          </a:p>
          <a:p>
            <a:pPr marL="0" indent="0">
              <a:spcBef>
                <a:spcPts val="2133"/>
              </a:spcBef>
              <a:spcAft>
                <a:spcPts val="2133"/>
              </a:spcAft>
              <a:buNone/>
            </a:pPr>
            <a:r>
              <a:rPr lang="en-GB" sz="1867">
                <a:solidFill>
                  <a:srgbClr val="000000"/>
                </a:solidFill>
                <a:latin typeface="Roboto Mono"/>
                <a:ea typeface="Roboto Mono"/>
                <a:cs typeface="Roboto Mono"/>
                <a:sym typeface="Roboto Mono"/>
              </a:rPr>
              <a:t>float()</a:t>
            </a:r>
            <a:endParaRPr sz="1867">
              <a:solidFill>
                <a:srgbClr val="000000"/>
              </a:solidFill>
              <a:latin typeface="Roboto Mono"/>
              <a:ea typeface="Roboto Mono"/>
              <a:cs typeface="Roboto Mono"/>
              <a:sym typeface="Roboto Mono"/>
            </a:endParaRPr>
          </a:p>
        </p:txBody>
      </p:sp>
      <p:sp>
        <p:nvSpPr>
          <p:cNvPr id="3" name="Subtitle 2">
            <a:extLst>
              <a:ext uri="{FF2B5EF4-FFF2-40B4-BE49-F238E27FC236}">
                <a16:creationId xmlns:a16="http://schemas.microsoft.com/office/drawing/2014/main" id="{DAAB1354-3A0E-79A1-8CCB-49560EE9D0A6}"/>
              </a:ext>
            </a:extLst>
          </p:cNvPr>
          <p:cNvSpPr>
            <a:spLocks noGrp="1"/>
          </p:cNvSpPr>
          <p:nvPr>
            <p:ph type="subTitle" idx="3"/>
          </p:nvPr>
        </p:nvSpPr>
        <p:spPr/>
        <p:txBody>
          <a:bodyPr/>
          <a:lstStyle/>
          <a:p>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Use the </a:t>
            </a:r>
            <a:r>
              <a:rPr lang="en-GB" b="1"/>
              <a:t>worksheet</a:t>
            </a:r>
            <a:r>
              <a:rPr lang="en-GB"/>
              <a:t> to predict, run, and investigate the code for a mini data collection program. </a:t>
            </a:r>
            <a:endParaRPr/>
          </a:p>
          <a:p>
            <a:pPr marL="0" indent="0">
              <a:spcBef>
                <a:spcPts val="2133"/>
              </a:spcBef>
              <a:spcAft>
                <a:spcPts val="2133"/>
              </a:spcAft>
              <a:buNone/>
            </a:pPr>
            <a:r>
              <a:rPr lang="en-GB"/>
              <a:t>An </a:t>
            </a:r>
            <a:r>
              <a:rPr lang="en-GB" b="1"/>
              <a:t>explorer task</a:t>
            </a:r>
            <a:r>
              <a:rPr lang="en-GB"/>
              <a:t> has been provided on the sheet if you require this. </a:t>
            </a:r>
            <a:endParaRPr/>
          </a:p>
        </p:txBody>
      </p:sp>
      <p:sp>
        <p:nvSpPr>
          <p:cNvPr id="458" name="Google Shape;458;p4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Mini data collection program</a:t>
            </a:r>
            <a:endParaRPr dirty="0"/>
          </a:p>
        </p:txBody>
      </p:sp>
      <p:pic>
        <p:nvPicPr>
          <p:cNvPr id="460" name="Google Shape;460;p42"/>
          <p:cNvPicPr preferRelativeResize="0"/>
          <p:nvPr/>
        </p:nvPicPr>
        <p:blipFill rotWithShape="1">
          <a:blip r:embed="rId3">
            <a:alphaModFix/>
          </a:blip>
          <a:srcRect t="13012"/>
          <a:stretch/>
        </p:blipFill>
        <p:spPr>
          <a:xfrm>
            <a:off x="6315468" y="1961965"/>
            <a:ext cx="5462001" cy="2686264"/>
          </a:xfrm>
          <a:prstGeom prst="rect">
            <a:avLst/>
          </a:prstGeom>
          <a:noFill/>
          <a:ln>
            <a:noFill/>
          </a:ln>
        </p:spPr>
      </p:pic>
      <p:sp>
        <p:nvSpPr>
          <p:cNvPr id="3" name="Subtitle 2">
            <a:extLst>
              <a:ext uri="{FF2B5EF4-FFF2-40B4-BE49-F238E27FC236}">
                <a16:creationId xmlns:a16="http://schemas.microsoft.com/office/drawing/2014/main" id="{8E653715-26E0-8782-4701-10D608022D6C}"/>
              </a:ext>
            </a:extLst>
          </p:cNvPr>
          <p:cNvSpPr>
            <a:spLocks noGrp="1"/>
          </p:cNvSpPr>
          <p:nvPr>
            <p:ph type="subTitle" idx="3"/>
          </p:nvPr>
        </p:nvSpPr>
        <p:spPr/>
        <p:txBody>
          <a:bodyPr/>
          <a:lstStyle/>
          <a:p>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3"/>
          <p:cNvSpPr txBox="1">
            <a:spLocks noGrp="1"/>
          </p:cNvSpPr>
          <p:nvPr>
            <p:ph type="title"/>
          </p:nvPr>
        </p:nvSpPr>
        <p:spPr>
          <a:xfrm>
            <a:off x="414533" y="414533"/>
            <a:ext cx="11362800" cy="942400"/>
          </a:xfrm>
          <a:prstGeom prst="rect">
            <a:avLst/>
          </a:prstGeom>
        </p:spPr>
        <p:txBody>
          <a:bodyPr spcFirstLastPara="1" vert="horz" wrap="square" lIns="121900" tIns="121900" rIns="121900" bIns="121900" rtlCol="0" anchor="ctr" anchorCtr="0">
            <a:noAutofit/>
          </a:bodyPr>
          <a:lstStyle/>
          <a:p>
            <a:r>
              <a:rPr lang="en-GB"/>
              <a:t>Match the data types to their examples</a:t>
            </a:r>
            <a:endParaRPr/>
          </a:p>
        </p:txBody>
      </p:sp>
      <p:sp>
        <p:nvSpPr>
          <p:cNvPr id="467" name="Google Shape;467;p43"/>
          <p:cNvSpPr/>
          <p:nvPr/>
        </p:nvSpPr>
        <p:spPr>
          <a:xfrm>
            <a:off x="481100" y="1484684"/>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Boolean</a:t>
            </a:r>
            <a:endParaRPr sz="2400">
              <a:solidFill>
                <a:srgbClr val="FFFFFF"/>
              </a:solidFill>
              <a:latin typeface="Quicksand"/>
              <a:ea typeface="Quicksand"/>
              <a:cs typeface="Quicksand"/>
              <a:sym typeface="Quicksand"/>
            </a:endParaRPr>
          </a:p>
        </p:txBody>
      </p:sp>
      <p:sp>
        <p:nvSpPr>
          <p:cNvPr id="468" name="Google Shape;468;p43"/>
          <p:cNvSpPr/>
          <p:nvPr/>
        </p:nvSpPr>
        <p:spPr>
          <a:xfrm>
            <a:off x="481100" y="2527451"/>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String</a:t>
            </a:r>
            <a:endParaRPr sz="2400">
              <a:solidFill>
                <a:srgbClr val="FFFFFF"/>
              </a:solidFill>
              <a:latin typeface="Quicksand"/>
              <a:ea typeface="Quicksand"/>
              <a:cs typeface="Quicksand"/>
              <a:sym typeface="Quicksand"/>
            </a:endParaRPr>
          </a:p>
        </p:txBody>
      </p:sp>
      <p:sp>
        <p:nvSpPr>
          <p:cNvPr id="469" name="Google Shape;469;p43"/>
          <p:cNvSpPr/>
          <p:nvPr/>
        </p:nvSpPr>
        <p:spPr>
          <a:xfrm>
            <a:off x="481100" y="35702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Char</a:t>
            </a:r>
            <a:endParaRPr sz="2400">
              <a:solidFill>
                <a:srgbClr val="FFFFFF"/>
              </a:solidFill>
              <a:latin typeface="Quicksand"/>
              <a:ea typeface="Quicksand"/>
              <a:cs typeface="Quicksand"/>
              <a:sym typeface="Quicksand"/>
            </a:endParaRPr>
          </a:p>
        </p:txBody>
      </p:sp>
      <p:sp>
        <p:nvSpPr>
          <p:cNvPr id="470" name="Google Shape;470;p43"/>
          <p:cNvSpPr/>
          <p:nvPr/>
        </p:nvSpPr>
        <p:spPr>
          <a:xfrm>
            <a:off x="481100" y="46753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lt1"/>
                </a:solidFill>
                <a:latin typeface="Quicksand"/>
                <a:ea typeface="Quicksand"/>
                <a:cs typeface="Quicksand"/>
                <a:sym typeface="Quicksand"/>
              </a:rPr>
              <a:t>Real/float</a:t>
            </a:r>
            <a:endParaRPr sz="2400">
              <a:solidFill>
                <a:srgbClr val="FFFFFF"/>
              </a:solidFill>
              <a:latin typeface="Quicksand"/>
              <a:ea typeface="Quicksand"/>
              <a:cs typeface="Quicksand"/>
              <a:sym typeface="Quicksand"/>
            </a:endParaRPr>
          </a:p>
        </p:txBody>
      </p:sp>
      <p:sp>
        <p:nvSpPr>
          <p:cNvPr id="471" name="Google Shape;471;p43"/>
          <p:cNvSpPr/>
          <p:nvPr/>
        </p:nvSpPr>
        <p:spPr>
          <a:xfrm>
            <a:off x="481100" y="57804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Integer</a:t>
            </a:r>
            <a:endParaRPr sz="2400">
              <a:solidFill>
                <a:srgbClr val="FFFFFF"/>
              </a:solidFill>
              <a:latin typeface="Quicksand"/>
              <a:ea typeface="Quicksand"/>
              <a:cs typeface="Quicksand"/>
              <a:sym typeface="Quicksand"/>
            </a:endParaRPr>
          </a:p>
        </p:txBody>
      </p:sp>
      <p:sp>
        <p:nvSpPr>
          <p:cNvPr id="472" name="Google Shape;472;p43"/>
          <p:cNvSpPr/>
          <p:nvPr/>
        </p:nvSpPr>
        <p:spPr>
          <a:xfrm>
            <a:off x="5953800" y="57804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False</a:t>
            </a:r>
            <a:endParaRPr sz="2400">
              <a:solidFill>
                <a:srgbClr val="FFFFFF"/>
              </a:solidFill>
              <a:latin typeface="Quicksand"/>
              <a:ea typeface="Quicksand"/>
              <a:cs typeface="Quicksand"/>
              <a:sym typeface="Quicksand"/>
            </a:endParaRPr>
          </a:p>
        </p:txBody>
      </p:sp>
      <p:sp>
        <p:nvSpPr>
          <p:cNvPr id="473" name="Google Shape;473;p43"/>
          <p:cNvSpPr/>
          <p:nvPr/>
        </p:nvSpPr>
        <p:spPr>
          <a:xfrm>
            <a:off x="5953800" y="35702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“Hello”</a:t>
            </a:r>
            <a:endParaRPr sz="2400">
              <a:solidFill>
                <a:srgbClr val="FFFFFF"/>
              </a:solidFill>
              <a:latin typeface="Quicksand"/>
              <a:ea typeface="Quicksand"/>
              <a:cs typeface="Quicksand"/>
              <a:sym typeface="Quicksand"/>
            </a:endParaRPr>
          </a:p>
        </p:txBody>
      </p:sp>
      <p:sp>
        <p:nvSpPr>
          <p:cNvPr id="474" name="Google Shape;474;p43"/>
          <p:cNvSpPr/>
          <p:nvPr/>
        </p:nvSpPr>
        <p:spPr>
          <a:xfrm>
            <a:off x="5953800" y="1484684"/>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“a”</a:t>
            </a:r>
            <a:endParaRPr sz="2400">
              <a:solidFill>
                <a:srgbClr val="FFFFFF"/>
              </a:solidFill>
              <a:latin typeface="Quicksand"/>
              <a:ea typeface="Quicksand"/>
              <a:cs typeface="Quicksand"/>
              <a:sym typeface="Quicksand"/>
            </a:endParaRPr>
          </a:p>
        </p:txBody>
      </p:sp>
      <p:sp>
        <p:nvSpPr>
          <p:cNvPr id="475" name="Google Shape;475;p43"/>
          <p:cNvSpPr/>
          <p:nvPr/>
        </p:nvSpPr>
        <p:spPr>
          <a:xfrm>
            <a:off x="5953800" y="2527451"/>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5.2</a:t>
            </a:r>
            <a:endParaRPr sz="2400">
              <a:solidFill>
                <a:srgbClr val="FFFFFF"/>
              </a:solidFill>
              <a:latin typeface="Quicksand"/>
              <a:ea typeface="Quicksand"/>
              <a:cs typeface="Quicksand"/>
              <a:sym typeface="Quicksand"/>
            </a:endParaRPr>
          </a:p>
        </p:txBody>
      </p:sp>
      <p:sp>
        <p:nvSpPr>
          <p:cNvPr id="476" name="Google Shape;476;p43"/>
          <p:cNvSpPr/>
          <p:nvPr/>
        </p:nvSpPr>
        <p:spPr>
          <a:xfrm>
            <a:off x="5953800" y="46753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283</a:t>
            </a:r>
            <a:endParaRPr sz="2400">
              <a:solidFill>
                <a:srgbClr val="FFFFFF"/>
              </a:solidFill>
              <a:latin typeface="Quicksand"/>
              <a:ea typeface="Quicksand"/>
              <a:cs typeface="Quicksand"/>
              <a:sym typeface="Quicksand"/>
            </a:endParaRPr>
          </a:p>
        </p:txBody>
      </p:sp>
      <p:sp>
        <p:nvSpPr>
          <p:cNvPr id="3" name="Subtitle 2">
            <a:extLst>
              <a:ext uri="{FF2B5EF4-FFF2-40B4-BE49-F238E27FC236}">
                <a16:creationId xmlns:a16="http://schemas.microsoft.com/office/drawing/2014/main" id="{B1D42741-DD4D-473D-2135-6109C8DFC42A}"/>
              </a:ext>
            </a:extLst>
          </p:cNvPr>
          <p:cNvSpPr>
            <a:spLocks noGrp="1"/>
          </p:cNvSpPr>
          <p:nvPr>
            <p:ph type="subTitle" idx="2"/>
          </p:nvPr>
        </p:nvSpPr>
        <p:spPr/>
        <p:txBody>
          <a:bodyPr/>
          <a:lstStyle/>
          <a:p>
            <a:endParaRPr lang="en-GB"/>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4"/>
          <p:cNvSpPr txBox="1">
            <a:spLocks noGrp="1"/>
          </p:cNvSpPr>
          <p:nvPr>
            <p:ph type="title"/>
          </p:nvPr>
        </p:nvSpPr>
        <p:spPr>
          <a:xfrm>
            <a:off x="414533" y="414533"/>
            <a:ext cx="11362800" cy="942400"/>
          </a:xfrm>
          <a:prstGeom prst="rect">
            <a:avLst/>
          </a:prstGeom>
        </p:spPr>
        <p:txBody>
          <a:bodyPr spcFirstLastPara="1" vert="horz" wrap="square" lIns="121900" tIns="121900" rIns="121900" bIns="121900" rtlCol="0" anchor="ctr" anchorCtr="0">
            <a:noAutofit/>
          </a:bodyPr>
          <a:lstStyle/>
          <a:p>
            <a:r>
              <a:rPr lang="en-GB"/>
              <a:t>Match the data types to their examples</a:t>
            </a:r>
            <a:endParaRPr/>
          </a:p>
        </p:txBody>
      </p:sp>
      <p:sp>
        <p:nvSpPr>
          <p:cNvPr id="483" name="Google Shape;483;p44"/>
          <p:cNvSpPr/>
          <p:nvPr/>
        </p:nvSpPr>
        <p:spPr>
          <a:xfrm>
            <a:off x="481100" y="1484684"/>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Boolean</a:t>
            </a:r>
            <a:endParaRPr sz="2400">
              <a:solidFill>
                <a:srgbClr val="FFFFFF"/>
              </a:solidFill>
              <a:latin typeface="Quicksand"/>
              <a:ea typeface="Quicksand"/>
              <a:cs typeface="Quicksand"/>
              <a:sym typeface="Quicksand"/>
            </a:endParaRPr>
          </a:p>
        </p:txBody>
      </p:sp>
      <p:sp>
        <p:nvSpPr>
          <p:cNvPr id="484" name="Google Shape;484;p44"/>
          <p:cNvSpPr/>
          <p:nvPr/>
        </p:nvSpPr>
        <p:spPr>
          <a:xfrm>
            <a:off x="481100" y="2527451"/>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String</a:t>
            </a:r>
            <a:endParaRPr sz="2400">
              <a:solidFill>
                <a:srgbClr val="FFFFFF"/>
              </a:solidFill>
              <a:latin typeface="Quicksand"/>
              <a:ea typeface="Quicksand"/>
              <a:cs typeface="Quicksand"/>
              <a:sym typeface="Quicksand"/>
            </a:endParaRPr>
          </a:p>
        </p:txBody>
      </p:sp>
      <p:sp>
        <p:nvSpPr>
          <p:cNvPr id="485" name="Google Shape;485;p44"/>
          <p:cNvSpPr/>
          <p:nvPr/>
        </p:nvSpPr>
        <p:spPr>
          <a:xfrm>
            <a:off x="481100" y="35702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Char</a:t>
            </a:r>
            <a:endParaRPr sz="2400">
              <a:solidFill>
                <a:srgbClr val="FFFFFF"/>
              </a:solidFill>
              <a:latin typeface="Quicksand"/>
              <a:ea typeface="Quicksand"/>
              <a:cs typeface="Quicksand"/>
              <a:sym typeface="Quicksand"/>
            </a:endParaRPr>
          </a:p>
        </p:txBody>
      </p:sp>
      <p:sp>
        <p:nvSpPr>
          <p:cNvPr id="486" name="Google Shape;486;p44"/>
          <p:cNvSpPr/>
          <p:nvPr/>
        </p:nvSpPr>
        <p:spPr>
          <a:xfrm>
            <a:off x="481100" y="46753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lt1"/>
                </a:solidFill>
                <a:latin typeface="Quicksand"/>
                <a:ea typeface="Quicksand"/>
                <a:cs typeface="Quicksand"/>
                <a:sym typeface="Quicksand"/>
              </a:rPr>
              <a:t>Real/float</a:t>
            </a:r>
            <a:endParaRPr sz="2400">
              <a:solidFill>
                <a:srgbClr val="FFFFFF"/>
              </a:solidFill>
              <a:latin typeface="Quicksand"/>
              <a:ea typeface="Quicksand"/>
              <a:cs typeface="Quicksand"/>
              <a:sym typeface="Quicksand"/>
            </a:endParaRPr>
          </a:p>
        </p:txBody>
      </p:sp>
      <p:sp>
        <p:nvSpPr>
          <p:cNvPr id="487" name="Google Shape;487;p44"/>
          <p:cNvSpPr/>
          <p:nvPr/>
        </p:nvSpPr>
        <p:spPr>
          <a:xfrm>
            <a:off x="481100" y="57804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Integer</a:t>
            </a:r>
            <a:endParaRPr sz="2400">
              <a:solidFill>
                <a:srgbClr val="FFFFFF"/>
              </a:solidFill>
              <a:latin typeface="Quicksand"/>
              <a:ea typeface="Quicksand"/>
              <a:cs typeface="Quicksand"/>
              <a:sym typeface="Quicksand"/>
            </a:endParaRPr>
          </a:p>
        </p:txBody>
      </p:sp>
      <p:sp>
        <p:nvSpPr>
          <p:cNvPr id="488" name="Google Shape;488;p44"/>
          <p:cNvSpPr/>
          <p:nvPr/>
        </p:nvSpPr>
        <p:spPr>
          <a:xfrm>
            <a:off x="5953800" y="57804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False</a:t>
            </a:r>
            <a:endParaRPr sz="2400">
              <a:solidFill>
                <a:srgbClr val="FFFFFF"/>
              </a:solidFill>
              <a:latin typeface="Quicksand"/>
              <a:ea typeface="Quicksand"/>
              <a:cs typeface="Quicksand"/>
              <a:sym typeface="Quicksand"/>
            </a:endParaRPr>
          </a:p>
        </p:txBody>
      </p:sp>
      <p:sp>
        <p:nvSpPr>
          <p:cNvPr id="489" name="Google Shape;489;p44"/>
          <p:cNvSpPr/>
          <p:nvPr/>
        </p:nvSpPr>
        <p:spPr>
          <a:xfrm>
            <a:off x="5953800" y="35702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“Hello”</a:t>
            </a:r>
            <a:endParaRPr sz="2400">
              <a:solidFill>
                <a:srgbClr val="FFFFFF"/>
              </a:solidFill>
              <a:latin typeface="Quicksand"/>
              <a:ea typeface="Quicksand"/>
              <a:cs typeface="Quicksand"/>
              <a:sym typeface="Quicksand"/>
            </a:endParaRPr>
          </a:p>
        </p:txBody>
      </p:sp>
      <p:sp>
        <p:nvSpPr>
          <p:cNvPr id="490" name="Google Shape;490;p44"/>
          <p:cNvSpPr/>
          <p:nvPr/>
        </p:nvSpPr>
        <p:spPr>
          <a:xfrm>
            <a:off x="5953800" y="1484684"/>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“a”</a:t>
            </a:r>
            <a:endParaRPr sz="2400">
              <a:solidFill>
                <a:srgbClr val="FFFFFF"/>
              </a:solidFill>
              <a:latin typeface="Quicksand"/>
              <a:ea typeface="Quicksand"/>
              <a:cs typeface="Quicksand"/>
              <a:sym typeface="Quicksand"/>
            </a:endParaRPr>
          </a:p>
        </p:txBody>
      </p:sp>
      <p:sp>
        <p:nvSpPr>
          <p:cNvPr id="491" name="Google Shape;491;p44"/>
          <p:cNvSpPr/>
          <p:nvPr/>
        </p:nvSpPr>
        <p:spPr>
          <a:xfrm>
            <a:off x="5953800" y="2527451"/>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5.2</a:t>
            </a:r>
            <a:endParaRPr sz="2400">
              <a:solidFill>
                <a:srgbClr val="FFFFFF"/>
              </a:solidFill>
              <a:latin typeface="Quicksand"/>
              <a:ea typeface="Quicksand"/>
              <a:cs typeface="Quicksand"/>
              <a:sym typeface="Quicksand"/>
            </a:endParaRPr>
          </a:p>
        </p:txBody>
      </p:sp>
      <p:sp>
        <p:nvSpPr>
          <p:cNvPr id="492" name="Google Shape;492;p44"/>
          <p:cNvSpPr/>
          <p:nvPr/>
        </p:nvSpPr>
        <p:spPr>
          <a:xfrm>
            <a:off x="5953800" y="46753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283</a:t>
            </a:r>
            <a:endParaRPr sz="2400">
              <a:solidFill>
                <a:srgbClr val="FFFFFF"/>
              </a:solidFill>
              <a:latin typeface="Quicksand"/>
              <a:ea typeface="Quicksand"/>
              <a:cs typeface="Quicksand"/>
              <a:sym typeface="Quicksand"/>
            </a:endParaRPr>
          </a:p>
        </p:txBody>
      </p:sp>
      <p:cxnSp>
        <p:nvCxnSpPr>
          <p:cNvPr id="493" name="Google Shape;493;p44"/>
          <p:cNvCxnSpPr>
            <a:stCxn id="483" idx="3"/>
            <a:endCxn id="488" idx="1"/>
          </p:cNvCxnSpPr>
          <p:nvPr/>
        </p:nvCxnSpPr>
        <p:spPr>
          <a:xfrm>
            <a:off x="2594300" y="1833684"/>
            <a:ext cx="3359600" cy="4295600"/>
          </a:xfrm>
          <a:prstGeom prst="straightConnector1">
            <a:avLst/>
          </a:prstGeom>
          <a:noFill/>
          <a:ln w="28575" cap="flat" cmpd="sng">
            <a:solidFill>
              <a:schemeClr val="dk1"/>
            </a:solidFill>
            <a:prstDash val="solid"/>
            <a:round/>
            <a:headEnd type="none" w="med" len="med"/>
            <a:tailEnd type="triangle" w="med" len="med"/>
          </a:ln>
        </p:spPr>
      </p:cxnSp>
      <p:sp>
        <p:nvSpPr>
          <p:cNvPr id="3" name="Subtitle 2">
            <a:extLst>
              <a:ext uri="{FF2B5EF4-FFF2-40B4-BE49-F238E27FC236}">
                <a16:creationId xmlns:a16="http://schemas.microsoft.com/office/drawing/2014/main" id="{6DE377C6-67C0-2328-F00D-E70242552495}"/>
              </a:ext>
            </a:extLst>
          </p:cNvPr>
          <p:cNvSpPr>
            <a:spLocks noGrp="1"/>
          </p:cNvSpPr>
          <p:nvPr>
            <p:ph type="subTitle" idx="2"/>
          </p:nvPr>
        </p:nvSpPr>
        <p:spPr/>
        <p:txBody>
          <a:bodyPr/>
          <a:lstStyle/>
          <a:p>
            <a:endParaRPr lang="en-GB"/>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5"/>
          <p:cNvSpPr txBox="1">
            <a:spLocks noGrp="1"/>
          </p:cNvSpPr>
          <p:nvPr>
            <p:ph type="title"/>
          </p:nvPr>
        </p:nvSpPr>
        <p:spPr>
          <a:xfrm>
            <a:off x="414533" y="414533"/>
            <a:ext cx="11362800" cy="942400"/>
          </a:xfrm>
          <a:prstGeom prst="rect">
            <a:avLst/>
          </a:prstGeom>
        </p:spPr>
        <p:txBody>
          <a:bodyPr spcFirstLastPara="1" vert="horz" wrap="square" lIns="121900" tIns="121900" rIns="121900" bIns="121900" rtlCol="0" anchor="ctr" anchorCtr="0">
            <a:noAutofit/>
          </a:bodyPr>
          <a:lstStyle/>
          <a:p>
            <a:r>
              <a:rPr lang="en-GB"/>
              <a:t>Match the data types to their examples</a:t>
            </a:r>
            <a:endParaRPr/>
          </a:p>
        </p:txBody>
      </p:sp>
      <p:sp>
        <p:nvSpPr>
          <p:cNvPr id="500" name="Google Shape;500;p45"/>
          <p:cNvSpPr/>
          <p:nvPr/>
        </p:nvSpPr>
        <p:spPr>
          <a:xfrm>
            <a:off x="481100" y="1484684"/>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Boolean</a:t>
            </a:r>
            <a:endParaRPr sz="2400">
              <a:solidFill>
                <a:srgbClr val="FFFFFF"/>
              </a:solidFill>
              <a:latin typeface="Quicksand"/>
              <a:ea typeface="Quicksand"/>
              <a:cs typeface="Quicksand"/>
              <a:sym typeface="Quicksand"/>
            </a:endParaRPr>
          </a:p>
        </p:txBody>
      </p:sp>
      <p:sp>
        <p:nvSpPr>
          <p:cNvPr id="501" name="Google Shape;501;p45"/>
          <p:cNvSpPr/>
          <p:nvPr/>
        </p:nvSpPr>
        <p:spPr>
          <a:xfrm>
            <a:off x="481100" y="2527451"/>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String</a:t>
            </a:r>
            <a:endParaRPr sz="2400">
              <a:solidFill>
                <a:srgbClr val="FFFFFF"/>
              </a:solidFill>
              <a:latin typeface="Quicksand"/>
              <a:ea typeface="Quicksand"/>
              <a:cs typeface="Quicksand"/>
              <a:sym typeface="Quicksand"/>
            </a:endParaRPr>
          </a:p>
        </p:txBody>
      </p:sp>
      <p:sp>
        <p:nvSpPr>
          <p:cNvPr id="502" name="Google Shape;502;p45"/>
          <p:cNvSpPr/>
          <p:nvPr/>
        </p:nvSpPr>
        <p:spPr>
          <a:xfrm>
            <a:off x="481100" y="35702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Char</a:t>
            </a:r>
            <a:endParaRPr sz="2400">
              <a:solidFill>
                <a:srgbClr val="FFFFFF"/>
              </a:solidFill>
              <a:latin typeface="Quicksand"/>
              <a:ea typeface="Quicksand"/>
              <a:cs typeface="Quicksand"/>
              <a:sym typeface="Quicksand"/>
            </a:endParaRPr>
          </a:p>
        </p:txBody>
      </p:sp>
      <p:sp>
        <p:nvSpPr>
          <p:cNvPr id="503" name="Google Shape;503;p45"/>
          <p:cNvSpPr/>
          <p:nvPr/>
        </p:nvSpPr>
        <p:spPr>
          <a:xfrm>
            <a:off x="481100" y="46753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lt1"/>
                </a:solidFill>
                <a:latin typeface="Quicksand"/>
                <a:ea typeface="Quicksand"/>
                <a:cs typeface="Quicksand"/>
                <a:sym typeface="Quicksand"/>
              </a:rPr>
              <a:t>Real/float</a:t>
            </a:r>
            <a:endParaRPr sz="2400">
              <a:solidFill>
                <a:srgbClr val="FFFFFF"/>
              </a:solidFill>
              <a:latin typeface="Quicksand"/>
              <a:ea typeface="Quicksand"/>
              <a:cs typeface="Quicksand"/>
              <a:sym typeface="Quicksand"/>
            </a:endParaRPr>
          </a:p>
        </p:txBody>
      </p:sp>
      <p:sp>
        <p:nvSpPr>
          <p:cNvPr id="504" name="Google Shape;504;p45"/>
          <p:cNvSpPr/>
          <p:nvPr/>
        </p:nvSpPr>
        <p:spPr>
          <a:xfrm>
            <a:off x="481100" y="57804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Integer</a:t>
            </a:r>
            <a:endParaRPr sz="2400">
              <a:solidFill>
                <a:srgbClr val="FFFFFF"/>
              </a:solidFill>
              <a:latin typeface="Quicksand"/>
              <a:ea typeface="Quicksand"/>
              <a:cs typeface="Quicksand"/>
              <a:sym typeface="Quicksand"/>
            </a:endParaRPr>
          </a:p>
        </p:txBody>
      </p:sp>
      <p:sp>
        <p:nvSpPr>
          <p:cNvPr id="505" name="Google Shape;505;p45"/>
          <p:cNvSpPr/>
          <p:nvPr/>
        </p:nvSpPr>
        <p:spPr>
          <a:xfrm>
            <a:off x="5953800" y="57804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False</a:t>
            </a:r>
            <a:endParaRPr sz="2400">
              <a:solidFill>
                <a:srgbClr val="FFFFFF"/>
              </a:solidFill>
              <a:latin typeface="Quicksand"/>
              <a:ea typeface="Quicksand"/>
              <a:cs typeface="Quicksand"/>
              <a:sym typeface="Quicksand"/>
            </a:endParaRPr>
          </a:p>
        </p:txBody>
      </p:sp>
      <p:sp>
        <p:nvSpPr>
          <p:cNvPr id="506" name="Google Shape;506;p45"/>
          <p:cNvSpPr/>
          <p:nvPr/>
        </p:nvSpPr>
        <p:spPr>
          <a:xfrm>
            <a:off x="5953800" y="35702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“Hello”</a:t>
            </a:r>
            <a:endParaRPr sz="2400">
              <a:solidFill>
                <a:srgbClr val="FFFFFF"/>
              </a:solidFill>
              <a:latin typeface="Quicksand"/>
              <a:ea typeface="Quicksand"/>
              <a:cs typeface="Quicksand"/>
              <a:sym typeface="Quicksand"/>
            </a:endParaRPr>
          </a:p>
        </p:txBody>
      </p:sp>
      <p:sp>
        <p:nvSpPr>
          <p:cNvPr id="507" name="Google Shape;507;p45"/>
          <p:cNvSpPr/>
          <p:nvPr/>
        </p:nvSpPr>
        <p:spPr>
          <a:xfrm>
            <a:off x="5953800" y="1484684"/>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“a”</a:t>
            </a:r>
            <a:endParaRPr sz="2400">
              <a:solidFill>
                <a:srgbClr val="FFFFFF"/>
              </a:solidFill>
              <a:latin typeface="Quicksand"/>
              <a:ea typeface="Quicksand"/>
              <a:cs typeface="Quicksand"/>
              <a:sym typeface="Quicksand"/>
            </a:endParaRPr>
          </a:p>
        </p:txBody>
      </p:sp>
      <p:sp>
        <p:nvSpPr>
          <p:cNvPr id="508" name="Google Shape;508;p45"/>
          <p:cNvSpPr/>
          <p:nvPr/>
        </p:nvSpPr>
        <p:spPr>
          <a:xfrm>
            <a:off x="5953800" y="2527451"/>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5.2</a:t>
            </a:r>
            <a:endParaRPr sz="2400">
              <a:solidFill>
                <a:srgbClr val="FFFFFF"/>
              </a:solidFill>
              <a:latin typeface="Quicksand"/>
              <a:ea typeface="Quicksand"/>
              <a:cs typeface="Quicksand"/>
              <a:sym typeface="Quicksand"/>
            </a:endParaRPr>
          </a:p>
        </p:txBody>
      </p:sp>
      <p:sp>
        <p:nvSpPr>
          <p:cNvPr id="509" name="Google Shape;509;p45"/>
          <p:cNvSpPr/>
          <p:nvPr/>
        </p:nvSpPr>
        <p:spPr>
          <a:xfrm>
            <a:off x="5953800" y="46753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283</a:t>
            </a:r>
            <a:endParaRPr sz="2400">
              <a:solidFill>
                <a:srgbClr val="FFFFFF"/>
              </a:solidFill>
              <a:latin typeface="Quicksand"/>
              <a:ea typeface="Quicksand"/>
              <a:cs typeface="Quicksand"/>
              <a:sym typeface="Quicksand"/>
            </a:endParaRPr>
          </a:p>
        </p:txBody>
      </p:sp>
      <p:cxnSp>
        <p:nvCxnSpPr>
          <p:cNvPr id="510" name="Google Shape;510;p45"/>
          <p:cNvCxnSpPr>
            <a:stCxn id="501" idx="3"/>
            <a:endCxn id="506" idx="1"/>
          </p:cNvCxnSpPr>
          <p:nvPr/>
        </p:nvCxnSpPr>
        <p:spPr>
          <a:xfrm>
            <a:off x="2594300" y="2876451"/>
            <a:ext cx="3359600" cy="104280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lstStyle/>
          <a:p>
            <a:r>
              <a:rPr lang="en-US" dirty="0"/>
              <a:t>Software Architecture</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1"/>
            <a:ext cx="10273689" cy="4227757"/>
          </a:xfrm>
        </p:spPr>
        <p:txBody>
          <a:bodyPr>
            <a:normAutofit lnSpcReduction="10000"/>
          </a:bodyPr>
          <a:lstStyle/>
          <a:p>
            <a:pPr>
              <a:lnSpc>
                <a:spcPct val="107000"/>
              </a:lnSpc>
              <a:spcAft>
                <a:spcPts val="800"/>
              </a:spcAft>
            </a:pPr>
            <a:r>
              <a:rPr lang="en-US"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Components of Software Architecture</a:t>
            </a:r>
            <a:endPar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Calibri" panose="020F0502020204030204" pitchFamily="34" charset="0"/>
                <a:ea typeface="Calibri" panose="020F0502020204030204" pitchFamily="34" charset="0"/>
                <a:cs typeface="Arial" panose="020B0604020202020204" pitchFamily="34" charset="0"/>
              </a:rPr>
              <a:t>Components</a:t>
            </a:r>
            <a:r>
              <a:rPr lang="en-US" sz="1800" kern="100" dirty="0">
                <a:effectLst/>
                <a:latin typeface="Calibri" panose="020F0502020204030204" pitchFamily="34" charset="0"/>
                <a:ea typeface="Calibri" panose="020F0502020204030204" pitchFamily="34" charset="0"/>
                <a:cs typeface="Arial" panose="020B0604020202020204" pitchFamily="34" charset="0"/>
              </a:rPr>
              <a:t>: Reusable modular parts of the system with well-defined interfaces.</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Calibri" panose="020F0502020204030204" pitchFamily="34" charset="0"/>
                <a:ea typeface="Calibri" panose="020F0502020204030204" pitchFamily="34" charset="0"/>
                <a:cs typeface="Arial" panose="020B0604020202020204" pitchFamily="34" charset="0"/>
              </a:rPr>
              <a:t>Connections</a:t>
            </a:r>
            <a:r>
              <a:rPr lang="en-US" sz="1800" kern="100" dirty="0">
                <a:effectLst/>
                <a:latin typeface="Calibri" panose="020F0502020204030204" pitchFamily="34" charset="0"/>
                <a:ea typeface="Calibri" panose="020F0502020204030204" pitchFamily="34" charset="0"/>
                <a:cs typeface="Arial" panose="020B0604020202020204" pitchFamily="34" charset="0"/>
              </a:rPr>
              <a:t>: The relationships between components, often implemented through APIs or data flow mechanisms.</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Calibri" panose="020F0502020204030204" pitchFamily="34" charset="0"/>
                <a:ea typeface="Calibri" panose="020F0502020204030204" pitchFamily="34" charset="0"/>
                <a:cs typeface="Arial" panose="020B0604020202020204" pitchFamily="34" charset="0"/>
              </a:rPr>
              <a:t>Constraints</a:t>
            </a:r>
            <a:r>
              <a:rPr lang="en-US" sz="1800" kern="100" dirty="0">
                <a:effectLst/>
                <a:latin typeface="Calibri" panose="020F0502020204030204" pitchFamily="34" charset="0"/>
                <a:ea typeface="Calibri" panose="020F0502020204030204" pitchFamily="34" charset="0"/>
                <a:cs typeface="Arial" panose="020B0604020202020204" pitchFamily="34" charset="0"/>
              </a:rPr>
              <a:t>: Rules and guidelines to adhere to during development, such as language or platform restrictions.</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 Data Models</a:t>
            </a:r>
            <a:r>
              <a:rPr lang="en-US" sz="1800" kern="100" dirty="0">
                <a:effectLst/>
                <a:latin typeface="Calibri" panose="020F0502020204030204" pitchFamily="34" charset="0"/>
                <a:ea typeface="Calibri" panose="020F0502020204030204" pitchFamily="34" charset="0"/>
                <a:cs typeface="Arial" panose="020B0604020202020204" pitchFamily="34" charset="0"/>
              </a:rPr>
              <a:t>: Definitions of how data is stored, accessed, and managed within the system.</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Calibri" panose="020F0502020204030204" pitchFamily="34" charset="0"/>
                <a:ea typeface="Calibri" panose="020F0502020204030204" pitchFamily="34" charset="0"/>
                <a:cs typeface="Arial" panose="020B0604020202020204" pitchFamily="34" charset="0"/>
              </a:rPr>
              <a:t>Middleware</a:t>
            </a:r>
            <a:r>
              <a:rPr lang="en-US" sz="1800" kern="100" dirty="0">
                <a:effectLst/>
                <a:latin typeface="Calibri" panose="020F0502020204030204" pitchFamily="34" charset="0"/>
                <a:ea typeface="Calibri" panose="020F0502020204030204" pitchFamily="34" charset="0"/>
                <a:cs typeface="Arial" panose="020B0604020202020204" pitchFamily="34" charset="0"/>
              </a:rPr>
              <a:t>: Software layers that facilitate communication and data management between components.</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Calibri" panose="020F0502020204030204" pitchFamily="34" charset="0"/>
                <a:ea typeface="Calibri" panose="020F0502020204030204" pitchFamily="34" charset="0"/>
                <a:cs typeface="Arial" panose="020B0604020202020204" pitchFamily="34" charset="0"/>
              </a:rPr>
              <a:t>Architectural Patterns</a:t>
            </a:r>
            <a:r>
              <a:rPr lang="en-US" sz="1800" kern="100" dirty="0">
                <a:effectLst/>
                <a:latin typeface="Calibri" panose="020F0502020204030204" pitchFamily="34" charset="0"/>
                <a:ea typeface="Calibri" panose="020F0502020204030204" pitchFamily="34" charset="0"/>
                <a:cs typeface="Arial" panose="020B0604020202020204" pitchFamily="34" charset="0"/>
              </a:rPr>
              <a:t>: Reusable solutions for commonly occurring problems, like MVC (Model-View-Controller) for UI development.</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0098627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6"/>
          <p:cNvSpPr txBox="1">
            <a:spLocks noGrp="1"/>
          </p:cNvSpPr>
          <p:nvPr>
            <p:ph type="title"/>
          </p:nvPr>
        </p:nvSpPr>
        <p:spPr>
          <a:xfrm>
            <a:off x="414533" y="414533"/>
            <a:ext cx="11362800" cy="942400"/>
          </a:xfrm>
          <a:prstGeom prst="rect">
            <a:avLst/>
          </a:prstGeom>
        </p:spPr>
        <p:txBody>
          <a:bodyPr spcFirstLastPara="1" vert="horz" wrap="square" lIns="121900" tIns="121900" rIns="121900" bIns="121900" rtlCol="0" anchor="ctr" anchorCtr="0">
            <a:noAutofit/>
          </a:bodyPr>
          <a:lstStyle/>
          <a:p>
            <a:r>
              <a:rPr lang="en-GB"/>
              <a:t>Match the data types to their examples</a:t>
            </a:r>
            <a:endParaRPr/>
          </a:p>
        </p:txBody>
      </p:sp>
      <p:sp>
        <p:nvSpPr>
          <p:cNvPr id="517" name="Google Shape;517;p46"/>
          <p:cNvSpPr/>
          <p:nvPr/>
        </p:nvSpPr>
        <p:spPr>
          <a:xfrm>
            <a:off x="481100" y="1484684"/>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Boolean</a:t>
            </a:r>
            <a:endParaRPr sz="2400">
              <a:solidFill>
                <a:srgbClr val="FFFFFF"/>
              </a:solidFill>
              <a:latin typeface="Quicksand"/>
              <a:ea typeface="Quicksand"/>
              <a:cs typeface="Quicksand"/>
              <a:sym typeface="Quicksand"/>
            </a:endParaRPr>
          </a:p>
        </p:txBody>
      </p:sp>
      <p:sp>
        <p:nvSpPr>
          <p:cNvPr id="518" name="Google Shape;518;p46"/>
          <p:cNvSpPr/>
          <p:nvPr/>
        </p:nvSpPr>
        <p:spPr>
          <a:xfrm>
            <a:off x="481100" y="2527451"/>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String</a:t>
            </a:r>
            <a:endParaRPr sz="2400">
              <a:solidFill>
                <a:srgbClr val="FFFFFF"/>
              </a:solidFill>
              <a:latin typeface="Quicksand"/>
              <a:ea typeface="Quicksand"/>
              <a:cs typeface="Quicksand"/>
              <a:sym typeface="Quicksand"/>
            </a:endParaRPr>
          </a:p>
        </p:txBody>
      </p:sp>
      <p:sp>
        <p:nvSpPr>
          <p:cNvPr id="519" name="Google Shape;519;p46"/>
          <p:cNvSpPr/>
          <p:nvPr/>
        </p:nvSpPr>
        <p:spPr>
          <a:xfrm>
            <a:off x="481100" y="35702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Char</a:t>
            </a:r>
            <a:endParaRPr sz="2400">
              <a:solidFill>
                <a:srgbClr val="FFFFFF"/>
              </a:solidFill>
              <a:latin typeface="Quicksand"/>
              <a:ea typeface="Quicksand"/>
              <a:cs typeface="Quicksand"/>
              <a:sym typeface="Quicksand"/>
            </a:endParaRPr>
          </a:p>
        </p:txBody>
      </p:sp>
      <p:sp>
        <p:nvSpPr>
          <p:cNvPr id="520" name="Google Shape;520;p46"/>
          <p:cNvSpPr/>
          <p:nvPr/>
        </p:nvSpPr>
        <p:spPr>
          <a:xfrm>
            <a:off x="481100" y="46753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lt1"/>
                </a:solidFill>
                <a:latin typeface="Quicksand"/>
                <a:ea typeface="Quicksand"/>
                <a:cs typeface="Quicksand"/>
                <a:sym typeface="Quicksand"/>
              </a:rPr>
              <a:t>Real/float</a:t>
            </a:r>
            <a:endParaRPr sz="2400">
              <a:solidFill>
                <a:srgbClr val="FFFFFF"/>
              </a:solidFill>
              <a:latin typeface="Quicksand"/>
              <a:ea typeface="Quicksand"/>
              <a:cs typeface="Quicksand"/>
              <a:sym typeface="Quicksand"/>
            </a:endParaRPr>
          </a:p>
        </p:txBody>
      </p:sp>
      <p:sp>
        <p:nvSpPr>
          <p:cNvPr id="521" name="Google Shape;521;p46"/>
          <p:cNvSpPr/>
          <p:nvPr/>
        </p:nvSpPr>
        <p:spPr>
          <a:xfrm>
            <a:off x="481100" y="57804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Integer</a:t>
            </a:r>
            <a:endParaRPr sz="2400">
              <a:solidFill>
                <a:srgbClr val="FFFFFF"/>
              </a:solidFill>
              <a:latin typeface="Quicksand"/>
              <a:ea typeface="Quicksand"/>
              <a:cs typeface="Quicksand"/>
              <a:sym typeface="Quicksand"/>
            </a:endParaRPr>
          </a:p>
        </p:txBody>
      </p:sp>
      <p:sp>
        <p:nvSpPr>
          <p:cNvPr id="522" name="Google Shape;522;p46"/>
          <p:cNvSpPr/>
          <p:nvPr/>
        </p:nvSpPr>
        <p:spPr>
          <a:xfrm>
            <a:off x="5953800" y="57804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False</a:t>
            </a:r>
            <a:endParaRPr sz="2400">
              <a:solidFill>
                <a:srgbClr val="FFFFFF"/>
              </a:solidFill>
              <a:latin typeface="Quicksand"/>
              <a:ea typeface="Quicksand"/>
              <a:cs typeface="Quicksand"/>
              <a:sym typeface="Quicksand"/>
            </a:endParaRPr>
          </a:p>
        </p:txBody>
      </p:sp>
      <p:sp>
        <p:nvSpPr>
          <p:cNvPr id="523" name="Google Shape;523;p46"/>
          <p:cNvSpPr/>
          <p:nvPr/>
        </p:nvSpPr>
        <p:spPr>
          <a:xfrm>
            <a:off x="5953800" y="35702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“Hello”</a:t>
            </a:r>
            <a:endParaRPr sz="2400">
              <a:solidFill>
                <a:srgbClr val="FFFFFF"/>
              </a:solidFill>
              <a:latin typeface="Quicksand"/>
              <a:ea typeface="Quicksand"/>
              <a:cs typeface="Quicksand"/>
              <a:sym typeface="Quicksand"/>
            </a:endParaRPr>
          </a:p>
        </p:txBody>
      </p:sp>
      <p:sp>
        <p:nvSpPr>
          <p:cNvPr id="524" name="Google Shape;524;p46"/>
          <p:cNvSpPr/>
          <p:nvPr/>
        </p:nvSpPr>
        <p:spPr>
          <a:xfrm>
            <a:off x="5953800" y="1484684"/>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“a”</a:t>
            </a:r>
            <a:endParaRPr sz="2400">
              <a:solidFill>
                <a:srgbClr val="FFFFFF"/>
              </a:solidFill>
              <a:latin typeface="Quicksand"/>
              <a:ea typeface="Quicksand"/>
              <a:cs typeface="Quicksand"/>
              <a:sym typeface="Quicksand"/>
            </a:endParaRPr>
          </a:p>
        </p:txBody>
      </p:sp>
      <p:sp>
        <p:nvSpPr>
          <p:cNvPr id="525" name="Google Shape;525;p46"/>
          <p:cNvSpPr/>
          <p:nvPr/>
        </p:nvSpPr>
        <p:spPr>
          <a:xfrm>
            <a:off x="5953800" y="2527451"/>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5.2</a:t>
            </a:r>
            <a:endParaRPr sz="2400">
              <a:solidFill>
                <a:srgbClr val="FFFFFF"/>
              </a:solidFill>
              <a:latin typeface="Quicksand"/>
              <a:ea typeface="Quicksand"/>
              <a:cs typeface="Quicksand"/>
              <a:sym typeface="Quicksand"/>
            </a:endParaRPr>
          </a:p>
        </p:txBody>
      </p:sp>
      <p:sp>
        <p:nvSpPr>
          <p:cNvPr id="526" name="Google Shape;526;p46"/>
          <p:cNvSpPr/>
          <p:nvPr/>
        </p:nvSpPr>
        <p:spPr>
          <a:xfrm>
            <a:off x="5953800" y="46753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283</a:t>
            </a:r>
            <a:endParaRPr sz="2400">
              <a:solidFill>
                <a:srgbClr val="FFFFFF"/>
              </a:solidFill>
              <a:latin typeface="Quicksand"/>
              <a:ea typeface="Quicksand"/>
              <a:cs typeface="Quicksand"/>
              <a:sym typeface="Quicksand"/>
            </a:endParaRPr>
          </a:p>
        </p:txBody>
      </p:sp>
      <p:cxnSp>
        <p:nvCxnSpPr>
          <p:cNvPr id="527" name="Google Shape;527;p46"/>
          <p:cNvCxnSpPr>
            <a:stCxn id="519" idx="3"/>
            <a:endCxn id="524" idx="1"/>
          </p:cNvCxnSpPr>
          <p:nvPr/>
        </p:nvCxnSpPr>
        <p:spPr>
          <a:xfrm rot="10800000" flipH="1">
            <a:off x="2594300" y="1833617"/>
            <a:ext cx="3359600" cy="208560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7"/>
          <p:cNvSpPr txBox="1">
            <a:spLocks noGrp="1"/>
          </p:cNvSpPr>
          <p:nvPr>
            <p:ph type="title"/>
          </p:nvPr>
        </p:nvSpPr>
        <p:spPr>
          <a:xfrm>
            <a:off x="414533" y="414533"/>
            <a:ext cx="11362800" cy="942400"/>
          </a:xfrm>
          <a:prstGeom prst="rect">
            <a:avLst/>
          </a:prstGeom>
        </p:spPr>
        <p:txBody>
          <a:bodyPr spcFirstLastPara="1" vert="horz" wrap="square" lIns="121900" tIns="121900" rIns="121900" bIns="121900" rtlCol="0" anchor="ctr" anchorCtr="0">
            <a:noAutofit/>
          </a:bodyPr>
          <a:lstStyle/>
          <a:p>
            <a:r>
              <a:rPr lang="en-GB"/>
              <a:t>Match the data types to their examples</a:t>
            </a:r>
            <a:endParaRPr/>
          </a:p>
        </p:txBody>
      </p:sp>
      <p:sp>
        <p:nvSpPr>
          <p:cNvPr id="534" name="Google Shape;534;p47"/>
          <p:cNvSpPr/>
          <p:nvPr/>
        </p:nvSpPr>
        <p:spPr>
          <a:xfrm>
            <a:off x="481100" y="1484684"/>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Boolean</a:t>
            </a:r>
            <a:endParaRPr sz="2400">
              <a:solidFill>
                <a:srgbClr val="FFFFFF"/>
              </a:solidFill>
              <a:latin typeface="Quicksand"/>
              <a:ea typeface="Quicksand"/>
              <a:cs typeface="Quicksand"/>
              <a:sym typeface="Quicksand"/>
            </a:endParaRPr>
          </a:p>
        </p:txBody>
      </p:sp>
      <p:sp>
        <p:nvSpPr>
          <p:cNvPr id="535" name="Google Shape;535;p47"/>
          <p:cNvSpPr/>
          <p:nvPr/>
        </p:nvSpPr>
        <p:spPr>
          <a:xfrm>
            <a:off x="481100" y="2527451"/>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String</a:t>
            </a:r>
            <a:endParaRPr sz="2400">
              <a:solidFill>
                <a:srgbClr val="FFFFFF"/>
              </a:solidFill>
              <a:latin typeface="Quicksand"/>
              <a:ea typeface="Quicksand"/>
              <a:cs typeface="Quicksand"/>
              <a:sym typeface="Quicksand"/>
            </a:endParaRPr>
          </a:p>
        </p:txBody>
      </p:sp>
      <p:sp>
        <p:nvSpPr>
          <p:cNvPr id="536" name="Google Shape;536;p47"/>
          <p:cNvSpPr/>
          <p:nvPr/>
        </p:nvSpPr>
        <p:spPr>
          <a:xfrm>
            <a:off x="481100" y="35702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Char</a:t>
            </a:r>
            <a:endParaRPr sz="2400">
              <a:solidFill>
                <a:srgbClr val="FFFFFF"/>
              </a:solidFill>
              <a:latin typeface="Quicksand"/>
              <a:ea typeface="Quicksand"/>
              <a:cs typeface="Quicksand"/>
              <a:sym typeface="Quicksand"/>
            </a:endParaRPr>
          </a:p>
        </p:txBody>
      </p:sp>
      <p:sp>
        <p:nvSpPr>
          <p:cNvPr id="537" name="Google Shape;537;p47"/>
          <p:cNvSpPr/>
          <p:nvPr/>
        </p:nvSpPr>
        <p:spPr>
          <a:xfrm>
            <a:off x="481100" y="46753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lt1"/>
                </a:solidFill>
                <a:latin typeface="Quicksand"/>
                <a:ea typeface="Quicksand"/>
                <a:cs typeface="Quicksand"/>
                <a:sym typeface="Quicksand"/>
              </a:rPr>
              <a:t>Real/float</a:t>
            </a:r>
            <a:endParaRPr sz="2400">
              <a:solidFill>
                <a:srgbClr val="FFFFFF"/>
              </a:solidFill>
              <a:latin typeface="Quicksand"/>
              <a:ea typeface="Quicksand"/>
              <a:cs typeface="Quicksand"/>
              <a:sym typeface="Quicksand"/>
            </a:endParaRPr>
          </a:p>
        </p:txBody>
      </p:sp>
      <p:sp>
        <p:nvSpPr>
          <p:cNvPr id="538" name="Google Shape;538;p47"/>
          <p:cNvSpPr/>
          <p:nvPr/>
        </p:nvSpPr>
        <p:spPr>
          <a:xfrm>
            <a:off x="481100" y="57804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Integer</a:t>
            </a:r>
            <a:endParaRPr sz="2400">
              <a:solidFill>
                <a:srgbClr val="FFFFFF"/>
              </a:solidFill>
              <a:latin typeface="Quicksand"/>
              <a:ea typeface="Quicksand"/>
              <a:cs typeface="Quicksand"/>
              <a:sym typeface="Quicksand"/>
            </a:endParaRPr>
          </a:p>
        </p:txBody>
      </p:sp>
      <p:sp>
        <p:nvSpPr>
          <p:cNvPr id="539" name="Google Shape;539;p47"/>
          <p:cNvSpPr/>
          <p:nvPr/>
        </p:nvSpPr>
        <p:spPr>
          <a:xfrm>
            <a:off x="5953800" y="57804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False</a:t>
            </a:r>
            <a:endParaRPr sz="2400">
              <a:solidFill>
                <a:srgbClr val="FFFFFF"/>
              </a:solidFill>
              <a:latin typeface="Quicksand"/>
              <a:ea typeface="Quicksand"/>
              <a:cs typeface="Quicksand"/>
              <a:sym typeface="Quicksand"/>
            </a:endParaRPr>
          </a:p>
        </p:txBody>
      </p:sp>
      <p:sp>
        <p:nvSpPr>
          <p:cNvPr id="540" name="Google Shape;540;p47"/>
          <p:cNvSpPr/>
          <p:nvPr/>
        </p:nvSpPr>
        <p:spPr>
          <a:xfrm>
            <a:off x="5953800" y="35702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“Hello”</a:t>
            </a:r>
            <a:endParaRPr sz="2400">
              <a:solidFill>
                <a:srgbClr val="FFFFFF"/>
              </a:solidFill>
              <a:latin typeface="Quicksand"/>
              <a:ea typeface="Quicksand"/>
              <a:cs typeface="Quicksand"/>
              <a:sym typeface="Quicksand"/>
            </a:endParaRPr>
          </a:p>
        </p:txBody>
      </p:sp>
      <p:sp>
        <p:nvSpPr>
          <p:cNvPr id="541" name="Google Shape;541;p47"/>
          <p:cNvSpPr/>
          <p:nvPr/>
        </p:nvSpPr>
        <p:spPr>
          <a:xfrm>
            <a:off x="5953800" y="1484684"/>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“a”</a:t>
            </a:r>
            <a:endParaRPr sz="2400">
              <a:solidFill>
                <a:srgbClr val="FFFFFF"/>
              </a:solidFill>
              <a:latin typeface="Quicksand"/>
              <a:ea typeface="Quicksand"/>
              <a:cs typeface="Quicksand"/>
              <a:sym typeface="Quicksand"/>
            </a:endParaRPr>
          </a:p>
        </p:txBody>
      </p:sp>
      <p:sp>
        <p:nvSpPr>
          <p:cNvPr id="542" name="Google Shape;542;p47"/>
          <p:cNvSpPr/>
          <p:nvPr/>
        </p:nvSpPr>
        <p:spPr>
          <a:xfrm>
            <a:off x="5953800" y="2527451"/>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5.2</a:t>
            </a:r>
            <a:endParaRPr sz="2400">
              <a:solidFill>
                <a:srgbClr val="FFFFFF"/>
              </a:solidFill>
              <a:latin typeface="Quicksand"/>
              <a:ea typeface="Quicksand"/>
              <a:cs typeface="Quicksand"/>
              <a:sym typeface="Quicksand"/>
            </a:endParaRPr>
          </a:p>
        </p:txBody>
      </p:sp>
      <p:sp>
        <p:nvSpPr>
          <p:cNvPr id="543" name="Google Shape;543;p47"/>
          <p:cNvSpPr/>
          <p:nvPr/>
        </p:nvSpPr>
        <p:spPr>
          <a:xfrm>
            <a:off x="5953800" y="46753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283</a:t>
            </a:r>
            <a:endParaRPr sz="2400">
              <a:solidFill>
                <a:srgbClr val="FFFFFF"/>
              </a:solidFill>
              <a:latin typeface="Quicksand"/>
              <a:ea typeface="Quicksand"/>
              <a:cs typeface="Quicksand"/>
              <a:sym typeface="Quicksand"/>
            </a:endParaRPr>
          </a:p>
        </p:txBody>
      </p:sp>
      <p:cxnSp>
        <p:nvCxnSpPr>
          <p:cNvPr id="544" name="Google Shape;544;p47"/>
          <p:cNvCxnSpPr>
            <a:stCxn id="537" idx="3"/>
            <a:endCxn id="542" idx="1"/>
          </p:cNvCxnSpPr>
          <p:nvPr/>
        </p:nvCxnSpPr>
        <p:spPr>
          <a:xfrm rot="10800000" flipH="1">
            <a:off x="2594300" y="2876317"/>
            <a:ext cx="3359600" cy="214800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8"/>
          <p:cNvSpPr txBox="1">
            <a:spLocks noGrp="1"/>
          </p:cNvSpPr>
          <p:nvPr>
            <p:ph type="title"/>
          </p:nvPr>
        </p:nvSpPr>
        <p:spPr>
          <a:xfrm>
            <a:off x="414533" y="414533"/>
            <a:ext cx="11362800" cy="942400"/>
          </a:xfrm>
          <a:prstGeom prst="rect">
            <a:avLst/>
          </a:prstGeom>
        </p:spPr>
        <p:txBody>
          <a:bodyPr spcFirstLastPara="1" vert="horz" wrap="square" lIns="121900" tIns="121900" rIns="121900" bIns="121900" rtlCol="0" anchor="ctr" anchorCtr="0">
            <a:noAutofit/>
          </a:bodyPr>
          <a:lstStyle/>
          <a:p>
            <a:r>
              <a:rPr lang="en-GB"/>
              <a:t>Match the data types to their examples</a:t>
            </a:r>
            <a:endParaRPr/>
          </a:p>
        </p:txBody>
      </p:sp>
      <p:sp>
        <p:nvSpPr>
          <p:cNvPr id="551" name="Google Shape;551;p48"/>
          <p:cNvSpPr/>
          <p:nvPr/>
        </p:nvSpPr>
        <p:spPr>
          <a:xfrm>
            <a:off x="481100" y="1484684"/>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Boolean</a:t>
            </a:r>
            <a:endParaRPr sz="2400">
              <a:solidFill>
                <a:srgbClr val="FFFFFF"/>
              </a:solidFill>
              <a:latin typeface="Quicksand"/>
              <a:ea typeface="Quicksand"/>
              <a:cs typeface="Quicksand"/>
              <a:sym typeface="Quicksand"/>
            </a:endParaRPr>
          </a:p>
        </p:txBody>
      </p:sp>
      <p:sp>
        <p:nvSpPr>
          <p:cNvPr id="552" name="Google Shape;552;p48"/>
          <p:cNvSpPr/>
          <p:nvPr/>
        </p:nvSpPr>
        <p:spPr>
          <a:xfrm>
            <a:off x="481100" y="2527451"/>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String</a:t>
            </a:r>
            <a:endParaRPr sz="2400">
              <a:solidFill>
                <a:srgbClr val="FFFFFF"/>
              </a:solidFill>
              <a:latin typeface="Quicksand"/>
              <a:ea typeface="Quicksand"/>
              <a:cs typeface="Quicksand"/>
              <a:sym typeface="Quicksand"/>
            </a:endParaRPr>
          </a:p>
        </p:txBody>
      </p:sp>
      <p:sp>
        <p:nvSpPr>
          <p:cNvPr id="553" name="Google Shape;553;p48"/>
          <p:cNvSpPr/>
          <p:nvPr/>
        </p:nvSpPr>
        <p:spPr>
          <a:xfrm>
            <a:off x="481100" y="35702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Char</a:t>
            </a:r>
            <a:endParaRPr sz="2400">
              <a:solidFill>
                <a:srgbClr val="FFFFFF"/>
              </a:solidFill>
              <a:latin typeface="Quicksand"/>
              <a:ea typeface="Quicksand"/>
              <a:cs typeface="Quicksand"/>
              <a:sym typeface="Quicksand"/>
            </a:endParaRPr>
          </a:p>
        </p:txBody>
      </p:sp>
      <p:sp>
        <p:nvSpPr>
          <p:cNvPr id="554" name="Google Shape;554;p48"/>
          <p:cNvSpPr/>
          <p:nvPr/>
        </p:nvSpPr>
        <p:spPr>
          <a:xfrm>
            <a:off x="481100" y="46753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chemeClr val="lt1"/>
                </a:solidFill>
                <a:latin typeface="Quicksand"/>
                <a:ea typeface="Quicksand"/>
                <a:cs typeface="Quicksand"/>
                <a:sym typeface="Quicksand"/>
              </a:rPr>
              <a:t>Real/float</a:t>
            </a:r>
            <a:endParaRPr sz="2400">
              <a:solidFill>
                <a:srgbClr val="FFFFFF"/>
              </a:solidFill>
              <a:latin typeface="Quicksand"/>
              <a:ea typeface="Quicksand"/>
              <a:cs typeface="Quicksand"/>
              <a:sym typeface="Quicksand"/>
            </a:endParaRPr>
          </a:p>
        </p:txBody>
      </p:sp>
      <p:sp>
        <p:nvSpPr>
          <p:cNvPr id="555" name="Google Shape;555;p48"/>
          <p:cNvSpPr/>
          <p:nvPr/>
        </p:nvSpPr>
        <p:spPr>
          <a:xfrm>
            <a:off x="481100" y="57804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Integer</a:t>
            </a:r>
            <a:endParaRPr sz="2400">
              <a:solidFill>
                <a:srgbClr val="FFFFFF"/>
              </a:solidFill>
              <a:latin typeface="Quicksand"/>
              <a:ea typeface="Quicksand"/>
              <a:cs typeface="Quicksand"/>
              <a:sym typeface="Quicksand"/>
            </a:endParaRPr>
          </a:p>
        </p:txBody>
      </p:sp>
      <p:sp>
        <p:nvSpPr>
          <p:cNvPr id="556" name="Google Shape;556;p48"/>
          <p:cNvSpPr/>
          <p:nvPr/>
        </p:nvSpPr>
        <p:spPr>
          <a:xfrm>
            <a:off x="5953800" y="57804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False</a:t>
            </a:r>
            <a:endParaRPr sz="2400">
              <a:solidFill>
                <a:srgbClr val="FFFFFF"/>
              </a:solidFill>
              <a:latin typeface="Quicksand"/>
              <a:ea typeface="Quicksand"/>
              <a:cs typeface="Quicksand"/>
              <a:sym typeface="Quicksand"/>
            </a:endParaRPr>
          </a:p>
        </p:txBody>
      </p:sp>
      <p:sp>
        <p:nvSpPr>
          <p:cNvPr id="557" name="Google Shape;557;p48"/>
          <p:cNvSpPr/>
          <p:nvPr/>
        </p:nvSpPr>
        <p:spPr>
          <a:xfrm>
            <a:off x="5953800" y="35702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“Hello”</a:t>
            </a:r>
            <a:endParaRPr sz="2400">
              <a:solidFill>
                <a:srgbClr val="FFFFFF"/>
              </a:solidFill>
              <a:latin typeface="Quicksand"/>
              <a:ea typeface="Quicksand"/>
              <a:cs typeface="Quicksand"/>
              <a:sym typeface="Quicksand"/>
            </a:endParaRPr>
          </a:p>
        </p:txBody>
      </p:sp>
      <p:sp>
        <p:nvSpPr>
          <p:cNvPr id="558" name="Google Shape;558;p48"/>
          <p:cNvSpPr/>
          <p:nvPr/>
        </p:nvSpPr>
        <p:spPr>
          <a:xfrm>
            <a:off x="5953800" y="1484684"/>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“a”</a:t>
            </a:r>
            <a:endParaRPr sz="2400">
              <a:solidFill>
                <a:srgbClr val="FFFFFF"/>
              </a:solidFill>
              <a:latin typeface="Quicksand"/>
              <a:ea typeface="Quicksand"/>
              <a:cs typeface="Quicksand"/>
              <a:sym typeface="Quicksand"/>
            </a:endParaRPr>
          </a:p>
        </p:txBody>
      </p:sp>
      <p:sp>
        <p:nvSpPr>
          <p:cNvPr id="559" name="Google Shape;559;p48"/>
          <p:cNvSpPr/>
          <p:nvPr/>
        </p:nvSpPr>
        <p:spPr>
          <a:xfrm>
            <a:off x="5953800" y="2527451"/>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5.2</a:t>
            </a:r>
            <a:endParaRPr sz="2400">
              <a:solidFill>
                <a:srgbClr val="FFFFFF"/>
              </a:solidFill>
              <a:latin typeface="Quicksand"/>
              <a:ea typeface="Quicksand"/>
              <a:cs typeface="Quicksand"/>
              <a:sym typeface="Quicksand"/>
            </a:endParaRPr>
          </a:p>
        </p:txBody>
      </p:sp>
      <p:sp>
        <p:nvSpPr>
          <p:cNvPr id="560" name="Google Shape;560;p48"/>
          <p:cNvSpPr/>
          <p:nvPr/>
        </p:nvSpPr>
        <p:spPr>
          <a:xfrm>
            <a:off x="5953800" y="4675317"/>
            <a:ext cx="2113200" cy="6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FFFFFF"/>
                </a:solidFill>
                <a:latin typeface="Quicksand"/>
                <a:ea typeface="Quicksand"/>
                <a:cs typeface="Quicksand"/>
                <a:sym typeface="Quicksand"/>
              </a:rPr>
              <a:t>283</a:t>
            </a:r>
            <a:endParaRPr sz="2400">
              <a:solidFill>
                <a:srgbClr val="FFFFFF"/>
              </a:solidFill>
              <a:latin typeface="Quicksand"/>
              <a:ea typeface="Quicksand"/>
              <a:cs typeface="Quicksand"/>
              <a:sym typeface="Quicksand"/>
            </a:endParaRPr>
          </a:p>
        </p:txBody>
      </p:sp>
      <p:cxnSp>
        <p:nvCxnSpPr>
          <p:cNvPr id="561" name="Google Shape;561;p48"/>
          <p:cNvCxnSpPr>
            <a:stCxn id="555" idx="3"/>
            <a:endCxn id="560" idx="1"/>
          </p:cNvCxnSpPr>
          <p:nvPr/>
        </p:nvCxnSpPr>
        <p:spPr>
          <a:xfrm rot="10800000" flipH="1">
            <a:off x="2594300" y="5024217"/>
            <a:ext cx="3359600" cy="110520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a:t>Learning Outcomes</a:t>
            </a:r>
            <a:endParaRPr lang="en-GB"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Now, you should be able to:</a:t>
            </a:r>
          </a:p>
          <a:p>
            <a:pPr>
              <a:lnSpc>
                <a:spcPct val="107000"/>
              </a:lnSpc>
              <a:spcAft>
                <a:spcPts val="800"/>
              </a:spcAft>
            </a:pPr>
            <a:r>
              <a:rPr lang="en-GB" sz="2400" kern="100" dirty="0">
                <a:effectLst/>
                <a:latin typeface="Calibri" panose="020F0502020204030204" pitchFamily="34" charset="0"/>
                <a:ea typeface="Calibri" panose="020F0502020204030204" pitchFamily="34" charset="0"/>
                <a:cs typeface="Arial" panose="020B0604020202020204" pitchFamily="34" charset="0"/>
              </a:rPr>
              <a:t>Understand the Basic Components of Software Architecture</a:t>
            </a:r>
          </a:p>
          <a:p>
            <a:pPr>
              <a:lnSpc>
                <a:spcPct val="107000"/>
              </a:lnSpc>
              <a:spcAft>
                <a:spcPts val="800"/>
              </a:spcAft>
            </a:pPr>
            <a:r>
              <a:rPr lang="en-GB" sz="2400" kern="100" dirty="0">
                <a:latin typeface="Calibri" panose="020F0502020204030204" pitchFamily="34" charset="0"/>
                <a:ea typeface="Calibri" panose="020F0502020204030204" pitchFamily="34" charset="0"/>
                <a:cs typeface="Arial" panose="020B0604020202020204" pitchFamily="34" charset="0"/>
              </a:rPr>
              <a:t>Understand different data types</a:t>
            </a:r>
            <a:endParaRPr lang="en-GB" sz="24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2400" kern="100" dirty="0">
                <a:effectLst/>
                <a:latin typeface="Calibri" panose="020F0502020204030204" pitchFamily="34" charset="0"/>
                <a:ea typeface="Calibri" panose="020F0502020204030204" pitchFamily="34" charset="0"/>
                <a:cs typeface="Arial" panose="020B0604020202020204" pitchFamily="34" charset="0"/>
              </a:rPr>
              <a:t>Differentiate Between Various Software Architecture Patterns</a:t>
            </a:r>
          </a:p>
          <a:p>
            <a:pPr>
              <a:lnSpc>
                <a:spcPct val="107000"/>
              </a:lnSpc>
              <a:spcAft>
                <a:spcPts val="800"/>
              </a:spcAft>
            </a:pPr>
            <a:r>
              <a:rPr lang="en-GB" sz="2400" kern="100" dirty="0">
                <a:effectLst/>
                <a:latin typeface="Calibri" panose="020F0502020204030204" pitchFamily="34" charset="0"/>
                <a:ea typeface="Calibri" panose="020F0502020204030204" pitchFamily="34" charset="0"/>
                <a:cs typeface="Arial" panose="020B0604020202020204" pitchFamily="34" charset="0"/>
              </a:rPr>
              <a:t>Evaluate the Impact of Architecture Elements on Software Quality</a:t>
            </a:r>
          </a:p>
          <a:p>
            <a:pPr marL="0" indent="0">
              <a:buNone/>
            </a:pPr>
            <a:endParaRPr lang="en-GB" dirty="0"/>
          </a:p>
        </p:txBody>
      </p:sp>
    </p:spTree>
    <p:extLst>
      <p:ext uri="{BB962C8B-B14F-4D97-AF65-F5344CB8AC3E}">
        <p14:creationId xmlns:p14="http://schemas.microsoft.com/office/powerpoint/2010/main" val="34966621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Questions?</a:t>
            </a:r>
          </a:p>
        </p:txBody>
      </p:sp>
      <p:pic>
        <p:nvPicPr>
          <p:cNvPr id="5" name="Picture Placeholder 4">
            <a:extLst>
              <a:ext uri="{FF2B5EF4-FFF2-40B4-BE49-F238E27FC236}">
                <a16:creationId xmlns:a16="http://schemas.microsoft.com/office/drawing/2014/main" id="{7D69D72C-3E6B-CE82-7265-C7DAE7FA4A44}"/>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endParaRPr lang="en-US"/>
          </a:p>
        </p:txBody>
      </p:sp>
    </p:spTree>
    <p:extLst>
      <p:ext uri="{BB962C8B-B14F-4D97-AF65-F5344CB8AC3E}">
        <p14:creationId xmlns:p14="http://schemas.microsoft.com/office/powerpoint/2010/main" val="42746466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5A6F-2D7D-CE54-86D1-6C5A42B73418}"/>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80239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3932237" cy="926123"/>
          </a:xfrm>
        </p:spPr>
        <p:txBody>
          <a:bodyPr>
            <a:normAutofit fontScale="90000"/>
          </a:bodyPr>
          <a:lstStyle/>
          <a:p>
            <a:r>
              <a:rPr lang="en-GB" dirty="0"/>
              <a:t>Software Architecture Overview</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1230"/>
            <a:ext cx="10273689" cy="48924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Benefits of Software Architecture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Maintainability</a:t>
            </a:r>
            <a:r>
              <a:rPr lang="en-GB" sz="1800" kern="100" dirty="0">
                <a:effectLst/>
                <a:latin typeface="Calibri" panose="020F0502020204030204" pitchFamily="34" charset="0"/>
                <a:ea typeface="Calibri" panose="020F0502020204030204" pitchFamily="34" charset="0"/>
                <a:cs typeface="Arial" panose="020B0604020202020204" pitchFamily="34" charset="0"/>
              </a:rPr>
              <a:t>: Easier to understand, modify, and extend the codebase.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Scalability</a:t>
            </a:r>
            <a:r>
              <a:rPr lang="en-GB" sz="1800" kern="100" dirty="0">
                <a:effectLst/>
                <a:latin typeface="Calibri" panose="020F0502020204030204" pitchFamily="34" charset="0"/>
                <a:ea typeface="Calibri" panose="020F0502020204030204" pitchFamily="34" charset="0"/>
                <a:cs typeface="Arial" panose="020B0604020202020204" pitchFamily="34" charset="0"/>
              </a:rPr>
              <a:t>: Designed to grow and adapt to changing needs.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Performance</a:t>
            </a:r>
            <a:r>
              <a:rPr lang="en-GB" sz="1800" kern="100" dirty="0">
                <a:effectLst/>
                <a:latin typeface="Calibri" panose="020F0502020204030204" pitchFamily="34" charset="0"/>
                <a:ea typeface="Calibri" panose="020F0502020204030204" pitchFamily="34" charset="0"/>
                <a:cs typeface="Arial" panose="020B0604020202020204" pitchFamily="34" charset="0"/>
              </a:rPr>
              <a:t>: Optimized data flows and computational logic for faster execution.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Reliability</a:t>
            </a:r>
            <a:r>
              <a:rPr lang="en-GB" sz="1800" kern="100" dirty="0">
                <a:effectLst/>
                <a:latin typeface="Calibri" panose="020F0502020204030204" pitchFamily="34" charset="0"/>
                <a:ea typeface="Calibri" panose="020F0502020204030204" pitchFamily="34" charset="0"/>
                <a:cs typeface="Arial" panose="020B0604020202020204" pitchFamily="34" charset="0"/>
              </a:rPr>
              <a:t>: Clear architecture makes it easier to debug and ensures system robustness.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1800" b="1" kern="100" dirty="0">
                <a:effectLst/>
                <a:latin typeface="Calibri" panose="020F0502020204030204" pitchFamily="34" charset="0"/>
                <a:ea typeface="Calibri" panose="020F0502020204030204" pitchFamily="34" charset="0"/>
                <a:cs typeface="Arial" panose="020B0604020202020204" pitchFamily="34" charset="0"/>
              </a:rPr>
              <a:t>Cost-Efficiency</a:t>
            </a:r>
            <a:r>
              <a:rPr lang="en-GB" sz="1800" kern="100" dirty="0">
                <a:effectLst/>
                <a:latin typeface="Calibri" panose="020F0502020204030204" pitchFamily="34" charset="0"/>
                <a:ea typeface="Calibri" panose="020F0502020204030204" pitchFamily="34" charset="0"/>
                <a:cs typeface="Arial" panose="020B0604020202020204" pitchFamily="34" charset="0"/>
              </a:rPr>
              <a:t>: Streamlined development processes, reducing time and resource requirements.</a:t>
            </a:r>
          </a:p>
          <a:p>
            <a:pPr>
              <a:lnSpc>
                <a:spcPct val="107000"/>
              </a:lnSpc>
              <a:spcAft>
                <a:spcPts val="800"/>
              </a:spcAft>
            </a:pPr>
            <a:endParaRPr lang="en-US" dirty="0"/>
          </a:p>
        </p:txBody>
      </p:sp>
    </p:spTree>
    <p:extLst>
      <p:ext uri="{BB962C8B-B14F-4D97-AF65-F5344CB8AC3E}">
        <p14:creationId xmlns:p14="http://schemas.microsoft.com/office/powerpoint/2010/main" val="205969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dirty="0"/>
              <a:t>Software Design</a:t>
            </a:r>
          </a:p>
        </p:txBody>
      </p:sp>
      <p:pic>
        <p:nvPicPr>
          <p:cNvPr id="5" name="Picture Placeholder 4">
            <a:extLst>
              <a:ext uri="{FF2B5EF4-FFF2-40B4-BE49-F238E27FC236}">
                <a16:creationId xmlns:a16="http://schemas.microsoft.com/office/drawing/2014/main" id="{CC4F0D7B-DCB1-7650-ED48-DA3AB38EFEC8}"/>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dirty="0"/>
              <a:t>What is software design?</a:t>
            </a:r>
          </a:p>
          <a:p>
            <a:pPr>
              <a:buFontTx/>
              <a:buChar char="•"/>
            </a:pPr>
            <a:r>
              <a:rPr lang="en-US" dirty="0"/>
              <a:t>What are the components of software design?</a:t>
            </a:r>
          </a:p>
        </p:txBody>
      </p:sp>
    </p:spTree>
    <p:extLst>
      <p:ext uri="{BB962C8B-B14F-4D97-AF65-F5344CB8AC3E}">
        <p14:creationId xmlns:p14="http://schemas.microsoft.com/office/powerpoint/2010/main" val="2324798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309DB83-A615-4A25-81A0-A56A3D1AB11B}">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675</TotalTime>
  <Words>4316</Words>
  <Application>Microsoft Office PowerPoint</Application>
  <PresentationFormat>Widescreen</PresentationFormat>
  <Paragraphs>657</Paragraphs>
  <Slides>75</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Calibri</vt:lpstr>
      <vt:lpstr>Calibri Light</vt:lpstr>
      <vt:lpstr>Quicksand</vt:lpstr>
      <vt:lpstr>Quicksand Medium</vt:lpstr>
      <vt:lpstr>Roboto Mono</vt:lpstr>
      <vt:lpstr>Office Theme</vt:lpstr>
      <vt:lpstr>Skills Bootcamp Classroom Rules</vt:lpstr>
      <vt:lpstr>Software Developer Bootcamp</vt:lpstr>
      <vt:lpstr>Learning Outcomes</vt:lpstr>
      <vt:lpstr>Basic Components of Software Architecture</vt:lpstr>
      <vt:lpstr>Software Architecture</vt:lpstr>
      <vt:lpstr>Software Architecture</vt:lpstr>
      <vt:lpstr>Software Architecture</vt:lpstr>
      <vt:lpstr>Software Architecture Overview</vt:lpstr>
      <vt:lpstr>Software Design</vt:lpstr>
      <vt:lpstr>Software Design</vt:lpstr>
      <vt:lpstr>Software Design</vt:lpstr>
      <vt:lpstr>Software Requirements</vt:lpstr>
      <vt:lpstr>Software Requirements</vt:lpstr>
      <vt:lpstr>Software Requirements</vt:lpstr>
      <vt:lpstr>Software Requirements</vt:lpstr>
      <vt:lpstr>Software Implementation</vt:lpstr>
      <vt:lpstr>Software Implementation</vt:lpstr>
      <vt:lpstr>Software Implementation</vt:lpstr>
      <vt:lpstr>Software Testing</vt:lpstr>
      <vt:lpstr>Software Testing</vt:lpstr>
      <vt:lpstr>Software Testing</vt:lpstr>
      <vt:lpstr>Software Maintenance</vt:lpstr>
      <vt:lpstr>Software Maintenance</vt:lpstr>
      <vt:lpstr>Software Maintenance</vt:lpstr>
      <vt:lpstr>Existing Software Architecture Elements</vt:lpstr>
      <vt:lpstr>Software Architecture Components</vt:lpstr>
      <vt:lpstr>Software Architecture Components</vt:lpstr>
      <vt:lpstr>Software Architecture Components</vt:lpstr>
      <vt:lpstr>User Interface</vt:lpstr>
      <vt:lpstr>User Interface</vt:lpstr>
      <vt:lpstr>User Interface</vt:lpstr>
      <vt:lpstr>Business Logic</vt:lpstr>
      <vt:lpstr>Business Logic</vt:lpstr>
      <vt:lpstr>Data Access Layer</vt:lpstr>
      <vt:lpstr>Data Access Layer</vt:lpstr>
      <vt:lpstr>Data Access Layer</vt:lpstr>
      <vt:lpstr>Data Storage Layer</vt:lpstr>
      <vt:lpstr>Data Storage Layer</vt:lpstr>
      <vt:lpstr>Data Storage Layer</vt:lpstr>
      <vt:lpstr>Make a prediction (think, write, pair, share)</vt:lpstr>
      <vt:lpstr>Walking through the code</vt:lpstr>
      <vt:lpstr>Walking through the code</vt:lpstr>
      <vt:lpstr>Walking through the code</vt:lpstr>
      <vt:lpstr>Walking through the code</vt:lpstr>
      <vt:lpstr>Walking through the code</vt:lpstr>
      <vt:lpstr>Question</vt:lpstr>
      <vt:lpstr>Improve your own silly stories</vt:lpstr>
      <vt:lpstr>Types of data</vt:lpstr>
      <vt:lpstr>Types of data</vt:lpstr>
      <vt:lpstr>Types of data</vt:lpstr>
      <vt:lpstr>Types of data</vt:lpstr>
      <vt:lpstr>Types of data</vt:lpstr>
      <vt:lpstr>Types of data</vt:lpstr>
      <vt:lpstr>Types of data</vt:lpstr>
      <vt:lpstr>Types of data</vt:lpstr>
      <vt:lpstr>Types of data</vt:lpstr>
      <vt:lpstr>Types of data</vt:lpstr>
      <vt:lpstr>Types of data</vt:lpstr>
      <vt:lpstr>Input, process, and output of input()</vt:lpstr>
      <vt:lpstr>Input, process, and output of int()</vt:lpstr>
      <vt:lpstr>Types of data</vt:lpstr>
      <vt:lpstr>Types of data</vt:lpstr>
      <vt:lpstr>Types of data</vt:lpstr>
      <vt:lpstr>Types of data</vt:lpstr>
      <vt:lpstr>Types of data</vt:lpstr>
      <vt:lpstr>Mini data collection program</vt:lpstr>
      <vt:lpstr>Match the data types to their examples</vt:lpstr>
      <vt:lpstr>Match the data types to their examples</vt:lpstr>
      <vt:lpstr>Match the data types to their examples</vt:lpstr>
      <vt:lpstr>Match the data types to their examples</vt:lpstr>
      <vt:lpstr>Match the data types to their examples</vt:lpstr>
      <vt:lpstr>Match the data types to their examples</vt:lpstr>
      <vt:lpstr>Learning Outcomes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Components of Software Architecture</dc:title>
  <dc:creator>Ali Mostafa</dc:creator>
  <cp:lastModifiedBy>John Miaris</cp:lastModifiedBy>
  <cp:revision>45</cp:revision>
  <dcterms:created xsi:type="dcterms:W3CDTF">2023-08-28T15:05:08Z</dcterms:created>
  <dcterms:modified xsi:type="dcterms:W3CDTF">2024-04-02T12:53:06Z</dcterms:modified>
</cp:coreProperties>
</file>