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19" r:id="rId2"/>
    <p:sldId id="256" r:id="rId3"/>
    <p:sldId id="257" r:id="rId4"/>
    <p:sldId id="265" r:id="rId5"/>
    <p:sldId id="264" r:id="rId6"/>
    <p:sldId id="263" r:id="rId7"/>
    <p:sldId id="262" r:id="rId8"/>
    <p:sldId id="261" r:id="rId9"/>
    <p:sldId id="260" r:id="rId10"/>
    <p:sldId id="266" r:id="rId11"/>
    <p:sldId id="267" r:id="rId12"/>
    <p:sldId id="268" r:id="rId13"/>
    <p:sldId id="269" r:id="rId14"/>
    <p:sldId id="270" r:id="rId15"/>
    <p:sldId id="273" r:id="rId16"/>
    <p:sldId id="274" r:id="rId17"/>
    <p:sldId id="276" r:id="rId18"/>
    <p:sldId id="277" r:id="rId19"/>
    <p:sldId id="278" r:id="rId20"/>
    <p:sldId id="275" r:id="rId21"/>
    <p:sldId id="280" r:id="rId22"/>
    <p:sldId id="281" r:id="rId23"/>
    <p:sldId id="282" r:id="rId24"/>
    <p:sldId id="283" r:id="rId25"/>
    <p:sldId id="284" r:id="rId26"/>
    <p:sldId id="285" r:id="rId27"/>
    <p:sldId id="287" r:id="rId28"/>
    <p:sldId id="288" r:id="rId29"/>
    <p:sldId id="289" r:id="rId30"/>
    <p:sldId id="290" r:id="rId31"/>
    <p:sldId id="291" r:id="rId32"/>
    <p:sldId id="292" r:id="rId33"/>
    <p:sldId id="294" r:id="rId34"/>
    <p:sldId id="295" r:id="rId35"/>
    <p:sldId id="296" r:id="rId36"/>
    <p:sldId id="297" r:id="rId37"/>
    <p:sldId id="298" r:id="rId38"/>
    <p:sldId id="375" r:id="rId39"/>
    <p:sldId id="299" r:id="rId40"/>
    <p:sldId id="361" r:id="rId41"/>
    <p:sldId id="258" r:id="rId42"/>
    <p:sldId id="362" r:id="rId43"/>
    <p:sldId id="363" r:id="rId44"/>
    <p:sldId id="364" r:id="rId45"/>
    <p:sldId id="365" r:id="rId46"/>
    <p:sldId id="366" r:id="rId47"/>
    <p:sldId id="367" r:id="rId48"/>
    <p:sldId id="368" r:id="rId49"/>
    <p:sldId id="369" r:id="rId50"/>
    <p:sldId id="370" r:id="rId51"/>
    <p:sldId id="371" r:id="rId52"/>
    <p:sldId id="372" r:id="rId53"/>
    <p:sldId id="376" r:id="rId54"/>
    <p:sldId id="373" r:id="rId55"/>
    <p:sldId id="374" r:id="rId56"/>
    <p:sldId id="345" r:id="rId57"/>
    <p:sldId id="344" r:id="rId58"/>
    <p:sldId id="30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85714" autoAdjust="0"/>
  </p:normalViewPr>
  <p:slideViewPr>
    <p:cSldViewPr snapToGrid="0">
      <p:cViewPr varScale="1">
        <p:scale>
          <a:sx n="89" d="100"/>
          <a:sy n="89" d="100"/>
        </p:scale>
        <p:origin x="4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ABCD5-B2F4-4D47-B3AD-C57ACDEA7FA0}" type="datetimeFigureOut">
              <a:rPr lang="en-GB" smtClean="0"/>
              <a:t>07/04/2024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185A7-613A-4CBF-A533-A5227885385A}" type="slidenum">
              <a:rPr lang="en-GB" smtClean="0"/>
              <a:t>‹#›</a:t>
            </a:fld>
            <a:endParaRPr lang="en-GB"/>
          </a:p>
        </p:txBody>
      </p:sp>
    </p:spTree>
    <p:extLst>
      <p:ext uri="{BB962C8B-B14F-4D97-AF65-F5344CB8AC3E}">
        <p14:creationId xmlns:p14="http://schemas.microsoft.com/office/powerpoint/2010/main" val="347667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Today, we'll explore the multifaceted world of software platforms, a topic that's crucial for anyone in the software industry. Our journey today will cover five key areas, each designed to meet specific SMART learning objectives. We'll also delve into real-world case studies to tie these concepts together.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Cross-platform development is a cost-effective way to develop applications that can be used on multiple platforms.</a:t>
            </a:r>
          </a:p>
          <a:p>
            <a:pPr>
              <a:buFontTx/>
              <a:buChar char="•"/>
            </a:pPr>
            <a:r>
              <a:rPr lang="en-US" dirty="0"/>
              <a:t>However, it can be challenging and time-consuming, as it requires developers to be familiar with multiple platforms and their respective development tools.</a:t>
            </a:r>
          </a:p>
          <a:p>
            <a:pPr>
              <a:buFontTx/>
              <a:buChar char="•"/>
            </a:pPr>
            <a:r>
              <a:rPr lang="en-US" dirty="0"/>
              <a:t>By following the best practices for cross-platform development, developers can ensure that their applications are successful on all platforms.</a:t>
            </a:r>
            <a:endParaRPr lang="en-GB" dirty="0"/>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20</a:t>
            </a:fld>
            <a:endParaRPr lang="en-GB"/>
          </a:p>
        </p:txBody>
      </p:sp>
    </p:spTree>
    <p:extLst>
      <p:ext uri="{BB962C8B-B14F-4D97-AF65-F5344CB8AC3E}">
        <p14:creationId xmlns:p14="http://schemas.microsoft.com/office/powerpoint/2010/main" val="180934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Performance optimisation is an art. It's about squeezing every last drop of efficiency from your code, but the techniques vary widely depending on the platform.</a:t>
            </a:r>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22</a:t>
            </a:fld>
            <a:endParaRPr lang="en-GB"/>
          </a:p>
        </p:txBody>
      </p:sp>
    </p:spTree>
    <p:extLst>
      <p:ext uri="{BB962C8B-B14F-4D97-AF65-F5344CB8AC3E}">
        <p14:creationId xmlns:p14="http://schemas.microsoft.com/office/powerpoint/2010/main" val="4268349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Whether it's caching in a web browser, load balancing in a cloud environment, or asynchronous operations in a mobile app, each platform has its best optimisation practices.</a:t>
            </a:r>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23</a:t>
            </a:fld>
            <a:endParaRPr lang="en-GB"/>
          </a:p>
        </p:txBody>
      </p:sp>
    </p:spTree>
    <p:extLst>
      <p:ext uri="{BB962C8B-B14F-4D97-AF65-F5344CB8AC3E}">
        <p14:creationId xmlns:p14="http://schemas.microsoft.com/office/powerpoint/2010/main" val="3037432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Platform-specific </a:t>
            </a:r>
            <a:r>
              <a:rPr lang="en-US" dirty="0" err="1"/>
              <a:t>optimisation</a:t>
            </a:r>
            <a:r>
              <a:rPr lang="en-US" dirty="0"/>
              <a:t> is essential for </a:t>
            </a:r>
            <a:r>
              <a:rPr lang="en-US" dirty="0" err="1"/>
              <a:t>maximising</a:t>
            </a:r>
            <a:r>
              <a:rPr lang="en-US" dirty="0"/>
              <a:t> performance across platforms</a:t>
            </a:r>
          </a:p>
          <a:p>
            <a:pPr>
              <a:buFontTx/>
              <a:buChar char="•"/>
            </a:pPr>
            <a:r>
              <a:rPr lang="en-US" dirty="0"/>
              <a:t>Platform-specific code, memory and data </a:t>
            </a:r>
            <a:r>
              <a:rPr lang="en-US" dirty="0" err="1"/>
              <a:t>optimisation</a:t>
            </a:r>
            <a:r>
              <a:rPr lang="en-US" dirty="0"/>
              <a:t> strategies can be used to tailor performance to platforms</a:t>
            </a:r>
          </a:p>
          <a:p>
            <a:pPr>
              <a:buFontTx/>
              <a:buChar char="•"/>
            </a:pPr>
            <a:r>
              <a:rPr lang="en-US" dirty="0"/>
              <a:t>Platform-specific </a:t>
            </a:r>
            <a:r>
              <a:rPr lang="en-US" dirty="0" err="1"/>
              <a:t>optimisation</a:t>
            </a:r>
            <a:r>
              <a:rPr lang="en-US" dirty="0"/>
              <a:t> can help to ensure that applications are running at their best on any platform</a:t>
            </a:r>
            <a:endParaRPr lang="en-GB" dirty="0"/>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26</a:t>
            </a:fld>
            <a:endParaRPr lang="en-GB"/>
          </a:p>
        </p:txBody>
      </p:sp>
    </p:spTree>
    <p:extLst>
      <p:ext uri="{BB962C8B-B14F-4D97-AF65-F5344CB8AC3E}">
        <p14:creationId xmlns:p14="http://schemas.microsoft.com/office/powerpoint/2010/main" val="2124977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The decision between cloud and on-premises deployments affects not just cost but also how your application scales and how much control you have over your data. Cost, scalability, and control are the pillars of deployment considerations. Each has its pros and cons, and the best choice depends on your specific needs.</a:t>
            </a:r>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28</a:t>
            </a:fld>
            <a:endParaRPr lang="en-GB"/>
          </a:p>
        </p:txBody>
      </p:sp>
    </p:spTree>
    <p:extLst>
      <p:ext uri="{BB962C8B-B14F-4D97-AF65-F5344CB8AC3E}">
        <p14:creationId xmlns:p14="http://schemas.microsoft.com/office/powerpoint/2010/main" val="1322563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Security is not an afterthought; it's a foundational aspect of software development. Each platform comes with its own set of security features and potential vulnerabilities. Implementing security measures like encryption, authentication, and regular updates is crucial, but how you implement them can vary significantly from one platform to another.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29</a:t>
            </a:fld>
            <a:endParaRPr lang="en-GB"/>
          </a:p>
        </p:txBody>
      </p:sp>
    </p:spTree>
    <p:extLst>
      <p:ext uri="{BB962C8B-B14F-4D97-AF65-F5344CB8AC3E}">
        <p14:creationId xmlns:p14="http://schemas.microsoft.com/office/powerpoint/2010/main" val="619159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Ability to Scale Up or Down Quickly:  Scalability is key. Whether user numbers spike or dip, your platform must adapt quickly to maintain performance and control costs.</a:t>
            </a:r>
          </a:p>
          <a:p>
            <a:endParaRPr lang="en-US" dirty="0"/>
          </a:p>
          <a:p>
            <a:r>
              <a:rPr lang="en-US" dirty="0"/>
              <a:t>2. Flexibility to Add or Remove Resources: Your platform should be modular, allowing for easy addition or removal of features to meet evolving needs.</a:t>
            </a:r>
          </a:p>
          <a:p>
            <a:endParaRPr lang="en-US" dirty="0"/>
          </a:p>
          <a:p>
            <a:r>
              <a:rPr lang="en-US" dirty="0"/>
              <a:t>3. Ease of Adding New Users: Adding new users should be straightforward in terms of interface and permissions to encourage platform adoption.</a:t>
            </a:r>
          </a:p>
        </p:txBody>
      </p:sp>
      <p:sp>
        <p:nvSpPr>
          <p:cNvPr id="4" name="Slide Number Placeholder 3"/>
          <p:cNvSpPr>
            <a:spLocks noGrp="1"/>
          </p:cNvSpPr>
          <p:nvPr>
            <p:ph type="sldNum" sz="quarter" idx="5"/>
          </p:nvPr>
        </p:nvSpPr>
        <p:spPr/>
        <p:txBody>
          <a:bodyPr/>
          <a:lstStyle/>
          <a:p>
            <a:fld id="{DDC185A7-613A-4CBF-A533-A5227885385A}" type="slidenum">
              <a:rPr lang="en-GB" smtClean="0"/>
              <a:t>30</a:t>
            </a:fld>
            <a:endParaRPr lang="en-GB"/>
          </a:p>
        </p:txBody>
      </p:sp>
    </p:spTree>
    <p:extLst>
      <p:ext uri="{BB962C8B-B14F-4D97-AF65-F5344CB8AC3E}">
        <p14:creationId xmlns:p14="http://schemas.microsoft.com/office/powerpoint/2010/main" val="2493658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Network Latency and Bandwidth: Network latency and bandwidth are critical factors in the performance of an application. Latency is the delay in data transmission, while bandwidth is the maximum rate of data transfer. Both need to be optimised for a smooth user experience.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Processing Speed refers to how quickly an application can process incoming data and produce an output. Faster data processing speeds lead to quicker response times, enhancing user satisfaction.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Reliability and Availability: Reliability is the system's ability to function correctly over time, while availability ensures the system is accessible when needed. Both are crucial for maintaining user trust and for the overall success of an application.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31</a:t>
            </a:fld>
            <a:endParaRPr lang="en-GB"/>
          </a:p>
        </p:txBody>
      </p:sp>
    </p:spTree>
    <p:extLst>
      <p:ext uri="{BB962C8B-B14F-4D97-AF65-F5344CB8AC3E}">
        <p14:creationId xmlns:p14="http://schemas.microsoft.com/office/powerpoint/2010/main" val="1289035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Availability of Technical Support: It's crucial to have technical support available when you need it, whether it's 24/7 or during business hours. The availability can greatly impact your operations.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Level of Expertise of Support Staff: The skill level of the support staff is vital. You want experts who can solve issues efficiently, not just read from a script.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Response Time to Support Requests: Time is of the essence in tech. A quick response time from support can be the difference between a minor hiccup and a major operational issue.</a:t>
            </a:r>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32</a:t>
            </a:fld>
            <a:endParaRPr lang="en-GB"/>
          </a:p>
        </p:txBody>
      </p:sp>
    </p:spTree>
    <p:extLst>
      <p:ext uri="{BB962C8B-B14F-4D97-AF65-F5344CB8AC3E}">
        <p14:creationId xmlns:p14="http://schemas.microsoft.com/office/powerpoint/2010/main" val="315719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Implementing strong security measures is essential for protecting your platform</a:t>
            </a:r>
          </a:p>
          <a:p>
            <a:pPr>
              <a:buFontTx/>
              <a:buChar char="•"/>
            </a:pPr>
            <a:r>
              <a:rPr lang="en-US" dirty="0"/>
              <a:t>Ensuring authentication and authorization protocols are secure</a:t>
            </a:r>
          </a:p>
          <a:p>
            <a:pPr>
              <a:buFontTx/>
              <a:buChar char="•"/>
            </a:pPr>
            <a:r>
              <a:rPr lang="en-US" dirty="0"/>
              <a:t>Encrypting data and monitoring network traffic</a:t>
            </a:r>
          </a:p>
          <a:p>
            <a:pPr>
              <a:buFontTx/>
              <a:buChar char="•"/>
            </a:pPr>
            <a:r>
              <a:rPr lang="en-US" dirty="0"/>
              <a:t>Using secure coding practices and regularly updating systems</a:t>
            </a:r>
            <a:endParaRPr lang="en-GB" dirty="0"/>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39</a:t>
            </a:fld>
            <a:endParaRPr lang="en-GB"/>
          </a:p>
        </p:txBody>
      </p:sp>
    </p:spTree>
    <p:extLst>
      <p:ext uri="{BB962C8B-B14F-4D97-AF65-F5344CB8AC3E}">
        <p14:creationId xmlns:p14="http://schemas.microsoft.com/office/powerpoint/2010/main" val="270318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A software platform is more than just an operating system or a runtime environment. The foundational layer supports the application, providing essential services and libraries that the software relies upon.</a:t>
            </a:r>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5</a:t>
            </a:fld>
            <a:endParaRPr lang="en-GB"/>
          </a:p>
        </p:txBody>
      </p:sp>
    </p:spTree>
    <p:extLst>
      <p:ext uri="{BB962C8B-B14F-4D97-AF65-F5344CB8AC3E}">
        <p14:creationId xmlns:p14="http://schemas.microsoft.com/office/powerpoint/2010/main" val="2019848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75bd64f07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75bd64f07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5bd64f07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5bd64f07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be5c3a2a7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be5c3a2a7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be5c3a2a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be5c3a2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be5c3a2a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be5c3a2a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be5c3a2a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be5c3a2a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be5c3a2a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be5c3a2a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be5c3a2a7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be5c3a2a7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be5c3a2a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be5c3a2a7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be5c3a2a7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be5c3a2a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From operating systems like Windows and Linux to web browsers like Chrome and Firefox and even cloud environments like AWS and Azure, each has its own set of rules, capabilities, and limitations.</a:t>
            </a:r>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6</a:t>
            </a:fld>
            <a:endParaRPr lang="en-GB"/>
          </a:p>
        </p:txBody>
      </p:sp>
    </p:spTree>
    <p:extLst>
      <p:ext uri="{BB962C8B-B14F-4D97-AF65-F5344CB8AC3E}">
        <p14:creationId xmlns:p14="http://schemas.microsoft.com/office/powerpoint/2010/main" val="2348795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be5c3a2a7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be5c3a2a7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be5c3a2a7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6be5c3a2a7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6bf73759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6bf73759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A3 Worksheet – Design a flowchart</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88012df1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88012df1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8012df16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8012df16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56</a:t>
            </a:fld>
            <a:endParaRPr lang="en-GB"/>
          </a:p>
        </p:txBody>
      </p:sp>
    </p:spTree>
    <p:extLst>
      <p:ext uri="{BB962C8B-B14F-4D97-AF65-F5344CB8AC3E}">
        <p14:creationId xmlns:p14="http://schemas.microsoft.com/office/powerpoint/2010/main" val="3486974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Designing with the platform in mind is not just a luxury; it's a necessity. It ensures that your software leverages the platform's strengths while avoiding its weaknesses.</a:t>
            </a:r>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7</a:t>
            </a:fld>
            <a:endParaRPr lang="en-GB"/>
          </a:p>
        </p:txBody>
      </p:sp>
    </p:spTree>
    <p:extLst>
      <p:ext uri="{BB962C8B-B14F-4D97-AF65-F5344CB8AC3E}">
        <p14:creationId xmlns:p14="http://schemas.microsoft.com/office/powerpoint/2010/main" val="54193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sz="2400" dirty="0"/>
              <a:t>Software platforms provide a number of benefits to developers, including faster development times, easier maintenance, and better scalability.</a:t>
            </a:r>
          </a:p>
          <a:p>
            <a:pPr>
              <a:buFontTx/>
              <a:buChar char="•"/>
            </a:pPr>
            <a:r>
              <a:rPr lang="en-US" sz="2400" dirty="0"/>
              <a:t>They also provide a common set of APIs and libraries that can be used to create applications quickly and easily.</a:t>
            </a:r>
          </a:p>
          <a:p>
            <a:pPr>
              <a:buFontTx/>
              <a:buChar char="•"/>
            </a:pPr>
            <a:r>
              <a:rPr lang="en-US" sz="2400" dirty="0"/>
              <a:t>In addition, software platforms can help reduce the cost of development by providing a common set of tools and components that can be used across multiple projects.</a:t>
            </a:r>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9</a:t>
            </a:fld>
            <a:endParaRPr lang="en-GB"/>
          </a:p>
        </p:txBody>
      </p:sp>
    </p:spTree>
    <p:extLst>
      <p:ext uri="{BB962C8B-B14F-4D97-AF65-F5344CB8AC3E}">
        <p14:creationId xmlns:p14="http://schemas.microsoft.com/office/powerpoint/2010/main" val="2074935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Designing with the platform in mind is not just a luxury; it's a necessity. It ensures that your software leverages the platform's strengths while avoiding its weaknesses. Performance, native features, and user experience are the trifecta of platform-specific design. Ignoring any of these can result in software that's sluggish, feature-poor, or frustrating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11</a:t>
            </a:fld>
            <a:endParaRPr lang="en-GB"/>
          </a:p>
        </p:txBody>
      </p:sp>
    </p:spTree>
    <p:extLst>
      <p:ext uri="{BB962C8B-B14F-4D97-AF65-F5344CB8AC3E}">
        <p14:creationId xmlns:p14="http://schemas.microsoft.com/office/powerpoint/2010/main" val="1311486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Platform-specific design and development is important in creating a successful product or service.</a:t>
            </a:r>
          </a:p>
          <a:p>
            <a:pPr>
              <a:buFontTx/>
              <a:buChar char="•"/>
            </a:pPr>
            <a:r>
              <a:rPr lang="en-US" dirty="0"/>
              <a:t>It is important to consider each platform's different features, capabilities, and limitations when implementing platform-specific design and development.</a:t>
            </a:r>
          </a:p>
          <a:p>
            <a:pPr>
              <a:buFontTx/>
              <a:buChar char="•"/>
            </a:pPr>
            <a:r>
              <a:rPr lang="en-US" dirty="0"/>
              <a:t>It is also important to create a design tailored to the user’s needs and expectations on that platform to create a more engaging and effective user experience.</a:t>
            </a:r>
            <a:endParaRPr lang="en-GB" dirty="0"/>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14</a:t>
            </a:fld>
            <a:endParaRPr lang="en-GB"/>
          </a:p>
        </p:txBody>
      </p:sp>
    </p:spTree>
    <p:extLst>
      <p:ext uri="{BB962C8B-B14F-4D97-AF65-F5344CB8AC3E}">
        <p14:creationId xmlns:p14="http://schemas.microsoft.com/office/powerpoint/2010/main" val="1254830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Cross-platform development is the Swiss Army knife of software engineering. It promises code reusability across platforms but is not a one-size-fits-all solution.</a:t>
            </a:r>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16</a:t>
            </a:fld>
            <a:endParaRPr lang="en-GB"/>
          </a:p>
        </p:txBody>
      </p:sp>
    </p:spTree>
    <p:extLst>
      <p:ext uri="{BB962C8B-B14F-4D97-AF65-F5344CB8AC3E}">
        <p14:creationId xmlns:p14="http://schemas.microsoft.com/office/powerpoint/2010/main" val="1483357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While it sounds ideal, cross-platform development can lead to performance bottlenecks, inconsistent behaviours, and a maintenance nightmare if not managed carefully.</a:t>
            </a:r>
          </a:p>
          <a:p>
            <a:endParaRPr lang="en-GB" dirty="0"/>
          </a:p>
        </p:txBody>
      </p:sp>
      <p:sp>
        <p:nvSpPr>
          <p:cNvPr id="4" name="Slide Number Placeholder 3"/>
          <p:cNvSpPr>
            <a:spLocks noGrp="1"/>
          </p:cNvSpPr>
          <p:nvPr>
            <p:ph type="sldNum" sz="quarter" idx="5"/>
          </p:nvPr>
        </p:nvSpPr>
        <p:spPr/>
        <p:txBody>
          <a:bodyPr/>
          <a:lstStyle/>
          <a:p>
            <a:fld id="{DDC185A7-613A-4CBF-A533-A5227885385A}" type="slidenum">
              <a:rPr lang="en-GB" smtClean="0"/>
              <a:t>17</a:t>
            </a:fld>
            <a:endParaRPr lang="en-GB"/>
          </a:p>
        </p:txBody>
      </p:sp>
    </p:spTree>
    <p:extLst>
      <p:ext uri="{BB962C8B-B14F-4D97-AF65-F5344CB8AC3E}">
        <p14:creationId xmlns:p14="http://schemas.microsoft.com/office/powerpoint/2010/main" val="1586363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32B9-B66F-CC7B-BB79-E82208C5AA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39BD7D4-1AFA-BCCD-2B4E-8D2138A24A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14BD976-AF47-6566-8EF5-86D69CCBCA5B}"/>
              </a:ext>
            </a:extLst>
          </p:cNvPr>
          <p:cNvSpPr>
            <a:spLocks noGrp="1"/>
          </p:cNvSpPr>
          <p:nvPr>
            <p:ph type="dt" sz="half" idx="10"/>
          </p:nvPr>
        </p:nvSpPr>
        <p:spPr/>
        <p:txBody>
          <a:bodyPr/>
          <a:lstStyle/>
          <a:p>
            <a:fld id="{1D89380C-65E9-4310-B59D-9E24BDE1E466}" type="datetimeFigureOut">
              <a:rPr lang="en-GB" smtClean="0"/>
              <a:t>07/04/2024</a:t>
            </a:fld>
            <a:endParaRPr lang="en-GB"/>
          </a:p>
        </p:txBody>
      </p:sp>
      <p:sp>
        <p:nvSpPr>
          <p:cNvPr id="5" name="Footer Placeholder 4">
            <a:extLst>
              <a:ext uri="{FF2B5EF4-FFF2-40B4-BE49-F238E27FC236}">
                <a16:creationId xmlns:a16="http://schemas.microsoft.com/office/drawing/2014/main" id="{B6E394DA-D6C0-6030-813A-57CF262848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99B8C6-451E-42B6-340D-55DF89CBFC42}"/>
              </a:ext>
            </a:extLst>
          </p:cNvPr>
          <p:cNvSpPr>
            <a:spLocks noGrp="1"/>
          </p:cNvSpPr>
          <p:nvPr>
            <p:ph type="sldNum" sz="quarter" idx="12"/>
          </p:nvPr>
        </p:nvSpPr>
        <p:spPr/>
        <p:txBody>
          <a:bodyPr/>
          <a:lstStyle/>
          <a:p>
            <a:fld id="{47037FC9-CAB2-42B8-A2BA-AA186B2CC56F}" type="slidenum">
              <a:rPr lang="en-GB" smtClean="0"/>
              <a:t>‹#›</a:t>
            </a:fld>
            <a:endParaRPr lang="en-GB"/>
          </a:p>
        </p:txBody>
      </p:sp>
    </p:spTree>
    <p:extLst>
      <p:ext uri="{BB962C8B-B14F-4D97-AF65-F5344CB8AC3E}">
        <p14:creationId xmlns:p14="http://schemas.microsoft.com/office/powerpoint/2010/main" val="409051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728C-8E37-9844-1E87-06C1354679D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F3DC693-C1DF-3F41-B53B-D7A6AA3A17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099701-0735-37FB-066D-DBB58470DEC1}"/>
              </a:ext>
            </a:extLst>
          </p:cNvPr>
          <p:cNvSpPr>
            <a:spLocks noGrp="1"/>
          </p:cNvSpPr>
          <p:nvPr>
            <p:ph type="dt" sz="half" idx="10"/>
          </p:nvPr>
        </p:nvSpPr>
        <p:spPr/>
        <p:txBody>
          <a:bodyPr/>
          <a:lstStyle/>
          <a:p>
            <a:fld id="{1D89380C-65E9-4310-B59D-9E24BDE1E466}" type="datetimeFigureOut">
              <a:rPr lang="en-GB" smtClean="0"/>
              <a:t>07/04/2024</a:t>
            </a:fld>
            <a:endParaRPr lang="en-GB"/>
          </a:p>
        </p:txBody>
      </p:sp>
      <p:sp>
        <p:nvSpPr>
          <p:cNvPr id="5" name="Footer Placeholder 4">
            <a:extLst>
              <a:ext uri="{FF2B5EF4-FFF2-40B4-BE49-F238E27FC236}">
                <a16:creationId xmlns:a16="http://schemas.microsoft.com/office/drawing/2014/main" id="{C3FA678E-1F68-ED70-BF72-3A8B419200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64E6D2-4C8F-E1C7-C6F2-04B0A186E17F}"/>
              </a:ext>
            </a:extLst>
          </p:cNvPr>
          <p:cNvSpPr>
            <a:spLocks noGrp="1"/>
          </p:cNvSpPr>
          <p:nvPr>
            <p:ph type="sldNum" sz="quarter" idx="12"/>
          </p:nvPr>
        </p:nvSpPr>
        <p:spPr/>
        <p:txBody>
          <a:bodyPr/>
          <a:lstStyle/>
          <a:p>
            <a:fld id="{47037FC9-CAB2-42B8-A2BA-AA186B2CC56F}" type="slidenum">
              <a:rPr lang="en-GB" smtClean="0"/>
              <a:t>‹#›</a:t>
            </a:fld>
            <a:endParaRPr lang="en-GB"/>
          </a:p>
        </p:txBody>
      </p:sp>
    </p:spTree>
    <p:extLst>
      <p:ext uri="{BB962C8B-B14F-4D97-AF65-F5344CB8AC3E}">
        <p14:creationId xmlns:p14="http://schemas.microsoft.com/office/powerpoint/2010/main" val="96898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D7170-DC8F-35FF-2D9A-897B27B817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6622D0-7B01-8BBF-1159-B196F3257C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0B2B11-FC36-F9EC-4315-B0B60F8FA6D1}"/>
              </a:ext>
            </a:extLst>
          </p:cNvPr>
          <p:cNvSpPr>
            <a:spLocks noGrp="1"/>
          </p:cNvSpPr>
          <p:nvPr>
            <p:ph type="dt" sz="half" idx="10"/>
          </p:nvPr>
        </p:nvSpPr>
        <p:spPr/>
        <p:txBody>
          <a:bodyPr/>
          <a:lstStyle/>
          <a:p>
            <a:fld id="{1D89380C-65E9-4310-B59D-9E24BDE1E466}" type="datetimeFigureOut">
              <a:rPr lang="en-GB" smtClean="0"/>
              <a:t>07/04/2024</a:t>
            </a:fld>
            <a:endParaRPr lang="en-GB"/>
          </a:p>
        </p:txBody>
      </p:sp>
      <p:sp>
        <p:nvSpPr>
          <p:cNvPr id="5" name="Footer Placeholder 4">
            <a:extLst>
              <a:ext uri="{FF2B5EF4-FFF2-40B4-BE49-F238E27FC236}">
                <a16:creationId xmlns:a16="http://schemas.microsoft.com/office/drawing/2014/main" id="{E333B73B-4CA6-C627-635E-1168E069C4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B905FC-8E89-9409-84E1-19536CA22915}"/>
              </a:ext>
            </a:extLst>
          </p:cNvPr>
          <p:cNvSpPr>
            <a:spLocks noGrp="1"/>
          </p:cNvSpPr>
          <p:nvPr>
            <p:ph type="sldNum" sz="quarter" idx="12"/>
          </p:nvPr>
        </p:nvSpPr>
        <p:spPr/>
        <p:txBody>
          <a:bodyPr/>
          <a:lstStyle/>
          <a:p>
            <a:fld id="{47037FC9-CAB2-42B8-A2BA-AA186B2CC56F}" type="slidenum">
              <a:rPr lang="en-GB" smtClean="0"/>
              <a:t>‹#›</a:t>
            </a:fld>
            <a:endParaRPr lang="en-GB"/>
          </a:p>
        </p:txBody>
      </p:sp>
    </p:spTree>
    <p:extLst>
      <p:ext uri="{BB962C8B-B14F-4D97-AF65-F5344CB8AC3E}">
        <p14:creationId xmlns:p14="http://schemas.microsoft.com/office/powerpoint/2010/main" val="290799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5"/>
        <p:cNvGrpSpPr/>
        <p:nvPr/>
      </p:nvGrpSpPr>
      <p:grpSpPr>
        <a:xfrm>
          <a:off x="0" y="0"/>
          <a:ext cx="0" cy="0"/>
          <a:chOff x="0" y="0"/>
          <a:chExt cx="0" cy="0"/>
        </a:xfrm>
      </p:grpSpPr>
      <p:sp>
        <p:nvSpPr>
          <p:cNvPr id="36" name="Google Shape;36;p7"/>
          <p:cNvSpPr txBox="1">
            <a:spLocks noGrp="1"/>
          </p:cNvSpPr>
          <p:nvPr>
            <p:ph type="body" idx="1"/>
          </p:nvPr>
        </p:nvSpPr>
        <p:spPr>
          <a:xfrm>
            <a:off x="414533" y="1560165"/>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7" name="Google Shape;37;p7"/>
          <p:cNvSpPr txBox="1">
            <a:spLocks noGrp="1"/>
          </p:cNvSpPr>
          <p:nvPr>
            <p:ph type="title"/>
          </p:nvPr>
        </p:nvSpPr>
        <p:spPr>
          <a:xfrm>
            <a:off x="414533" y="426133"/>
            <a:ext cx="113616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7"/>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39" name="Google Shape;39;p7"/>
          <p:cNvSpPr txBox="1">
            <a:spLocks noGrp="1"/>
          </p:cNvSpPr>
          <p:nvPr>
            <p:ph type="body" idx="2"/>
          </p:nvPr>
        </p:nvSpPr>
        <p:spPr>
          <a:xfrm>
            <a:off x="6315467" y="1560133"/>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40" name="Google Shape;40;p7"/>
          <p:cNvSpPr txBox="1">
            <a:spLocks noGrp="1"/>
          </p:cNvSpPr>
          <p:nvPr>
            <p:ph type="subTitle" idx="3"/>
          </p:nvPr>
        </p:nvSpPr>
        <p:spPr>
          <a:xfrm>
            <a:off x="7010400" y="0"/>
            <a:ext cx="47532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600" b="1"/>
            </a:lvl1pPr>
            <a:lvl2pPr lvl="1" rtl="0">
              <a:spcBef>
                <a:spcPts val="0"/>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342915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9D3C-0D2E-6359-0566-15D281E9C1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542102-81F0-917C-136A-68284A195D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C76ACC-58B3-B6F6-B143-083AA212562F}"/>
              </a:ext>
            </a:extLst>
          </p:cNvPr>
          <p:cNvSpPr>
            <a:spLocks noGrp="1"/>
          </p:cNvSpPr>
          <p:nvPr>
            <p:ph type="dt" sz="half" idx="10"/>
          </p:nvPr>
        </p:nvSpPr>
        <p:spPr/>
        <p:txBody>
          <a:bodyPr/>
          <a:lstStyle/>
          <a:p>
            <a:fld id="{1D89380C-65E9-4310-B59D-9E24BDE1E466}" type="datetimeFigureOut">
              <a:rPr lang="en-GB" smtClean="0"/>
              <a:t>07/04/2024</a:t>
            </a:fld>
            <a:endParaRPr lang="en-GB"/>
          </a:p>
        </p:txBody>
      </p:sp>
      <p:sp>
        <p:nvSpPr>
          <p:cNvPr id="5" name="Footer Placeholder 4">
            <a:extLst>
              <a:ext uri="{FF2B5EF4-FFF2-40B4-BE49-F238E27FC236}">
                <a16:creationId xmlns:a16="http://schemas.microsoft.com/office/drawing/2014/main" id="{14C05D0F-68C6-32C5-6888-BDD205907D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A4E289-6D59-0346-D720-B809572CF788}"/>
              </a:ext>
            </a:extLst>
          </p:cNvPr>
          <p:cNvSpPr>
            <a:spLocks noGrp="1"/>
          </p:cNvSpPr>
          <p:nvPr>
            <p:ph type="sldNum" sz="quarter" idx="12"/>
          </p:nvPr>
        </p:nvSpPr>
        <p:spPr/>
        <p:txBody>
          <a:bodyPr/>
          <a:lstStyle/>
          <a:p>
            <a:fld id="{47037FC9-CAB2-42B8-A2BA-AA186B2CC56F}" type="slidenum">
              <a:rPr lang="en-GB" smtClean="0"/>
              <a:t>‹#›</a:t>
            </a:fld>
            <a:endParaRPr lang="en-GB"/>
          </a:p>
        </p:txBody>
      </p:sp>
    </p:spTree>
    <p:extLst>
      <p:ext uri="{BB962C8B-B14F-4D97-AF65-F5344CB8AC3E}">
        <p14:creationId xmlns:p14="http://schemas.microsoft.com/office/powerpoint/2010/main" val="349041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09FE-0E43-CE7D-EBF2-A2F9CE2EFA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CDA8D3-7A79-608E-C52C-6BE6AA1A79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7926C7-C298-6EA9-24D9-47981A258B25}"/>
              </a:ext>
            </a:extLst>
          </p:cNvPr>
          <p:cNvSpPr>
            <a:spLocks noGrp="1"/>
          </p:cNvSpPr>
          <p:nvPr>
            <p:ph type="dt" sz="half" idx="10"/>
          </p:nvPr>
        </p:nvSpPr>
        <p:spPr/>
        <p:txBody>
          <a:bodyPr/>
          <a:lstStyle/>
          <a:p>
            <a:fld id="{1D89380C-65E9-4310-B59D-9E24BDE1E466}" type="datetimeFigureOut">
              <a:rPr lang="en-GB" smtClean="0"/>
              <a:t>07/04/2024</a:t>
            </a:fld>
            <a:endParaRPr lang="en-GB"/>
          </a:p>
        </p:txBody>
      </p:sp>
      <p:sp>
        <p:nvSpPr>
          <p:cNvPr id="5" name="Footer Placeholder 4">
            <a:extLst>
              <a:ext uri="{FF2B5EF4-FFF2-40B4-BE49-F238E27FC236}">
                <a16:creationId xmlns:a16="http://schemas.microsoft.com/office/drawing/2014/main" id="{D1EAD0C4-B9E0-0354-9C62-37F5F9F916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CC215C-4711-49B0-B29A-70B92198D355}"/>
              </a:ext>
            </a:extLst>
          </p:cNvPr>
          <p:cNvSpPr>
            <a:spLocks noGrp="1"/>
          </p:cNvSpPr>
          <p:nvPr>
            <p:ph type="sldNum" sz="quarter" idx="12"/>
          </p:nvPr>
        </p:nvSpPr>
        <p:spPr/>
        <p:txBody>
          <a:bodyPr/>
          <a:lstStyle/>
          <a:p>
            <a:fld id="{47037FC9-CAB2-42B8-A2BA-AA186B2CC56F}" type="slidenum">
              <a:rPr lang="en-GB" smtClean="0"/>
              <a:t>‹#›</a:t>
            </a:fld>
            <a:endParaRPr lang="en-GB"/>
          </a:p>
        </p:txBody>
      </p:sp>
    </p:spTree>
    <p:extLst>
      <p:ext uri="{BB962C8B-B14F-4D97-AF65-F5344CB8AC3E}">
        <p14:creationId xmlns:p14="http://schemas.microsoft.com/office/powerpoint/2010/main" val="2641354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3D87-58B9-C4A5-67AF-191228B5DF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D842F7-0046-6C4A-2FDC-B6655CB97C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319A65F-574D-6C4B-8741-089C712B13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D3B599C-03C9-1035-5A33-168A0D4F1352}"/>
              </a:ext>
            </a:extLst>
          </p:cNvPr>
          <p:cNvSpPr>
            <a:spLocks noGrp="1"/>
          </p:cNvSpPr>
          <p:nvPr>
            <p:ph type="dt" sz="half" idx="10"/>
          </p:nvPr>
        </p:nvSpPr>
        <p:spPr/>
        <p:txBody>
          <a:bodyPr/>
          <a:lstStyle/>
          <a:p>
            <a:fld id="{1D89380C-65E9-4310-B59D-9E24BDE1E466}" type="datetimeFigureOut">
              <a:rPr lang="en-GB" smtClean="0"/>
              <a:t>07/04/2024</a:t>
            </a:fld>
            <a:endParaRPr lang="en-GB"/>
          </a:p>
        </p:txBody>
      </p:sp>
      <p:sp>
        <p:nvSpPr>
          <p:cNvPr id="6" name="Footer Placeholder 5">
            <a:extLst>
              <a:ext uri="{FF2B5EF4-FFF2-40B4-BE49-F238E27FC236}">
                <a16:creationId xmlns:a16="http://schemas.microsoft.com/office/drawing/2014/main" id="{642C35D5-7CF7-51AD-25C7-E96C5F0F6F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E11A935-0A2A-39B3-4CB9-1AD5F98E3334}"/>
              </a:ext>
            </a:extLst>
          </p:cNvPr>
          <p:cNvSpPr>
            <a:spLocks noGrp="1"/>
          </p:cNvSpPr>
          <p:nvPr>
            <p:ph type="sldNum" sz="quarter" idx="12"/>
          </p:nvPr>
        </p:nvSpPr>
        <p:spPr/>
        <p:txBody>
          <a:bodyPr/>
          <a:lstStyle/>
          <a:p>
            <a:fld id="{47037FC9-CAB2-42B8-A2BA-AA186B2CC56F}" type="slidenum">
              <a:rPr lang="en-GB" smtClean="0"/>
              <a:t>‹#›</a:t>
            </a:fld>
            <a:endParaRPr lang="en-GB"/>
          </a:p>
        </p:txBody>
      </p:sp>
    </p:spTree>
    <p:extLst>
      <p:ext uri="{BB962C8B-B14F-4D97-AF65-F5344CB8AC3E}">
        <p14:creationId xmlns:p14="http://schemas.microsoft.com/office/powerpoint/2010/main" val="184194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7709-1A59-FA65-591A-794D442E7F7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4E0791-DF83-C1BC-29AB-D9DA1E492D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80B7A1-0990-C5A2-FC7B-697B79B79A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09D856-ECB8-9724-A9A6-C09783E45A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34ED53-0ABA-D016-8D4B-94596C42C8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1A1EA66-1E6D-237B-F642-78D1D9006280}"/>
              </a:ext>
            </a:extLst>
          </p:cNvPr>
          <p:cNvSpPr>
            <a:spLocks noGrp="1"/>
          </p:cNvSpPr>
          <p:nvPr>
            <p:ph type="dt" sz="half" idx="10"/>
          </p:nvPr>
        </p:nvSpPr>
        <p:spPr/>
        <p:txBody>
          <a:bodyPr/>
          <a:lstStyle/>
          <a:p>
            <a:fld id="{1D89380C-65E9-4310-B59D-9E24BDE1E466}" type="datetimeFigureOut">
              <a:rPr lang="en-GB" smtClean="0"/>
              <a:t>07/04/2024</a:t>
            </a:fld>
            <a:endParaRPr lang="en-GB"/>
          </a:p>
        </p:txBody>
      </p:sp>
      <p:sp>
        <p:nvSpPr>
          <p:cNvPr id="8" name="Footer Placeholder 7">
            <a:extLst>
              <a:ext uri="{FF2B5EF4-FFF2-40B4-BE49-F238E27FC236}">
                <a16:creationId xmlns:a16="http://schemas.microsoft.com/office/drawing/2014/main" id="{24BCB874-A251-721C-DC2F-02F6DBB5B3C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E82845-E4F1-7717-E321-CAD8CE76F465}"/>
              </a:ext>
            </a:extLst>
          </p:cNvPr>
          <p:cNvSpPr>
            <a:spLocks noGrp="1"/>
          </p:cNvSpPr>
          <p:nvPr>
            <p:ph type="sldNum" sz="quarter" idx="12"/>
          </p:nvPr>
        </p:nvSpPr>
        <p:spPr/>
        <p:txBody>
          <a:bodyPr/>
          <a:lstStyle/>
          <a:p>
            <a:fld id="{47037FC9-CAB2-42B8-A2BA-AA186B2CC56F}" type="slidenum">
              <a:rPr lang="en-GB" smtClean="0"/>
              <a:t>‹#›</a:t>
            </a:fld>
            <a:endParaRPr lang="en-GB"/>
          </a:p>
        </p:txBody>
      </p:sp>
    </p:spTree>
    <p:extLst>
      <p:ext uri="{BB962C8B-B14F-4D97-AF65-F5344CB8AC3E}">
        <p14:creationId xmlns:p14="http://schemas.microsoft.com/office/powerpoint/2010/main" val="352405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B328-050B-905A-C140-2C40132115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FAF7DF2-2C5E-0499-C11D-1AF7168D5618}"/>
              </a:ext>
            </a:extLst>
          </p:cNvPr>
          <p:cNvSpPr>
            <a:spLocks noGrp="1"/>
          </p:cNvSpPr>
          <p:nvPr>
            <p:ph type="dt" sz="half" idx="10"/>
          </p:nvPr>
        </p:nvSpPr>
        <p:spPr/>
        <p:txBody>
          <a:bodyPr/>
          <a:lstStyle/>
          <a:p>
            <a:fld id="{1D89380C-65E9-4310-B59D-9E24BDE1E466}" type="datetimeFigureOut">
              <a:rPr lang="en-GB" smtClean="0"/>
              <a:t>07/04/2024</a:t>
            </a:fld>
            <a:endParaRPr lang="en-GB"/>
          </a:p>
        </p:txBody>
      </p:sp>
      <p:sp>
        <p:nvSpPr>
          <p:cNvPr id="4" name="Footer Placeholder 3">
            <a:extLst>
              <a:ext uri="{FF2B5EF4-FFF2-40B4-BE49-F238E27FC236}">
                <a16:creationId xmlns:a16="http://schemas.microsoft.com/office/drawing/2014/main" id="{D9F11F34-36C4-8346-74C5-57CA3F353AA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43CBF12-8967-5A76-C54A-A0974DB344EE}"/>
              </a:ext>
            </a:extLst>
          </p:cNvPr>
          <p:cNvSpPr>
            <a:spLocks noGrp="1"/>
          </p:cNvSpPr>
          <p:nvPr>
            <p:ph type="sldNum" sz="quarter" idx="12"/>
          </p:nvPr>
        </p:nvSpPr>
        <p:spPr/>
        <p:txBody>
          <a:bodyPr/>
          <a:lstStyle/>
          <a:p>
            <a:fld id="{47037FC9-CAB2-42B8-A2BA-AA186B2CC56F}" type="slidenum">
              <a:rPr lang="en-GB" smtClean="0"/>
              <a:t>‹#›</a:t>
            </a:fld>
            <a:endParaRPr lang="en-GB"/>
          </a:p>
        </p:txBody>
      </p:sp>
    </p:spTree>
    <p:extLst>
      <p:ext uri="{BB962C8B-B14F-4D97-AF65-F5344CB8AC3E}">
        <p14:creationId xmlns:p14="http://schemas.microsoft.com/office/powerpoint/2010/main" val="248211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714BBF-0EB1-0481-8B11-56A4CD281DAA}"/>
              </a:ext>
            </a:extLst>
          </p:cNvPr>
          <p:cNvSpPr>
            <a:spLocks noGrp="1"/>
          </p:cNvSpPr>
          <p:nvPr>
            <p:ph type="dt" sz="half" idx="10"/>
          </p:nvPr>
        </p:nvSpPr>
        <p:spPr/>
        <p:txBody>
          <a:bodyPr/>
          <a:lstStyle/>
          <a:p>
            <a:fld id="{1D89380C-65E9-4310-B59D-9E24BDE1E466}" type="datetimeFigureOut">
              <a:rPr lang="en-GB" smtClean="0"/>
              <a:t>07/04/2024</a:t>
            </a:fld>
            <a:endParaRPr lang="en-GB"/>
          </a:p>
        </p:txBody>
      </p:sp>
      <p:sp>
        <p:nvSpPr>
          <p:cNvPr id="3" name="Footer Placeholder 2">
            <a:extLst>
              <a:ext uri="{FF2B5EF4-FFF2-40B4-BE49-F238E27FC236}">
                <a16:creationId xmlns:a16="http://schemas.microsoft.com/office/drawing/2014/main" id="{4E4C639F-1D42-010C-53CF-AD50B0867D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3466A3-3434-1029-7DA2-B92CFBC9AC36}"/>
              </a:ext>
            </a:extLst>
          </p:cNvPr>
          <p:cNvSpPr>
            <a:spLocks noGrp="1"/>
          </p:cNvSpPr>
          <p:nvPr>
            <p:ph type="sldNum" sz="quarter" idx="12"/>
          </p:nvPr>
        </p:nvSpPr>
        <p:spPr/>
        <p:txBody>
          <a:bodyPr/>
          <a:lstStyle/>
          <a:p>
            <a:fld id="{47037FC9-CAB2-42B8-A2BA-AA186B2CC56F}" type="slidenum">
              <a:rPr lang="en-GB" smtClean="0"/>
              <a:t>‹#›</a:t>
            </a:fld>
            <a:endParaRPr lang="en-GB"/>
          </a:p>
        </p:txBody>
      </p:sp>
    </p:spTree>
    <p:extLst>
      <p:ext uri="{BB962C8B-B14F-4D97-AF65-F5344CB8AC3E}">
        <p14:creationId xmlns:p14="http://schemas.microsoft.com/office/powerpoint/2010/main" val="404700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2BD8-FD24-869C-D33A-6960C12EE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EEE7544-CF07-B63C-25A3-8E567A8FF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C4A483B-F89B-6233-1632-252C9EB28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E9AA2-C99E-6585-DD45-F2768A2C47FF}"/>
              </a:ext>
            </a:extLst>
          </p:cNvPr>
          <p:cNvSpPr>
            <a:spLocks noGrp="1"/>
          </p:cNvSpPr>
          <p:nvPr>
            <p:ph type="dt" sz="half" idx="10"/>
          </p:nvPr>
        </p:nvSpPr>
        <p:spPr/>
        <p:txBody>
          <a:bodyPr/>
          <a:lstStyle/>
          <a:p>
            <a:fld id="{1D89380C-65E9-4310-B59D-9E24BDE1E466}" type="datetimeFigureOut">
              <a:rPr lang="en-GB" smtClean="0"/>
              <a:t>07/04/2024</a:t>
            </a:fld>
            <a:endParaRPr lang="en-GB"/>
          </a:p>
        </p:txBody>
      </p:sp>
      <p:sp>
        <p:nvSpPr>
          <p:cNvPr id="6" name="Footer Placeholder 5">
            <a:extLst>
              <a:ext uri="{FF2B5EF4-FFF2-40B4-BE49-F238E27FC236}">
                <a16:creationId xmlns:a16="http://schemas.microsoft.com/office/drawing/2014/main" id="{5E2234E1-5294-160E-9910-2E2D82E131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2EABEA-1596-23D8-CB0D-226C3712E1BE}"/>
              </a:ext>
            </a:extLst>
          </p:cNvPr>
          <p:cNvSpPr>
            <a:spLocks noGrp="1"/>
          </p:cNvSpPr>
          <p:nvPr>
            <p:ph type="sldNum" sz="quarter" idx="12"/>
          </p:nvPr>
        </p:nvSpPr>
        <p:spPr/>
        <p:txBody>
          <a:bodyPr/>
          <a:lstStyle/>
          <a:p>
            <a:fld id="{47037FC9-CAB2-42B8-A2BA-AA186B2CC56F}" type="slidenum">
              <a:rPr lang="en-GB" smtClean="0"/>
              <a:t>‹#›</a:t>
            </a:fld>
            <a:endParaRPr lang="en-GB"/>
          </a:p>
        </p:txBody>
      </p:sp>
    </p:spTree>
    <p:extLst>
      <p:ext uri="{BB962C8B-B14F-4D97-AF65-F5344CB8AC3E}">
        <p14:creationId xmlns:p14="http://schemas.microsoft.com/office/powerpoint/2010/main" val="94423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F95F-31C6-BB51-6E18-39B3AACFC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0AB521-1875-0370-74D0-D91DB244A0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AE2BEE-8B6B-AA63-CA6A-929D41EF0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24B63-EE4E-84C2-C82D-9752A82F0E43}"/>
              </a:ext>
            </a:extLst>
          </p:cNvPr>
          <p:cNvSpPr>
            <a:spLocks noGrp="1"/>
          </p:cNvSpPr>
          <p:nvPr>
            <p:ph type="dt" sz="half" idx="10"/>
          </p:nvPr>
        </p:nvSpPr>
        <p:spPr/>
        <p:txBody>
          <a:bodyPr/>
          <a:lstStyle/>
          <a:p>
            <a:fld id="{1D89380C-65E9-4310-B59D-9E24BDE1E466}" type="datetimeFigureOut">
              <a:rPr lang="en-GB" smtClean="0"/>
              <a:t>07/04/2024</a:t>
            </a:fld>
            <a:endParaRPr lang="en-GB"/>
          </a:p>
        </p:txBody>
      </p:sp>
      <p:sp>
        <p:nvSpPr>
          <p:cNvPr id="6" name="Footer Placeholder 5">
            <a:extLst>
              <a:ext uri="{FF2B5EF4-FFF2-40B4-BE49-F238E27FC236}">
                <a16:creationId xmlns:a16="http://schemas.microsoft.com/office/drawing/2014/main" id="{2680C53A-19AE-969C-470E-85C3C8E832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0AEBEE-2B4B-EC2F-3AD7-F5F811CBC312}"/>
              </a:ext>
            </a:extLst>
          </p:cNvPr>
          <p:cNvSpPr>
            <a:spLocks noGrp="1"/>
          </p:cNvSpPr>
          <p:nvPr>
            <p:ph type="sldNum" sz="quarter" idx="12"/>
          </p:nvPr>
        </p:nvSpPr>
        <p:spPr/>
        <p:txBody>
          <a:bodyPr/>
          <a:lstStyle/>
          <a:p>
            <a:fld id="{47037FC9-CAB2-42B8-A2BA-AA186B2CC56F}" type="slidenum">
              <a:rPr lang="en-GB" smtClean="0"/>
              <a:t>‹#›</a:t>
            </a:fld>
            <a:endParaRPr lang="en-GB"/>
          </a:p>
        </p:txBody>
      </p:sp>
    </p:spTree>
    <p:extLst>
      <p:ext uri="{BB962C8B-B14F-4D97-AF65-F5344CB8AC3E}">
        <p14:creationId xmlns:p14="http://schemas.microsoft.com/office/powerpoint/2010/main" val="409658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E73E30-4B7D-94E1-7A07-8812D90A8F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803145-6F45-F933-21BF-B36AB054D5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1AF707-D41A-D6EC-B7DF-739FB38B9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9380C-65E9-4310-B59D-9E24BDE1E466}" type="datetimeFigureOut">
              <a:rPr lang="en-GB" smtClean="0"/>
              <a:t>07/04/2024</a:t>
            </a:fld>
            <a:endParaRPr lang="en-GB"/>
          </a:p>
        </p:txBody>
      </p:sp>
      <p:sp>
        <p:nvSpPr>
          <p:cNvPr id="5" name="Footer Placeholder 4">
            <a:extLst>
              <a:ext uri="{FF2B5EF4-FFF2-40B4-BE49-F238E27FC236}">
                <a16:creationId xmlns:a16="http://schemas.microsoft.com/office/drawing/2014/main" id="{40CFC4C5-028C-E9DD-9E42-B54505CD12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E82130B-E683-7241-AEC6-3BAD985C1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37FC9-CAB2-42B8-A2BA-AA186B2CC56F}" type="slidenum">
              <a:rPr lang="en-GB" smtClean="0"/>
              <a:t>‹#›</a:t>
            </a:fld>
            <a:endParaRPr lang="en-GB"/>
          </a:p>
        </p:txBody>
      </p:sp>
    </p:spTree>
    <p:extLst>
      <p:ext uri="{BB962C8B-B14F-4D97-AF65-F5344CB8AC3E}">
        <p14:creationId xmlns:p14="http://schemas.microsoft.com/office/powerpoint/2010/main" val="352301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watch?v=Z0D96ZikMkc" TargetMode="External"/><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D9F9-CEB7-7EF9-E2FA-ECFC441059C9}"/>
              </a:ext>
            </a:extLst>
          </p:cNvPr>
          <p:cNvSpPr>
            <a:spLocks noGrp="1"/>
          </p:cNvSpPr>
          <p:nvPr>
            <p:ph type="ctrTitle"/>
          </p:nvPr>
        </p:nvSpPr>
        <p:spPr/>
        <p:txBody>
          <a:bodyPr>
            <a:normAutofit fontScale="90000"/>
          </a:bodyPr>
          <a:lstStyle/>
          <a:p>
            <a:r>
              <a:rPr lang="en-US"/>
              <a:t>Importance of Platform-Specific Design and Development</a:t>
            </a:r>
            <a:endParaRPr lang="en-GB"/>
          </a:p>
        </p:txBody>
      </p:sp>
    </p:spTree>
    <p:extLst>
      <p:ext uri="{BB962C8B-B14F-4D97-AF65-F5344CB8AC3E}">
        <p14:creationId xmlns:p14="http://schemas.microsoft.com/office/powerpoint/2010/main" val="302207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E1A3-7586-7D3F-2041-37818325B662}"/>
              </a:ext>
            </a:extLst>
          </p:cNvPr>
          <p:cNvSpPr>
            <a:spLocks noGrp="1"/>
          </p:cNvSpPr>
          <p:nvPr>
            <p:ph type="title"/>
          </p:nvPr>
        </p:nvSpPr>
        <p:spPr/>
        <p:txBody>
          <a:bodyPr/>
          <a:lstStyle/>
          <a:p>
            <a:r>
              <a:rPr lang="en-US"/>
              <a:t>What is Platform-Specific Design and Development?</a:t>
            </a:r>
            <a:endParaRPr lang="en-GB"/>
          </a:p>
        </p:txBody>
      </p:sp>
      <p:pic>
        <p:nvPicPr>
          <p:cNvPr id="5" name="Picture Placeholder 4">
            <a:extLst>
              <a:ext uri="{FF2B5EF4-FFF2-40B4-BE49-F238E27FC236}">
                <a16:creationId xmlns:a16="http://schemas.microsoft.com/office/drawing/2014/main" id="{61AA7783-A0C4-B618-6116-CC84C3D63564}"/>
              </a:ext>
            </a:extLst>
          </p:cNvPr>
          <p:cNvPicPr>
            <a:picLocks noGrp="1" noChangeAspect="1"/>
          </p:cNvPicPr>
          <p:nvPr>
            <p:ph type="pic" idx="1"/>
          </p:nvPr>
        </p:nvPicPr>
        <p:blipFill>
          <a:blip r:embed="rId3"/>
          <a:srcRect t="4810" b="4810"/>
          <a:stretch>
            <a:fillRect/>
          </a:stretch>
        </p:blipFill>
        <p:spPr/>
      </p:pic>
      <p:sp>
        <p:nvSpPr>
          <p:cNvPr id="4" name="Text Placeholder 3">
            <a:extLst>
              <a:ext uri="{FF2B5EF4-FFF2-40B4-BE49-F238E27FC236}">
                <a16:creationId xmlns:a16="http://schemas.microsoft.com/office/drawing/2014/main" id="{77CD1E8B-D55B-D797-F8D2-3984AF3A0637}"/>
              </a:ext>
            </a:extLst>
          </p:cNvPr>
          <p:cNvSpPr>
            <a:spLocks noGrp="1"/>
          </p:cNvSpPr>
          <p:nvPr>
            <p:ph type="body" sz="half" idx="2"/>
          </p:nvPr>
        </p:nvSpPr>
        <p:spPr/>
        <p:txBody>
          <a:bodyPr/>
          <a:lstStyle/>
          <a:p>
            <a:pPr>
              <a:buFontTx/>
              <a:buChar char="•"/>
            </a:pPr>
            <a:r>
              <a:rPr lang="en-US"/>
              <a:t>Platform-specific design and development is the process of creating a unique user experience for each platform or device.</a:t>
            </a:r>
          </a:p>
          <a:p>
            <a:pPr>
              <a:buFontTx/>
              <a:buChar char="•"/>
            </a:pPr>
            <a:r>
              <a:rPr lang="en-US"/>
              <a:t>This includes taking into account the different features, capabilities, and limitations of each platform.</a:t>
            </a:r>
          </a:p>
          <a:p>
            <a:pPr>
              <a:buFontTx/>
              <a:buChar char="•"/>
            </a:pPr>
            <a:r>
              <a:rPr lang="en-US"/>
              <a:t>It also involves creating a design that is tailored to the user’s needs and expectations on that platform.</a:t>
            </a:r>
            <a:endParaRPr lang="en-GB"/>
          </a:p>
        </p:txBody>
      </p:sp>
    </p:spTree>
    <p:extLst>
      <p:ext uri="{BB962C8B-B14F-4D97-AF65-F5344CB8AC3E}">
        <p14:creationId xmlns:p14="http://schemas.microsoft.com/office/powerpoint/2010/main" val="381887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DE08-7EC0-56BC-061E-2D2F581B0326}"/>
              </a:ext>
            </a:extLst>
          </p:cNvPr>
          <p:cNvSpPr>
            <a:spLocks noGrp="1"/>
          </p:cNvSpPr>
          <p:nvPr>
            <p:ph type="title"/>
          </p:nvPr>
        </p:nvSpPr>
        <p:spPr/>
        <p:txBody>
          <a:bodyPr>
            <a:normAutofit fontScale="90000"/>
          </a:bodyPr>
          <a:lstStyle/>
          <a:p>
            <a:r>
              <a:rPr lang="en-US"/>
              <a:t>Why is Platform-Specific Design and Development Important?</a:t>
            </a:r>
            <a:endParaRPr lang="en-GB"/>
          </a:p>
        </p:txBody>
      </p:sp>
      <p:pic>
        <p:nvPicPr>
          <p:cNvPr id="5" name="Picture Placeholder 4">
            <a:extLst>
              <a:ext uri="{FF2B5EF4-FFF2-40B4-BE49-F238E27FC236}">
                <a16:creationId xmlns:a16="http://schemas.microsoft.com/office/drawing/2014/main" id="{28269D7C-4AAE-350F-8CF7-040A9F665FB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F3009F19-E7CE-014D-911F-FBBBB7EDF8CD}"/>
              </a:ext>
            </a:extLst>
          </p:cNvPr>
          <p:cNvSpPr>
            <a:spLocks noGrp="1"/>
          </p:cNvSpPr>
          <p:nvPr>
            <p:ph type="body" sz="half" idx="2"/>
          </p:nvPr>
        </p:nvSpPr>
        <p:spPr/>
        <p:txBody>
          <a:bodyPr/>
          <a:lstStyle/>
          <a:p>
            <a:pPr>
              <a:buFontTx/>
              <a:buChar char="•"/>
            </a:pPr>
            <a:r>
              <a:rPr lang="en-US"/>
              <a:t>Platform-specific design and development is important because it allows you to create a unique experience for each platform or device.</a:t>
            </a:r>
          </a:p>
          <a:p>
            <a:pPr>
              <a:buFontTx/>
              <a:buChar char="•"/>
            </a:pPr>
            <a:r>
              <a:rPr lang="en-US"/>
              <a:t>This ensures that users have the best possible experience when using your product or service.</a:t>
            </a:r>
          </a:p>
          <a:p>
            <a:pPr>
              <a:buFontTx/>
              <a:buChar char="•"/>
            </a:pPr>
            <a:r>
              <a:rPr lang="en-US"/>
              <a:t>It also allows you to take advantage of the features and capabilities of each platform, which can help you create a more engaging and effective user experience.</a:t>
            </a:r>
            <a:endParaRPr lang="en-GB"/>
          </a:p>
        </p:txBody>
      </p:sp>
    </p:spTree>
    <p:extLst>
      <p:ext uri="{BB962C8B-B14F-4D97-AF65-F5344CB8AC3E}">
        <p14:creationId xmlns:p14="http://schemas.microsoft.com/office/powerpoint/2010/main" val="244679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D9D27-69E5-1EEA-2DF8-2F5A29923B04}"/>
              </a:ext>
            </a:extLst>
          </p:cNvPr>
          <p:cNvSpPr>
            <a:spLocks noGrp="1"/>
          </p:cNvSpPr>
          <p:nvPr>
            <p:ph type="title"/>
          </p:nvPr>
        </p:nvSpPr>
        <p:spPr/>
        <p:txBody>
          <a:bodyPr>
            <a:normAutofit fontScale="90000"/>
          </a:bodyPr>
          <a:lstStyle/>
          <a:p>
            <a:r>
              <a:rPr lang="en-US"/>
              <a:t>How to Implement Platform-Specific Design and Development</a:t>
            </a:r>
            <a:endParaRPr lang="en-GB"/>
          </a:p>
        </p:txBody>
      </p:sp>
      <p:pic>
        <p:nvPicPr>
          <p:cNvPr id="5" name="Picture Placeholder 4">
            <a:extLst>
              <a:ext uri="{FF2B5EF4-FFF2-40B4-BE49-F238E27FC236}">
                <a16:creationId xmlns:a16="http://schemas.microsoft.com/office/drawing/2014/main" id="{F718B565-23C0-1AEC-C693-431E79458373}"/>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88B99225-FD17-AEBC-09A5-C103F06CAA0E}"/>
              </a:ext>
            </a:extLst>
          </p:cNvPr>
          <p:cNvSpPr>
            <a:spLocks noGrp="1"/>
          </p:cNvSpPr>
          <p:nvPr>
            <p:ph type="body" sz="half" idx="2"/>
          </p:nvPr>
        </p:nvSpPr>
        <p:spPr/>
        <p:txBody>
          <a:bodyPr/>
          <a:lstStyle/>
          <a:p>
            <a:pPr>
              <a:buFontTx/>
              <a:buChar char="•"/>
            </a:pPr>
            <a:r>
              <a:rPr lang="en-US"/>
              <a:t>When implementing platform-specific design and development, it is important to consider the different features, capabilities, and limitations of each platform.</a:t>
            </a:r>
          </a:p>
          <a:p>
            <a:pPr>
              <a:buFontTx/>
              <a:buChar char="•"/>
            </a:pPr>
            <a:r>
              <a:rPr lang="en-US"/>
              <a:t>You should also consider the user’s needs and expectations on that platform.</a:t>
            </a:r>
          </a:p>
          <a:p>
            <a:pPr>
              <a:buFontTx/>
              <a:buChar char="•"/>
            </a:pPr>
            <a:r>
              <a:rPr lang="en-US"/>
              <a:t>It is also important to create a design that is tailored to the user’s needs and expectations on that platform.</a:t>
            </a:r>
            <a:endParaRPr lang="en-GB"/>
          </a:p>
        </p:txBody>
      </p:sp>
    </p:spTree>
    <p:extLst>
      <p:ext uri="{BB962C8B-B14F-4D97-AF65-F5344CB8AC3E}">
        <p14:creationId xmlns:p14="http://schemas.microsoft.com/office/powerpoint/2010/main" val="406525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4835-C811-1F51-4DEE-A557293515F0}"/>
              </a:ext>
            </a:extLst>
          </p:cNvPr>
          <p:cNvSpPr>
            <a:spLocks noGrp="1"/>
          </p:cNvSpPr>
          <p:nvPr>
            <p:ph type="title"/>
          </p:nvPr>
        </p:nvSpPr>
        <p:spPr/>
        <p:txBody>
          <a:bodyPr/>
          <a:lstStyle/>
          <a:p>
            <a:r>
              <a:rPr lang="en-US"/>
              <a:t>Benefits of Platform-Specific Design and Development</a:t>
            </a:r>
            <a:endParaRPr lang="en-GB"/>
          </a:p>
        </p:txBody>
      </p:sp>
      <p:pic>
        <p:nvPicPr>
          <p:cNvPr id="5" name="Picture Placeholder 4">
            <a:extLst>
              <a:ext uri="{FF2B5EF4-FFF2-40B4-BE49-F238E27FC236}">
                <a16:creationId xmlns:a16="http://schemas.microsoft.com/office/drawing/2014/main" id="{52DFCC63-AAE8-CE3D-7832-42055BA6B195}"/>
              </a:ext>
            </a:extLst>
          </p:cNvPr>
          <p:cNvPicPr>
            <a:picLocks noGrp="1" noChangeAspect="1"/>
          </p:cNvPicPr>
          <p:nvPr>
            <p:ph type="pic" idx="1"/>
          </p:nvPr>
        </p:nvPicPr>
        <p:blipFill>
          <a:blip r:embed="rId3"/>
          <a:srcRect l="3701" r="3701"/>
          <a:stretch>
            <a:fillRect/>
          </a:stretch>
        </p:blipFill>
        <p:spPr/>
      </p:pic>
      <p:sp>
        <p:nvSpPr>
          <p:cNvPr id="4" name="Text Placeholder 3">
            <a:extLst>
              <a:ext uri="{FF2B5EF4-FFF2-40B4-BE49-F238E27FC236}">
                <a16:creationId xmlns:a16="http://schemas.microsoft.com/office/drawing/2014/main" id="{C89D5C0C-13C9-BE7B-A7BB-9DBD17FD8189}"/>
              </a:ext>
            </a:extLst>
          </p:cNvPr>
          <p:cNvSpPr>
            <a:spLocks noGrp="1"/>
          </p:cNvSpPr>
          <p:nvPr>
            <p:ph type="body" sz="half" idx="2"/>
          </p:nvPr>
        </p:nvSpPr>
        <p:spPr/>
        <p:txBody>
          <a:bodyPr/>
          <a:lstStyle/>
          <a:p>
            <a:pPr>
              <a:buFontTx/>
              <a:buChar char="•"/>
            </a:pPr>
            <a:r>
              <a:rPr lang="en-US"/>
              <a:t>Platform-specific design and development can help you create a more engaging and effective user experience.</a:t>
            </a:r>
          </a:p>
          <a:p>
            <a:pPr>
              <a:buFontTx/>
              <a:buChar char="•"/>
            </a:pPr>
            <a:r>
              <a:rPr lang="en-US"/>
              <a:t>It can also help you take advantage of the features and capabilities of each platform.</a:t>
            </a:r>
          </a:p>
          <a:p>
            <a:pPr>
              <a:buFontTx/>
              <a:buChar char="•"/>
            </a:pPr>
            <a:r>
              <a:rPr lang="en-US"/>
              <a:t>Finally, it can help you create a unique experience for each platform or device, which can help you stand out from the competition.</a:t>
            </a:r>
            <a:endParaRPr lang="en-GB"/>
          </a:p>
        </p:txBody>
      </p:sp>
    </p:spTree>
    <p:extLst>
      <p:ext uri="{BB962C8B-B14F-4D97-AF65-F5344CB8AC3E}">
        <p14:creationId xmlns:p14="http://schemas.microsoft.com/office/powerpoint/2010/main" val="2371095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349A-11C7-5832-70CA-D26812CFB026}"/>
              </a:ext>
            </a:extLst>
          </p:cNvPr>
          <p:cNvSpPr>
            <a:spLocks noGrp="1"/>
          </p:cNvSpPr>
          <p:nvPr>
            <p:ph type="ctrTitle"/>
          </p:nvPr>
        </p:nvSpPr>
        <p:spPr/>
        <p:txBody>
          <a:bodyPr/>
          <a:lstStyle/>
          <a:p>
            <a:r>
              <a:rPr lang="en-US"/>
              <a:t>Cross-Platform Development and Its Challenges</a:t>
            </a:r>
            <a:endParaRPr lang="en-GB"/>
          </a:p>
        </p:txBody>
      </p:sp>
    </p:spTree>
    <p:extLst>
      <p:ext uri="{BB962C8B-B14F-4D97-AF65-F5344CB8AC3E}">
        <p14:creationId xmlns:p14="http://schemas.microsoft.com/office/powerpoint/2010/main" val="60074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793D-A3C5-D5E7-C686-76665E3E2683}"/>
              </a:ext>
            </a:extLst>
          </p:cNvPr>
          <p:cNvSpPr>
            <a:spLocks noGrp="1"/>
          </p:cNvSpPr>
          <p:nvPr>
            <p:ph type="title"/>
          </p:nvPr>
        </p:nvSpPr>
        <p:spPr/>
        <p:txBody>
          <a:bodyPr/>
          <a:lstStyle/>
          <a:p>
            <a:r>
              <a:rPr lang="en-GB"/>
              <a:t>What is Cross-Platform Development?</a:t>
            </a:r>
          </a:p>
        </p:txBody>
      </p:sp>
      <p:pic>
        <p:nvPicPr>
          <p:cNvPr id="5" name="Picture Placeholder 4">
            <a:extLst>
              <a:ext uri="{FF2B5EF4-FFF2-40B4-BE49-F238E27FC236}">
                <a16:creationId xmlns:a16="http://schemas.microsoft.com/office/drawing/2014/main" id="{359A925F-9C8F-552C-D7C6-2734C12B4255}"/>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F45707CE-363E-8E31-D19C-62551323AABB}"/>
              </a:ext>
            </a:extLst>
          </p:cNvPr>
          <p:cNvSpPr>
            <a:spLocks noGrp="1"/>
          </p:cNvSpPr>
          <p:nvPr>
            <p:ph type="body" sz="half" idx="2"/>
          </p:nvPr>
        </p:nvSpPr>
        <p:spPr/>
        <p:txBody>
          <a:bodyPr/>
          <a:lstStyle/>
          <a:p>
            <a:pPr>
              <a:buFontTx/>
              <a:buChar char="•"/>
            </a:pPr>
            <a:r>
              <a:rPr lang="en-US"/>
              <a:t>Cross-platform development is the process of creating software applications that can be used on multiple platforms, such as Windows, Mac, iOS, and Android.</a:t>
            </a:r>
          </a:p>
          <a:p>
            <a:pPr>
              <a:buFontTx/>
              <a:buChar char="•"/>
            </a:pPr>
            <a:r>
              <a:rPr lang="en-US"/>
              <a:t>It is a cost-effective way to develop applications that can be used on multiple platforms without having to create separate versions for each platform.</a:t>
            </a:r>
            <a:endParaRPr lang="en-GB"/>
          </a:p>
        </p:txBody>
      </p:sp>
    </p:spTree>
    <p:extLst>
      <p:ext uri="{BB962C8B-B14F-4D97-AF65-F5344CB8AC3E}">
        <p14:creationId xmlns:p14="http://schemas.microsoft.com/office/powerpoint/2010/main" val="205760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A8FF-F5A0-96D4-DCA3-124B2AE2B929}"/>
              </a:ext>
            </a:extLst>
          </p:cNvPr>
          <p:cNvSpPr>
            <a:spLocks noGrp="1"/>
          </p:cNvSpPr>
          <p:nvPr>
            <p:ph type="title"/>
          </p:nvPr>
        </p:nvSpPr>
        <p:spPr/>
        <p:txBody>
          <a:bodyPr/>
          <a:lstStyle/>
          <a:p>
            <a:r>
              <a:rPr lang="en-GB"/>
              <a:t>Challenges of Cross-Platform Development</a:t>
            </a:r>
          </a:p>
        </p:txBody>
      </p:sp>
      <p:pic>
        <p:nvPicPr>
          <p:cNvPr id="5" name="Picture Placeholder 4">
            <a:extLst>
              <a:ext uri="{FF2B5EF4-FFF2-40B4-BE49-F238E27FC236}">
                <a16:creationId xmlns:a16="http://schemas.microsoft.com/office/drawing/2014/main" id="{FBE2650B-9236-2EB8-56E4-238FC070E3BA}"/>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EBD64E8-462D-0D6E-1DCF-E3B9473A4AF5}"/>
              </a:ext>
            </a:extLst>
          </p:cNvPr>
          <p:cNvSpPr>
            <a:spLocks noGrp="1"/>
          </p:cNvSpPr>
          <p:nvPr>
            <p:ph type="body" sz="half" idx="2"/>
          </p:nvPr>
        </p:nvSpPr>
        <p:spPr/>
        <p:txBody>
          <a:bodyPr/>
          <a:lstStyle/>
          <a:p>
            <a:pPr>
              <a:buFontTx/>
              <a:buChar char="•"/>
            </a:pPr>
            <a:r>
              <a:rPr lang="en-US"/>
              <a:t>Cross-platform development can be challenging, as it requires developers to be familiar with multiple platforms and their respective development tools.</a:t>
            </a:r>
          </a:p>
          <a:p>
            <a:pPr>
              <a:buFontTx/>
              <a:buChar char="•"/>
            </a:pPr>
            <a:r>
              <a:rPr lang="en-US"/>
              <a:t>It can also be difficult to ensure that the application works properly on all platforms, as each platform has its own set of rules and guidelines.</a:t>
            </a:r>
          </a:p>
          <a:p>
            <a:pPr>
              <a:buFontTx/>
              <a:buChar char="•"/>
            </a:pPr>
            <a:r>
              <a:rPr lang="en-US"/>
              <a:t>Cross-platform development can also be time-consuming, as it requires developers to test the application on multiple platforms to ensure that it works properly.</a:t>
            </a:r>
            <a:endParaRPr lang="en-GB"/>
          </a:p>
        </p:txBody>
      </p:sp>
    </p:spTree>
    <p:extLst>
      <p:ext uri="{BB962C8B-B14F-4D97-AF65-F5344CB8AC3E}">
        <p14:creationId xmlns:p14="http://schemas.microsoft.com/office/powerpoint/2010/main" val="4145881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2D4C-7BF1-94A5-C7B8-30A3EC6C3B52}"/>
              </a:ext>
            </a:extLst>
          </p:cNvPr>
          <p:cNvSpPr>
            <a:spLocks noGrp="1"/>
          </p:cNvSpPr>
          <p:nvPr>
            <p:ph type="title"/>
          </p:nvPr>
        </p:nvSpPr>
        <p:spPr/>
        <p:txBody>
          <a:bodyPr/>
          <a:lstStyle/>
          <a:p>
            <a:r>
              <a:rPr lang="en-GB"/>
              <a:t>Tools for Cross-Platform Development</a:t>
            </a:r>
          </a:p>
        </p:txBody>
      </p:sp>
      <p:pic>
        <p:nvPicPr>
          <p:cNvPr id="5" name="Picture Placeholder 4">
            <a:extLst>
              <a:ext uri="{FF2B5EF4-FFF2-40B4-BE49-F238E27FC236}">
                <a16:creationId xmlns:a16="http://schemas.microsoft.com/office/drawing/2014/main" id="{C44F5029-07A8-1776-E0B0-553BE242163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E11B9D82-970A-A451-9913-207851D22ACC}"/>
              </a:ext>
            </a:extLst>
          </p:cNvPr>
          <p:cNvSpPr>
            <a:spLocks noGrp="1"/>
          </p:cNvSpPr>
          <p:nvPr>
            <p:ph type="body" sz="half" idx="2"/>
          </p:nvPr>
        </p:nvSpPr>
        <p:spPr/>
        <p:txBody>
          <a:bodyPr/>
          <a:lstStyle/>
          <a:p>
            <a:pPr>
              <a:buFontTx/>
              <a:buChar char="•"/>
            </a:pPr>
            <a:r>
              <a:rPr lang="en-US"/>
              <a:t>There are a variety of tools available for cross-platform development, such as Xamarin, React Native, and Flutter.</a:t>
            </a:r>
          </a:p>
          <a:p>
            <a:pPr>
              <a:buFontTx/>
              <a:buChar char="•"/>
            </a:pPr>
            <a:r>
              <a:rPr lang="en-US"/>
              <a:t>These tools allow developers to create applications that can be used on multiple platforms without having to create separate versions for each platform.</a:t>
            </a:r>
          </a:p>
          <a:p>
            <a:pPr>
              <a:buFontTx/>
              <a:buChar char="•"/>
            </a:pPr>
            <a:r>
              <a:rPr lang="en-US"/>
              <a:t>These tools also provide developers with a variety of features, such as debugging tools, UI components, and more.</a:t>
            </a:r>
            <a:endParaRPr lang="en-GB"/>
          </a:p>
        </p:txBody>
      </p:sp>
    </p:spTree>
    <p:extLst>
      <p:ext uri="{BB962C8B-B14F-4D97-AF65-F5344CB8AC3E}">
        <p14:creationId xmlns:p14="http://schemas.microsoft.com/office/powerpoint/2010/main" val="75669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C8C9-41D6-6E69-1A18-277AB075C191}"/>
              </a:ext>
            </a:extLst>
          </p:cNvPr>
          <p:cNvSpPr>
            <a:spLocks noGrp="1"/>
          </p:cNvSpPr>
          <p:nvPr>
            <p:ph type="title"/>
          </p:nvPr>
        </p:nvSpPr>
        <p:spPr/>
        <p:txBody>
          <a:bodyPr/>
          <a:lstStyle/>
          <a:p>
            <a:r>
              <a:rPr lang="en-US"/>
              <a:t>Best Practices for Cross-Platform Development</a:t>
            </a:r>
            <a:endParaRPr lang="en-GB"/>
          </a:p>
        </p:txBody>
      </p:sp>
      <p:pic>
        <p:nvPicPr>
          <p:cNvPr id="5" name="Picture Placeholder 4">
            <a:extLst>
              <a:ext uri="{FF2B5EF4-FFF2-40B4-BE49-F238E27FC236}">
                <a16:creationId xmlns:a16="http://schemas.microsoft.com/office/drawing/2014/main" id="{D9203385-3281-2E67-6C50-96F6FB22B087}"/>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61679C53-DAB2-C01F-2FB2-C423AC0BE3B2}"/>
              </a:ext>
            </a:extLst>
          </p:cNvPr>
          <p:cNvSpPr>
            <a:spLocks noGrp="1"/>
          </p:cNvSpPr>
          <p:nvPr>
            <p:ph type="body" sz="half" idx="2"/>
          </p:nvPr>
        </p:nvSpPr>
        <p:spPr/>
        <p:txBody>
          <a:bodyPr/>
          <a:lstStyle/>
          <a:p>
            <a:pPr>
              <a:buFontTx/>
              <a:buChar char="•"/>
            </a:pPr>
            <a:r>
              <a:rPr lang="en-US"/>
              <a:t>When developing a cross-platform application, it is important to keep the following best practices in mind:</a:t>
            </a:r>
          </a:p>
          <a:p>
            <a:pPr>
              <a:buFontTx/>
              <a:buChar char="•"/>
            </a:pPr>
            <a:r>
              <a:rPr lang="en-US"/>
              <a:t>- Test the application on multiple platforms to ensure that it works properly.</a:t>
            </a:r>
          </a:p>
          <a:p>
            <a:pPr>
              <a:buFontTx/>
              <a:buChar char="•"/>
            </a:pPr>
            <a:r>
              <a:rPr lang="en-US"/>
              <a:t>- Use the same codebase for all platforms to reduce development time and effort.</a:t>
            </a:r>
          </a:p>
          <a:p>
            <a:pPr>
              <a:buFontTx/>
              <a:buChar char="•"/>
            </a:pPr>
            <a:r>
              <a:rPr lang="en-US"/>
              <a:t>- Use debugging tools to identify and fix any issues with the application.</a:t>
            </a:r>
          </a:p>
          <a:p>
            <a:pPr>
              <a:buFontTx/>
              <a:buChar char="•"/>
            </a:pPr>
            <a:r>
              <a:rPr lang="en-US"/>
              <a:t>- Follow the guidelines of each platform to ensure that the application meets the requirements of each platform.</a:t>
            </a:r>
            <a:endParaRPr lang="en-GB"/>
          </a:p>
        </p:txBody>
      </p:sp>
    </p:spTree>
    <p:extLst>
      <p:ext uri="{BB962C8B-B14F-4D97-AF65-F5344CB8AC3E}">
        <p14:creationId xmlns:p14="http://schemas.microsoft.com/office/powerpoint/2010/main" val="339543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1 – Introduction to Software Development</a:t>
            </a:r>
          </a:p>
          <a:p>
            <a:endParaRPr lang="en-GB" dirty="0"/>
          </a:p>
          <a:p>
            <a:r>
              <a:rPr lang="en-GB" dirty="0"/>
              <a:t>Week 2C</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0D61-DE41-9899-7028-742FC10DECAC}"/>
              </a:ext>
            </a:extLst>
          </p:cNvPr>
          <p:cNvSpPr>
            <a:spLocks noGrp="1"/>
          </p:cNvSpPr>
          <p:nvPr>
            <p:ph type="title"/>
          </p:nvPr>
        </p:nvSpPr>
        <p:spPr/>
        <p:txBody>
          <a:bodyPr/>
          <a:lstStyle/>
          <a:p>
            <a:r>
              <a:rPr lang="en-GB"/>
              <a:t>Benefits of Cross-Platform Development</a:t>
            </a:r>
          </a:p>
        </p:txBody>
      </p:sp>
      <p:pic>
        <p:nvPicPr>
          <p:cNvPr id="5" name="Picture Placeholder 4">
            <a:extLst>
              <a:ext uri="{FF2B5EF4-FFF2-40B4-BE49-F238E27FC236}">
                <a16:creationId xmlns:a16="http://schemas.microsoft.com/office/drawing/2014/main" id="{13D13749-229C-D68F-45F0-D88ECE6807D1}"/>
              </a:ext>
            </a:extLst>
          </p:cNvPr>
          <p:cNvPicPr>
            <a:picLocks noGrp="1" noChangeAspect="1"/>
          </p:cNvPicPr>
          <p:nvPr>
            <p:ph type="pic" idx="1"/>
          </p:nvPr>
        </p:nvPicPr>
        <p:blipFill>
          <a:blip r:embed="rId3"/>
          <a:srcRect l="7695" r="7695"/>
          <a:stretch>
            <a:fillRect/>
          </a:stretch>
        </p:blipFill>
        <p:spPr/>
      </p:pic>
      <p:sp>
        <p:nvSpPr>
          <p:cNvPr id="4" name="Text Placeholder 3">
            <a:extLst>
              <a:ext uri="{FF2B5EF4-FFF2-40B4-BE49-F238E27FC236}">
                <a16:creationId xmlns:a16="http://schemas.microsoft.com/office/drawing/2014/main" id="{B2FA0D69-578A-6EDD-9DE9-67631EAEDE04}"/>
              </a:ext>
            </a:extLst>
          </p:cNvPr>
          <p:cNvSpPr>
            <a:spLocks noGrp="1"/>
          </p:cNvSpPr>
          <p:nvPr>
            <p:ph type="body" sz="half" idx="2"/>
          </p:nvPr>
        </p:nvSpPr>
        <p:spPr/>
        <p:txBody>
          <a:bodyPr/>
          <a:lstStyle/>
          <a:p>
            <a:pPr>
              <a:buFontTx/>
              <a:buChar char="•"/>
            </a:pPr>
            <a:r>
              <a:rPr lang="en-US"/>
              <a:t>Cross-platform development is cost-effective, as it eliminates the need to create separate versions of the same application for different platforms.</a:t>
            </a:r>
          </a:p>
          <a:p>
            <a:pPr>
              <a:buFontTx/>
              <a:buChar char="•"/>
            </a:pPr>
            <a:r>
              <a:rPr lang="en-US"/>
              <a:t>It also allows developers to use the same codebase for multiple platforms, which reduces development time and effort.</a:t>
            </a:r>
          </a:p>
          <a:p>
            <a:pPr>
              <a:buFontTx/>
              <a:buChar char="•"/>
            </a:pPr>
            <a:r>
              <a:rPr lang="en-US"/>
              <a:t>Cross-platform development also allows developers to reach a wider audience, as the application can be used on multiple platforms.</a:t>
            </a:r>
            <a:endParaRPr lang="en-GB"/>
          </a:p>
        </p:txBody>
      </p:sp>
    </p:spTree>
    <p:extLst>
      <p:ext uri="{BB962C8B-B14F-4D97-AF65-F5344CB8AC3E}">
        <p14:creationId xmlns:p14="http://schemas.microsoft.com/office/powerpoint/2010/main" val="4246634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42D0-4291-BB73-719E-4A5990EFE5A5}"/>
              </a:ext>
            </a:extLst>
          </p:cNvPr>
          <p:cNvSpPr>
            <a:spLocks noGrp="1"/>
          </p:cNvSpPr>
          <p:nvPr>
            <p:ph type="ctrTitle"/>
          </p:nvPr>
        </p:nvSpPr>
        <p:spPr/>
        <p:txBody>
          <a:bodyPr>
            <a:normAutofit fontScale="90000"/>
          </a:bodyPr>
          <a:lstStyle/>
          <a:p>
            <a:r>
              <a:rPr lang="en-GB"/>
              <a:t>Platform-specific Performance Optimisation Techniques</a:t>
            </a:r>
          </a:p>
        </p:txBody>
      </p:sp>
    </p:spTree>
    <p:extLst>
      <p:ext uri="{BB962C8B-B14F-4D97-AF65-F5344CB8AC3E}">
        <p14:creationId xmlns:p14="http://schemas.microsoft.com/office/powerpoint/2010/main" val="237760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54D7-0E03-AFDD-1812-F147172F862A}"/>
              </a:ext>
            </a:extLst>
          </p:cNvPr>
          <p:cNvSpPr>
            <a:spLocks noGrp="1"/>
          </p:cNvSpPr>
          <p:nvPr>
            <p:ph type="title"/>
          </p:nvPr>
        </p:nvSpPr>
        <p:spPr/>
        <p:txBody>
          <a:bodyPr/>
          <a:lstStyle/>
          <a:p>
            <a:r>
              <a:rPr lang="en-GB"/>
              <a:t>Platform-specific Optimisation</a:t>
            </a:r>
          </a:p>
        </p:txBody>
      </p:sp>
      <p:pic>
        <p:nvPicPr>
          <p:cNvPr id="5" name="Picture Placeholder 4">
            <a:extLst>
              <a:ext uri="{FF2B5EF4-FFF2-40B4-BE49-F238E27FC236}">
                <a16:creationId xmlns:a16="http://schemas.microsoft.com/office/drawing/2014/main" id="{CD1C41C9-C46C-6158-7B08-F174211F2681}"/>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935263D1-61E6-6A37-4355-D0B719D8285B}"/>
              </a:ext>
            </a:extLst>
          </p:cNvPr>
          <p:cNvSpPr>
            <a:spLocks noGrp="1"/>
          </p:cNvSpPr>
          <p:nvPr>
            <p:ph type="body" sz="half" idx="2"/>
          </p:nvPr>
        </p:nvSpPr>
        <p:spPr/>
        <p:txBody>
          <a:bodyPr/>
          <a:lstStyle/>
          <a:p>
            <a:pPr>
              <a:buFontTx/>
              <a:buChar char="•"/>
            </a:pPr>
            <a:r>
              <a:rPr lang="en-US"/>
              <a:t>What is platform-specific optimisation?</a:t>
            </a:r>
          </a:p>
          <a:p>
            <a:pPr>
              <a:buFontTx/>
              <a:buChar char="•"/>
            </a:pPr>
            <a:r>
              <a:rPr lang="en-US"/>
              <a:t>Why is it important?</a:t>
            </a:r>
          </a:p>
          <a:p>
            <a:pPr>
              <a:buFontTx/>
              <a:buChar char="•"/>
            </a:pPr>
            <a:r>
              <a:rPr lang="en-US"/>
              <a:t>How can it be achieved?</a:t>
            </a:r>
            <a:endParaRPr lang="en-GB"/>
          </a:p>
        </p:txBody>
      </p:sp>
    </p:spTree>
    <p:extLst>
      <p:ext uri="{BB962C8B-B14F-4D97-AF65-F5344CB8AC3E}">
        <p14:creationId xmlns:p14="http://schemas.microsoft.com/office/powerpoint/2010/main" val="2208467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F722-4AF3-9A4C-9B95-2C5F17FBD74C}"/>
              </a:ext>
            </a:extLst>
          </p:cNvPr>
          <p:cNvSpPr>
            <a:spLocks noGrp="1"/>
          </p:cNvSpPr>
          <p:nvPr>
            <p:ph type="title"/>
          </p:nvPr>
        </p:nvSpPr>
        <p:spPr/>
        <p:txBody>
          <a:bodyPr/>
          <a:lstStyle/>
          <a:p>
            <a:r>
              <a:rPr lang="en-GB"/>
              <a:t>Platform-specific Optimisation Strategies</a:t>
            </a:r>
          </a:p>
        </p:txBody>
      </p:sp>
      <p:pic>
        <p:nvPicPr>
          <p:cNvPr id="5" name="Picture Placeholder 4">
            <a:extLst>
              <a:ext uri="{FF2B5EF4-FFF2-40B4-BE49-F238E27FC236}">
                <a16:creationId xmlns:a16="http://schemas.microsoft.com/office/drawing/2014/main" id="{05D31251-7AE5-C8D3-6D29-666DA1DD53F9}"/>
              </a:ext>
            </a:extLst>
          </p:cNvPr>
          <p:cNvPicPr>
            <a:picLocks noGrp="1" noChangeAspect="1"/>
          </p:cNvPicPr>
          <p:nvPr>
            <p:ph type="pic" idx="1"/>
          </p:nvPr>
        </p:nvPicPr>
        <p:blipFill>
          <a:blip r:embed="rId3"/>
          <a:srcRect l="7897" r="7897"/>
          <a:stretch>
            <a:fillRect/>
          </a:stretch>
        </p:blipFill>
        <p:spPr/>
      </p:pic>
      <p:sp>
        <p:nvSpPr>
          <p:cNvPr id="4" name="Text Placeholder 3">
            <a:extLst>
              <a:ext uri="{FF2B5EF4-FFF2-40B4-BE49-F238E27FC236}">
                <a16:creationId xmlns:a16="http://schemas.microsoft.com/office/drawing/2014/main" id="{02C7B9C8-B56F-2EC5-6B55-491D0D994C95}"/>
              </a:ext>
            </a:extLst>
          </p:cNvPr>
          <p:cNvSpPr>
            <a:spLocks noGrp="1"/>
          </p:cNvSpPr>
          <p:nvPr>
            <p:ph type="body" sz="half" idx="2"/>
          </p:nvPr>
        </p:nvSpPr>
        <p:spPr/>
        <p:txBody>
          <a:bodyPr/>
          <a:lstStyle/>
          <a:p>
            <a:pPr>
              <a:buFontTx/>
              <a:buChar char="•"/>
            </a:pPr>
            <a:r>
              <a:rPr lang="en-US"/>
              <a:t>Platform-specific code optimisation</a:t>
            </a:r>
          </a:p>
          <a:p>
            <a:pPr>
              <a:buFontTx/>
              <a:buChar char="•"/>
            </a:pPr>
            <a:r>
              <a:rPr lang="en-US"/>
              <a:t>Platform-specific memory optimisation</a:t>
            </a:r>
          </a:p>
          <a:p>
            <a:pPr>
              <a:buFontTx/>
              <a:buChar char="•"/>
            </a:pPr>
            <a:r>
              <a:rPr lang="en-US"/>
              <a:t>Platform-specific data optimisation</a:t>
            </a:r>
            <a:endParaRPr lang="en-GB"/>
          </a:p>
        </p:txBody>
      </p:sp>
    </p:spTree>
    <p:extLst>
      <p:ext uri="{BB962C8B-B14F-4D97-AF65-F5344CB8AC3E}">
        <p14:creationId xmlns:p14="http://schemas.microsoft.com/office/powerpoint/2010/main" val="3769050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2FE2-3C30-F752-288F-C5F05603A2CC}"/>
              </a:ext>
            </a:extLst>
          </p:cNvPr>
          <p:cNvSpPr>
            <a:spLocks noGrp="1"/>
          </p:cNvSpPr>
          <p:nvPr>
            <p:ph type="title"/>
          </p:nvPr>
        </p:nvSpPr>
        <p:spPr/>
        <p:txBody>
          <a:bodyPr/>
          <a:lstStyle/>
          <a:p>
            <a:r>
              <a:rPr lang="en-GB"/>
              <a:t>Platform-specific Code Optimisation</a:t>
            </a:r>
          </a:p>
        </p:txBody>
      </p:sp>
      <p:pic>
        <p:nvPicPr>
          <p:cNvPr id="5" name="Picture Placeholder 4">
            <a:extLst>
              <a:ext uri="{FF2B5EF4-FFF2-40B4-BE49-F238E27FC236}">
                <a16:creationId xmlns:a16="http://schemas.microsoft.com/office/drawing/2014/main" id="{82AA569B-5109-353D-04ED-947EC2626D9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FB25FB30-FDE1-BA5E-5141-0E31567C7EB0}"/>
              </a:ext>
            </a:extLst>
          </p:cNvPr>
          <p:cNvSpPr>
            <a:spLocks noGrp="1"/>
          </p:cNvSpPr>
          <p:nvPr>
            <p:ph type="body" sz="half" idx="2"/>
          </p:nvPr>
        </p:nvSpPr>
        <p:spPr/>
        <p:txBody>
          <a:bodyPr/>
          <a:lstStyle/>
          <a:p>
            <a:pPr>
              <a:buFontTx/>
              <a:buChar char="•"/>
            </a:pPr>
            <a:r>
              <a:rPr lang="en-US"/>
              <a:t>Using platform-specific instructions</a:t>
            </a:r>
          </a:p>
          <a:p>
            <a:pPr>
              <a:buFontTx/>
              <a:buChar char="•"/>
            </a:pPr>
            <a:r>
              <a:rPr lang="en-US"/>
              <a:t>Using platform-specific libraries</a:t>
            </a:r>
          </a:p>
          <a:p>
            <a:pPr>
              <a:buFontTx/>
              <a:buChar char="•"/>
            </a:pPr>
            <a:r>
              <a:rPr lang="en-US"/>
              <a:t>Using platform-specific compilers</a:t>
            </a:r>
            <a:endParaRPr lang="en-GB"/>
          </a:p>
        </p:txBody>
      </p:sp>
    </p:spTree>
    <p:extLst>
      <p:ext uri="{BB962C8B-B14F-4D97-AF65-F5344CB8AC3E}">
        <p14:creationId xmlns:p14="http://schemas.microsoft.com/office/powerpoint/2010/main" val="3336624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657A-F453-ADF7-D289-A27207926532}"/>
              </a:ext>
            </a:extLst>
          </p:cNvPr>
          <p:cNvSpPr>
            <a:spLocks noGrp="1"/>
          </p:cNvSpPr>
          <p:nvPr>
            <p:ph type="title"/>
          </p:nvPr>
        </p:nvSpPr>
        <p:spPr/>
        <p:txBody>
          <a:bodyPr/>
          <a:lstStyle/>
          <a:p>
            <a:r>
              <a:rPr lang="en-GB"/>
              <a:t>Platform-specific Memory Optimisation</a:t>
            </a:r>
          </a:p>
        </p:txBody>
      </p:sp>
      <p:pic>
        <p:nvPicPr>
          <p:cNvPr id="5" name="Picture Placeholder 4">
            <a:extLst>
              <a:ext uri="{FF2B5EF4-FFF2-40B4-BE49-F238E27FC236}">
                <a16:creationId xmlns:a16="http://schemas.microsoft.com/office/drawing/2014/main" id="{7D0CB64A-2BBC-DCEC-E822-D2A61D805407}"/>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A0A4255F-A6D1-8E17-7250-F2E4C7E0BA81}"/>
              </a:ext>
            </a:extLst>
          </p:cNvPr>
          <p:cNvSpPr>
            <a:spLocks noGrp="1"/>
          </p:cNvSpPr>
          <p:nvPr>
            <p:ph type="body" sz="half" idx="2"/>
          </p:nvPr>
        </p:nvSpPr>
        <p:spPr/>
        <p:txBody>
          <a:bodyPr/>
          <a:lstStyle/>
          <a:p>
            <a:pPr>
              <a:buFontTx/>
              <a:buChar char="•"/>
            </a:pPr>
            <a:r>
              <a:rPr lang="en-US"/>
              <a:t>Using platform-specific memory management techniques</a:t>
            </a:r>
          </a:p>
          <a:p>
            <a:pPr>
              <a:buFontTx/>
              <a:buChar char="•"/>
            </a:pPr>
            <a:r>
              <a:rPr lang="en-US"/>
              <a:t>Using platform-specific caching techniques</a:t>
            </a:r>
          </a:p>
          <a:p>
            <a:pPr>
              <a:buFontTx/>
              <a:buChar char="•"/>
            </a:pPr>
            <a:r>
              <a:rPr lang="en-US"/>
              <a:t>Using platform-specific memory allocation techniques</a:t>
            </a:r>
            <a:endParaRPr lang="en-GB"/>
          </a:p>
        </p:txBody>
      </p:sp>
    </p:spTree>
    <p:extLst>
      <p:ext uri="{BB962C8B-B14F-4D97-AF65-F5344CB8AC3E}">
        <p14:creationId xmlns:p14="http://schemas.microsoft.com/office/powerpoint/2010/main" val="3832837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BDAF-C9D0-3F3C-9A9B-B21086C53477}"/>
              </a:ext>
            </a:extLst>
          </p:cNvPr>
          <p:cNvSpPr>
            <a:spLocks noGrp="1"/>
          </p:cNvSpPr>
          <p:nvPr>
            <p:ph type="title"/>
          </p:nvPr>
        </p:nvSpPr>
        <p:spPr/>
        <p:txBody>
          <a:bodyPr/>
          <a:lstStyle/>
          <a:p>
            <a:r>
              <a:rPr lang="en-GB"/>
              <a:t>Platform-specific Data Optimisation</a:t>
            </a:r>
          </a:p>
        </p:txBody>
      </p:sp>
      <p:pic>
        <p:nvPicPr>
          <p:cNvPr id="5" name="Picture Placeholder 4">
            <a:extLst>
              <a:ext uri="{FF2B5EF4-FFF2-40B4-BE49-F238E27FC236}">
                <a16:creationId xmlns:a16="http://schemas.microsoft.com/office/drawing/2014/main" id="{5D14DA59-04A1-6E55-4366-639EABC22E67}"/>
              </a:ext>
            </a:extLst>
          </p:cNvPr>
          <p:cNvPicPr>
            <a:picLocks noGrp="1" noChangeAspect="1"/>
          </p:cNvPicPr>
          <p:nvPr>
            <p:ph type="pic" idx="1"/>
          </p:nvPr>
        </p:nvPicPr>
        <p:blipFill>
          <a:blip r:embed="rId3"/>
          <a:srcRect l="8032" r="8032"/>
          <a:stretch>
            <a:fillRect/>
          </a:stretch>
        </p:blipFill>
        <p:spPr/>
      </p:pic>
      <p:sp>
        <p:nvSpPr>
          <p:cNvPr id="4" name="Text Placeholder 3">
            <a:extLst>
              <a:ext uri="{FF2B5EF4-FFF2-40B4-BE49-F238E27FC236}">
                <a16:creationId xmlns:a16="http://schemas.microsoft.com/office/drawing/2014/main" id="{669702BE-79B2-4C13-DB31-CF1E67AAAD00}"/>
              </a:ext>
            </a:extLst>
          </p:cNvPr>
          <p:cNvSpPr>
            <a:spLocks noGrp="1"/>
          </p:cNvSpPr>
          <p:nvPr>
            <p:ph type="body" sz="half" idx="2"/>
          </p:nvPr>
        </p:nvSpPr>
        <p:spPr/>
        <p:txBody>
          <a:bodyPr/>
          <a:lstStyle/>
          <a:p>
            <a:pPr>
              <a:buFontTx/>
              <a:buChar char="•"/>
            </a:pPr>
            <a:r>
              <a:rPr lang="en-US"/>
              <a:t>Using platform-specific data structures</a:t>
            </a:r>
          </a:p>
          <a:p>
            <a:pPr>
              <a:buFontTx/>
              <a:buChar char="•"/>
            </a:pPr>
            <a:r>
              <a:rPr lang="en-US"/>
              <a:t>Using platform-specific data compression techniques</a:t>
            </a:r>
          </a:p>
          <a:p>
            <a:pPr>
              <a:buFontTx/>
              <a:buChar char="•"/>
            </a:pPr>
            <a:r>
              <a:rPr lang="en-US"/>
              <a:t>Using platform-specific data storage techniques</a:t>
            </a:r>
            <a:endParaRPr lang="en-GB"/>
          </a:p>
        </p:txBody>
      </p:sp>
    </p:spTree>
    <p:extLst>
      <p:ext uri="{BB962C8B-B14F-4D97-AF65-F5344CB8AC3E}">
        <p14:creationId xmlns:p14="http://schemas.microsoft.com/office/powerpoint/2010/main" val="4166009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1035-7A29-DCB0-FC04-9ECDEB7007AB}"/>
              </a:ext>
            </a:extLst>
          </p:cNvPr>
          <p:cNvSpPr>
            <a:spLocks noGrp="1"/>
          </p:cNvSpPr>
          <p:nvPr>
            <p:ph type="ctrTitle"/>
          </p:nvPr>
        </p:nvSpPr>
        <p:spPr/>
        <p:txBody>
          <a:bodyPr>
            <a:normAutofit fontScale="90000"/>
          </a:bodyPr>
          <a:lstStyle/>
          <a:p>
            <a:r>
              <a:rPr lang="en-US"/>
              <a:t>Considerations for Cloud vs. On-Premises Software Deployments</a:t>
            </a:r>
            <a:endParaRPr lang="en-GB"/>
          </a:p>
        </p:txBody>
      </p:sp>
    </p:spTree>
    <p:extLst>
      <p:ext uri="{BB962C8B-B14F-4D97-AF65-F5344CB8AC3E}">
        <p14:creationId xmlns:p14="http://schemas.microsoft.com/office/powerpoint/2010/main" val="1228908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493E-5E88-2EDC-BCDB-AB2B702D4ADC}"/>
              </a:ext>
            </a:extLst>
          </p:cNvPr>
          <p:cNvSpPr>
            <a:spLocks noGrp="1"/>
          </p:cNvSpPr>
          <p:nvPr>
            <p:ph type="title"/>
          </p:nvPr>
        </p:nvSpPr>
        <p:spPr/>
        <p:txBody>
          <a:bodyPr/>
          <a:lstStyle/>
          <a:p>
            <a:r>
              <a:rPr lang="en-GB"/>
              <a:t>Cost</a:t>
            </a:r>
          </a:p>
        </p:txBody>
      </p:sp>
      <p:pic>
        <p:nvPicPr>
          <p:cNvPr id="5" name="Picture Placeholder 4">
            <a:extLst>
              <a:ext uri="{FF2B5EF4-FFF2-40B4-BE49-F238E27FC236}">
                <a16:creationId xmlns:a16="http://schemas.microsoft.com/office/drawing/2014/main" id="{BF94C261-C7EF-D7AE-6E52-58E60D0F75FF}"/>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E9E7C277-3E09-E5AA-3195-DEA293022F84}"/>
              </a:ext>
            </a:extLst>
          </p:cNvPr>
          <p:cNvSpPr>
            <a:spLocks noGrp="1"/>
          </p:cNvSpPr>
          <p:nvPr>
            <p:ph type="body" sz="half" idx="2"/>
          </p:nvPr>
        </p:nvSpPr>
        <p:spPr/>
        <p:txBody>
          <a:bodyPr/>
          <a:lstStyle/>
          <a:p>
            <a:pPr>
              <a:buFontTx/>
              <a:buChar char="•"/>
            </a:pPr>
            <a:r>
              <a:rPr lang="en-US"/>
              <a:t>Cost of hardware and software</a:t>
            </a:r>
          </a:p>
          <a:p>
            <a:pPr>
              <a:buFontTx/>
              <a:buChar char="•"/>
            </a:pPr>
            <a:r>
              <a:rPr lang="en-US"/>
              <a:t>Cost of maintenance and upgrades</a:t>
            </a:r>
          </a:p>
          <a:p>
            <a:pPr>
              <a:buFontTx/>
              <a:buChar char="•"/>
            </a:pPr>
            <a:r>
              <a:rPr lang="en-US"/>
              <a:t>Cost of data storage and bandwidth</a:t>
            </a:r>
            <a:endParaRPr lang="en-GB"/>
          </a:p>
        </p:txBody>
      </p:sp>
    </p:spTree>
    <p:extLst>
      <p:ext uri="{BB962C8B-B14F-4D97-AF65-F5344CB8AC3E}">
        <p14:creationId xmlns:p14="http://schemas.microsoft.com/office/powerpoint/2010/main" val="151030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3081-B9B2-D004-C666-9DA559BDA763}"/>
              </a:ext>
            </a:extLst>
          </p:cNvPr>
          <p:cNvSpPr>
            <a:spLocks noGrp="1"/>
          </p:cNvSpPr>
          <p:nvPr>
            <p:ph type="title"/>
          </p:nvPr>
        </p:nvSpPr>
        <p:spPr/>
        <p:txBody>
          <a:bodyPr/>
          <a:lstStyle/>
          <a:p>
            <a:r>
              <a:rPr lang="en-GB"/>
              <a:t>Security</a:t>
            </a:r>
          </a:p>
        </p:txBody>
      </p:sp>
      <p:pic>
        <p:nvPicPr>
          <p:cNvPr id="5" name="Picture Placeholder 4">
            <a:extLst>
              <a:ext uri="{FF2B5EF4-FFF2-40B4-BE49-F238E27FC236}">
                <a16:creationId xmlns:a16="http://schemas.microsoft.com/office/drawing/2014/main" id="{D0578EC2-BD84-0759-C705-8C6D67A50101}"/>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6A645B15-00C0-C16E-B836-8080E5FAA99C}"/>
              </a:ext>
            </a:extLst>
          </p:cNvPr>
          <p:cNvSpPr>
            <a:spLocks noGrp="1"/>
          </p:cNvSpPr>
          <p:nvPr>
            <p:ph type="body" sz="half" idx="2"/>
          </p:nvPr>
        </p:nvSpPr>
        <p:spPr/>
        <p:txBody>
          <a:bodyPr/>
          <a:lstStyle/>
          <a:p>
            <a:pPr>
              <a:buFontTx/>
              <a:buChar char="•"/>
            </a:pPr>
            <a:r>
              <a:rPr lang="en-US"/>
              <a:t>Data security and privacy</a:t>
            </a:r>
          </a:p>
          <a:p>
            <a:pPr>
              <a:buFontTx/>
              <a:buChar char="•"/>
            </a:pPr>
            <a:r>
              <a:rPr lang="en-US"/>
              <a:t>Access control and authentication</a:t>
            </a:r>
          </a:p>
          <a:p>
            <a:pPr>
              <a:buFontTx/>
              <a:buChar char="•"/>
            </a:pPr>
            <a:r>
              <a:rPr lang="en-US"/>
              <a:t>Data backup and disaster recovery</a:t>
            </a:r>
            <a:endParaRPr lang="en-GB"/>
          </a:p>
        </p:txBody>
      </p:sp>
    </p:spTree>
    <p:extLst>
      <p:ext uri="{BB962C8B-B14F-4D97-AF65-F5344CB8AC3E}">
        <p14:creationId xmlns:p14="http://schemas.microsoft.com/office/powerpoint/2010/main" val="240789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Learning Outcomes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Concept of software platforms and the importance of platform-specific design and development.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Cross-platform development and its challenges.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Platform-specific performance optimisation techniques.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Considerations for cloud vs. on-premises software deployments.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Platform security considerations.</a:t>
            </a:r>
          </a:p>
          <a:p>
            <a:pPr>
              <a:lnSpc>
                <a:spcPct val="107000"/>
              </a:lnSpc>
              <a:spcAft>
                <a:spcPts val="800"/>
              </a:spcAft>
            </a:pPr>
            <a:r>
              <a:rPr lang="en-GB" sz="1800" kern="100" dirty="0">
                <a:latin typeface="Calibri" panose="020F0502020204030204" pitchFamily="34" charset="0"/>
                <a:ea typeface="Calibri" panose="020F0502020204030204" pitchFamily="34" charset="0"/>
                <a:cs typeface="Arial" panose="020B0604020202020204" pitchFamily="34" charset="0"/>
              </a:rPr>
              <a:t>Understand flowchart symbols.</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04CD-5F4A-D782-FDC0-3AEC6B42FA43}"/>
              </a:ext>
            </a:extLst>
          </p:cNvPr>
          <p:cNvSpPr>
            <a:spLocks noGrp="1"/>
          </p:cNvSpPr>
          <p:nvPr>
            <p:ph type="title"/>
          </p:nvPr>
        </p:nvSpPr>
        <p:spPr/>
        <p:txBody>
          <a:bodyPr/>
          <a:lstStyle/>
          <a:p>
            <a:r>
              <a:rPr lang="en-GB" dirty="0"/>
              <a:t>Scalability</a:t>
            </a:r>
          </a:p>
        </p:txBody>
      </p:sp>
      <p:pic>
        <p:nvPicPr>
          <p:cNvPr id="5" name="Picture Placeholder 4">
            <a:extLst>
              <a:ext uri="{FF2B5EF4-FFF2-40B4-BE49-F238E27FC236}">
                <a16:creationId xmlns:a16="http://schemas.microsoft.com/office/drawing/2014/main" id="{22DBAC1A-AE07-7E7C-3EE7-49185BD74919}"/>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07CE1C0E-A83C-5590-A205-7C2C81EFC554}"/>
              </a:ext>
            </a:extLst>
          </p:cNvPr>
          <p:cNvSpPr>
            <a:spLocks noGrp="1"/>
          </p:cNvSpPr>
          <p:nvPr>
            <p:ph type="body" sz="half" idx="2"/>
          </p:nvPr>
        </p:nvSpPr>
        <p:spPr/>
        <p:txBody>
          <a:bodyPr/>
          <a:lstStyle/>
          <a:p>
            <a:pPr>
              <a:buFontTx/>
              <a:buChar char="•"/>
            </a:pPr>
            <a:r>
              <a:rPr lang="en-US" dirty="0"/>
              <a:t>Ability to scale up or down quickly</a:t>
            </a:r>
          </a:p>
          <a:p>
            <a:pPr>
              <a:buFontTx/>
              <a:buChar char="•"/>
            </a:pPr>
            <a:r>
              <a:rPr lang="en-US" dirty="0"/>
              <a:t>Flexibility to add or remove resources</a:t>
            </a:r>
          </a:p>
          <a:p>
            <a:pPr>
              <a:buFontTx/>
              <a:buChar char="•"/>
            </a:pPr>
            <a:r>
              <a:rPr lang="en-US" dirty="0"/>
              <a:t>Ease of adding new users</a:t>
            </a:r>
            <a:endParaRPr lang="en-GB" dirty="0"/>
          </a:p>
        </p:txBody>
      </p:sp>
    </p:spTree>
    <p:extLst>
      <p:ext uri="{BB962C8B-B14F-4D97-AF65-F5344CB8AC3E}">
        <p14:creationId xmlns:p14="http://schemas.microsoft.com/office/powerpoint/2010/main" val="1668863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81BC-C473-DC05-5693-99BFA5C6C37E}"/>
              </a:ext>
            </a:extLst>
          </p:cNvPr>
          <p:cNvSpPr>
            <a:spLocks noGrp="1"/>
          </p:cNvSpPr>
          <p:nvPr>
            <p:ph type="title"/>
          </p:nvPr>
        </p:nvSpPr>
        <p:spPr/>
        <p:txBody>
          <a:bodyPr/>
          <a:lstStyle/>
          <a:p>
            <a:r>
              <a:rPr lang="en-GB"/>
              <a:t>Performance</a:t>
            </a:r>
          </a:p>
        </p:txBody>
      </p:sp>
      <p:pic>
        <p:nvPicPr>
          <p:cNvPr id="5" name="Picture Placeholder 4">
            <a:extLst>
              <a:ext uri="{FF2B5EF4-FFF2-40B4-BE49-F238E27FC236}">
                <a16:creationId xmlns:a16="http://schemas.microsoft.com/office/drawing/2014/main" id="{B2C5905B-6AE0-8C3B-1739-1E6CFCB3914A}"/>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94F213D9-A5E8-526E-7EF6-B45719A6AC37}"/>
              </a:ext>
            </a:extLst>
          </p:cNvPr>
          <p:cNvSpPr>
            <a:spLocks noGrp="1"/>
          </p:cNvSpPr>
          <p:nvPr>
            <p:ph type="body" sz="half" idx="2"/>
          </p:nvPr>
        </p:nvSpPr>
        <p:spPr/>
        <p:txBody>
          <a:bodyPr/>
          <a:lstStyle/>
          <a:p>
            <a:pPr>
              <a:buFontTx/>
              <a:buChar char="•"/>
            </a:pPr>
            <a:r>
              <a:rPr lang="en-US" dirty="0"/>
              <a:t>Network latency and bandwidth</a:t>
            </a:r>
          </a:p>
          <a:p>
            <a:pPr>
              <a:buFontTx/>
              <a:buChar char="•"/>
            </a:pPr>
            <a:r>
              <a:rPr lang="en-US" dirty="0"/>
              <a:t>Data processing speed</a:t>
            </a:r>
          </a:p>
          <a:p>
            <a:pPr>
              <a:buFontTx/>
              <a:buChar char="•"/>
            </a:pPr>
            <a:r>
              <a:rPr lang="en-US" dirty="0"/>
              <a:t>Reliability and availability</a:t>
            </a:r>
            <a:endParaRPr lang="en-GB" dirty="0"/>
          </a:p>
        </p:txBody>
      </p:sp>
    </p:spTree>
    <p:extLst>
      <p:ext uri="{BB962C8B-B14F-4D97-AF65-F5344CB8AC3E}">
        <p14:creationId xmlns:p14="http://schemas.microsoft.com/office/powerpoint/2010/main" val="1668895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9F85-2E56-CA35-DA11-8B73364F542E}"/>
              </a:ext>
            </a:extLst>
          </p:cNvPr>
          <p:cNvSpPr>
            <a:spLocks noGrp="1"/>
          </p:cNvSpPr>
          <p:nvPr>
            <p:ph type="title"/>
          </p:nvPr>
        </p:nvSpPr>
        <p:spPr/>
        <p:txBody>
          <a:bodyPr/>
          <a:lstStyle/>
          <a:p>
            <a:r>
              <a:rPr lang="en-GB"/>
              <a:t>Support</a:t>
            </a:r>
          </a:p>
        </p:txBody>
      </p:sp>
      <p:pic>
        <p:nvPicPr>
          <p:cNvPr id="5" name="Picture Placeholder 4">
            <a:extLst>
              <a:ext uri="{FF2B5EF4-FFF2-40B4-BE49-F238E27FC236}">
                <a16:creationId xmlns:a16="http://schemas.microsoft.com/office/drawing/2014/main" id="{284183AA-51B5-AE05-836A-B13B66F04491}"/>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5681FBCE-5C59-16BA-3AAE-0EED9BF04900}"/>
              </a:ext>
            </a:extLst>
          </p:cNvPr>
          <p:cNvSpPr>
            <a:spLocks noGrp="1"/>
          </p:cNvSpPr>
          <p:nvPr>
            <p:ph type="body" sz="half" idx="2"/>
          </p:nvPr>
        </p:nvSpPr>
        <p:spPr/>
        <p:txBody>
          <a:bodyPr/>
          <a:lstStyle/>
          <a:p>
            <a:pPr>
              <a:buFontTx/>
              <a:buChar char="•"/>
            </a:pPr>
            <a:r>
              <a:rPr lang="en-US" dirty="0"/>
              <a:t>Availability of technical support</a:t>
            </a:r>
          </a:p>
          <a:p>
            <a:pPr>
              <a:buFontTx/>
              <a:buChar char="•"/>
            </a:pPr>
            <a:r>
              <a:rPr lang="en-US" dirty="0"/>
              <a:t>Level of expertise of support staff</a:t>
            </a:r>
          </a:p>
          <a:p>
            <a:pPr>
              <a:buFontTx/>
              <a:buChar char="•"/>
            </a:pPr>
            <a:r>
              <a:rPr lang="en-US" dirty="0"/>
              <a:t>Response time to support requests</a:t>
            </a:r>
            <a:endParaRPr lang="en-GB" dirty="0"/>
          </a:p>
        </p:txBody>
      </p:sp>
    </p:spTree>
    <p:extLst>
      <p:ext uri="{BB962C8B-B14F-4D97-AF65-F5344CB8AC3E}">
        <p14:creationId xmlns:p14="http://schemas.microsoft.com/office/powerpoint/2010/main" val="771164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F21E-854C-D959-9D6F-8A89D53F1C0A}"/>
              </a:ext>
            </a:extLst>
          </p:cNvPr>
          <p:cNvSpPr>
            <a:spLocks noGrp="1"/>
          </p:cNvSpPr>
          <p:nvPr>
            <p:ph type="ctrTitle"/>
          </p:nvPr>
        </p:nvSpPr>
        <p:spPr/>
        <p:txBody>
          <a:bodyPr/>
          <a:lstStyle/>
          <a:p>
            <a:r>
              <a:rPr lang="en-GB"/>
              <a:t>Platform Security Considerations</a:t>
            </a:r>
          </a:p>
        </p:txBody>
      </p:sp>
    </p:spTree>
    <p:extLst>
      <p:ext uri="{BB962C8B-B14F-4D97-AF65-F5344CB8AC3E}">
        <p14:creationId xmlns:p14="http://schemas.microsoft.com/office/powerpoint/2010/main" val="442314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834A-67C5-3484-1216-1397682C59AF}"/>
              </a:ext>
            </a:extLst>
          </p:cNvPr>
          <p:cNvSpPr>
            <a:spLocks noGrp="1"/>
          </p:cNvSpPr>
          <p:nvPr>
            <p:ph type="title"/>
          </p:nvPr>
        </p:nvSpPr>
        <p:spPr/>
        <p:txBody>
          <a:bodyPr/>
          <a:lstStyle/>
          <a:p>
            <a:r>
              <a:rPr lang="en-GB"/>
              <a:t>Authentication &amp; Authorization</a:t>
            </a:r>
          </a:p>
        </p:txBody>
      </p:sp>
      <p:pic>
        <p:nvPicPr>
          <p:cNvPr id="5" name="Picture Placeholder 4">
            <a:extLst>
              <a:ext uri="{FF2B5EF4-FFF2-40B4-BE49-F238E27FC236}">
                <a16:creationId xmlns:a16="http://schemas.microsoft.com/office/drawing/2014/main" id="{2488B0B6-8BB8-BE69-1AC1-1F32945D0E5F}"/>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F60C8F3F-2769-56C7-1079-6DABC4F741C6}"/>
              </a:ext>
            </a:extLst>
          </p:cNvPr>
          <p:cNvSpPr>
            <a:spLocks noGrp="1"/>
          </p:cNvSpPr>
          <p:nvPr>
            <p:ph type="body" sz="half" idx="2"/>
          </p:nvPr>
        </p:nvSpPr>
        <p:spPr/>
        <p:txBody>
          <a:bodyPr/>
          <a:lstStyle/>
          <a:p>
            <a:pPr>
              <a:buFontTx/>
              <a:buChar char="•"/>
            </a:pPr>
            <a:r>
              <a:rPr lang="en-US"/>
              <a:t>Implementing strong authentication and authorization protocols</a:t>
            </a:r>
          </a:p>
          <a:p>
            <a:pPr>
              <a:buFontTx/>
              <a:buChar char="•"/>
            </a:pPr>
            <a:r>
              <a:rPr lang="en-US"/>
              <a:t>Ensuring access is granted to only authorized users</a:t>
            </a:r>
          </a:p>
          <a:p>
            <a:pPr>
              <a:buFontTx/>
              <a:buChar char="•"/>
            </a:pPr>
            <a:r>
              <a:rPr lang="en-US"/>
              <a:t>Using multi-factor authentication for added security</a:t>
            </a:r>
            <a:endParaRPr lang="en-GB"/>
          </a:p>
        </p:txBody>
      </p:sp>
    </p:spTree>
    <p:extLst>
      <p:ext uri="{BB962C8B-B14F-4D97-AF65-F5344CB8AC3E}">
        <p14:creationId xmlns:p14="http://schemas.microsoft.com/office/powerpoint/2010/main" val="3129370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FD27-9F48-65EA-F342-F4C013F8E82B}"/>
              </a:ext>
            </a:extLst>
          </p:cNvPr>
          <p:cNvSpPr>
            <a:spLocks noGrp="1"/>
          </p:cNvSpPr>
          <p:nvPr>
            <p:ph type="title"/>
          </p:nvPr>
        </p:nvSpPr>
        <p:spPr/>
        <p:txBody>
          <a:bodyPr/>
          <a:lstStyle/>
          <a:p>
            <a:r>
              <a:rPr lang="en-GB"/>
              <a:t>Data Encryption</a:t>
            </a:r>
          </a:p>
        </p:txBody>
      </p:sp>
      <p:pic>
        <p:nvPicPr>
          <p:cNvPr id="5" name="Picture Placeholder 4">
            <a:extLst>
              <a:ext uri="{FF2B5EF4-FFF2-40B4-BE49-F238E27FC236}">
                <a16:creationId xmlns:a16="http://schemas.microsoft.com/office/drawing/2014/main" id="{CC525739-3147-74F1-2FB4-62C48C6D3016}"/>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6CA2C973-8BF6-4E3D-1E53-25670F634BC4}"/>
              </a:ext>
            </a:extLst>
          </p:cNvPr>
          <p:cNvSpPr>
            <a:spLocks noGrp="1"/>
          </p:cNvSpPr>
          <p:nvPr>
            <p:ph type="body" sz="half" idx="2"/>
          </p:nvPr>
        </p:nvSpPr>
        <p:spPr/>
        <p:txBody>
          <a:bodyPr/>
          <a:lstStyle/>
          <a:p>
            <a:pPr>
              <a:buFontTx/>
              <a:buChar char="•"/>
            </a:pPr>
            <a:r>
              <a:rPr lang="en-US"/>
              <a:t>Encrypting data at rest and in transit</a:t>
            </a:r>
          </a:p>
          <a:p>
            <a:pPr>
              <a:buFontTx/>
              <a:buChar char="•"/>
            </a:pPr>
            <a:r>
              <a:rPr lang="en-US"/>
              <a:t>Using secure protocols such as TLS/SSL</a:t>
            </a:r>
          </a:p>
          <a:p>
            <a:pPr>
              <a:buFontTx/>
              <a:buChar char="•"/>
            </a:pPr>
            <a:r>
              <a:rPr lang="en-US"/>
              <a:t>Ensuring data is encrypted with strong algorithms</a:t>
            </a:r>
            <a:endParaRPr lang="en-GB"/>
          </a:p>
        </p:txBody>
      </p:sp>
    </p:spTree>
    <p:extLst>
      <p:ext uri="{BB962C8B-B14F-4D97-AF65-F5344CB8AC3E}">
        <p14:creationId xmlns:p14="http://schemas.microsoft.com/office/powerpoint/2010/main" val="3520309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7FB5-B6C4-E9F6-58A7-9C98E78640BF}"/>
              </a:ext>
            </a:extLst>
          </p:cNvPr>
          <p:cNvSpPr>
            <a:spLocks noGrp="1"/>
          </p:cNvSpPr>
          <p:nvPr>
            <p:ph type="title"/>
          </p:nvPr>
        </p:nvSpPr>
        <p:spPr/>
        <p:txBody>
          <a:bodyPr/>
          <a:lstStyle/>
          <a:p>
            <a:r>
              <a:rPr lang="en-GB"/>
              <a:t>Network Security</a:t>
            </a:r>
          </a:p>
        </p:txBody>
      </p:sp>
      <p:pic>
        <p:nvPicPr>
          <p:cNvPr id="5" name="Picture Placeholder 4">
            <a:extLst>
              <a:ext uri="{FF2B5EF4-FFF2-40B4-BE49-F238E27FC236}">
                <a16:creationId xmlns:a16="http://schemas.microsoft.com/office/drawing/2014/main" id="{FC3297D0-369D-E40F-B356-9C058C7621B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A9E03A92-4B63-4582-79D0-0B1509B3ABD7}"/>
              </a:ext>
            </a:extLst>
          </p:cNvPr>
          <p:cNvSpPr>
            <a:spLocks noGrp="1"/>
          </p:cNvSpPr>
          <p:nvPr>
            <p:ph type="body" sz="half" idx="2"/>
          </p:nvPr>
        </p:nvSpPr>
        <p:spPr/>
        <p:txBody>
          <a:bodyPr/>
          <a:lstStyle/>
          <a:p>
            <a:pPr>
              <a:buFontTx/>
              <a:buChar char="•"/>
            </a:pPr>
            <a:r>
              <a:rPr lang="en-US"/>
              <a:t>Implementing firewalls and other network security measures</a:t>
            </a:r>
          </a:p>
          <a:p>
            <a:pPr>
              <a:buFontTx/>
              <a:buChar char="•"/>
            </a:pPr>
            <a:r>
              <a:rPr lang="en-US"/>
              <a:t>Using secure protocols such as IPSec</a:t>
            </a:r>
          </a:p>
          <a:p>
            <a:pPr>
              <a:buFontTx/>
              <a:buChar char="•"/>
            </a:pPr>
            <a:r>
              <a:rPr lang="en-US"/>
              <a:t>Monitoring network traffic for suspicious activity</a:t>
            </a:r>
            <a:endParaRPr lang="en-GB"/>
          </a:p>
        </p:txBody>
      </p:sp>
    </p:spTree>
    <p:extLst>
      <p:ext uri="{BB962C8B-B14F-4D97-AF65-F5344CB8AC3E}">
        <p14:creationId xmlns:p14="http://schemas.microsoft.com/office/powerpoint/2010/main" val="3221665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748C-51B4-D310-09A9-B1C218413150}"/>
              </a:ext>
            </a:extLst>
          </p:cNvPr>
          <p:cNvSpPr>
            <a:spLocks noGrp="1"/>
          </p:cNvSpPr>
          <p:nvPr>
            <p:ph type="title"/>
          </p:nvPr>
        </p:nvSpPr>
        <p:spPr/>
        <p:txBody>
          <a:bodyPr/>
          <a:lstStyle/>
          <a:p>
            <a:r>
              <a:rPr lang="en-GB"/>
              <a:t>Application Security</a:t>
            </a:r>
          </a:p>
        </p:txBody>
      </p:sp>
      <p:pic>
        <p:nvPicPr>
          <p:cNvPr id="5" name="Picture Placeholder 4">
            <a:extLst>
              <a:ext uri="{FF2B5EF4-FFF2-40B4-BE49-F238E27FC236}">
                <a16:creationId xmlns:a16="http://schemas.microsoft.com/office/drawing/2014/main" id="{A27B1E94-CC3A-EB4B-0136-94C98F4B0F66}"/>
              </a:ext>
            </a:extLst>
          </p:cNvPr>
          <p:cNvPicPr>
            <a:picLocks noGrp="1" noChangeAspect="1"/>
          </p:cNvPicPr>
          <p:nvPr>
            <p:ph type="pic" idx="1"/>
          </p:nvPr>
        </p:nvPicPr>
        <p:blipFill>
          <a:blip r:embed="rId2"/>
          <a:srcRect l="7897" r="7897"/>
          <a:stretch>
            <a:fillRect/>
          </a:stretch>
        </p:blipFill>
        <p:spPr/>
      </p:pic>
      <p:sp>
        <p:nvSpPr>
          <p:cNvPr id="4" name="Text Placeholder 3">
            <a:extLst>
              <a:ext uri="{FF2B5EF4-FFF2-40B4-BE49-F238E27FC236}">
                <a16:creationId xmlns:a16="http://schemas.microsoft.com/office/drawing/2014/main" id="{13469E50-64F9-3AF8-1173-141C80307BB0}"/>
              </a:ext>
            </a:extLst>
          </p:cNvPr>
          <p:cNvSpPr>
            <a:spLocks noGrp="1"/>
          </p:cNvSpPr>
          <p:nvPr>
            <p:ph type="body" sz="half" idx="2"/>
          </p:nvPr>
        </p:nvSpPr>
        <p:spPr/>
        <p:txBody>
          <a:bodyPr/>
          <a:lstStyle/>
          <a:p>
            <a:pPr>
              <a:buFontTx/>
              <a:buChar char="•"/>
            </a:pPr>
            <a:r>
              <a:rPr lang="en-US"/>
              <a:t>Implementing secure coding practices</a:t>
            </a:r>
          </a:p>
          <a:p>
            <a:pPr>
              <a:buFontTx/>
              <a:buChar char="•"/>
            </a:pPr>
            <a:r>
              <a:rPr lang="en-US"/>
              <a:t>Using secure frameworks and libraries</a:t>
            </a:r>
          </a:p>
          <a:p>
            <a:pPr>
              <a:buFontTx/>
              <a:buChar char="•"/>
            </a:pPr>
            <a:r>
              <a:rPr lang="en-US"/>
              <a:t>Testing applications for vulnerabilities</a:t>
            </a:r>
            <a:endParaRPr lang="en-GB"/>
          </a:p>
        </p:txBody>
      </p:sp>
    </p:spTree>
    <p:extLst>
      <p:ext uri="{BB962C8B-B14F-4D97-AF65-F5344CB8AC3E}">
        <p14:creationId xmlns:p14="http://schemas.microsoft.com/office/powerpoint/2010/main" val="3253130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349A-11C7-5832-70CA-D26812CFB026}"/>
              </a:ext>
            </a:extLst>
          </p:cNvPr>
          <p:cNvSpPr>
            <a:spLocks noGrp="1"/>
          </p:cNvSpPr>
          <p:nvPr>
            <p:ph type="ctrTitle"/>
          </p:nvPr>
        </p:nvSpPr>
        <p:spPr>
          <a:xfrm>
            <a:off x="1095270" y="690284"/>
            <a:ext cx="9713407" cy="5509549"/>
          </a:xfrm>
        </p:spPr>
        <p:txBody>
          <a:bodyPr anchor="t">
            <a:normAutofit fontScale="90000"/>
          </a:bodyPr>
          <a:lstStyle/>
          <a:p>
            <a:pPr algn="l">
              <a:lnSpc>
                <a:spcPct val="100000"/>
              </a:lnSpc>
            </a:pPr>
            <a:r>
              <a:rPr lang="en-US" sz="2800" dirty="0"/>
              <a:t>In Groups</a:t>
            </a:r>
            <a:br>
              <a:rPr lang="en-US" sz="2800" dirty="0"/>
            </a:br>
            <a:br>
              <a:rPr lang="en-US" sz="2800" dirty="0"/>
            </a:br>
            <a:r>
              <a:rPr lang="en-US" sz="2800" dirty="0"/>
              <a:t>What is a platform and what are the most popular to develop software? Examples.</a:t>
            </a:r>
            <a:br>
              <a:rPr lang="en-US" sz="2800" dirty="0"/>
            </a:br>
            <a:br>
              <a:rPr lang="en-US" sz="2800" dirty="0"/>
            </a:br>
            <a:r>
              <a:rPr lang="en-US" sz="2800" dirty="0"/>
              <a:t>What are some platform specific challenges to consider? Advantages, Disadvantages and examples.</a:t>
            </a:r>
            <a:br>
              <a:rPr lang="en-US" sz="2800" dirty="0"/>
            </a:br>
            <a:br>
              <a:rPr lang="en-US" sz="2800" dirty="0"/>
            </a:br>
            <a:r>
              <a:rPr lang="en-US" sz="2800" dirty="0"/>
              <a:t>What are the two most relevant considerations when developing cross-platform software?</a:t>
            </a:r>
            <a:br>
              <a:rPr lang="en-US" sz="2800" dirty="0"/>
            </a:br>
            <a:br>
              <a:rPr lang="en-US" sz="2800" dirty="0"/>
            </a:br>
            <a:r>
              <a:rPr lang="en-US" sz="2800" dirty="0"/>
              <a:t>Advantages and disadvantages between On-Premise and Cloud development?</a:t>
            </a: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endParaRPr lang="en-GB" sz="2800" dirty="0"/>
          </a:p>
        </p:txBody>
      </p:sp>
    </p:spTree>
    <p:extLst>
      <p:ext uri="{BB962C8B-B14F-4D97-AF65-F5344CB8AC3E}">
        <p14:creationId xmlns:p14="http://schemas.microsoft.com/office/powerpoint/2010/main" val="2933284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5AC2-D56C-1213-A5C5-013EC64D3CAC}"/>
              </a:ext>
            </a:extLst>
          </p:cNvPr>
          <p:cNvSpPr>
            <a:spLocks noGrp="1"/>
          </p:cNvSpPr>
          <p:nvPr>
            <p:ph type="title"/>
          </p:nvPr>
        </p:nvSpPr>
        <p:spPr/>
        <p:txBody>
          <a:bodyPr/>
          <a:lstStyle/>
          <a:p>
            <a:r>
              <a:rPr lang="en-GB"/>
              <a:t>System Updates</a:t>
            </a:r>
          </a:p>
        </p:txBody>
      </p:sp>
      <p:pic>
        <p:nvPicPr>
          <p:cNvPr id="5" name="Picture Placeholder 4">
            <a:extLst>
              <a:ext uri="{FF2B5EF4-FFF2-40B4-BE49-F238E27FC236}">
                <a16:creationId xmlns:a16="http://schemas.microsoft.com/office/drawing/2014/main" id="{1165A2DB-865F-EDCC-7069-6BDE4298DC7B}"/>
              </a:ext>
            </a:extLst>
          </p:cNvPr>
          <p:cNvPicPr>
            <a:picLocks noGrp="1" noChangeAspect="1"/>
          </p:cNvPicPr>
          <p:nvPr>
            <p:ph type="pic" idx="1"/>
          </p:nvPr>
        </p:nvPicPr>
        <p:blipFill>
          <a:blip r:embed="rId3"/>
          <a:srcRect l="14364" r="14364"/>
          <a:stretch>
            <a:fillRect/>
          </a:stretch>
        </p:blipFill>
        <p:spPr/>
      </p:pic>
      <p:sp>
        <p:nvSpPr>
          <p:cNvPr id="4" name="Text Placeholder 3">
            <a:extLst>
              <a:ext uri="{FF2B5EF4-FFF2-40B4-BE49-F238E27FC236}">
                <a16:creationId xmlns:a16="http://schemas.microsoft.com/office/drawing/2014/main" id="{CE5DAB63-0784-4362-623A-10B29C5D99DF}"/>
              </a:ext>
            </a:extLst>
          </p:cNvPr>
          <p:cNvSpPr>
            <a:spLocks noGrp="1"/>
          </p:cNvSpPr>
          <p:nvPr>
            <p:ph type="body" sz="half" idx="2"/>
          </p:nvPr>
        </p:nvSpPr>
        <p:spPr/>
        <p:txBody>
          <a:bodyPr/>
          <a:lstStyle/>
          <a:p>
            <a:pPr>
              <a:buFontTx/>
              <a:buChar char="•"/>
            </a:pPr>
            <a:r>
              <a:rPr lang="en-US"/>
              <a:t>Regularly patching and updating systems</a:t>
            </a:r>
          </a:p>
          <a:p>
            <a:pPr>
              <a:buFontTx/>
              <a:buChar char="•"/>
            </a:pPr>
            <a:r>
              <a:rPr lang="en-US"/>
              <a:t>Ensuring all software is up-to-date</a:t>
            </a:r>
          </a:p>
          <a:p>
            <a:pPr>
              <a:buFontTx/>
              <a:buChar char="•"/>
            </a:pPr>
            <a:r>
              <a:rPr lang="en-US"/>
              <a:t>Monitoring for new security updates</a:t>
            </a:r>
            <a:endParaRPr lang="en-GB"/>
          </a:p>
        </p:txBody>
      </p:sp>
    </p:spTree>
    <p:extLst>
      <p:ext uri="{BB962C8B-B14F-4D97-AF65-F5344CB8AC3E}">
        <p14:creationId xmlns:p14="http://schemas.microsoft.com/office/powerpoint/2010/main" val="20625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dirty="0"/>
              <a:t>Concept of Software Platforms</a:t>
            </a:r>
          </a:p>
        </p:txBody>
      </p:sp>
    </p:spTree>
    <p:extLst>
      <p:ext uri="{BB962C8B-B14F-4D97-AF65-F5344CB8AC3E}">
        <p14:creationId xmlns:p14="http://schemas.microsoft.com/office/powerpoint/2010/main" val="2570636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This is a </a:t>
            </a:r>
            <a:r>
              <a:rPr lang="en-GB" b="1"/>
              <a:t>flowchart</a:t>
            </a:r>
            <a:r>
              <a:rPr lang="en-GB"/>
              <a:t>. A flowchart can be used to </a:t>
            </a:r>
            <a:r>
              <a:rPr lang="en-GB" b="1"/>
              <a:t>visually represent </a:t>
            </a:r>
            <a:r>
              <a:rPr lang="en-GB"/>
              <a:t>an algorithm or program. </a:t>
            </a:r>
            <a:endParaRPr/>
          </a:p>
          <a:p>
            <a:pPr marL="0" indent="0">
              <a:spcBef>
                <a:spcPts val="2133"/>
              </a:spcBef>
              <a:buNone/>
            </a:pPr>
            <a:r>
              <a:rPr lang="en-GB">
                <a:solidFill>
                  <a:srgbClr val="FFFFFF"/>
                </a:solidFill>
                <a:highlight>
                  <a:schemeClr val="dk1"/>
                </a:highlight>
              </a:rPr>
              <a:t> Question </a:t>
            </a:r>
            <a:r>
              <a:rPr lang="en-GB">
                <a:solidFill>
                  <a:schemeClr val="lt2"/>
                </a:solidFill>
              </a:rPr>
              <a:t>.</a:t>
            </a:r>
            <a:endParaRPr>
              <a:solidFill>
                <a:schemeClr val="lt2"/>
              </a:solidFill>
            </a:endParaRPr>
          </a:p>
          <a:p>
            <a:pPr marL="0" indent="0">
              <a:spcBef>
                <a:spcPts val="2133"/>
              </a:spcBef>
              <a:spcAft>
                <a:spcPts val="2133"/>
              </a:spcAft>
              <a:buNone/>
            </a:pPr>
            <a:r>
              <a:rPr lang="en-GB"/>
              <a:t>What do you think will happen when this flowchart is </a:t>
            </a:r>
            <a:r>
              <a:rPr lang="en-GB" b="1"/>
              <a:t>executed </a:t>
            </a:r>
            <a:r>
              <a:rPr lang="en-GB"/>
              <a:t>as a </a:t>
            </a:r>
            <a:r>
              <a:rPr lang="en-GB" b="1"/>
              <a:t>program</a:t>
            </a:r>
            <a:r>
              <a:rPr lang="en-GB"/>
              <a:t>?</a:t>
            </a:r>
            <a:endParaRPr/>
          </a:p>
        </p:txBody>
      </p:sp>
      <p:sp>
        <p:nvSpPr>
          <p:cNvPr id="56" name="Google Shape;56;p1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Think, write, pair, share</a:t>
            </a:r>
            <a:endParaRPr/>
          </a:p>
        </p:txBody>
      </p:sp>
      <p:sp>
        <p:nvSpPr>
          <p:cNvPr id="58" name="Google Shape;58;p10"/>
          <p:cNvSpPr/>
          <p:nvPr/>
        </p:nvSpPr>
        <p:spPr>
          <a:xfrm>
            <a:off x="6329733" y="1584800"/>
            <a:ext cx="1905552" cy="707472"/>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Start</a:t>
            </a:r>
            <a:endParaRPr sz="2400">
              <a:solidFill>
                <a:schemeClr val="dk1"/>
              </a:solidFill>
              <a:latin typeface="Quicksand"/>
              <a:ea typeface="Quicksand"/>
              <a:cs typeface="Quicksand"/>
              <a:sym typeface="Quicksand"/>
            </a:endParaRPr>
          </a:p>
        </p:txBody>
      </p:sp>
      <p:sp>
        <p:nvSpPr>
          <p:cNvPr id="59" name="Google Shape;59;p10"/>
          <p:cNvSpPr/>
          <p:nvPr/>
        </p:nvSpPr>
        <p:spPr>
          <a:xfrm>
            <a:off x="6360867" y="2961400"/>
            <a:ext cx="1830067" cy="930800"/>
          </a:xfrm>
          <a:prstGeom prst="flowChartPredefinedProcess">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60" name="Google Shape;60;p10"/>
          <p:cNvSpPr/>
          <p:nvPr/>
        </p:nvSpPr>
        <p:spPr>
          <a:xfrm>
            <a:off x="6329733" y="4561367"/>
            <a:ext cx="1905552" cy="707472"/>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61" name="Google Shape;61;p10"/>
          <p:cNvSpPr/>
          <p:nvPr/>
        </p:nvSpPr>
        <p:spPr>
          <a:xfrm>
            <a:off x="9407100" y="4561433"/>
            <a:ext cx="1905552" cy="707472"/>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62" name="Google Shape;62;p10"/>
          <p:cNvSpPr/>
          <p:nvPr/>
        </p:nvSpPr>
        <p:spPr>
          <a:xfrm>
            <a:off x="9388233" y="1584800"/>
            <a:ext cx="1905552" cy="707472"/>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63" name="Google Shape;63;p10"/>
          <p:cNvSpPr/>
          <p:nvPr/>
        </p:nvSpPr>
        <p:spPr>
          <a:xfrm>
            <a:off x="8954901" y="2760955"/>
            <a:ext cx="2821232" cy="1044463"/>
          </a:xfrm>
          <a:prstGeom prst="flowChartInputOutput">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r>
              <a:rPr lang="en-GB" sz="2400" dirty="0">
                <a:solidFill>
                  <a:schemeClr val="dk1"/>
                </a:solidFill>
                <a:latin typeface="Quicksand"/>
                <a:ea typeface="Quicksand"/>
                <a:cs typeface="Quicksand"/>
                <a:sym typeface="Quicksand"/>
              </a:rPr>
              <a:t>Output “Hello world!”</a:t>
            </a:r>
            <a:endParaRPr sz="2400" dirty="0">
              <a:solidFill>
                <a:schemeClr val="dk1"/>
              </a:solidFill>
              <a:latin typeface="Quicksand"/>
              <a:ea typeface="Quicksand"/>
              <a:cs typeface="Quicksand"/>
              <a:sym typeface="Quicksand"/>
            </a:endParaRPr>
          </a:p>
        </p:txBody>
      </p:sp>
      <p:cxnSp>
        <p:nvCxnSpPr>
          <p:cNvPr id="64" name="Google Shape;64;p10"/>
          <p:cNvCxnSpPr>
            <a:stCxn id="58" idx="2"/>
            <a:endCxn id="59" idx="0"/>
          </p:cNvCxnSpPr>
          <p:nvPr/>
        </p:nvCxnSpPr>
        <p:spPr>
          <a:xfrm flipH="1">
            <a:off x="7275709" y="2292272"/>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65" name="Google Shape;65;p10"/>
          <p:cNvCxnSpPr>
            <a:stCxn id="59" idx="2"/>
            <a:endCxn id="60" idx="0"/>
          </p:cNvCxnSpPr>
          <p:nvPr/>
        </p:nvCxnSpPr>
        <p:spPr>
          <a:xfrm>
            <a:off x="7275900" y="3892200"/>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66" name="Google Shape;66;p10"/>
          <p:cNvCxnSpPr>
            <a:cxnSpLocks/>
            <a:stCxn id="62" idx="2"/>
            <a:endCxn id="63" idx="1"/>
          </p:cNvCxnSpPr>
          <p:nvPr/>
        </p:nvCxnSpPr>
        <p:spPr>
          <a:xfrm>
            <a:off x="10341009" y="2292272"/>
            <a:ext cx="24508" cy="468683"/>
          </a:xfrm>
          <a:prstGeom prst="straightConnector1">
            <a:avLst/>
          </a:prstGeom>
          <a:noFill/>
          <a:ln w="28575" cap="flat" cmpd="sng">
            <a:solidFill>
              <a:schemeClr val="dk1"/>
            </a:solidFill>
            <a:prstDash val="solid"/>
            <a:round/>
            <a:headEnd type="none" w="med" len="med"/>
            <a:tailEnd type="triangle" w="med" len="med"/>
          </a:ln>
        </p:spPr>
      </p:cxnSp>
      <p:cxnSp>
        <p:nvCxnSpPr>
          <p:cNvPr id="67" name="Google Shape;67;p10"/>
          <p:cNvCxnSpPr>
            <a:cxnSpLocks/>
            <a:stCxn id="63" idx="4"/>
            <a:endCxn id="61" idx="0"/>
          </p:cNvCxnSpPr>
          <p:nvPr/>
        </p:nvCxnSpPr>
        <p:spPr>
          <a:xfrm flipH="1">
            <a:off x="10359876" y="3805418"/>
            <a:ext cx="5641" cy="756015"/>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The code will output “Hello world!” on the screen for the user. </a:t>
            </a:r>
            <a:endParaRPr/>
          </a:p>
        </p:txBody>
      </p:sp>
      <p:sp>
        <p:nvSpPr>
          <p:cNvPr id="73" name="Google Shape;73;p1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Think, write, pair, share</a:t>
            </a:r>
            <a:endParaRPr dirty="0"/>
          </a:p>
        </p:txBody>
      </p:sp>
      <p:sp>
        <p:nvSpPr>
          <p:cNvPr id="75" name="Google Shape;75;p11"/>
          <p:cNvSpPr/>
          <p:nvPr/>
        </p:nvSpPr>
        <p:spPr>
          <a:xfrm>
            <a:off x="6329733" y="1584800"/>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Main</a:t>
            </a:r>
            <a:endParaRPr sz="2400">
              <a:solidFill>
                <a:schemeClr val="dk1"/>
              </a:solidFill>
              <a:latin typeface="Quicksand"/>
              <a:ea typeface="Quicksand"/>
              <a:cs typeface="Quicksand"/>
              <a:sym typeface="Quicksand"/>
            </a:endParaRPr>
          </a:p>
        </p:txBody>
      </p:sp>
      <p:sp>
        <p:nvSpPr>
          <p:cNvPr id="76" name="Google Shape;76;p11"/>
          <p:cNvSpPr/>
          <p:nvPr/>
        </p:nvSpPr>
        <p:spPr>
          <a:xfrm>
            <a:off x="6360867" y="2961400"/>
            <a:ext cx="1830067" cy="930800"/>
          </a:xfrm>
          <a:prstGeom prst="flowChartPredefinedProcess">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77" name="Google Shape;77;p11"/>
          <p:cNvSpPr/>
          <p:nvPr/>
        </p:nvSpPr>
        <p:spPr>
          <a:xfrm>
            <a:off x="6329733" y="4561367"/>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78" name="Google Shape;78;p11"/>
          <p:cNvSpPr/>
          <p:nvPr/>
        </p:nvSpPr>
        <p:spPr>
          <a:xfrm>
            <a:off x="9388233" y="4561433"/>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79" name="Google Shape;79;p11"/>
          <p:cNvSpPr/>
          <p:nvPr/>
        </p:nvSpPr>
        <p:spPr>
          <a:xfrm>
            <a:off x="9388233" y="1584800"/>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80" name="Google Shape;80;p11"/>
          <p:cNvSpPr/>
          <p:nvPr/>
        </p:nvSpPr>
        <p:spPr>
          <a:xfrm>
            <a:off x="8981034" y="3048251"/>
            <a:ext cx="2791499" cy="1106499"/>
          </a:xfrm>
          <a:prstGeom prst="flowChartInputOutput">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dk1"/>
                </a:solidFill>
                <a:latin typeface="Quicksand"/>
                <a:ea typeface="Quicksand"/>
                <a:cs typeface="Quicksand"/>
                <a:sym typeface="Quicksand"/>
              </a:rPr>
              <a:t>Output “Hello world!”</a:t>
            </a:r>
            <a:endParaRPr sz="2400">
              <a:solidFill>
                <a:schemeClr val="dk1"/>
              </a:solidFill>
              <a:latin typeface="Quicksand"/>
              <a:ea typeface="Quicksand"/>
              <a:cs typeface="Quicksand"/>
              <a:sym typeface="Quicksand"/>
            </a:endParaRPr>
          </a:p>
        </p:txBody>
      </p:sp>
      <p:cxnSp>
        <p:nvCxnSpPr>
          <p:cNvPr id="81" name="Google Shape;81;p11"/>
          <p:cNvCxnSpPr>
            <a:stCxn id="75" idx="2"/>
            <a:endCxn id="76" idx="0"/>
          </p:cNvCxnSpPr>
          <p:nvPr/>
        </p:nvCxnSpPr>
        <p:spPr>
          <a:xfrm flipH="1">
            <a:off x="7275709" y="2292272"/>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82" name="Google Shape;82;p11"/>
          <p:cNvCxnSpPr/>
          <p:nvPr/>
        </p:nvCxnSpPr>
        <p:spPr>
          <a:xfrm flipH="1">
            <a:off x="7279127" y="3893739"/>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83" name="Google Shape;83;p11"/>
          <p:cNvCxnSpPr>
            <a:stCxn id="79" idx="2"/>
          </p:cNvCxnSpPr>
          <p:nvPr/>
        </p:nvCxnSpPr>
        <p:spPr>
          <a:xfrm flipH="1">
            <a:off x="10337409" y="2292272"/>
            <a:ext cx="3600" cy="756000"/>
          </a:xfrm>
          <a:prstGeom prst="straightConnector1">
            <a:avLst/>
          </a:prstGeom>
          <a:noFill/>
          <a:ln w="28575" cap="flat" cmpd="sng">
            <a:solidFill>
              <a:schemeClr val="dk1"/>
            </a:solidFill>
            <a:prstDash val="solid"/>
            <a:round/>
            <a:headEnd type="none" w="med" len="med"/>
            <a:tailEnd type="triangle" w="med" len="med"/>
          </a:ln>
        </p:spPr>
      </p:cxnSp>
      <p:cxnSp>
        <p:nvCxnSpPr>
          <p:cNvPr id="84" name="Google Shape;84;p11"/>
          <p:cNvCxnSpPr>
            <a:cxnSpLocks/>
            <a:stCxn id="80" idx="4"/>
            <a:endCxn id="78" idx="0"/>
          </p:cNvCxnSpPr>
          <p:nvPr/>
        </p:nvCxnSpPr>
        <p:spPr>
          <a:xfrm flipH="1">
            <a:off x="10341009" y="4154750"/>
            <a:ext cx="35775" cy="406683"/>
          </a:xfrm>
          <a:prstGeom prst="straightConnector1">
            <a:avLst/>
          </a:prstGeom>
          <a:noFill/>
          <a:ln w="28575" cap="flat" cmpd="sng">
            <a:solidFill>
              <a:schemeClr val="dk1"/>
            </a:solidFill>
            <a:prstDash val="solid"/>
            <a:round/>
            <a:headEnd type="none" w="med" len="med"/>
            <a:tailEnd type="triangle" w="med" len="med"/>
          </a:ln>
        </p:spPr>
      </p:cxnSp>
      <p:sp>
        <p:nvSpPr>
          <p:cNvPr id="85" name="Google Shape;85;p11"/>
          <p:cNvSpPr/>
          <p:nvPr/>
        </p:nvSpPr>
        <p:spPr>
          <a:xfrm>
            <a:off x="7490033" y="5801467"/>
            <a:ext cx="3301600" cy="636000"/>
          </a:xfrm>
          <a:prstGeom prst="wedgeRectCallout">
            <a:avLst>
              <a:gd name="adj1" fmla="val 63430"/>
              <a:gd name="adj2" fmla="val 22678"/>
            </a:avLst>
          </a:prstGeom>
          <a:solidFill>
            <a:schemeClr val="accent3"/>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Hello world!</a:t>
            </a:r>
            <a:endParaRPr sz="2400">
              <a:solidFill>
                <a:schemeClr val="dk1"/>
              </a:solidFill>
              <a:latin typeface="Quicksand"/>
              <a:ea typeface="Quicksand"/>
              <a:cs typeface="Quicksand"/>
              <a:sym typeface="Quicksand"/>
            </a:endParaRPr>
          </a:p>
        </p:txBody>
      </p:sp>
      <p:sp>
        <p:nvSpPr>
          <p:cNvPr id="4" name="Subtitle 3">
            <a:extLst>
              <a:ext uri="{FF2B5EF4-FFF2-40B4-BE49-F238E27FC236}">
                <a16:creationId xmlns:a16="http://schemas.microsoft.com/office/drawing/2014/main" id="{B4B061AA-3AFA-D8C5-9638-E99CCC161B43}"/>
              </a:ext>
            </a:extLst>
          </p:cNvPr>
          <p:cNvSpPr>
            <a:spLocks noGrp="1"/>
          </p:cNvSpPr>
          <p:nvPr>
            <p:ph type="subTitle" idx="3"/>
          </p:nvPr>
        </p:nvSpPr>
        <p:spPr/>
        <p:txBody>
          <a:bodyPr/>
          <a:lstStyle/>
          <a:p>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b="1"/>
              <a:t>Flowcharts </a:t>
            </a:r>
            <a:r>
              <a:rPr lang="en-GB"/>
              <a:t>are used when </a:t>
            </a:r>
            <a:r>
              <a:rPr lang="en-GB" b="1"/>
              <a:t>designing </a:t>
            </a:r>
            <a:r>
              <a:rPr lang="en-GB"/>
              <a:t>programs. </a:t>
            </a:r>
            <a:endParaRPr/>
          </a:p>
          <a:p>
            <a:pPr marL="0" indent="0">
              <a:spcBef>
                <a:spcPts val="2133"/>
              </a:spcBef>
              <a:buNone/>
            </a:pPr>
            <a:r>
              <a:rPr lang="en-GB"/>
              <a:t>They should be </a:t>
            </a:r>
            <a:r>
              <a:rPr lang="en-GB" b="1"/>
              <a:t>clear </a:t>
            </a:r>
            <a:r>
              <a:rPr lang="en-GB"/>
              <a:t>and </a:t>
            </a:r>
            <a:r>
              <a:rPr lang="en-GB" b="1"/>
              <a:t>precise</a:t>
            </a:r>
            <a:r>
              <a:rPr lang="en-GB"/>
              <a:t>, just like your code. </a:t>
            </a:r>
            <a:endParaRPr/>
          </a:p>
          <a:p>
            <a:pPr marL="0" indent="0">
              <a:spcBef>
                <a:spcPts val="2133"/>
              </a:spcBef>
              <a:spcAft>
                <a:spcPts val="2133"/>
              </a:spcAft>
              <a:buNone/>
            </a:pPr>
            <a:r>
              <a:rPr lang="en-GB"/>
              <a:t>Flowcharts are read from </a:t>
            </a:r>
            <a:r>
              <a:rPr lang="en-GB" b="1"/>
              <a:t>top to bottom.</a:t>
            </a:r>
            <a:endParaRPr/>
          </a:p>
        </p:txBody>
      </p:sp>
      <p:sp>
        <p:nvSpPr>
          <p:cNvPr id="100" name="Google Shape;100;p1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Flowcharts representing code</a:t>
            </a:r>
            <a:endParaRPr/>
          </a:p>
        </p:txBody>
      </p:sp>
      <p:grpSp>
        <p:nvGrpSpPr>
          <p:cNvPr id="102" name="Google Shape;102;p13"/>
          <p:cNvGrpSpPr/>
          <p:nvPr/>
        </p:nvGrpSpPr>
        <p:grpSpPr>
          <a:xfrm>
            <a:off x="6329733" y="1584801"/>
            <a:ext cx="5410000" cy="3684105"/>
            <a:chOff x="4747300" y="1188600"/>
            <a:chExt cx="4057500" cy="2763079"/>
          </a:xfrm>
        </p:grpSpPr>
        <p:sp>
          <p:nvSpPr>
            <p:cNvPr id="103" name="Google Shape;103;p13"/>
            <p:cNvSpPr/>
            <p:nvPr/>
          </p:nvSpPr>
          <p:spPr>
            <a:xfrm>
              <a:off x="4747300" y="1188600"/>
              <a:ext cx="1429164" cy="530604"/>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Start</a:t>
              </a:r>
              <a:endParaRPr sz="2400">
                <a:solidFill>
                  <a:schemeClr val="dk1"/>
                </a:solidFill>
                <a:latin typeface="Quicksand"/>
                <a:ea typeface="Quicksand"/>
                <a:cs typeface="Quicksand"/>
                <a:sym typeface="Quicksand"/>
              </a:endParaRPr>
            </a:p>
          </p:txBody>
        </p:sp>
        <p:sp>
          <p:nvSpPr>
            <p:cNvPr id="104" name="Google Shape;104;p13"/>
            <p:cNvSpPr/>
            <p:nvPr/>
          </p:nvSpPr>
          <p:spPr>
            <a:xfrm>
              <a:off x="4770650" y="2221050"/>
              <a:ext cx="1372550" cy="698100"/>
            </a:xfrm>
            <a:prstGeom prst="flowChartPredefinedProcess">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105" name="Google Shape;105;p13"/>
            <p:cNvSpPr/>
            <p:nvPr/>
          </p:nvSpPr>
          <p:spPr>
            <a:xfrm>
              <a:off x="4747300" y="3421025"/>
              <a:ext cx="1429164" cy="530604"/>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106" name="Google Shape;106;p13"/>
            <p:cNvSpPr/>
            <p:nvPr/>
          </p:nvSpPr>
          <p:spPr>
            <a:xfrm>
              <a:off x="7041175" y="3421075"/>
              <a:ext cx="1429164" cy="530604"/>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107" name="Google Shape;107;p13"/>
            <p:cNvSpPr/>
            <p:nvPr/>
          </p:nvSpPr>
          <p:spPr>
            <a:xfrm>
              <a:off x="7041175" y="1188600"/>
              <a:ext cx="1429164" cy="530604"/>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108" name="Google Shape;108;p13"/>
            <p:cNvSpPr/>
            <p:nvPr/>
          </p:nvSpPr>
          <p:spPr>
            <a:xfrm>
              <a:off x="6707475" y="2197462"/>
              <a:ext cx="2097325" cy="567875"/>
            </a:xfrm>
            <a:prstGeom prst="flowChartInputOutput">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dk1"/>
                  </a:solidFill>
                  <a:latin typeface="Quicksand"/>
                  <a:ea typeface="Quicksand"/>
                  <a:cs typeface="Quicksand"/>
                  <a:sym typeface="Quicksand"/>
                </a:rPr>
                <a:t>Output “Hello world!”</a:t>
              </a:r>
              <a:endParaRPr sz="2400">
                <a:solidFill>
                  <a:schemeClr val="dk1"/>
                </a:solidFill>
                <a:latin typeface="Quicksand"/>
                <a:ea typeface="Quicksand"/>
                <a:cs typeface="Quicksand"/>
                <a:sym typeface="Quicksand"/>
              </a:endParaRPr>
            </a:p>
          </p:txBody>
        </p:sp>
        <p:cxnSp>
          <p:nvCxnSpPr>
            <p:cNvPr id="109" name="Google Shape;109;p13"/>
            <p:cNvCxnSpPr>
              <a:stCxn id="103" idx="2"/>
              <a:endCxn id="104" idx="0"/>
            </p:cNvCxnSpPr>
            <p:nvPr/>
          </p:nvCxnSpPr>
          <p:spPr>
            <a:xfrm flipH="1">
              <a:off x="5456782" y="1719204"/>
              <a:ext cx="5100" cy="501900"/>
            </a:xfrm>
            <a:prstGeom prst="straightConnector1">
              <a:avLst/>
            </a:prstGeom>
            <a:noFill/>
            <a:ln w="28575" cap="flat" cmpd="sng">
              <a:solidFill>
                <a:schemeClr val="dk1"/>
              </a:solidFill>
              <a:prstDash val="solid"/>
              <a:round/>
              <a:headEnd type="none" w="med" len="med"/>
              <a:tailEnd type="triangle" w="med" len="med"/>
            </a:ln>
          </p:spPr>
        </p:cxnSp>
        <p:cxnSp>
          <p:nvCxnSpPr>
            <p:cNvPr id="110" name="Google Shape;110;p13"/>
            <p:cNvCxnSpPr>
              <a:stCxn id="104" idx="2"/>
              <a:endCxn id="105" idx="0"/>
            </p:cNvCxnSpPr>
            <p:nvPr/>
          </p:nvCxnSpPr>
          <p:spPr>
            <a:xfrm>
              <a:off x="5456925" y="2919150"/>
              <a:ext cx="5100" cy="501900"/>
            </a:xfrm>
            <a:prstGeom prst="straightConnector1">
              <a:avLst/>
            </a:prstGeom>
            <a:noFill/>
            <a:ln w="28575" cap="flat" cmpd="sng">
              <a:solidFill>
                <a:schemeClr val="dk1"/>
              </a:solidFill>
              <a:prstDash val="solid"/>
              <a:round/>
              <a:headEnd type="none" w="med" len="med"/>
              <a:tailEnd type="triangle" w="med" len="med"/>
            </a:ln>
          </p:spPr>
        </p:cxnSp>
        <p:cxnSp>
          <p:nvCxnSpPr>
            <p:cNvPr id="111" name="Google Shape;111;p13"/>
            <p:cNvCxnSpPr>
              <a:stCxn id="107" idx="2"/>
              <a:endCxn id="108" idx="1"/>
            </p:cNvCxnSpPr>
            <p:nvPr/>
          </p:nvCxnSpPr>
          <p:spPr>
            <a:xfrm>
              <a:off x="7755757" y="1719204"/>
              <a:ext cx="300" cy="478200"/>
            </a:xfrm>
            <a:prstGeom prst="straightConnector1">
              <a:avLst/>
            </a:prstGeom>
            <a:noFill/>
            <a:ln w="28575" cap="flat" cmpd="sng">
              <a:solidFill>
                <a:schemeClr val="dk1"/>
              </a:solidFill>
              <a:prstDash val="solid"/>
              <a:round/>
              <a:headEnd type="none" w="med" len="med"/>
              <a:tailEnd type="triangle" w="med" len="med"/>
            </a:ln>
          </p:spPr>
        </p:cxnSp>
        <p:cxnSp>
          <p:nvCxnSpPr>
            <p:cNvPr id="112" name="Google Shape;112;p13"/>
            <p:cNvCxnSpPr>
              <a:stCxn id="108" idx="4"/>
              <a:endCxn id="106" idx="0"/>
            </p:cNvCxnSpPr>
            <p:nvPr/>
          </p:nvCxnSpPr>
          <p:spPr>
            <a:xfrm flipH="1">
              <a:off x="7755838" y="2765337"/>
              <a:ext cx="300" cy="655800"/>
            </a:xfrm>
            <a:prstGeom prst="straightConnector1">
              <a:avLst/>
            </a:prstGeom>
            <a:noFill/>
            <a:ln w="28575" cap="flat" cmpd="sng">
              <a:solidFill>
                <a:schemeClr val="dk1"/>
              </a:solidFill>
              <a:prstDash val="solid"/>
              <a:round/>
              <a:headEnd type="none" w="med" len="med"/>
              <a:tailEnd type="triangle" w="med" len="med"/>
            </a:ln>
          </p:spPr>
        </p:cxnSp>
      </p:grpSp>
      <p:sp>
        <p:nvSpPr>
          <p:cNvPr id="3" name="Subtitle 2">
            <a:extLst>
              <a:ext uri="{FF2B5EF4-FFF2-40B4-BE49-F238E27FC236}">
                <a16:creationId xmlns:a16="http://schemas.microsoft.com/office/drawing/2014/main" id="{A7D5AA6D-4311-A7E7-B24B-559EB32F660A}"/>
              </a:ext>
            </a:extLst>
          </p:cNvPr>
          <p:cNvSpPr>
            <a:spLocks noGrp="1"/>
          </p:cNvSpPr>
          <p:nvPr>
            <p:ph type="subTitle" idx="3"/>
          </p:nvPr>
        </p:nvSpPr>
        <p:spPr/>
        <p:txBody>
          <a:bodyPr/>
          <a:lstStyle/>
          <a:p>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body" idx="2"/>
          </p:nvPr>
        </p:nvSpPr>
        <p:spPr>
          <a:xfrm>
            <a:off x="414533" y="3793633"/>
            <a:ext cx="5462000" cy="2193600"/>
          </a:xfrm>
          <a:prstGeom prst="rect">
            <a:avLst/>
          </a:prstGeom>
        </p:spPr>
        <p:txBody>
          <a:bodyPr spcFirstLastPara="1" vert="horz" wrap="square" lIns="121900" tIns="121900" rIns="121900" bIns="121900" rtlCol="0" anchor="t" anchorCtr="0">
            <a:noAutofit/>
          </a:bodyPr>
          <a:lstStyle/>
          <a:p>
            <a:pPr marL="0" indent="0">
              <a:buNone/>
            </a:pPr>
            <a:r>
              <a:rPr lang="en-GB" b="1"/>
              <a:t>Start </a:t>
            </a:r>
            <a:r>
              <a:rPr lang="en-GB"/>
              <a:t>will be executed first as it is the </a:t>
            </a:r>
            <a:r>
              <a:rPr lang="en-GB" b="1"/>
              <a:t>main program.</a:t>
            </a:r>
            <a:endParaRPr b="1"/>
          </a:p>
          <a:p>
            <a:pPr marL="0" indent="0">
              <a:spcBef>
                <a:spcPts val="2133"/>
              </a:spcBef>
              <a:spcAft>
                <a:spcPts val="2133"/>
              </a:spcAft>
              <a:buNone/>
            </a:pPr>
            <a:r>
              <a:rPr lang="en-GB" b="1"/>
              <a:t>Terminators</a:t>
            </a:r>
            <a:r>
              <a:rPr lang="en-GB"/>
              <a:t> (oval shapes) are used to show the start and end of the program or subroutines.</a:t>
            </a:r>
            <a:endParaRPr/>
          </a:p>
        </p:txBody>
      </p:sp>
      <p:sp>
        <p:nvSpPr>
          <p:cNvPr id="118" name="Google Shape;118;p1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Flowcharts representing code</a:t>
            </a:r>
            <a:endParaRPr dirty="0"/>
          </a:p>
        </p:txBody>
      </p:sp>
      <p:sp>
        <p:nvSpPr>
          <p:cNvPr id="120" name="Google Shape;120;p14"/>
          <p:cNvSpPr txBox="1">
            <a:spLocks noGrp="1"/>
          </p:cNvSpPr>
          <p:nvPr>
            <p:ph type="body" idx="1"/>
          </p:nvPr>
        </p:nvSpPr>
        <p:spPr>
          <a:xfrm>
            <a:off x="414533" y="1560167"/>
            <a:ext cx="5462000" cy="24820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121" name="Google Shape;121;p14"/>
          <p:cNvSpPr/>
          <p:nvPr/>
        </p:nvSpPr>
        <p:spPr>
          <a:xfrm>
            <a:off x="6322600" y="1560133"/>
            <a:ext cx="1905552" cy="707472"/>
          </a:xfrm>
          <a:prstGeom prst="flowChartTerminator">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Start</a:t>
            </a:r>
            <a:endParaRPr sz="2400">
              <a:solidFill>
                <a:srgbClr val="FFFFFF"/>
              </a:solidFill>
              <a:latin typeface="Quicksand"/>
              <a:ea typeface="Quicksand"/>
              <a:cs typeface="Quicksand"/>
              <a:sym typeface="Quicksand"/>
            </a:endParaRPr>
          </a:p>
        </p:txBody>
      </p:sp>
      <p:sp>
        <p:nvSpPr>
          <p:cNvPr id="122" name="Google Shape;122;p14"/>
          <p:cNvSpPr/>
          <p:nvPr/>
        </p:nvSpPr>
        <p:spPr>
          <a:xfrm>
            <a:off x="6353733" y="2936733"/>
            <a:ext cx="1830067" cy="930800"/>
          </a:xfrm>
          <a:prstGeom prst="flowChartPredefinedProcess">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123" name="Google Shape;123;p14"/>
          <p:cNvSpPr/>
          <p:nvPr/>
        </p:nvSpPr>
        <p:spPr>
          <a:xfrm>
            <a:off x="6322600" y="4536700"/>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124" name="Google Shape;124;p14"/>
          <p:cNvSpPr/>
          <p:nvPr/>
        </p:nvSpPr>
        <p:spPr>
          <a:xfrm>
            <a:off x="9419333" y="4536767"/>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125" name="Google Shape;125;p14"/>
          <p:cNvSpPr/>
          <p:nvPr/>
        </p:nvSpPr>
        <p:spPr>
          <a:xfrm>
            <a:off x="9381100" y="1560133"/>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126" name="Google Shape;126;p14"/>
          <p:cNvSpPr/>
          <p:nvPr/>
        </p:nvSpPr>
        <p:spPr>
          <a:xfrm>
            <a:off x="8973901" y="2687963"/>
            <a:ext cx="2765699" cy="1092790"/>
          </a:xfrm>
          <a:prstGeom prst="flowChartInputOutput">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dk1"/>
                </a:solidFill>
                <a:latin typeface="Quicksand"/>
                <a:ea typeface="Quicksand"/>
                <a:cs typeface="Quicksand"/>
                <a:sym typeface="Quicksand"/>
              </a:rPr>
              <a:t>Output “Hello world!”</a:t>
            </a:r>
            <a:endParaRPr sz="2400">
              <a:solidFill>
                <a:schemeClr val="dk1"/>
              </a:solidFill>
              <a:latin typeface="Quicksand"/>
              <a:ea typeface="Quicksand"/>
              <a:cs typeface="Quicksand"/>
              <a:sym typeface="Quicksand"/>
            </a:endParaRPr>
          </a:p>
        </p:txBody>
      </p:sp>
      <p:cxnSp>
        <p:nvCxnSpPr>
          <p:cNvPr id="127" name="Google Shape;127;p14"/>
          <p:cNvCxnSpPr>
            <a:stCxn id="121" idx="2"/>
            <a:endCxn id="122" idx="0"/>
          </p:cNvCxnSpPr>
          <p:nvPr/>
        </p:nvCxnSpPr>
        <p:spPr>
          <a:xfrm flipH="1">
            <a:off x="7268576" y="2267605"/>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128" name="Google Shape;128;p14"/>
          <p:cNvCxnSpPr/>
          <p:nvPr/>
        </p:nvCxnSpPr>
        <p:spPr>
          <a:xfrm flipH="1">
            <a:off x="7271993" y="3869072"/>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129" name="Google Shape;129;p14"/>
          <p:cNvCxnSpPr>
            <a:stCxn id="125" idx="2"/>
          </p:cNvCxnSpPr>
          <p:nvPr/>
        </p:nvCxnSpPr>
        <p:spPr>
          <a:xfrm flipH="1">
            <a:off x="10330276" y="2267605"/>
            <a:ext cx="3600" cy="756000"/>
          </a:xfrm>
          <a:prstGeom prst="straightConnector1">
            <a:avLst/>
          </a:prstGeom>
          <a:noFill/>
          <a:ln w="28575" cap="flat" cmpd="sng">
            <a:solidFill>
              <a:schemeClr val="dk1"/>
            </a:solidFill>
            <a:prstDash val="solid"/>
            <a:round/>
            <a:headEnd type="none" w="med" len="med"/>
            <a:tailEnd type="triangle" w="med" len="med"/>
          </a:ln>
        </p:spPr>
      </p:cxnSp>
      <p:cxnSp>
        <p:nvCxnSpPr>
          <p:cNvPr id="130" name="Google Shape;130;p14"/>
          <p:cNvCxnSpPr>
            <a:cxnSpLocks/>
            <a:stCxn id="126" idx="4"/>
            <a:endCxn id="124" idx="0"/>
          </p:cNvCxnSpPr>
          <p:nvPr/>
        </p:nvCxnSpPr>
        <p:spPr>
          <a:xfrm>
            <a:off x="10356751" y="3780753"/>
            <a:ext cx="15358" cy="756014"/>
          </a:xfrm>
          <a:prstGeom prst="straightConnector1">
            <a:avLst/>
          </a:prstGeom>
          <a:noFill/>
          <a:ln w="28575" cap="flat" cmpd="sng">
            <a:solidFill>
              <a:schemeClr val="dk1"/>
            </a:solidFill>
            <a:prstDash val="solid"/>
            <a:round/>
            <a:headEnd type="none" w="med" len="med"/>
            <a:tailEnd type="triangle" w="med" len="med"/>
          </a:ln>
        </p:spPr>
      </p:cxnSp>
      <p:sp>
        <p:nvSpPr>
          <p:cNvPr id="131" name="Google Shape;131;p14"/>
          <p:cNvSpPr txBox="1"/>
          <p:nvPr/>
        </p:nvSpPr>
        <p:spPr>
          <a:xfrm>
            <a:off x="980533" y="1560200"/>
            <a:ext cx="4896000" cy="1671200"/>
          </a:xfrm>
          <a:prstGeom prst="rect">
            <a:avLst/>
          </a:prstGeom>
          <a:solidFill>
            <a:srgbClr val="EFEFEF"/>
          </a:solidFill>
          <a:ln w="28575" cap="flat" cmpd="sng">
            <a:solidFill>
              <a:schemeClr val="dk1"/>
            </a:solidFill>
            <a:prstDash val="solid"/>
            <a:round/>
            <a:headEnd type="none" w="sm" len="sm"/>
            <a:tailEnd type="none" w="sm" len="sm"/>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def welcome():</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print("Hello world")</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r>
              <a:rPr lang="en-GB" sz="2400">
                <a:latin typeface="Roboto Mono"/>
                <a:ea typeface="Roboto Mono"/>
                <a:cs typeface="Roboto Mono"/>
                <a:sym typeface="Roboto Mono"/>
              </a:rPr>
              <a:t>welcome()</a:t>
            </a:r>
            <a:endParaRPr sz="2400">
              <a:solidFill>
                <a:srgbClr val="5B5BA5"/>
              </a:solidFill>
              <a:latin typeface="Quicksand"/>
              <a:ea typeface="Quicksand"/>
              <a:cs typeface="Quicksand"/>
              <a:sym typeface="Quicksand"/>
            </a:endParaRPr>
          </a:p>
        </p:txBody>
      </p:sp>
      <p:sp>
        <p:nvSpPr>
          <p:cNvPr id="132" name="Google Shape;132;p14"/>
          <p:cNvSpPr txBox="1"/>
          <p:nvPr/>
        </p:nvSpPr>
        <p:spPr>
          <a:xfrm>
            <a:off x="395667" y="1560167"/>
            <a:ext cx="566000" cy="1671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p:txBody>
      </p:sp>
      <p:sp>
        <p:nvSpPr>
          <p:cNvPr id="3" name="Subtitle 2">
            <a:extLst>
              <a:ext uri="{FF2B5EF4-FFF2-40B4-BE49-F238E27FC236}">
                <a16:creationId xmlns:a16="http://schemas.microsoft.com/office/drawing/2014/main" id="{434A4F99-D26B-7A0D-9C55-A14378219AED}"/>
              </a:ext>
            </a:extLst>
          </p:cNvPr>
          <p:cNvSpPr>
            <a:spLocks noGrp="1"/>
          </p:cNvSpPr>
          <p:nvPr>
            <p:ph type="subTitle" idx="3"/>
          </p:nvPr>
        </p:nvSpPr>
        <p:spPr/>
        <p:txBody>
          <a:bodyPr/>
          <a:lstStyle/>
          <a:p>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5"/>
          <p:cNvSpPr txBox="1">
            <a:spLocks noGrp="1"/>
          </p:cNvSpPr>
          <p:nvPr>
            <p:ph type="body" idx="2"/>
          </p:nvPr>
        </p:nvSpPr>
        <p:spPr>
          <a:xfrm>
            <a:off x="414533" y="4245467"/>
            <a:ext cx="5462000" cy="2193600"/>
          </a:xfrm>
          <a:prstGeom prst="rect">
            <a:avLst/>
          </a:prstGeom>
        </p:spPr>
        <p:txBody>
          <a:bodyPr spcFirstLastPara="1" vert="horz" wrap="square" lIns="121900" tIns="121900" rIns="121900" bIns="121900" rtlCol="0" anchor="t" anchorCtr="0">
            <a:noAutofit/>
          </a:bodyPr>
          <a:lstStyle/>
          <a:p>
            <a:pPr marL="0" indent="0">
              <a:buNone/>
            </a:pPr>
            <a:r>
              <a:rPr lang="en-GB" b="1"/>
              <a:t>Arrows</a:t>
            </a:r>
            <a:r>
              <a:rPr lang="en-GB"/>
              <a:t> are used to show the flow of the program.</a:t>
            </a:r>
            <a:endParaRPr/>
          </a:p>
          <a:p>
            <a:pPr marL="0" indent="0">
              <a:spcBef>
                <a:spcPts val="2133"/>
              </a:spcBef>
              <a:spcAft>
                <a:spcPts val="2133"/>
              </a:spcAft>
              <a:buNone/>
            </a:pPr>
            <a:r>
              <a:rPr lang="en-GB"/>
              <a:t>The arrow heads represent the </a:t>
            </a:r>
            <a:r>
              <a:rPr lang="en-GB" b="1"/>
              <a:t>direction </a:t>
            </a:r>
            <a:r>
              <a:rPr lang="en-GB"/>
              <a:t>of the flow.  </a:t>
            </a:r>
            <a:endParaRPr/>
          </a:p>
        </p:txBody>
      </p:sp>
      <p:sp>
        <p:nvSpPr>
          <p:cNvPr id="138" name="Google Shape;138;p1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Flowcharts representing code</a:t>
            </a:r>
            <a:endParaRPr/>
          </a:p>
        </p:txBody>
      </p:sp>
      <p:sp>
        <p:nvSpPr>
          <p:cNvPr id="140" name="Google Shape;140;p15"/>
          <p:cNvSpPr txBox="1">
            <a:spLocks noGrp="1"/>
          </p:cNvSpPr>
          <p:nvPr>
            <p:ph type="body" idx="1"/>
          </p:nvPr>
        </p:nvSpPr>
        <p:spPr>
          <a:xfrm>
            <a:off x="414533" y="1560167"/>
            <a:ext cx="5462000" cy="24820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141" name="Google Shape;141;p15"/>
          <p:cNvSpPr/>
          <p:nvPr/>
        </p:nvSpPr>
        <p:spPr>
          <a:xfrm>
            <a:off x="6322600" y="1560133"/>
            <a:ext cx="1905552" cy="707472"/>
          </a:xfrm>
          <a:prstGeom prst="flowChartTerminator">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Start</a:t>
            </a:r>
            <a:endParaRPr sz="2400">
              <a:solidFill>
                <a:srgbClr val="FFFFFF"/>
              </a:solidFill>
              <a:latin typeface="Quicksand"/>
              <a:ea typeface="Quicksand"/>
              <a:cs typeface="Quicksand"/>
              <a:sym typeface="Quicksand"/>
            </a:endParaRPr>
          </a:p>
        </p:txBody>
      </p:sp>
      <p:sp>
        <p:nvSpPr>
          <p:cNvPr id="142" name="Google Shape;142;p15"/>
          <p:cNvSpPr/>
          <p:nvPr/>
        </p:nvSpPr>
        <p:spPr>
          <a:xfrm>
            <a:off x="6353733" y="2936733"/>
            <a:ext cx="1830067" cy="930800"/>
          </a:xfrm>
          <a:prstGeom prst="flowChartPredefinedProcess">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143" name="Google Shape;143;p15"/>
          <p:cNvSpPr/>
          <p:nvPr/>
        </p:nvSpPr>
        <p:spPr>
          <a:xfrm>
            <a:off x="6322600" y="4536700"/>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144" name="Google Shape;144;p15"/>
          <p:cNvSpPr/>
          <p:nvPr/>
        </p:nvSpPr>
        <p:spPr>
          <a:xfrm>
            <a:off x="9419333" y="4536767"/>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145" name="Google Shape;145;p15"/>
          <p:cNvSpPr/>
          <p:nvPr/>
        </p:nvSpPr>
        <p:spPr>
          <a:xfrm>
            <a:off x="9381100" y="1560133"/>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146" name="Google Shape;146;p15"/>
          <p:cNvSpPr/>
          <p:nvPr/>
        </p:nvSpPr>
        <p:spPr>
          <a:xfrm>
            <a:off x="8973901" y="2687963"/>
            <a:ext cx="2822432" cy="1092790"/>
          </a:xfrm>
          <a:prstGeom prst="flowChartInputOutput">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dk1"/>
                </a:solidFill>
                <a:latin typeface="Quicksand"/>
                <a:ea typeface="Quicksand"/>
                <a:cs typeface="Quicksand"/>
                <a:sym typeface="Quicksand"/>
              </a:rPr>
              <a:t>Output “Hello world!”</a:t>
            </a:r>
            <a:endParaRPr sz="2400">
              <a:solidFill>
                <a:schemeClr val="dk1"/>
              </a:solidFill>
              <a:latin typeface="Quicksand"/>
              <a:ea typeface="Quicksand"/>
              <a:cs typeface="Quicksand"/>
              <a:sym typeface="Quicksand"/>
            </a:endParaRPr>
          </a:p>
        </p:txBody>
      </p:sp>
      <p:cxnSp>
        <p:nvCxnSpPr>
          <p:cNvPr id="147" name="Google Shape;147;p15"/>
          <p:cNvCxnSpPr>
            <a:stCxn id="141" idx="2"/>
            <a:endCxn id="142" idx="0"/>
          </p:cNvCxnSpPr>
          <p:nvPr/>
        </p:nvCxnSpPr>
        <p:spPr>
          <a:xfrm flipH="1">
            <a:off x="7268576" y="2267605"/>
            <a:ext cx="6800" cy="669200"/>
          </a:xfrm>
          <a:prstGeom prst="straightConnector1">
            <a:avLst/>
          </a:prstGeom>
          <a:noFill/>
          <a:ln w="28575" cap="flat" cmpd="sng">
            <a:solidFill>
              <a:schemeClr val="dk1"/>
            </a:solidFill>
            <a:prstDash val="dot"/>
            <a:round/>
            <a:headEnd type="none" w="med" len="med"/>
            <a:tailEnd type="triangle" w="med" len="med"/>
          </a:ln>
        </p:spPr>
      </p:cxnSp>
      <p:cxnSp>
        <p:nvCxnSpPr>
          <p:cNvPr id="148" name="Google Shape;148;p15"/>
          <p:cNvCxnSpPr/>
          <p:nvPr/>
        </p:nvCxnSpPr>
        <p:spPr>
          <a:xfrm flipH="1">
            <a:off x="7271993" y="3869072"/>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149" name="Google Shape;149;p15"/>
          <p:cNvCxnSpPr>
            <a:stCxn id="145" idx="2"/>
          </p:cNvCxnSpPr>
          <p:nvPr/>
        </p:nvCxnSpPr>
        <p:spPr>
          <a:xfrm flipH="1">
            <a:off x="10330276" y="2267605"/>
            <a:ext cx="3600" cy="756000"/>
          </a:xfrm>
          <a:prstGeom prst="straightConnector1">
            <a:avLst/>
          </a:prstGeom>
          <a:noFill/>
          <a:ln w="28575" cap="flat" cmpd="sng">
            <a:solidFill>
              <a:schemeClr val="dk1"/>
            </a:solidFill>
            <a:prstDash val="solid"/>
            <a:round/>
            <a:headEnd type="none" w="med" len="med"/>
            <a:tailEnd type="triangle" w="med" len="med"/>
          </a:ln>
        </p:spPr>
      </p:cxnSp>
      <p:cxnSp>
        <p:nvCxnSpPr>
          <p:cNvPr id="150" name="Google Shape;150;p15"/>
          <p:cNvCxnSpPr>
            <a:cxnSpLocks/>
            <a:stCxn id="146" idx="4"/>
            <a:endCxn id="144" idx="0"/>
          </p:cNvCxnSpPr>
          <p:nvPr/>
        </p:nvCxnSpPr>
        <p:spPr>
          <a:xfrm flipH="1">
            <a:off x="10372109" y="3780753"/>
            <a:ext cx="13008" cy="756014"/>
          </a:xfrm>
          <a:prstGeom prst="straightConnector1">
            <a:avLst/>
          </a:prstGeom>
          <a:noFill/>
          <a:ln w="28575" cap="flat" cmpd="sng">
            <a:solidFill>
              <a:schemeClr val="dk1"/>
            </a:solidFill>
            <a:prstDash val="solid"/>
            <a:round/>
            <a:headEnd type="none" w="med" len="med"/>
            <a:tailEnd type="triangle" w="med" len="med"/>
          </a:ln>
        </p:spPr>
      </p:cxnSp>
      <p:sp>
        <p:nvSpPr>
          <p:cNvPr id="151" name="Google Shape;151;p15"/>
          <p:cNvSpPr txBox="1"/>
          <p:nvPr/>
        </p:nvSpPr>
        <p:spPr>
          <a:xfrm>
            <a:off x="980533" y="1560200"/>
            <a:ext cx="4896000" cy="1643200"/>
          </a:xfrm>
          <a:prstGeom prst="rect">
            <a:avLst/>
          </a:prstGeom>
          <a:solidFill>
            <a:srgbClr val="EFEFEF"/>
          </a:solidFill>
          <a:ln w="28575" cap="flat" cmpd="sng">
            <a:solidFill>
              <a:schemeClr val="dk1"/>
            </a:solidFill>
            <a:prstDash val="solid"/>
            <a:round/>
            <a:headEnd type="none" w="sm" len="sm"/>
            <a:tailEnd type="none" w="sm" len="sm"/>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def welcome():</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print("Hello world")</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r>
              <a:rPr lang="en-GB" sz="2400">
                <a:latin typeface="Roboto Mono"/>
                <a:ea typeface="Roboto Mono"/>
                <a:cs typeface="Roboto Mono"/>
                <a:sym typeface="Roboto Mono"/>
              </a:rPr>
              <a:t>welcome()</a:t>
            </a:r>
            <a:endParaRPr sz="2400">
              <a:solidFill>
                <a:srgbClr val="5B5BA5"/>
              </a:solidFill>
              <a:latin typeface="Quicksand"/>
              <a:ea typeface="Quicksand"/>
              <a:cs typeface="Quicksand"/>
              <a:sym typeface="Quicksand"/>
            </a:endParaRPr>
          </a:p>
        </p:txBody>
      </p:sp>
      <p:sp>
        <p:nvSpPr>
          <p:cNvPr id="152" name="Google Shape;152;p15"/>
          <p:cNvSpPr txBox="1"/>
          <p:nvPr/>
        </p:nvSpPr>
        <p:spPr>
          <a:xfrm>
            <a:off x="395667" y="1560167"/>
            <a:ext cx="566000" cy="1643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p:txBody>
      </p:sp>
      <p:sp>
        <p:nvSpPr>
          <p:cNvPr id="3" name="Subtitle 2">
            <a:extLst>
              <a:ext uri="{FF2B5EF4-FFF2-40B4-BE49-F238E27FC236}">
                <a16:creationId xmlns:a16="http://schemas.microsoft.com/office/drawing/2014/main" id="{8D6EC6F8-A378-4D6C-DC2C-C13AF283196D}"/>
              </a:ext>
            </a:extLst>
          </p:cNvPr>
          <p:cNvSpPr>
            <a:spLocks noGrp="1"/>
          </p:cNvSpPr>
          <p:nvPr>
            <p:ph type="subTitle" idx="3"/>
          </p:nvPr>
        </p:nvSpPr>
        <p:spPr/>
        <p:txBody>
          <a:bodyPr/>
          <a:lstStyle/>
          <a:p>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body" idx="2"/>
          </p:nvPr>
        </p:nvSpPr>
        <p:spPr>
          <a:xfrm>
            <a:off x="414533" y="4245467"/>
            <a:ext cx="5462000" cy="2193600"/>
          </a:xfrm>
          <a:prstGeom prst="rect">
            <a:avLst/>
          </a:prstGeom>
        </p:spPr>
        <p:txBody>
          <a:bodyPr spcFirstLastPara="1" vert="horz" wrap="square" lIns="121900" tIns="121900" rIns="121900" bIns="121900" rtlCol="0" anchor="t" anchorCtr="0">
            <a:noAutofit/>
          </a:bodyPr>
          <a:lstStyle/>
          <a:p>
            <a:pPr marL="0" indent="0">
              <a:buNone/>
            </a:pPr>
            <a:r>
              <a:rPr lang="en-GB" b="1">
                <a:latin typeface="Roboto Mono"/>
                <a:ea typeface="Roboto Mono"/>
                <a:cs typeface="Roboto Mono"/>
                <a:sym typeface="Roboto Mono"/>
              </a:rPr>
              <a:t>Welcome</a:t>
            </a:r>
            <a:r>
              <a:rPr lang="en-GB"/>
              <a:t> is referring to a subroutine call.  </a:t>
            </a:r>
            <a:endParaRPr/>
          </a:p>
          <a:p>
            <a:pPr marL="0" indent="0">
              <a:spcBef>
                <a:spcPts val="2133"/>
              </a:spcBef>
              <a:spcAft>
                <a:spcPts val="2133"/>
              </a:spcAft>
              <a:buNone/>
            </a:pPr>
            <a:r>
              <a:rPr lang="en-GB"/>
              <a:t>A subroutine </a:t>
            </a:r>
            <a:r>
              <a:rPr lang="en-GB" b="1"/>
              <a:t>call </a:t>
            </a:r>
            <a:r>
              <a:rPr lang="en-GB"/>
              <a:t>is represented by a </a:t>
            </a:r>
            <a:r>
              <a:rPr lang="en-GB" b="1"/>
              <a:t>rectangle </a:t>
            </a:r>
            <a:r>
              <a:rPr lang="en-GB"/>
              <a:t>with two lines at each side.</a:t>
            </a:r>
            <a:endParaRPr/>
          </a:p>
        </p:txBody>
      </p:sp>
      <p:sp>
        <p:nvSpPr>
          <p:cNvPr id="158" name="Google Shape;158;p1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Flowcharts representing code</a:t>
            </a:r>
            <a:endParaRPr/>
          </a:p>
        </p:txBody>
      </p:sp>
      <p:sp>
        <p:nvSpPr>
          <p:cNvPr id="160" name="Google Shape;160;p16"/>
          <p:cNvSpPr txBox="1">
            <a:spLocks noGrp="1"/>
          </p:cNvSpPr>
          <p:nvPr>
            <p:ph type="body" idx="1"/>
          </p:nvPr>
        </p:nvSpPr>
        <p:spPr>
          <a:xfrm>
            <a:off x="414533" y="1560167"/>
            <a:ext cx="5462000" cy="24820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161" name="Google Shape;161;p16"/>
          <p:cNvSpPr/>
          <p:nvPr/>
        </p:nvSpPr>
        <p:spPr>
          <a:xfrm>
            <a:off x="6322600" y="1560133"/>
            <a:ext cx="1905552" cy="707472"/>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Start</a:t>
            </a:r>
            <a:endParaRPr sz="2400">
              <a:solidFill>
                <a:schemeClr val="dk1"/>
              </a:solidFill>
              <a:latin typeface="Quicksand"/>
              <a:ea typeface="Quicksand"/>
              <a:cs typeface="Quicksand"/>
              <a:sym typeface="Quicksand"/>
            </a:endParaRPr>
          </a:p>
        </p:txBody>
      </p:sp>
      <p:sp>
        <p:nvSpPr>
          <p:cNvPr id="162" name="Google Shape;162;p16"/>
          <p:cNvSpPr/>
          <p:nvPr/>
        </p:nvSpPr>
        <p:spPr>
          <a:xfrm>
            <a:off x="6353733" y="2936733"/>
            <a:ext cx="1830067" cy="930800"/>
          </a:xfrm>
          <a:prstGeom prst="flowChartPredefinedProcess">
            <a:avLst/>
          </a:prstGeom>
          <a:solidFill>
            <a:schemeClr val="dk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welcome</a:t>
            </a:r>
            <a:endParaRPr sz="2400">
              <a:solidFill>
                <a:srgbClr val="FFFFFF"/>
              </a:solidFill>
              <a:latin typeface="Quicksand"/>
              <a:ea typeface="Quicksand"/>
              <a:cs typeface="Quicksand"/>
              <a:sym typeface="Quicksand"/>
            </a:endParaRPr>
          </a:p>
        </p:txBody>
      </p:sp>
      <p:sp>
        <p:nvSpPr>
          <p:cNvPr id="163" name="Google Shape;163;p16"/>
          <p:cNvSpPr/>
          <p:nvPr/>
        </p:nvSpPr>
        <p:spPr>
          <a:xfrm>
            <a:off x="6322600" y="4536700"/>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164" name="Google Shape;164;p16"/>
          <p:cNvSpPr/>
          <p:nvPr/>
        </p:nvSpPr>
        <p:spPr>
          <a:xfrm>
            <a:off x="9419333" y="4536767"/>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165" name="Google Shape;165;p16"/>
          <p:cNvSpPr/>
          <p:nvPr/>
        </p:nvSpPr>
        <p:spPr>
          <a:xfrm>
            <a:off x="9381100" y="1560133"/>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166" name="Google Shape;166;p16"/>
          <p:cNvSpPr/>
          <p:nvPr/>
        </p:nvSpPr>
        <p:spPr>
          <a:xfrm>
            <a:off x="8973901" y="2687963"/>
            <a:ext cx="2822432" cy="1092790"/>
          </a:xfrm>
          <a:prstGeom prst="flowChartInputOutput">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dk1"/>
                </a:solidFill>
                <a:latin typeface="Quicksand"/>
                <a:ea typeface="Quicksand"/>
                <a:cs typeface="Quicksand"/>
                <a:sym typeface="Quicksand"/>
              </a:rPr>
              <a:t>Output “Hello world!”</a:t>
            </a:r>
            <a:endParaRPr sz="2400">
              <a:solidFill>
                <a:schemeClr val="dk1"/>
              </a:solidFill>
              <a:latin typeface="Quicksand"/>
              <a:ea typeface="Quicksand"/>
              <a:cs typeface="Quicksand"/>
              <a:sym typeface="Quicksand"/>
            </a:endParaRPr>
          </a:p>
        </p:txBody>
      </p:sp>
      <p:cxnSp>
        <p:nvCxnSpPr>
          <p:cNvPr id="167" name="Google Shape;167;p16"/>
          <p:cNvCxnSpPr>
            <a:stCxn id="161" idx="2"/>
            <a:endCxn id="162" idx="0"/>
          </p:cNvCxnSpPr>
          <p:nvPr/>
        </p:nvCxnSpPr>
        <p:spPr>
          <a:xfrm flipH="1">
            <a:off x="7268576" y="2267605"/>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168" name="Google Shape;168;p16"/>
          <p:cNvCxnSpPr/>
          <p:nvPr/>
        </p:nvCxnSpPr>
        <p:spPr>
          <a:xfrm flipH="1">
            <a:off x="7271993" y="3869072"/>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169" name="Google Shape;169;p16"/>
          <p:cNvCxnSpPr>
            <a:stCxn id="165" idx="2"/>
          </p:cNvCxnSpPr>
          <p:nvPr/>
        </p:nvCxnSpPr>
        <p:spPr>
          <a:xfrm flipH="1">
            <a:off x="10330276" y="2267605"/>
            <a:ext cx="3600" cy="756000"/>
          </a:xfrm>
          <a:prstGeom prst="straightConnector1">
            <a:avLst/>
          </a:prstGeom>
          <a:noFill/>
          <a:ln w="28575" cap="flat" cmpd="sng">
            <a:solidFill>
              <a:schemeClr val="dk1"/>
            </a:solidFill>
            <a:prstDash val="solid"/>
            <a:round/>
            <a:headEnd type="none" w="med" len="med"/>
            <a:tailEnd type="triangle" w="med" len="med"/>
          </a:ln>
        </p:spPr>
      </p:cxnSp>
      <p:cxnSp>
        <p:nvCxnSpPr>
          <p:cNvPr id="170" name="Google Shape;170;p16"/>
          <p:cNvCxnSpPr>
            <a:cxnSpLocks/>
            <a:stCxn id="166" idx="4"/>
            <a:endCxn id="164" idx="0"/>
          </p:cNvCxnSpPr>
          <p:nvPr/>
        </p:nvCxnSpPr>
        <p:spPr>
          <a:xfrm flipH="1">
            <a:off x="10372109" y="3780753"/>
            <a:ext cx="13008" cy="756014"/>
          </a:xfrm>
          <a:prstGeom prst="straightConnector1">
            <a:avLst/>
          </a:prstGeom>
          <a:noFill/>
          <a:ln w="28575" cap="flat" cmpd="sng">
            <a:solidFill>
              <a:schemeClr val="dk1"/>
            </a:solidFill>
            <a:prstDash val="solid"/>
            <a:round/>
            <a:headEnd type="none" w="med" len="med"/>
            <a:tailEnd type="triangle" w="med" len="med"/>
          </a:ln>
        </p:spPr>
      </p:cxnSp>
      <p:sp>
        <p:nvSpPr>
          <p:cNvPr id="171" name="Google Shape;171;p16"/>
          <p:cNvSpPr txBox="1"/>
          <p:nvPr/>
        </p:nvSpPr>
        <p:spPr>
          <a:xfrm>
            <a:off x="980533" y="1560200"/>
            <a:ext cx="4896000" cy="16620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def welcome():</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print("Hello world")</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r>
              <a:rPr lang="en-GB" sz="2400">
                <a:highlight>
                  <a:srgbClr val="D9D9D9"/>
                </a:highlight>
                <a:latin typeface="Roboto Mono"/>
                <a:ea typeface="Roboto Mono"/>
                <a:cs typeface="Roboto Mono"/>
                <a:sym typeface="Roboto Mono"/>
              </a:rPr>
              <a:t>welcome()</a:t>
            </a:r>
            <a:endParaRPr sz="2400">
              <a:highlight>
                <a:srgbClr val="D9D9D9"/>
              </a:highlight>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172" name="Google Shape;172;p16"/>
          <p:cNvSpPr txBox="1"/>
          <p:nvPr/>
        </p:nvSpPr>
        <p:spPr>
          <a:xfrm>
            <a:off x="395667" y="1560167"/>
            <a:ext cx="566000" cy="1662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p:txBody>
      </p:sp>
      <p:sp>
        <p:nvSpPr>
          <p:cNvPr id="3" name="Subtitle 2">
            <a:extLst>
              <a:ext uri="{FF2B5EF4-FFF2-40B4-BE49-F238E27FC236}">
                <a16:creationId xmlns:a16="http://schemas.microsoft.com/office/drawing/2014/main" id="{D5052F07-A061-FDA2-29BF-9B94DE0A90F2}"/>
              </a:ext>
            </a:extLst>
          </p:cNvPr>
          <p:cNvSpPr>
            <a:spLocks noGrp="1"/>
          </p:cNvSpPr>
          <p:nvPr>
            <p:ph type="subTitle" idx="3"/>
          </p:nvPr>
        </p:nvSpPr>
        <p:spPr/>
        <p:txBody>
          <a:bodyPr/>
          <a:lstStyle/>
          <a:p>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7"/>
          <p:cNvSpPr txBox="1">
            <a:spLocks noGrp="1"/>
          </p:cNvSpPr>
          <p:nvPr>
            <p:ph type="body" idx="2"/>
          </p:nvPr>
        </p:nvSpPr>
        <p:spPr>
          <a:xfrm>
            <a:off x="414533" y="4245467"/>
            <a:ext cx="5462000" cy="2193600"/>
          </a:xfrm>
          <a:prstGeom prst="rect">
            <a:avLst/>
          </a:prstGeom>
        </p:spPr>
        <p:txBody>
          <a:bodyPr spcFirstLastPara="1" vert="horz" wrap="square" lIns="121900" tIns="121900" rIns="121900" bIns="121900" rtlCol="0" anchor="t" anchorCtr="0">
            <a:noAutofit/>
          </a:bodyPr>
          <a:lstStyle/>
          <a:p>
            <a:pPr marL="0" indent="0">
              <a:buNone/>
            </a:pPr>
            <a:r>
              <a:rPr lang="en-GB"/>
              <a:t>The </a:t>
            </a:r>
            <a:r>
              <a:rPr lang="en-GB" b="1"/>
              <a:t>subroutine </a:t>
            </a:r>
            <a:r>
              <a:rPr lang="en-GB"/>
              <a:t>is then </a:t>
            </a:r>
            <a:r>
              <a:rPr lang="en-GB" b="1"/>
              <a:t>executed</a:t>
            </a:r>
            <a:r>
              <a:rPr lang="en-GB"/>
              <a:t>.  </a:t>
            </a:r>
            <a:endParaRPr/>
          </a:p>
          <a:p>
            <a:pPr marL="0" indent="0">
              <a:spcBef>
                <a:spcPts val="2133"/>
              </a:spcBef>
              <a:spcAft>
                <a:spcPts val="2133"/>
              </a:spcAft>
              <a:buNone/>
            </a:pPr>
            <a:endParaRPr/>
          </a:p>
        </p:txBody>
      </p:sp>
      <p:sp>
        <p:nvSpPr>
          <p:cNvPr id="178" name="Google Shape;178;p1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Flowcharts representing code</a:t>
            </a:r>
            <a:endParaRPr/>
          </a:p>
        </p:txBody>
      </p:sp>
      <p:sp>
        <p:nvSpPr>
          <p:cNvPr id="180" name="Google Shape;180;p17"/>
          <p:cNvSpPr txBox="1">
            <a:spLocks noGrp="1"/>
          </p:cNvSpPr>
          <p:nvPr>
            <p:ph type="body" idx="1"/>
          </p:nvPr>
        </p:nvSpPr>
        <p:spPr>
          <a:xfrm>
            <a:off x="414533" y="1560167"/>
            <a:ext cx="5462000" cy="24820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181" name="Google Shape;181;p17"/>
          <p:cNvSpPr/>
          <p:nvPr/>
        </p:nvSpPr>
        <p:spPr>
          <a:xfrm>
            <a:off x="6322600" y="1560133"/>
            <a:ext cx="1905552" cy="707472"/>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Start</a:t>
            </a:r>
            <a:endParaRPr sz="2400">
              <a:solidFill>
                <a:schemeClr val="dk1"/>
              </a:solidFill>
              <a:latin typeface="Quicksand"/>
              <a:ea typeface="Quicksand"/>
              <a:cs typeface="Quicksand"/>
              <a:sym typeface="Quicksand"/>
            </a:endParaRPr>
          </a:p>
        </p:txBody>
      </p:sp>
      <p:sp>
        <p:nvSpPr>
          <p:cNvPr id="182" name="Google Shape;182;p17"/>
          <p:cNvSpPr/>
          <p:nvPr/>
        </p:nvSpPr>
        <p:spPr>
          <a:xfrm>
            <a:off x="6353733" y="2936733"/>
            <a:ext cx="1830067" cy="930800"/>
          </a:xfrm>
          <a:prstGeom prst="flowChartPredefinedProcess">
            <a:avLst/>
          </a:prstGeom>
          <a:solidFill>
            <a:schemeClr val="dk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welcome</a:t>
            </a:r>
            <a:endParaRPr sz="2400">
              <a:solidFill>
                <a:srgbClr val="FFFFFF"/>
              </a:solidFill>
              <a:latin typeface="Quicksand"/>
              <a:ea typeface="Quicksand"/>
              <a:cs typeface="Quicksand"/>
              <a:sym typeface="Quicksand"/>
            </a:endParaRPr>
          </a:p>
        </p:txBody>
      </p:sp>
      <p:sp>
        <p:nvSpPr>
          <p:cNvPr id="183" name="Google Shape;183;p17"/>
          <p:cNvSpPr/>
          <p:nvPr/>
        </p:nvSpPr>
        <p:spPr>
          <a:xfrm>
            <a:off x="6322600" y="4536700"/>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184" name="Google Shape;184;p17"/>
          <p:cNvSpPr/>
          <p:nvPr/>
        </p:nvSpPr>
        <p:spPr>
          <a:xfrm>
            <a:off x="9419333" y="4536767"/>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185" name="Google Shape;185;p17"/>
          <p:cNvSpPr/>
          <p:nvPr/>
        </p:nvSpPr>
        <p:spPr>
          <a:xfrm>
            <a:off x="9381100" y="1560133"/>
            <a:ext cx="1905552" cy="707472"/>
          </a:xfrm>
          <a:prstGeom prst="flowChartTerminator">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welcome</a:t>
            </a:r>
            <a:endParaRPr sz="2400">
              <a:solidFill>
                <a:srgbClr val="FFFFFF"/>
              </a:solidFill>
              <a:latin typeface="Quicksand"/>
              <a:ea typeface="Quicksand"/>
              <a:cs typeface="Quicksand"/>
              <a:sym typeface="Quicksand"/>
            </a:endParaRPr>
          </a:p>
        </p:txBody>
      </p:sp>
      <p:sp>
        <p:nvSpPr>
          <p:cNvPr id="186" name="Google Shape;186;p17"/>
          <p:cNvSpPr/>
          <p:nvPr/>
        </p:nvSpPr>
        <p:spPr>
          <a:xfrm>
            <a:off x="8999901" y="2687963"/>
            <a:ext cx="2763700" cy="1052546"/>
          </a:xfrm>
          <a:prstGeom prst="flowChartInputOutput">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dk1"/>
                </a:solidFill>
                <a:latin typeface="Quicksand"/>
                <a:ea typeface="Quicksand"/>
                <a:cs typeface="Quicksand"/>
                <a:sym typeface="Quicksand"/>
              </a:rPr>
              <a:t>Output “Hello world!”</a:t>
            </a:r>
            <a:endParaRPr sz="2400">
              <a:solidFill>
                <a:schemeClr val="dk1"/>
              </a:solidFill>
              <a:latin typeface="Quicksand"/>
              <a:ea typeface="Quicksand"/>
              <a:cs typeface="Quicksand"/>
              <a:sym typeface="Quicksand"/>
            </a:endParaRPr>
          </a:p>
        </p:txBody>
      </p:sp>
      <p:cxnSp>
        <p:nvCxnSpPr>
          <p:cNvPr id="187" name="Google Shape;187;p17"/>
          <p:cNvCxnSpPr>
            <a:stCxn id="181" idx="2"/>
            <a:endCxn id="182" idx="0"/>
          </p:cNvCxnSpPr>
          <p:nvPr/>
        </p:nvCxnSpPr>
        <p:spPr>
          <a:xfrm flipH="1">
            <a:off x="7268576" y="2267605"/>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188" name="Google Shape;188;p17"/>
          <p:cNvCxnSpPr/>
          <p:nvPr/>
        </p:nvCxnSpPr>
        <p:spPr>
          <a:xfrm flipH="1">
            <a:off x="7271993" y="3869072"/>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189" name="Google Shape;189;p17"/>
          <p:cNvCxnSpPr>
            <a:stCxn id="185" idx="2"/>
          </p:cNvCxnSpPr>
          <p:nvPr/>
        </p:nvCxnSpPr>
        <p:spPr>
          <a:xfrm flipH="1">
            <a:off x="10330276" y="2267605"/>
            <a:ext cx="3600" cy="756000"/>
          </a:xfrm>
          <a:prstGeom prst="straightConnector1">
            <a:avLst/>
          </a:prstGeom>
          <a:noFill/>
          <a:ln w="28575" cap="flat" cmpd="sng">
            <a:solidFill>
              <a:schemeClr val="dk1"/>
            </a:solidFill>
            <a:prstDash val="solid"/>
            <a:round/>
            <a:headEnd type="none" w="med" len="med"/>
            <a:tailEnd type="triangle" w="med" len="med"/>
          </a:ln>
        </p:spPr>
      </p:cxnSp>
      <p:cxnSp>
        <p:nvCxnSpPr>
          <p:cNvPr id="190" name="Google Shape;190;p17"/>
          <p:cNvCxnSpPr>
            <a:cxnSpLocks/>
            <a:stCxn id="186" idx="4"/>
            <a:endCxn id="184" idx="0"/>
          </p:cNvCxnSpPr>
          <p:nvPr/>
        </p:nvCxnSpPr>
        <p:spPr>
          <a:xfrm flipH="1">
            <a:off x="10372109" y="3740509"/>
            <a:ext cx="9642" cy="796258"/>
          </a:xfrm>
          <a:prstGeom prst="straightConnector1">
            <a:avLst/>
          </a:prstGeom>
          <a:noFill/>
          <a:ln w="28575" cap="flat" cmpd="sng">
            <a:solidFill>
              <a:schemeClr val="dk1"/>
            </a:solidFill>
            <a:prstDash val="solid"/>
            <a:round/>
            <a:headEnd type="none" w="med" len="med"/>
            <a:tailEnd type="triangle" w="med" len="med"/>
          </a:ln>
        </p:spPr>
      </p:cxnSp>
      <p:sp>
        <p:nvSpPr>
          <p:cNvPr id="191" name="Google Shape;191;p17"/>
          <p:cNvSpPr txBox="1"/>
          <p:nvPr/>
        </p:nvSpPr>
        <p:spPr>
          <a:xfrm>
            <a:off x="980533" y="1560200"/>
            <a:ext cx="4896000" cy="1624000"/>
          </a:xfrm>
          <a:prstGeom prst="rect">
            <a:avLst/>
          </a:prstGeom>
          <a:solidFill>
            <a:srgbClr val="EFEFEF"/>
          </a:solidFill>
          <a:ln>
            <a:noFill/>
          </a:ln>
        </p:spPr>
        <p:txBody>
          <a:bodyPr spcFirstLastPara="1" wrap="square" lIns="121900" tIns="121900" rIns="121900" bIns="121900" anchor="t" anchorCtr="0">
            <a:noAutofit/>
          </a:bodyPr>
          <a:lstStyle/>
          <a:p>
            <a:r>
              <a:rPr lang="en-GB" sz="2400">
                <a:highlight>
                  <a:srgbClr val="D9D9D9"/>
                </a:highlight>
                <a:latin typeface="Roboto Mono"/>
                <a:ea typeface="Roboto Mono"/>
                <a:cs typeface="Roboto Mono"/>
                <a:sym typeface="Roboto Mono"/>
              </a:rPr>
              <a:t>def welcome():</a:t>
            </a:r>
            <a:endParaRPr sz="2400">
              <a:highlight>
                <a:srgbClr val="D9D9D9"/>
              </a:highlight>
              <a:latin typeface="Roboto Mono"/>
              <a:ea typeface="Roboto Mono"/>
              <a:cs typeface="Roboto Mono"/>
              <a:sym typeface="Roboto Mono"/>
            </a:endParaRPr>
          </a:p>
          <a:p>
            <a:r>
              <a:rPr lang="en-GB" sz="2400">
                <a:latin typeface="Roboto Mono"/>
                <a:ea typeface="Roboto Mono"/>
                <a:cs typeface="Roboto Mono"/>
                <a:sym typeface="Roboto Mono"/>
              </a:rPr>
              <a:t>    print("Hello world")</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r>
              <a:rPr lang="en-GB" sz="2400">
                <a:latin typeface="Roboto Mono"/>
                <a:ea typeface="Roboto Mono"/>
                <a:cs typeface="Roboto Mono"/>
                <a:sym typeface="Roboto Mono"/>
              </a:rPr>
              <a:t>welcome()</a:t>
            </a:r>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192" name="Google Shape;192;p17"/>
          <p:cNvSpPr txBox="1"/>
          <p:nvPr/>
        </p:nvSpPr>
        <p:spPr>
          <a:xfrm>
            <a:off x="395667" y="1560167"/>
            <a:ext cx="566000" cy="1624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p:txBody>
      </p:sp>
      <p:cxnSp>
        <p:nvCxnSpPr>
          <p:cNvPr id="193" name="Google Shape;193;p17"/>
          <p:cNvCxnSpPr/>
          <p:nvPr/>
        </p:nvCxnSpPr>
        <p:spPr>
          <a:xfrm rot="10800000" flipH="1">
            <a:off x="8234976" y="2132005"/>
            <a:ext cx="1066400" cy="804800"/>
          </a:xfrm>
          <a:prstGeom prst="straightConnector1">
            <a:avLst/>
          </a:prstGeom>
          <a:noFill/>
          <a:ln w="28575" cap="flat" cmpd="sng">
            <a:solidFill>
              <a:schemeClr val="dk1"/>
            </a:solidFill>
            <a:prstDash val="dot"/>
            <a:round/>
            <a:headEnd type="none" w="med" len="med"/>
            <a:tailEnd type="triangle" w="med" len="med"/>
          </a:ln>
        </p:spPr>
      </p:cxnSp>
      <p:sp>
        <p:nvSpPr>
          <p:cNvPr id="3" name="Subtitle 2">
            <a:extLst>
              <a:ext uri="{FF2B5EF4-FFF2-40B4-BE49-F238E27FC236}">
                <a16:creationId xmlns:a16="http://schemas.microsoft.com/office/drawing/2014/main" id="{A6F12E2E-3DBD-5971-0F84-7461682121FA}"/>
              </a:ext>
            </a:extLst>
          </p:cNvPr>
          <p:cNvSpPr>
            <a:spLocks noGrp="1"/>
          </p:cNvSpPr>
          <p:nvPr>
            <p:ph type="subTitle" idx="3"/>
          </p:nvPr>
        </p:nvSpPr>
        <p:spPr/>
        <p:txBody>
          <a:bodyPr/>
          <a:lstStyle/>
          <a:p>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8"/>
          <p:cNvSpPr txBox="1">
            <a:spLocks noGrp="1"/>
          </p:cNvSpPr>
          <p:nvPr>
            <p:ph type="body" idx="2"/>
          </p:nvPr>
        </p:nvSpPr>
        <p:spPr>
          <a:xfrm>
            <a:off x="414533" y="4245467"/>
            <a:ext cx="5462000" cy="21936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Subroutines are created in separate flowcharts that are linked via </a:t>
            </a:r>
            <a:r>
              <a:rPr lang="en-GB" b="1"/>
              <a:t>name </a:t>
            </a:r>
            <a:r>
              <a:rPr lang="en-GB"/>
              <a:t>and </a:t>
            </a:r>
            <a:r>
              <a:rPr lang="en-GB" b="1"/>
              <a:t>symbol</a:t>
            </a:r>
            <a:r>
              <a:rPr lang="en-GB"/>
              <a:t>. </a:t>
            </a:r>
            <a:endParaRPr/>
          </a:p>
        </p:txBody>
      </p:sp>
      <p:sp>
        <p:nvSpPr>
          <p:cNvPr id="199" name="Google Shape;199;p1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Flowcharts representing code</a:t>
            </a:r>
            <a:endParaRPr/>
          </a:p>
        </p:txBody>
      </p:sp>
      <p:sp>
        <p:nvSpPr>
          <p:cNvPr id="201" name="Google Shape;201;p18"/>
          <p:cNvSpPr txBox="1">
            <a:spLocks noGrp="1"/>
          </p:cNvSpPr>
          <p:nvPr>
            <p:ph type="body" idx="1"/>
          </p:nvPr>
        </p:nvSpPr>
        <p:spPr>
          <a:xfrm>
            <a:off x="414533" y="1560167"/>
            <a:ext cx="5462000" cy="24820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202" name="Google Shape;202;p18"/>
          <p:cNvSpPr/>
          <p:nvPr/>
        </p:nvSpPr>
        <p:spPr>
          <a:xfrm>
            <a:off x="6322600" y="1560133"/>
            <a:ext cx="1905552" cy="707472"/>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Start</a:t>
            </a:r>
            <a:endParaRPr sz="2400">
              <a:solidFill>
                <a:schemeClr val="dk1"/>
              </a:solidFill>
              <a:latin typeface="Quicksand"/>
              <a:ea typeface="Quicksand"/>
              <a:cs typeface="Quicksand"/>
              <a:sym typeface="Quicksand"/>
            </a:endParaRPr>
          </a:p>
        </p:txBody>
      </p:sp>
      <p:sp>
        <p:nvSpPr>
          <p:cNvPr id="203" name="Google Shape;203;p18"/>
          <p:cNvSpPr/>
          <p:nvPr/>
        </p:nvSpPr>
        <p:spPr>
          <a:xfrm>
            <a:off x="6353733" y="2936733"/>
            <a:ext cx="1830067" cy="930800"/>
          </a:xfrm>
          <a:prstGeom prst="flowChartPredefinedProcess">
            <a:avLst/>
          </a:prstGeom>
          <a:solidFill>
            <a:schemeClr val="dk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b="1">
                <a:solidFill>
                  <a:srgbClr val="FFFFFF"/>
                </a:solidFill>
                <a:latin typeface="Quicksand"/>
                <a:ea typeface="Quicksand"/>
                <a:cs typeface="Quicksand"/>
                <a:sym typeface="Quicksand"/>
              </a:rPr>
              <a:t>welcome</a:t>
            </a:r>
            <a:endParaRPr sz="2400" b="1">
              <a:solidFill>
                <a:srgbClr val="FFFFFF"/>
              </a:solidFill>
              <a:latin typeface="Quicksand"/>
              <a:ea typeface="Quicksand"/>
              <a:cs typeface="Quicksand"/>
              <a:sym typeface="Quicksand"/>
            </a:endParaRPr>
          </a:p>
        </p:txBody>
      </p:sp>
      <p:sp>
        <p:nvSpPr>
          <p:cNvPr id="204" name="Google Shape;204;p18"/>
          <p:cNvSpPr/>
          <p:nvPr/>
        </p:nvSpPr>
        <p:spPr>
          <a:xfrm>
            <a:off x="6322600" y="4536700"/>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205" name="Google Shape;205;p18"/>
          <p:cNvSpPr/>
          <p:nvPr/>
        </p:nvSpPr>
        <p:spPr>
          <a:xfrm>
            <a:off x="9419333" y="4536767"/>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206" name="Google Shape;206;p18"/>
          <p:cNvSpPr/>
          <p:nvPr/>
        </p:nvSpPr>
        <p:spPr>
          <a:xfrm>
            <a:off x="9381100" y="1560133"/>
            <a:ext cx="1905552" cy="707472"/>
          </a:xfrm>
          <a:prstGeom prst="flowChartTerminator">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b="1">
                <a:solidFill>
                  <a:srgbClr val="FFFFFF"/>
                </a:solidFill>
                <a:latin typeface="Quicksand"/>
                <a:ea typeface="Quicksand"/>
                <a:cs typeface="Quicksand"/>
                <a:sym typeface="Quicksand"/>
              </a:rPr>
              <a:t>welcome</a:t>
            </a:r>
            <a:endParaRPr sz="2400" b="1">
              <a:solidFill>
                <a:srgbClr val="FFFFFF"/>
              </a:solidFill>
              <a:latin typeface="Quicksand"/>
              <a:ea typeface="Quicksand"/>
              <a:cs typeface="Quicksand"/>
              <a:sym typeface="Quicksand"/>
            </a:endParaRPr>
          </a:p>
        </p:txBody>
      </p:sp>
      <p:sp>
        <p:nvSpPr>
          <p:cNvPr id="207" name="Google Shape;207;p18"/>
          <p:cNvSpPr/>
          <p:nvPr/>
        </p:nvSpPr>
        <p:spPr>
          <a:xfrm>
            <a:off x="8973901" y="2687963"/>
            <a:ext cx="2802232" cy="1092790"/>
          </a:xfrm>
          <a:prstGeom prst="flowChartInputOutput">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dk1"/>
                </a:solidFill>
                <a:latin typeface="Quicksand"/>
                <a:ea typeface="Quicksand"/>
                <a:cs typeface="Quicksand"/>
                <a:sym typeface="Quicksand"/>
              </a:rPr>
              <a:t>Output “Hello world!”</a:t>
            </a:r>
            <a:endParaRPr sz="2400">
              <a:solidFill>
                <a:schemeClr val="dk1"/>
              </a:solidFill>
              <a:latin typeface="Quicksand"/>
              <a:ea typeface="Quicksand"/>
              <a:cs typeface="Quicksand"/>
              <a:sym typeface="Quicksand"/>
            </a:endParaRPr>
          </a:p>
        </p:txBody>
      </p:sp>
      <p:cxnSp>
        <p:nvCxnSpPr>
          <p:cNvPr id="208" name="Google Shape;208;p18"/>
          <p:cNvCxnSpPr>
            <a:stCxn id="202" idx="2"/>
            <a:endCxn id="203" idx="0"/>
          </p:cNvCxnSpPr>
          <p:nvPr/>
        </p:nvCxnSpPr>
        <p:spPr>
          <a:xfrm flipH="1">
            <a:off x="7268576" y="2267605"/>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209" name="Google Shape;209;p18"/>
          <p:cNvCxnSpPr/>
          <p:nvPr/>
        </p:nvCxnSpPr>
        <p:spPr>
          <a:xfrm flipH="1">
            <a:off x="7271993" y="3869072"/>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210" name="Google Shape;210;p18"/>
          <p:cNvCxnSpPr>
            <a:stCxn id="206" idx="2"/>
          </p:cNvCxnSpPr>
          <p:nvPr/>
        </p:nvCxnSpPr>
        <p:spPr>
          <a:xfrm flipH="1">
            <a:off x="10330276" y="2267605"/>
            <a:ext cx="3600" cy="756000"/>
          </a:xfrm>
          <a:prstGeom prst="straightConnector1">
            <a:avLst/>
          </a:prstGeom>
          <a:noFill/>
          <a:ln w="28575" cap="flat" cmpd="sng">
            <a:solidFill>
              <a:schemeClr val="dk1"/>
            </a:solidFill>
            <a:prstDash val="solid"/>
            <a:round/>
            <a:headEnd type="none" w="med" len="med"/>
            <a:tailEnd type="triangle" w="med" len="med"/>
          </a:ln>
        </p:spPr>
      </p:cxnSp>
      <p:cxnSp>
        <p:nvCxnSpPr>
          <p:cNvPr id="211" name="Google Shape;211;p18"/>
          <p:cNvCxnSpPr>
            <a:cxnSpLocks/>
            <a:stCxn id="207" idx="4"/>
            <a:endCxn id="205" idx="0"/>
          </p:cNvCxnSpPr>
          <p:nvPr/>
        </p:nvCxnSpPr>
        <p:spPr>
          <a:xfrm flipH="1">
            <a:off x="10372109" y="3780753"/>
            <a:ext cx="2908" cy="756014"/>
          </a:xfrm>
          <a:prstGeom prst="straightConnector1">
            <a:avLst/>
          </a:prstGeom>
          <a:noFill/>
          <a:ln w="28575" cap="flat" cmpd="sng">
            <a:solidFill>
              <a:schemeClr val="dk1"/>
            </a:solidFill>
            <a:prstDash val="solid"/>
            <a:round/>
            <a:headEnd type="none" w="med" len="med"/>
            <a:tailEnd type="triangle" w="med" len="med"/>
          </a:ln>
        </p:spPr>
      </p:cxnSp>
      <p:sp>
        <p:nvSpPr>
          <p:cNvPr id="212" name="Google Shape;212;p18"/>
          <p:cNvSpPr txBox="1"/>
          <p:nvPr/>
        </p:nvSpPr>
        <p:spPr>
          <a:xfrm>
            <a:off x="980533" y="1560200"/>
            <a:ext cx="4896000" cy="1614800"/>
          </a:xfrm>
          <a:prstGeom prst="rect">
            <a:avLst/>
          </a:prstGeom>
          <a:solidFill>
            <a:srgbClr val="EFEFEF"/>
          </a:solidFill>
          <a:ln>
            <a:noFill/>
          </a:ln>
        </p:spPr>
        <p:txBody>
          <a:bodyPr spcFirstLastPara="1" wrap="square" lIns="121900" tIns="121900" rIns="121900" bIns="121900" anchor="t" anchorCtr="0">
            <a:noAutofit/>
          </a:bodyPr>
          <a:lstStyle/>
          <a:p>
            <a:r>
              <a:rPr lang="en-GB" sz="2400">
                <a:highlight>
                  <a:srgbClr val="D9D9D9"/>
                </a:highlight>
                <a:latin typeface="Roboto Mono"/>
                <a:ea typeface="Roboto Mono"/>
                <a:cs typeface="Roboto Mono"/>
                <a:sym typeface="Roboto Mono"/>
              </a:rPr>
              <a:t>def welcome():</a:t>
            </a:r>
            <a:endParaRPr sz="2400">
              <a:highlight>
                <a:srgbClr val="D9D9D9"/>
              </a:highlight>
              <a:latin typeface="Roboto Mono"/>
              <a:ea typeface="Roboto Mono"/>
              <a:cs typeface="Roboto Mono"/>
              <a:sym typeface="Roboto Mono"/>
            </a:endParaRPr>
          </a:p>
          <a:p>
            <a:r>
              <a:rPr lang="en-GB" sz="2400">
                <a:latin typeface="Roboto Mono"/>
                <a:ea typeface="Roboto Mono"/>
                <a:cs typeface="Roboto Mono"/>
                <a:sym typeface="Roboto Mono"/>
              </a:rPr>
              <a:t>    print("Hello world")</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r>
              <a:rPr lang="en-GB" sz="2400">
                <a:latin typeface="Roboto Mono"/>
                <a:ea typeface="Roboto Mono"/>
                <a:cs typeface="Roboto Mono"/>
                <a:sym typeface="Roboto Mono"/>
              </a:rPr>
              <a:t>welcome()</a:t>
            </a:r>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213" name="Google Shape;213;p18"/>
          <p:cNvSpPr txBox="1"/>
          <p:nvPr/>
        </p:nvSpPr>
        <p:spPr>
          <a:xfrm>
            <a:off x="395667" y="1560167"/>
            <a:ext cx="566000" cy="16148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p:txBody>
      </p:sp>
      <p:cxnSp>
        <p:nvCxnSpPr>
          <p:cNvPr id="214" name="Google Shape;214;p18"/>
          <p:cNvCxnSpPr/>
          <p:nvPr/>
        </p:nvCxnSpPr>
        <p:spPr>
          <a:xfrm rot="10800000" flipH="1">
            <a:off x="8234976" y="2132005"/>
            <a:ext cx="1066400" cy="804800"/>
          </a:xfrm>
          <a:prstGeom prst="straightConnector1">
            <a:avLst/>
          </a:prstGeom>
          <a:noFill/>
          <a:ln w="28575" cap="flat" cmpd="sng">
            <a:solidFill>
              <a:schemeClr val="dk1"/>
            </a:solidFill>
            <a:prstDash val="dot"/>
            <a:round/>
            <a:headEnd type="none" w="med" len="med"/>
            <a:tailEnd type="triangl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body" idx="2"/>
          </p:nvPr>
        </p:nvSpPr>
        <p:spPr>
          <a:xfrm>
            <a:off x="414533" y="4245467"/>
            <a:ext cx="5462000" cy="2193600"/>
          </a:xfrm>
          <a:prstGeom prst="rect">
            <a:avLst/>
          </a:prstGeom>
        </p:spPr>
        <p:txBody>
          <a:bodyPr spcFirstLastPara="1" vert="horz" wrap="square" lIns="121900" tIns="121900" rIns="121900" bIns="121900" rtlCol="0" anchor="t" anchorCtr="0">
            <a:noAutofit/>
          </a:bodyPr>
          <a:lstStyle/>
          <a:p>
            <a:pPr marL="0" indent="0">
              <a:buNone/>
            </a:pPr>
            <a:r>
              <a:rPr lang="en-GB"/>
              <a:t>An </a:t>
            </a:r>
            <a:r>
              <a:rPr lang="en-GB" b="1"/>
              <a:t>output </a:t>
            </a:r>
            <a:r>
              <a:rPr lang="en-GB"/>
              <a:t>is represented using a </a:t>
            </a:r>
            <a:r>
              <a:rPr lang="en-GB" b="1"/>
              <a:t>parallelogram</a:t>
            </a:r>
            <a:r>
              <a:rPr lang="en-GB"/>
              <a:t>. This symbol is also used for </a:t>
            </a:r>
            <a:r>
              <a:rPr lang="en-GB" b="1"/>
              <a:t>inputs</a:t>
            </a:r>
            <a:r>
              <a:rPr lang="en-GB"/>
              <a:t>.  </a:t>
            </a:r>
            <a:endParaRPr/>
          </a:p>
          <a:p>
            <a:pPr marL="0" indent="0">
              <a:spcBef>
                <a:spcPts val="2133"/>
              </a:spcBef>
              <a:spcAft>
                <a:spcPts val="2133"/>
              </a:spcAft>
              <a:buNone/>
            </a:pPr>
            <a:endParaRPr/>
          </a:p>
        </p:txBody>
      </p:sp>
      <p:sp>
        <p:nvSpPr>
          <p:cNvPr id="220" name="Google Shape;220;p1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Flowcharts representing code</a:t>
            </a:r>
            <a:endParaRPr/>
          </a:p>
        </p:txBody>
      </p:sp>
      <p:sp>
        <p:nvSpPr>
          <p:cNvPr id="222" name="Google Shape;222;p19"/>
          <p:cNvSpPr txBox="1">
            <a:spLocks noGrp="1"/>
          </p:cNvSpPr>
          <p:nvPr>
            <p:ph type="body" idx="1"/>
          </p:nvPr>
        </p:nvSpPr>
        <p:spPr>
          <a:xfrm>
            <a:off x="414533" y="1560167"/>
            <a:ext cx="5462000" cy="24820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223" name="Google Shape;223;p19"/>
          <p:cNvSpPr/>
          <p:nvPr/>
        </p:nvSpPr>
        <p:spPr>
          <a:xfrm>
            <a:off x="6322600" y="1560133"/>
            <a:ext cx="1905552" cy="707472"/>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Start</a:t>
            </a:r>
            <a:endParaRPr sz="2400">
              <a:solidFill>
                <a:schemeClr val="dk1"/>
              </a:solidFill>
              <a:latin typeface="Quicksand"/>
              <a:ea typeface="Quicksand"/>
              <a:cs typeface="Quicksand"/>
              <a:sym typeface="Quicksand"/>
            </a:endParaRPr>
          </a:p>
        </p:txBody>
      </p:sp>
      <p:sp>
        <p:nvSpPr>
          <p:cNvPr id="224" name="Google Shape;224;p19"/>
          <p:cNvSpPr/>
          <p:nvPr/>
        </p:nvSpPr>
        <p:spPr>
          <a:xfrm>
            <a:off x="6353733" y="2936733"/>
            <a:ext cx="1830067" cy="930800"/>
          </a:xfrm>
          <a:prstGeom prst="flowChartPredefinedProcess">
            <a:avLst/>
          </a:prstGeom>
          <a:solidFill>
            <a:schemeClr val="dk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welcome</a:t>
            </a:r>
            <a:endParaRPr sz="2400">
              <a:solidFill>
                <a:srgbClr val="FFFFFF"/>
              </a:solidFill>
              <a:latin typeface="Quicksand"/>
              <a:ea typeface="Quicksand"/>
              <a:cs typeface="Quicksand"/>
              <a:sym typeface="Quicksand"/>
            </a:endParaRPr>
          </a:p>
        </p:txBody>
      </p:sp>
      <p:sp>
        <p:nvSpPr>
          <p:cNvPr id="225" name="Google Shape;225;p19"/>
          <p:cNvSpPr/>
          <p:nvPr/>
        </p:nvSpPr>
        <p:spPr>
          <a:xfrm>
            <a:off x="6322600" y="4536700"/>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226" name="Google Shape;226;p19"/>
          <p:cNvSpPr/>
          <p:nvPr/>
        </p:nvSpPr>
        <p:spPr>
          <a:xfrm>
            <a:off x="9419333" y="4536767"/>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227" name="Google Shape;227;p19"/>
          <p:cNvSpPr/>
          <p:nvPr/>
        </p:nvSpPr>
        <p:spPr>
          <a:xfrm>
            <a:off x="9381100" y="1560133"/>
            <a:ext cx="1905552" cy="707472"/>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228" name="Google Shape;228;p19"/>
          <p:cNvSpPr/>
          <p:nvPr/>
        </p:nvSpPr>
        <p:spPr>
          <a:xfrm>
            <a:off x="8973901" y="2565647"/>
            <a:ext cx="2789699" cy="1215105"/>
          </a:xfrm>
          <a:prstGeom prst="flowChartInputOutput">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Output “Hello world!”</a:t>
            </a:r>
            <a:endParaRPr sz="2400">
              <a:solidFill>
                <a:srgbClr val="FFFFFF"/>
              </a:solidFill>
              <a:latin typeface="Quicksand"/>
              <a:ea typeface="Quicksand"/>
              <a:cs typeface="Quicksand"/>
              <a:sym typeface="Quicksand"/>
            </a:endParaRPr>
          </a:p>
        </p:txBody>
      </p:sp>
      <p:cxnSp>
        <p:nvCxnSpPr>
          <p:cNvPr id="229" name="Google Shape;229;p19"/>
          <p:cNvCxnSpPr>
            <a:stCxn id="223" idx="2"/>
            <a:endCxn id="224" idx="0"/>
          </p:cNvCxnSpPr>
          <p:nvPr/>
        </p:nvCxnSpPr>
        <p:spPr>
          <a:xfrm flipH="1">
            <a:off x="7268576" y="2267605"/>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230" name="Google Shape;230;p19"/>
          <p:cNvCxnSpPr/>
          <p:nvPr/>
        </p:nvCxnSpPr>
        <p:spPr>
          <a:xfrm flipH="1">
            <a:off x="7271993" y="3869072"/>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231" name="Google Shape;231;p19"/>
          <p:cNvCxnSpPr>
            <a:stCxn id="227" idx="2"/>
          </p:cNvCxnSpPr>
          <p:nvPr/>
        </p:nvCxnSpPr>
        <p:spPr>
          <a:xfrm flipH="1">
            <a:off x="10330276" y="2267605"/>
            <a:ext cx="3600" cy="756000"/>
          </a:xfrm>
          <a:prstGeom prst="straightConnector1">
            <a:avLst/>
          </a:prstGeom>
          <a:noFill/>
          <a:ln w="28575" cap="flat" cmpd="sng">
            <a:solidFill>
              <a:schemeClr val="dk1"/>
            </a:solidFill>
            <a:prstDash val="dot"/>
            <a:round/>
            <a:headEnd type="none" w="med" len="med"/>
            <a:tailEnd type="triangle" w="med" len="med"/>
          </a:ln>
        </p:spPr>
      </p:cxnSp>
      <p:cxnSp>
        <p:nvCxnSpPr>
          <p:cNvPr id="232" name="Google Shape;232;p19"/>
          <p:cNvCxnSpPr>
            <a:cxnSpLocks/>
            <a:stCxn id="228" idx="4"/>
            <a:endCxn id="226" idx="0"/>
          </p:cNvCxnSpPr>
          <p:nvPr/>
        </p:nvCxnSpPr>
        <p:spPr>
          <a:xfrm>
            <a:off x="10368751" y="3780752"/>
            <a:ext cx="3358" cy="756015"/>
          </a:xfrm>
          <a:prstGeom prst="straightConnector1">
            <a:avLst/>
          </a:prstGeom>
          <a:noFill/>
          <a:ln w="28575" cap="flat" cmpd="sng">
            <a:solidFill>
              <a:schemeClr val="dk1"/>
            </a:solidFill>
            <a:prstDash val="solid"/>
            <a:round/>
            <a:headEnd type="none" w="med" len="med"/>
            <a:tailEnd type="triangle" w="med" len="med"/>
          </a:ln>
        </p:spPr>
      </p:cxnSp>
      <p:sp>
        <p:nvSpPr>
          <p:cNvPr id="233" name="Google Shape;233;p19"/>
          <p:cNvSpPr txBox="1"/>
          <p:nvPr/>
        </p:nvSpPr>
        <p:spPr>
          <a:xfrm>
            <a:off x="980533" y="1560200"/>
            <a:ext cx="4896000" cy="16620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def welcome():</a:t>
            </a:r>
            <a:endParaRPr sz="2400">
              <a:latin typeface="Roboto Mono"/>
              <a:ea typeface="Roboto Mono"/>
              <a:cs typeface="Roboto Mono"/>
              <a:sym typeface="Roboto Mono"/>
            </a:endParaRPr>
          </a:p>
          <a:p>
            <a:r>
              <a:rPr lang="en-GB" sz="2400">
                <a:latin typeface="Roboto Mono"/>
                <a:ea typeface="Roboto Mono"/>
                <a:cs typeface="Roboto Mono"/>
                <a:sym typeface="Roboto Mono"/>
              </a:rPr>
              <a:t>    </a:t>
            </a:r>
            <a:r>
              <a:rPr lang="en-GB" sz="2400">
                <a:highlight>
                  <a:srgbClr val="D9D9D9"/>
                </a:highlight>
                <a:latin typeface="Roboto Mono"/>
                <a:ea typeface="Roboto Mono"/>
                <a:cs typeface="Roboto Mono"/>
                <a:sym typeface="Roboto Mono"/>
              </a:rPr>
              <a:t>print("Hello world")</a:t>
            </a:r>
            <a:endParaRPr sz="2400">
              <a:highlight>
                <a:srgbClr val="D9D9D9"/>
              </a:highlight>
              <a:latin typeface="Roboto Mono"/>
              <a:ea typeface="Roboto Mono"/>
              <a:cs typeface="Roboto Mono"/>
              <a:sym typeface="Roboto Mono"/>
            </a:endParaRPr>
          </a:p>
          <a:p>
            <a:endParaRPr sz="2400">
              <a:latin typeface="Roboto Mono"/>
              <a:ea typeface="Roboto Mono"/>
              <a:cs typeface="Roboto Mono"/>
              <a:sym typeface="Roboto Mono"/>
            </a:endParaRPr>
          </a:p>
          <a:p>
            <a:r>
              <a:rPr lang="en-GB" sz="2400">
                <a:latin typeface="Roboto Mono"/>
                <a:ea typeface="Roboto Mono"/>
                <a:cs typeface="Roboto Mono"/>
                <a:sym typeface="Roboto Mono"/>
              </a:rPr>
              <a:t>welcome()</a:t>
            </a:r>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234" name="Google Shape;234;p19"/>
          <p:cNvSpPr txBox="1"/>
          <p:nvPr/>
        </p:nvSpPr>
        <p:spPr>
          <a:xfrm>
            <a:off x="395667" y="1560167"/>
            <a:ext cx="566000" cy="1662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p:txBody>
      </p:sp>
      <p:sp>
        <p:nvSpPr>
          <p:cNvPr id="235" name="Google Shape;235;p19"/>
          <p:cNvSpPr/>
          <p:nvPr/>
        </p:nvSpPr>
        <p:spPr>
          <a:xfrm>
            <a:off x="7490033" y="5801467"/>
            <a:ext cx="3301600" cy="636000"/>
          </a:xfrm>
          <a:prstGeom prst="wedgeRectCallout">
            <a:avLst>
              <a:gd name="adj1" fmla="val 63430"/>
              <a:gd name="adj2" fmla="val 22678"/>
            </a:avLst>
          </a:prstGeom>
          <a:solidFill>
            <a:schemeClr val="accent3"/>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Hello world!</a:t>
            </a:r>
            <a:endParaRPr sz="2400">
              <a:solidFill>
                <a:schemeClr val="dk1"/>
              </a:solidFill>
              <a:latin typeface="Quicksand"/>
              <a:ea typeface="Quicksand"/>
              <a:cs typeface="Quicksand"/>
              <a:sym typeface="Quicksand"/>
            </a:endParaRPr>
          </a:p>
        </p:txBody>
      </p:sp>
      <p:sp>
        <p:nvSpPr>
          <p:cNvPr id="3" name="Subtitle 2">
            <a:extLst>
              <a:ext uri="{FF2B5EF4-FFF2-40B4-BE49-F238E27FC236}">
                <a16:creationId xmlns:a16="http://schemas.microsoft.com/office/drawing/2014/main" id="{DF57E635-1DB4-4E7D-84E1-4967756BC0EA}"/>
              </a:ext>
            </a:extLst>
          </p:cNvPr>
          <p:cNvSpPr>
            <a:spLocks noGrp="1"/>
          </p:cNvSpPr>
          <p:nvPr>
            <p:ph type="subTitle" idx="3"/>
          </p:nvPr>
        </p:nvSpPr>
        <p:spPr/>
        <p:txBody>
          <a:bodyPr/>
          <a:lstStyle/>
          <a:p>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body" idx="2"/>
          </p:nvPr>
        </p:nvSpPr>
        <p:spPr>
          <a:xfrm>
            <a:off x="414533" y="4245467"/>
            <a:ext cx="5462000" cy="21936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At the end of the subroutine it will return to the </a:t>
            </a:r>
            <a:r>
              <a:rPr lang="en-GB" b="1"/>
              <a:t>main </a:t>
            </a:r>
            <a:r>
              <a:rPr lang="en-GB"/>
              <a:t>program. The same thing happens with your flowcharts.   </a:t>
            </a:r>
            <a:endParaRPr/>
          </a:p>
        </p:txBody>
      </p:sp>
      <p:sp>
        <p:nvSpPr>
          <p:cNvPr id="241" name="Google Shape;241;p2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Flowcharts representing code</a:t>
            </a:r>
            <a:endParaRPr/>
          </a:p>
        </p:txBody>
      </p:sp>
      <p:sp>
        <p:nvSpPr>
          <p:cNvPr id="243" name="Google Shape;243;p20"/>
          <p:cNvSpPr txBox="1">
            <a:spLocks noGrp="1"/>
          </p:cNvSpPr>
          <p:nvPr>
            <p:ph type="body" idx="1"/>
          </p:nvPr>
        </p:nvSpPr>
        <p:spPr>
          <a:xfrm>
            <a:off x="414533" y="1560167"/>
            <a:ext cx="5462000" cy="24820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244" name="Google Shape;244;p20"/>
          <p:cNvSpPr/>
          <p:nvPr/>
        </p:nvSpPr>
        <p:spPr>
          <a:xfrm>
            <a:off x="6322600" y="1560133"/>
            <a:ext cx="1905552" cy="707472"/>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Start</a:t>
            </a:r>
            <a:endParaRPr sz="2400">
              <a:solidFill>
                <a:schemeClr val="dk1"/>
              </a:solidFill>
              <a:latin typeface="Quicksand"/>
              <a:ea typeface="Quicksand"/>
              <a:cs typeface="Quicksand"/>
              <a:sym typeface="Quicksand"/>
            </a:endParaRPr>
          </a:p>
        </p:txBody>
      </p:sp>
      <p:sp>
        <p:nvSpPr>
          <p:cNvPr id="245" name="Google Shape;245;p20"/>
          <p:cNvSpPr/>
          <p:nvPr/>
        </p:nvSpPr>
        <p:spPr>
          <a:xfrm>
            <a:off x="6353733" y="2936733"/>
            <a:ext cx="1830067" cy="930800"/>
          </a:xfrm>
          <a:prstGeom prst="flowChartPredefinedProcess">
            <a:avLst/>
          </a:prstGeom>
          <a:solidFill>
            <a:schemeClr val="dk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welcome</a:t>
            </a:r>
            <a:endParaRPr sz="2400">
              <a:solidFill>
                <a:srgbClr val="FFFFFF"/>
              </a:solidFill>
              <a:latin typeface="Quicksand"/>
              <a:ea typeface="Quicksand"/>
              <a:cs typeface="Quicksand"/>
              <a:sym typeface="Quicksand"/>
            </a:endParaRPr>
          </a:p>
        </p:txBody>
      </p:sp>
      <p:sp>
        <p:nvSpPr>
          <p:cNvPr id="246" name="Google Shape;246;p20"/>
          <p:cNvSpPr/>
          <p:nvPr/>
        </p:nvSpPr>
        <p:spPr>
          <a:xfrm>
            <a:off x="6322600" y="4536700"/>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247" name="Google Shape;247;p20"/>
          <p:cNvSpPr/>
          <p:nvPr/>
        </p:nvSpPr>
        <p:spPr>
          <a:xfrm>
            <a:off x="9400300" y="4536767"/>
            <a:ext cx="1905552" cy="707472"/>
          </a:xfrm>
          <a:prstGeom prst="flowChartTerminator">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End</a:t>
            </a:r>
            <a:endParaRPr sz="2400">
              <a:solidFill>
                <a:srgbClr val="FFFFFF"/>
              </a:solidFill>
              <a:latin typeface="Quicksand"/>
              <a:ea typeface="Quicksand"/>
              <a:cs typeface="Quicksand"/>
              <a:sym typeface="Quicksand"/>
            </a:endParaRPr>
          </a:p>
        </p:txBody>
      </p:sp>
      <p:sp>
        <p:nvSpPr>
          <p:cNvPr id="248" name="Google Shape;248;p20"/>
          <p:cNvSpPr/>
          <p:nvPr/>
        </p:nvSpPr>
        <p:spPr>
          <a:xfrm>
            <a:off x="9381100" y="1560133"/>
            <a:ext cx="1905552" cy="707472"/>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249" name="Google Shape;249;p20"/>
          <p:cNvSpPr/>
          <p:nvPr/>
        </p:nvSpPr>
        <p:spPr>
          <a:xfrm>
            <a:off x="8954852" y="2687963"/>
            <a:ext cx="2841481" cy="1092790"/>
          </a:xfrm>
          <a:prstGeom prst="flowChartInputOutput">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dk1"/>
                </a:solidFill>
                <a:latin typeface="Quicksand"/>
                <a:ea typeface="Quicksand"/>
                <a:cs typeface="Quicksand"/>
                <a:sym typeface="Quicksand"/>
              </a:rPr>
              <a:t>Output “Hello world!”</a:t>
            </a:r>
            <a:endParaRPr sz="2400">
              <a:solidFill>
                <a:schemeClr val="dk1"/>
              </a:solidFill>
              <a:latin typeface="Quicksand"/>
              <a:ea typeface="Quicksand"/>
              <a:cs typeface="Quicksand"/>
              <a:sym typeface="Quicksand"/>
            </a:endParaRPr>
          </a:p>
        </p:txBody>
      </p:sp>
      <p:cxnSp>
        <p:nvCxnSpPr>
          <p:cNvPr id="250" name="Google Shape;250;p20"/>
          <p:cNvCxnSpPr>
            <a:stCxn id="244" idx="2"/>
            <a:endCxn id="245" idx="0"/>
          </p:cNvCxnSpPr>
          <p:nvPr/>
        </p:nvCxnSpPr>
        <p:spPr>
          <a:xfrm flipH="1">
            <a:off x="7268576" y="2267605"/>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251" name="Google Shape;251;p20"/>
          <p:cNvCxnSpPr/>
          <p:nvPr/>
        </p:nvCxnSpPr>
        <p:spPr>
          <a:xfrm flipH="1">
            <a:off x="7271993" y="3869072"/>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252" name="Google Shape;252;p20"/>
          <p:cNvCxnSpPr>
            <a:cxnSpLocks/>
            <a:stCxn id="249" idx="4"/>
            <a:endCxn id="247" idx="0"/>
          </p:cNvCxnSpPr>
          <p:nvPr/>
        </p:nvCxnSpPr>
        <p:spPr>
          <a:xfrm flipH="1">
            <a:off x="10353076" y="3780753"/>
            <a:ext cx="22517" cy="756014"/>
          </a:xfrm>
          <a:prstGeom prst="straightConnector1">
            <a:avLst/>
          </a:prstGeom>
          <a:noFill/>
          <a:ln w="28575" cap="flat" cmpd="sng">
            <a:solidFill>
              <a:schemeClr val="dk1"/>
            </a:solidFill>
            <a:prstDash val="dot"/>
            <a:round/>
            <a:headEnd type="none" w="med" len="med"/>
            <a:tailEnd type="triangle" w="med" len="med"/>
          </a:ln>
        </p:spPr>
      </p:cxnSp>
      <p:cxnSp>
        <p:nvCxnSpPr>
          <p:cNvPr id="253" name="Google Shape;253;p20"/>
          <p:cNvCxnSpPr>
            <a:cxnSpLocks/>
            <a:stCxn id="248" idx="2"/>
            <a:endCxn id="249" idx="1"/>
          </p:cNvCxnSpPr>
          <p:nvPr/>
        </p:nvCxnSpPr>
        <p:spPr>
          <a:xfrm>
            <a:off x="10333876" y="2267605"/>
            <a:ext cx="41717" cy="420358"/>
          </a:xfrm>
          <a:prstGeom prst="straightConnector1">
            <a:avLst/>
          </a:prstGeom>
          <a:noFill/>
          <a:ln w="28575" cap="flat" cmpd="sng">
            <a:solidFill>
              <a:schemeClr val="dk1"/>
            </a:solidFill>
            <a:prstDash val="solid"/>
            <a:round/>
            <a:headEnd type="none" w="med" len="med"/>
            <a:tailEnd type="triangle" w="med" len="med"/>
          </a:ln>
        </p:spPr>
      </p:cxnSp>
      <p:sp>
        <p:nvSpPr>
          <p:cNvPr id="254" name="Google Shape;254;p20"/>
          <p:cNvSpPr txBox="1"/>
          <p:nvPr/>
        </p:nvSpPr>
        <p:spPr>
          <a:xfrm>
            <a:off x="980533" y="1560200"/>
            <a:ext cx="4896000" cy="16432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def welcome():</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print("Hello world")</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r>
              <a:rPr lang="en-GB" sz="2400">
                <a:latin typeface="Roboto Mono"/>
                <a:ea typeface="Roboto Mono"/>
                <a:cs typeface="Roboto Mono"/>
                <a:sym typeface="Roboto Mono"/>
              </a:rPr>
              <a:t>welcome()</a:t>
            </a:r>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255" name="Google Shape;255;p20"/>
          <p:cNvSpPr txBox="1"/>
          <p:nvPr/>
        </p:nvSpPr>
        <p:spPr>
          <a:xfrm>
            <a:off x="395667" y="1560167"/>
            <a:ext cx="566000" cy="1643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p:txBody>
      </p:sp>
      <p:sp>
        <p:nvSpPr>
          <p:cNvPr id="256" name="Google Shape;256;p20"/>
          <p:cNvSpPr/>
          <p:nvPr/>
        </p:nvSpPr>
        <p:spPr>
          <a:xfrm>
            <a:off x="7490033" y="5801467"/>
            <a:ext cx="3301600" cy="636000"/>
          </a:xfrm>
          <a:prstGeom prst="wedgeRectCallout">
            <a:avLst>
              <a:gd name="adj1" fmla="val 63430"/>
              <a:gd name="adj2" fmla="val 22678"/>
            </a:avLst>
          </a:prstGeom>
          <a:solidFill>
            <a:schemeClr val="accent3"/>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Hello world!</a:t>
            </a:r>
            <a:endParaRPr sz="2400">
              <a:solidFill>
                <a:schemeClr val="dk1"/>
              </a:solidFill>
              <a:latin typeface="Quicksand"/>
              <a:ea typeface="Quicksand"/>
              <a:cs typeface="Quicksand"/>
              <a:sym typeface="Quicksand"/>
            </a:endParaRPr>
          </a:p>
        </p:txBody>
      </p:sp>
      <p:cxnSp>
        <p:nvCxnSpPr>
          <p:cNvPr id="257" name="Google Shape;257;p20"/>
          <p:cNvCxnSpPr>
            <a:stCxn id="247" idx="1"/>
          </p:cNvCxnSpPr>
          <p:nvPr/>
        </p:nvCxnSpPr>
        <p:spPr>
          <a:xfrm rot="10800000">
            <a:off x="8187900" y="3896103"/>
            <a:ext cx="1212400" cy="994400"/>
          </a:xfrm>
          <a:prstGeom prst="straightConnector1">
            <a:avLst/>
          </a:prstGeom>
          <a:noFill/>
          <a:ln w="28575" cap="flat" cmpd="sng">
            <a:solidFill>
              <a:schemeClr val="dk1"/>
            </a:solidFill>
            <a:prstDash val="dot"/>
            <a:round/>
            <a:headEnd type="none" w="med" len="med"/>
            <a:tailEnd type="triangle" w="med" len="med"/>
          </a:ln>
        </p:spPr>
      </p:cxnSp>
      <p:sp>
        <p:nvSpPr>
          <p:cNvPr id="3" name="Subtitle 2">
            <a:extLst>
              <a:ext uri="{FF2B5EF4-FFF2-40B4-BE49-F238E27FC236}">
                <a16:creationId xmlns:a16="http://schemas.microsoft.com/office/drawing/2014/main" id="{7A468E33-30E7-BE9B-6618-EC7FC41A0D98}"/>
              </a:ext>
            </a:extLst>
          </p:cNvPr>
          <p:cNvSpPr>
            <a:spLocks noGrp="1"/>
          </p:cNvSpPr>
          <p:nvPr>
            <p:ph type="subTitle" idx="3"/>
          </p:nvPr>
        </p:nvSpPr>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a Software Platform?</a:t>
            </a:r>
          </a:p>
        </p:txBody>
      </p:sp>
      <p:pic>
        <p:nvPicPr>
          <p:cNvPr id="5" name="Picture Placeholder 4">
            <a:extLst>
              <a:ext uri="{FF2B5EF4-FFF2-40B4-BE49-F238E27FC236}">
                <a16:creationId xmlns:a16="http://schemas.microsoft.com/office/drawing/2014/main" id="{555A9B56-D73E-927F-D72E-86F50777D5FA}"/>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A software platform is a set of tools, libraries, and other components that provide a foundation for software development.</a:t>
            </a:r>
          </a:p>
          <a:p>
            <a:pPr>
              <a:buFontTx/>
              <a:buChar char="•"/>
            </a:pPr>
            <a:r>
              <a:rPr lang="en-US"/>
              <a:t>It is a collection of software components that can be used to create applications and services.</a:t>
            </a:r>
          </a:p>
          <a:p>
            <a:pPr>
              <a:buFontTx/>
              <a:buChar char="•"/>
            </a:pPr>
            <a:r>
              <a:rPr lang="en-US"/>
              <a:t>It provides a common set of APIs, libraries, and other components that can be used to develop applications.</a:t>
            </a:r>
          </a:p>
        </p:txBody>
      </p:sp>
    </p:spTree>
    <p:extLst>
      <p:ext uri="{BB962C8B-B14F-4D97-AF65-F5344CB8AC3E}">
        <p14:creationId xmlns:p14="http://schemas.microsoft.com/office/powerpoint/2010/main" val="2764236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body" idx="2"/>
          </p:nvPr>
        </p:nvSpPr>
        <p:spPr>
          <a:xfrm>
            <a:off x="414533" y="4245467"/>
            <a:ext cx="5462000" cy="2193600"/>
          </a:xfrm>
          <a:prstGeom prst="rect">
            <a:avLst/>
          </a:prstGeom>
        </p:spPr>
        <p:txBody>
          <a:bodyPr spcFirstLastPara="1" vert="horz" wrap="square" lIns="121900" tIns="121900" rIns="121900" bIns="121900" rtlCol="0" anchor="t" anchorCtr="0">
            <a:noAutofit/>
          </a:bodyPr>
          <a:lstStyle/>
          <a:p>
            <a:pPr marL="0" indent="0">
              <a:buNone/>
            </a:pPr>
            <a:r>
              <a:rPr lang="en-GB"/>
              <a:t>The main program will then </a:t>
            </a:r>
            <a:r>
              <a:rPr lang="en-GB" b="1"/>
              <a:t>resume</a:t>
            </a:r>
            <a:r>
              <a:rPr lang="en-GB"/>
              <a:t>.  </a:t>
            </a:r>
            <a:endParaRPr/>
          </a:p>
          <a:p>
            <a:pPr marL="0" indent="0">
              <a:spcBef>
                <a:spcPts val="2133"/>
              </a:spcBef>
              <a:spcAft>
                <a:spcPts val="2133"/>
              </a:spcAft>
              <a:buNone/>
            </a:pPr>
            <a:r>
              <a:rPr lang="en-GB"/>
              <a:t>Or in this case, end.</a:t>
            </a:r>
            <a:endParaRPr/>
          </a:p>
        </p:txBody>
      </p:sp>
      <p:sp>
        <p:nvSpPr>
          <p:cNvPr id="263" name="Google Shape;263;p2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Flowcharts representing code</a:t>
            </a:r>
            <a:endParaRPr/>
          </a:p>
        </p:txBody>
      </p:sp>
      <p:sp>
        <p:nvSpPr>
          <p:cNvPr id="265" name="Google Shape;265;p21"/>
          <p:cNvSpPr txBox="1">
            <a:spLocks noGrp="1"/>
          </p:cNvSpPr>
          <p:nvPr>
            <p:ph type="body" idx="1"/>
          </p:nvPr>
        </p:nvSpPr>
        <p:spPr>
          <a:xfrm>
            <a:off x="414533" y="1560167"/>
            <a:ext cx="5462000" cy="24820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spcAft>
                <a:spcPts val="2133"/>
              </a:spcAft>
              <a:buNone/>
            </a:pPr>
            <a:endParaRPr/>
          </a:p>
        </p:txBody>
      </p:sp>
      <p:sp>
        <p:nvSpPr>
          <p:cNvPr id="266" name="Google Shape;266;p21"/>
          <p:cNvSpPr/>
          <p:nvPr/>
        </p:nvSpPr>
        <p:spPr>
          <a:xfrm>
            <a:off x="6322600" y="1560133"/>
            <a:ext cx="1905552" cy="707472"/>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Start</a:t>
            </a:r>
            <a:endParaRPr sz="2400">
              <a:solidFill>
                <a:schemeClr val="dk1"/>
              </a:solidFill>
              <a:latin typeface="Quicksand"/>
              <a:ea typeface="Quicksand"/>
              <a:cs typeface="Quicksand"/>
              <a:sym typeface="Quicksand"/>
            </a:endParaRPr>
          </a:p>
        </p:txBody>
      </p:sp>
      <p:sp>
        <p:nvSpPr>
          <p:cNvPr id="267" name="Google Shape;267;p21"/>
          <p:cNvSpPr/>
          <p:nvPr/>
        </p:nvSpPr>
        <p:spPr>
          <a:xfrm>
            <a:off x="6353733" y="2936733"/>
            <a:ext cx="1830067" cy="930800"/>
          </a:xfrm>
          <a:prstGeom prst="flowChartPredefinedProcess">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268" name="Google Shape;268;p21"/>
          <p:cNvSpPr/>
          <p:nvPr/>
        </p:nvSpPr>
        <p:spPr>
          <a:xfrm>
            <a:off x="6322600" y="4536700"/>
            <a:ext cx="1905552" cy="707472"/>
          </a:xfrm>
          <a:prstGeom prst="flowChartTerminator">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End</a:t>
            </a:r>
            <a:endParaRPr sz="2400">
              <a:solidFill>
                <a:srgbClr val="FFFFFF"/>
              </a:solidFill>
              <a:latin typeface="Quicksand"/>
              <a:ea typeface="Quicksand"/>
              <a:cs typeface="Quicksand"/>
              <a:sym typeface="Quicksand"/>
            </a:endParaRPr>
          </a:p>
        </p:txBody>
      </p:sp>
      <p:sp>
        <p:nvSpPr>
          <p:cNvPr id="269" name="Google Shape;269;p21"/>
          <p:cNvSpPr/>
          <p:nvPr/>
        </p:nvSpPr>
        <p:spPr>
          <a:xfrm>
            <a:off x="9381084" y="4536767"/>
            <a:ext cx="1905552" cy="707472"/>
          </a:xfrm>
          <a:prstGeom prst="flowChartTerminator">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End</a:t>
            </a:r>
            <a:endParaRPr sz="2400">
              <a:solidFill>
                <a:schemeClr val="dk1"/>
              </a:solidFill>
              <a:latin typeface="Quicksand"/>
              <a:ea typeface="Quicksand"/>
              <a:cs typeface="Quicksand"/>
              <a:sym typeface="Quicksand"/>
            </a:endParaRPr>
          </a:p>
        </p:txBody>
      </p:sp>
      <p:sp>
        <p:nvSpPr>
          <p:cNvPr id="270" name="Google Shape;270;p21"/>
          <p:cNvSpPr/>
          <p:nvPr/>
        </p:nvSpPr>
        <p:spPr>
          <a:xfrm>
            <a:off x="9381100" y="1560133"/>
            <a:ext cx="1905552" cy="707472"/>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welcome</a:t>
            </a:r>
            <a:endParaRPr sz="2400">
              <a:solidFill>
                <a:schemeClr val="dk1"/>
              </a:solidFill>
              <a:latin typeface="Quicksand"/>
              <a:ea typeface="Quicksand"/>
              <a:cs typeface="Quicksand"/>
              <a:sym typeface="Quicksand"/>
            </a:endParaRPr>
          </a:p>
        </p:txBody>
      </p:sp>
      <p:sp>
        <p:nvSpPr>
          <p:cNvPr id="271" name="Google Shape;271;p21"/>
          <p:cNvSpPr/>
          <p:nvPr/>
        </p:nvSpPr>
        <p:spPr>
          <a:xfrm>
            <a:off x="8935668" y="2618913"/>
            <a:ext cx="2840465" cy="1161839"/>
          </a:xfrm>
          <a:prstGeom prst="flowChartInputOutput">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dk1"/>
                </a:solidFill>
                <a:latin typeface="Quicksand"/>
                <a:ea typeface="Quicksand"/>
                <a:cs typeface="Quicksand"/>
                <a:sym typeface="Quicksand"/>
              </a:rPr>
              <a:t>Output “Hello world!”</a:t>
            </a:r>
            <a:endParaRPr sz="2400">
              <a:solidFill>
                <a:schemeClr val="dk1"/>
              </a:solidFill>
              <a:latin typeface="Quicksand"/>
              <a:ea typeface="Quicksand"/>
              <a:cs typeface="Quicksand"/>
              <a:sym typeface="Quicksand"/>
            </a:endParaRPr>
          </a:p>
        </p:txBody>
      </p:sp>
      <p:cxnSp>
        <p:nvCxnSpPr>
          <p:cNvPr id="272" name="Google Shape;272;p21"/>
          <p:cNvCxnSpPr>
            <a:stCxn id="266" idx="2"/>
            <a:endCxn id="267" idx="0"/>
          </p:cNvCxnSpPr>
          <p:nvPr/>
        </p:nvCxnSpPr>
        <p:spPr>
          <a:xfrm flipH="1">
            <a:off x="7268576" y="2267605"/>
            <a:ext cx="6800" cy="669200"/>
          </a:xfrm>
          <a:prstGeom prst="straightConnector1">
            <a:avLst/>
          </a:prstGeom>
          <a:noFill/>
          <a:ln w="28575" cap="flat" cmpd="sng">
            <a:solidFill>
              <a:schemeClr val="dk1"/>
            </a:solidFill>
            <a:prstDash val="solid"/>
            <a:round/>
            <a:headEnd type="none" w="med" len="med"/>
            <a:tailEnd type="triangle" w="med" len="med"/>
          </a:ln>
        </p:spPr>
      </p:cxnSp>
      <p:cxnSp>
        <p:nvCxnSpPr>
          <p:cNvPr id="273" name="Google Shape;273;p21"/>
          <p:cNvCxnSpPr/>
          <p:nvPr/>
        </p:nvCxnSpPr>
        <p:spPr>
          <a:xfrm flipH="1">
            <a:off x="7271993" y="3869072"/>
            <a:ext cx="6800" cy="669200"/>
          </a:xfrm>
          <a:prstGeom prst="straightConnector1">
            <a:avLst/>
          </a:prstGeom>
          <a:noFill/>
          <a:ln w="28575" cap="flat" cmpd="sng">
            <a:solidFill>
              <a:schemeClr val="dk1"/>
            </a:solidFill>
            <a:prstDash val="dot"/>
            <a:round/>
            <a:headEnd type="none" w="med" len="med"/>
            <a:tailEnd type="triangle" w="med" len="med"/>
          </a:ln>
        </p:spPr>
      </p:cxnSp>
      <p:cxnSp>
        <p:nvCxnSpPr>
          <p:cNvPr id="274" name="Google Shape;274;p21"/>
          <p:cNvCxnSpPr>
            <a:cxnSpLocks/>
            <a:stCxn id="271" idx="4"/>
            <a:endCxn id="269" idx="0"/>
          </p:cNvCxnSpPr>
          <p:nvPr/>
        </p:nvCxnSpPr>
        <p:spPr>
          <a:xfrm flipH="1">
            <a:off x="10333860" y="3780752"/>
            <a:ext cx="22041" cy="756015"/>
          </a:xfrm>
          <a:prstGeom prst="straightConnector1">
            <a:avLst/>
          </a:prstGeom>
          <a:noFill/>
          <a:ln w="28575" cap="flat" cmpd="sng">
            <a:solidFill>
              <a:schemeClr val="dk1"/>
            </a:solidFill>
            <a:prstDash val="solid"/>
            <a:round/>
            <a:headEnd type="none" w="med" len="med"/>
            <a:tailEnd type="triangle" w="med" len="med"/>
          </a:ln>
        </p:spPr>
      </p:cxnSp>
      <p:cxnSp>
        <p:nvCxnSpPr>
          <p:cNvPr id="275" name="Google Shape;275;p21"/>
          <p:cNvCxnSpPr>
            <a:cxnSpLocks/>
            <a:stCxn id="270" idx="2"/>
            <a:endCxn id="271" idx="1"/>
          </p:cNvCxnSpPr>
          <p:nvPr/>
        </p:nvCxnSpPr>
        <p:spPr>
          <a:xfrm>
            <a:off x="10333876" y="2267605"/>
            <a:ext cx="22025" cy="351308"/>
          </a:xfrm>
          <a:prstGeom prst="straightConnector1">
            <a:avLst/>
          </a:prstGeom>
          <a:noFill/>
          <a:ln w="28575" cap="flat" cmpd="sng">
            <a:solidFill>
              <a:schemeClr val="dk1"/>
            </a:solidFill>
            <a:prstDash val="solid"/>
            <a:round/>
            <a:headEnd type="none" w="med" len="med"/>
            <a:tailEnd type="triangle" w="med" len="med"/>
          </a:ln>
        </p:spPr>
      </p:cxnSp>
      <p:sp>
        <p:nvSpPr>
          <p:cNvPr id="276" name="Google Shape;276;p21"/>
          <p:cNvSpPr txBox="1"/>
          <p:nvPr/>
        </p:nvSpPr>
        <p:spPr>
          <a:xfrm>
            <a:off x="980533" y="1560200"/>
            <a:ext cx="4896000" cy="16432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def welcome():</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print("Hello world")</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r>
              <a:rPr lang="en-GB" sz="2400">
                <a:latin typeface="Roboto Mono"/>
                <a:ea typeface="Roboto Mono"/>
                <a:cs typeface="Roboto Mono"/>
                <a:sym typeface="Roboto Mono"/>
              </a:rPr>
              <a:t>welcome()</a:t>
            </a:r>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277" name="Google Shape;277;p21"/>
          <p:cNvSpPr txBox="1"/>
          <p:nvPr/>
        </p:nvSpPr>
        <p:spPr>
          <a:xfrm>
            <a:off x="395667" y="1560167"/>
            <a:ext cx="566000" cy="1643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p:txBody>
      </p:sp>
      <p:sp>
        <p:nvSpPr>
          <p:cNvPr id="3" name="Subtitle 2">
            <a:extLst>
              <a:ext uri="{FF2B5EF4-FFF2-40B4-BE49-F238E27FC236}">
                <a16:creationId xmlns:a16="http://schemas.microsoft.com/office/drawing/2014/main" id="{A27F7867-8219-B908-BF6F-7586D6D02EA7}"/>
              </a:ext>
            </a:extLst>
          </p:cNvPr>
          <p:cNvSpPr>
            <a:spLocks noGrp="1"/>
          </p:cNvSpPr>
          <p:nvPr>
            <p:ph type="subTitle" idx="3"/>
          </p:nvPr>
        </p:nvSpPr>
        <p:spPr/>
        <p:txBody>
          <a:bodyPr/>
          <a:lstStyle/>
          <a:p>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Flowcharts representing code</a:t>
            </a:r>
            <a:endParaRPr dirty="0"/>
          </a:p>
        </p:txBody>
      </p:sp>
      <p:sp>
        <p:nvSpPr>
          <p:cNvPr id="284" name="Google Shape;284;p22"/>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dirty="0"/>
              <a:t>			</a:t>
            </a:r>
            <a:r>
              <a:rPr lang="en-GB" b="1" dirty="0"/>
              <a:t>Terminators </a:t>
            </a:r>
            <a:r>
              <a:rPr lang="en-GB" dirty="0"/>
              <a:t>are used for the start and end of subroutines or programs. </a:t>
            </a:r>
            <a:endParaRPr dirty="0"/>
          </a:p>
          <a:p>
            <a:pPr marL="0" indent="0">
              <a:spcBef>
                <a:spcPts val="2133"/>
              </a:spcBef>
              <a:buNone/>
            </a:pPr>
            <a:r>
              <a:rPr lang="en-GB" dirty="0"/>
              <a:t>			</a:t>
            </a:r>
            <a:r>
              <a:rPr lang="en-GB" b="1" dirty="0"/>
              <a:t>Arrows </a:t>
            </a:r>
            <a:r>
              <a:rPr lang="en-GB" dirty="0"/>
              <a:t>are used to show the direction and flow of the program.</a:t>
            </a:r>
            <a:endParaRPr dirty="0"/>
          </a:p>
          <a:p>
            <a:pPr marL="0" indent="0">
              <a:spcBef>
                <a:spcPts val="2133"/>
              </a:spcBef>
              <a:spcAft>
                <a:spcPts val="2133"/>
              </a:spcAft>
              <a:buNone/>
            </a:pPr>
            <a:r>
              <a:rPr lang="en-GB" dirty="0"/>
              <a:t>			</a:t>
            </a:r>
            <a:r>
              <a:rPr lang="en-GB" b="1" dirty="0"/>
              <a:t>Subroutines </a:t>
            </a:r>
            <a:r>
              <a:rPr lang="en-GB" dirty="0"/>
              <a:t>are represented by a rectangle with two lines either side. </a:t>
            </a:r>
            <a:endParaRPr dirty="0"/>
          </a:p>
        </p:txBody>
      </p:sp>
      <p:sp>
        <p:nvSpPr>
          <p:cNvPr id="285" name="Google Shape;285;p22"/>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indent="609585">
              <a:buNone/>
            </a:pPr>
            <a:r>
              <a:rPr lang="en-GB" dirty="0"/>
              <a:t>			</a:t>
            </a:r>
            <a:endParaRPr dirty="0"/>
          </a:p>
          <a:p>
            <a:pPr marL="0" indent="0">
              <a:spcBef>
                <a:spcPts val="2133"/>
              </a:spcBef>
              <a:buNone/>
            </a:pPr>
            <a:r>
              <a:rPr lang="en-GB" dirty="0"/>
              <a:t>An </a:t>
            </a:r>
            <a:r>
              <a:rPr lang="en-GB" b="1" dirty="0"/>
              <a:t>input</a:t>
            </a:r>
            <a:r>
              <a:rPr lang="en-GB" dirty="0"/>
              <a:t> or </a:t>
            </a:r>
            <a:r>
              <a:rPr lang="en-GB" b="1" dirty="0"/>
              <a:t>output </a:t>
            </a:r>
            <a:r>
              <a:rPr lang="en-GB" dirty="0"/>
              <a:t>is represented by a parallelogram. </a:t>
            </a:r>
            <a:endParaRPr dirty="0"/>
          </a:p>
          <a:p>
            <a:pPr marL="0" indent="0">
              <a:spcBef>
                <a:spcPts val="2133"/>
              </a:spcBef>
              <a:buNone/>
            </a:pPr>
            <a:endParaRPr sz="1867" dirty="0"/>
          </a:p>
          <a:p>
            <a:pPr marL="0" indent="0">
              <a:spcBef>
                <a:spcPts val="2133"/>
              </a:spcBef>
              <a:buNone/>
            </a:pPr>
            <a:endParaRPr sz="1867" dirty="0"/>
          </a:p>
          <a:p>
            <a:pPr indent="0">
              <a:spcBef>
                <a:spcPts val="2133"/>
              </a:spcBef>
              <a:spcAft>
                <a:spcPts val="2133"/>
              </a:spcAft>
              <a:buNone/>
            </a:pPr>
            <a:r>
              <a:rPr lang="en-GB" sz="1867" dirty="0"/>
              <a:t>There are </a:t>
            </a:r>
            <a:r>
              <a:rPr lang="en-GB" sz="1867" b="1" dirty="0"/>
              <a:t>many more</a:t>
            </a:r>
            <a:r>
              <a:rPr lang="en-GB" sz="1867" dirty="0"/>
              <a:t> symbols that can be used with flowcharts, which will be introduced in the coming lessons.</a:t>
            </a:r>
            <a:endParaRPr sz="1867" dirty="0"/>
          </a:p>
        </p:txBody>
      </p:sp>
      <p:sp>
        <p:nvSpPr>
          <p:cNvPr id="286" name="Google Shape;286;p22"/>
          <p:cNvSpPr/>
          <p:nvPr/>
        </p:nvSpPr>
        <p:spPr>
          <a:xfrm>
            <a:off x="584325" y="1226585"/>
            <a:ext cx="1500408" cy="463896"/>
          </a:xfrm>
          <a:prstGeom prst="flowChartTerminator">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dirty="0">
                <a:solidFill>
                  <a:schemeClr val="dk1"/>
                </a:solidFill>
                <a:latin typeface="Quicksand"/>
                <a:ea typeface="Quicksand"/>
                <a:cs typeface="Quicksand"/>
                <a:sym typeface="Quicksand"/>
              </a:rPr>
              <a:t>Start</a:t>
            </a:r>
            <a:endParaRPr sz="2400" dirty="0">
              <a:solidFill>
                <a:schemeClr val="dk1"/>
              </a:solidFill>
              <a:latin typeface="Quicksand"/>
              <a:ea typeface="Quicksand"/>
              <a:cs typeface="Quicksand"/>
              <a:sym typeface="Quicksand"/>
            </a:endParaRPr>
          </a:p>
        </p:txBody>
      </p:sp>
      <p:cxnSp>
        <p:nvCxnSpPr>
          <p:cNvPr id="287" name="Google Shape;287;p22"/>
          <p:cNvCxnSpPr/>
          <p:nvPr/>
        </p:nvCxnSpPr>
        <p:spPr>
          <a:xfrm>
            <a:off x="650733" y="3429000"/>
            <a:ext cx="1434000" cy="0"/>
          </a:xfrm>
          <a:prstGeom prst="straightConnector1">
            <a:avLst/>
          </a:prstGeom>
          <a:noFill/>
          <a:ln w="28575" cap="flat" cmpd="sng">
            <a:solidFill>
              <a:schemeClr val="dk1"/>
            </a:solidFill>
            <a:prstDash val="solid"/>
            <a:round/>
            <a:headEnd type="none" w="med" len="med"/>
            <a:tailEnd type="triangle" w="med" len="med"/>
          </a:ln>
        </p:spPr>
      </p:cxnSp>
      <p:sp>
        <p:nvSpPr>
          <p:cNvPr id="288" name="Google Shape;288;p22"/>
          <p:cNvSpPr/>
          <p:nvPr/>
        </p:nvSpPr>
        <p:spPr>
          <a:xfrm>
            <a:off x="2726796" y="3869421"/>
            <a:ext cx="2209188" cy="409616"/>
          </a:xfrm>
          <a:prstGeom prst="flowChartPredefinedProcess">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dirty="0">
                <a:solidFill>
                  <a:schemeClr val="dk1"/>
                </a:solidFill>
                <a:latin typeface="Quicksand"/>
                <a:ea typeface="Quicksand"/>
                <a:cs typeface="Quicksand"/>
                <a:sym typeface="Quicksand"/>
              </a:rPr>
              <a:t>welcome</a:t>
            </a:r>
            <a:endParaRPr sz="2400" dirty="0">
              <a:solidFill>
                <a:schemeClr val="dk1"/>
              </a:solidFill>
              <a:latin typeface="Quicksand"/>
              <a:ea typeface="Quicksand"/>
              <a:cs typeface="Quicksand"/>
              <a:sym typeface="Quicksand"/>
            </a:endParaRPr>
          </a:p>
        </p:txBody>
      </p:sp>
      <p:sp>
        <p:nvSpPr>
          <p:cNvPr id="289" name="Google Shape;289;p22"/>
          <p:cNvSpPr/>
          <p:nvPr/>
        </p:nvSpPr>
        <p:spPr>
          <a:xfrm>
            <a:off x="6391922" y="1145533"/>
            <a:ext cx="2878579" cy="1171785"/>
          </a:xfrm>
          <a:prstGeom prst="flowChartInputOutput">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r>
              <a:rPr lang="en-GB" sz="2400" dirty="0">
                <a:solidFill>
                  <a:schemeClr val="dk1"/>
                </a:solidFill>
                <a:latin typeface="Quicksand"/>
                <a:ea typeface="Quicksand"/>
                <a:cs typeface="Quicksand"/>
                <a:sym typeface="Quicksand"/>
              </a:rPr>
              <a:t>Output “Hello world!”</a:t>
            </a:r>
            <a:endParaRPr sz="2400" dirty="0">
              <a:solidFill>
                <a:schemeClr val="dk1"/>
              </a:solidFill>
              <a:latin typeface="Quicksand"/>
              <a:ea typeface="Quicksand"/>
              <a:cs typeface="Quicksand"/>
              <a:sym typeface="Quicksand"/>
            </a:endParaRPr>
          </a:p>
        </p:txBody>
      </p:sp>
      <p:sp>
        <p:nvSpPr>
          <p:cNvPr id="291" name="Google Shape;291;p22"/>
          <p:cNvSpPr/>
          <p:nvPr/>
        </p:nvSpPr>
        <p:spPr>
          <a:xfrm>
            <a:off x="9082734" y="1560151"/>
            <a:ext cx="2796433" cy="757167"/>
          </a:xfrm>
          <a:prstGeom prst="flowChartInputOutput">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dk1"/>
                </a:solidFill>
                <a:latin typeface="Quicksand"/>
                <a:ea typeface="Quicksand"/>
                <a:cs typeface="Quicksand"/>
                <a:sym typeface="Quicksand"/>
              </a:rPr>
              <a:t>Input </a:t>
            </a:r>
            <a:r>
              <a:rPr lang="en-GB" sz="2400" b="1">
                <a:solidFill>
                  <a:schemeClr val="dk1"/>
                </a:solidFill>
                <a:latin typeface="Roboto Mono"/>
                <a:ea typeface="Roboto Mono"/>
                <a:cs typeface="Roboto Mono"/>
                <a:sym typeface="Roboto Mono"/>
              </a:rPr>
              <a:t>name</a:t>
            </a:r>
            <a:endParaRPr sz="2400" b="1">
              <a:solidFill>
                <a:schemeClr val="dk1"/>
              </a:solidFill>
              <a:latin typeface="Roboto Mono"/>
              <a:ea typeface="Roboto Mono"/>
              <a:cs typeface="Roboto Mono"/>
              <a:sym typeface="Roboto Mono"/>
            </a:endParaRPr>
          </a:p>
        </p:txBody>
      </p:sp>
      <p:pic>
        <p:nvPicPr>
          <p:cNvPr id="292" name="Google Shape;292;p22"/>
          <p:cNvPicPr preferRelativeResize="0"/>
          <p:nvPr/>
        </p:nvPicPr>
        <p:blipFill>
          <a:blip r:embed="rId3">
            <a:alphaModFix/>
          </a:blip>
          <a:stretch>
            <a:fillRect/>
          </a:stretch>
        </p:blipFill>
        <p:spPr>
          <a:xfrm>
            <a:off x="6636200" y="4712793"/>
            <a:ext cx="286867" cy="286833"/>
          </a:xfrm>
          <a:prstGeom prst="rect">
            <a:avLst/>
          </a:prstGeom>
          <a:noFill/>
          <a:ln>
            <a:noFill/>
          </a:ln>
        </p:spPr>
      </p:pic>
      <p:sp>
        <p:nvSpPr>
          <p:cNvPr id="3" name="Subtitle 2">
            <a:extLst>
              <a:ext uri="{FF2B5EF4-FFF2-40B4-BE49-F238E27FC236}">
                <a16:creationId xmlns:a16="http://schemas.microsoft.com/office/drawing/2014/main" id="{E02AD815-68F0-0FBF-465F-19A0F5C32216}"/>
              </a:ext>
            </a:extLst>
          </p:cNvPr>
          <p:cNvSpPr>
            <a:spLocks noGrp="1"/>
          </p:cNvSpPr>
          <p:nvPr>
            <p:ph type="subTitle" idx="3"/>
          </p:nvPr>
        </p:nvSpPr>
        <p:spPr/>
        <p:txBody>
          <a:bodyPr/>
          <a:lstStyle/>
          <a:p>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6"/>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After a demonstration of the software, begin designing a flowchart for a maths mind-reading trick. </a:t>
            </a:r>
            <a:endParaRPr/>
          </a:p>
          <a:p>
            <a:pPr marL="0" indent="0">
              <a:spcBef>
                <a:spcPts val="2133"/>
              </a:spcBef>
              <a:spcAft>
                <a:spcPts val="2133"/>
              </a:spcAft>
              <a:buNone/>
            </a:pPr>
            <a:r>
              <a:rPr lang="en-GB"/>
              <a:t>Find the instructions in the </a:t>
            </a:r>
            <a:r>
              <a:rPr lang="en-GB" b="1"/>
              <a:t>‘Design a flowchart’ handout. </a:t>
            </a:r>
            <a:endParaRPr b="1"/>
          </a:p>
        </p:txBody>
      </p:sp>
      <p:sp>
        <p:nvSpPr>
          <p:cNvPr id="323" name="Google Shape;323;p2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Design a flowchart</a:t>
            </a:r>
            <a:endParaRPr/>
          </a:p>
        </p:txBody>
      </p:sp>
      <p:pic>
        <p:nvPicPr>
          <p:cNvPr id="326" name="Google Shape;326;p26"/>
          <p:cNvPicPr preferRelativeResize="0"/>
          <p:nvPr/>
        </p:nvPicPr>
        <p:blipFill>
          <a:blip r:embed="rId3">
            <a:alphaModFix/>
          </a:blip>
          <a:stretch>
            <a:fillRect/>
          </a:stretch>
        </p:blipFill>
        <p:spPr>
          <a:xfrm>
            <a:off x="6417434" y="1560167"/>
            <a:ext cx="5346167" cy="2222567"/>
          </a:xfrm>
          <a:prstGeom prst="rect">
            <a:avLst/>
          </a:prstGeom>
          <a:noFill/>
          <a:ln>
            <a:noFill/>
          </a:ln>
        </p:spPr>
      </p:pic>
      <p:sp>
        <p:nvSpPr>
          <p:cNvPr id="3" name="Subtitle 2">
            <a:extLst>
              <a:ext uri="{FF2B5EF4-FFF2-40B4-BE49-F238E27FC236}">
                <a16:creationId xmlns:a16="http://schemas.microsoft.com/office/drawing/2014/main" id="{977ECBA6-6FF0-97A4-EA38-D220F44237FB}"/>
              </a:ext>
            </a:extLst>
          </p:cNvPr>
          <p:cNvSpPr>
            <a:spLocks noGrp="1"/>
          </p:cNvSpPr>
          <p:nvPr>
            <p:ph type="subTitle" idx="3"/>
          </p:nvPr>
        </p:nvSpPr>
        <p:spPr/>
        <p:txBody>
          <a:bodyPr/>
          <a:lstStyle/>
          <a:p>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flowchart&#10;&#10;Description automatically generated">
            <a:extLst>
              <a:ext uri="{FF2B5EF4-FFF2-40B4-BE49-F238E27FC236}">
                <a16:creationId xmlns:a16="http://schemas.microsoft.com/office/drawing/2014/main" id="{C98FD95F-6F35-251D-5744-DA532EEFC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924" y="727822"/>
            <a:ext cx="2943225" cy="4972050"/>
          </a:xfrm>
          <a:prstGeom prst="rect">
            <a:avLst/>
          </a:prstGeom>
        </p:spPr>
      </p:pic>
      <p:sp>
        <p:nvSpPr>
          <p:cNvPr id="8" name="TextBox 7">
            <a:extLst>
              <a:ext uri="{FF2B5EF4-FFF2-40B4-BE49-F238E27FC236}">
                <a16:creationId xmlns:a16="http://schemas.microsoft.com/office/drawing/2014/main" id="{E1CA545C-0042-CDC8-59D2-D62B949EA615}"/>
              </a:ext>
            </a:extLst>
          </p:cNvPr>
          <p:cNvSpPr txBox="1"/>
          <p:nvPr/>
        </p:nvSpPr>
        <p:spPr>
          <a:xfrm>
            <a:off x="594360" y="703617"/>
            <a:ext cx="6094206" cy="3970318"/>
          </a:xfrm>
          <a:prstGeom prst="rect">
            <a:avLst/>
          </a:prstGeom>
          <a:noFill/>
        </p:spPr>
        <p:txBody>
          <a:bodyPr wrap="square">
            <a:spAutoFit/>
          </a:bodyPr>
          <a:lstStyle/>
          <a:p>
            <a:r>
              <a:rPr lang="en-US" dirty="0"/>
              <a:t>Design a flowchart for your calculator.</a:t>
            </a:r>
          </a:p>
          <a:p>
            <a:endParaRPr lang="en-US" dirty="0"/>
          </a:p>
          <a:p>
            <a:r>
              <a:rPr lang="en-US" dirty="0"/>
              <a:t>Learn: </a:t>
            </a:r>
            <a:r>
              <a:rPr lang="en-US" dirty="0">
                <a:hlinkClick r:id="rId3"/>
              </a:rPr>
              <a:t>https://www.youtube.com/watch?v=Z0D96ZikMkc</a:t>
            </a:r>
            <a:endParaRPr lang="en-US" dirty="0"/>
          </a:p>
          <a:p>
            <a:endParaRPr lang="en-US" dirty="0"/>
          </a:p>
          <a:p>
            <a:r>
              <a:rPr lang="en-US" dirty="0"/>
              <a:t>Success criteria:</a:t>
            </a:r>
          </a:p>
          <a:p>
            <a:endParaRPr lang="en-US" dirty="0"/>
          </a:p>
          <a:p>
            <a:pPr marL="285750" indent="-285750">
              <a:buFontTx/>
              <a:buChar char="-"/>
            </a:pPr>
            <a:r>
              <a:rPr lang="en-US" dirty="0"/>
              <a:t>Use more than 5 types of shapes to describe your program flow across two different shape groups. </a:t>
            </a:r>
            <a:br>
              <a:rPr lang="en-US" dirty="0"/>
            </a:br>
            <a:endParaRPr lang="en-US" dirty="0"/>
          </a:p>
          <a:p>
            <a:pPr marL="285750" indent="-285750">
              <a:buFontTx/>
              <a:buChar char="-"/>
            </a:pPr>
            <a:r>
              <a:rPr lang="en-US" dirty="0"/>
              <a:t>Use text where needed so when your colleague needs to write the code it would have clear objectives.</a:t>
            </a:r>
          </a:p>
          <a:p>
            <a:pPr marL="285750" indent="-285750">
              <a:buFontTx/>
              <a:buChar char="-"/>
            </a:pPr>
            <a:endParaRPr lang="en-US" dirty="0"/>
          </a:p>
          <a:p>
            <a:pPr marL="285750" indent="-285750">
              <a:buFontTx/>
              <a:buChar char="-"/>
            </a:pPr>
            <a:r>
              <a:rPr lang="en-US" dirty="0"/>
              <a:t>Create a graphic output and include it in your week 3 assignment booklet.</a:t>
            </a:r>
            <a:endParaRPr lang="en-GB" dirty="0"/>
          </a:p>
        </p:txBody>
      </p:sp>
      <p:sp>
        <p:nvSpPr>
          <p:cNvPr id="10" name="TextBox 9">
            <a:extLst>
              <a:ext uri="{FF2B5EF4-FFF2-40B4-BE49-F238E27FC236}">
                <a16:creationId xmlns:a16="http://schemas.microsoft.com/office/drawing/2014/main" id="{B4F081F2-F4AC-BBF6-A04E-13DC022F1C63}"/>
              </a:ext>
            </a:extLst>
          </p:cNvPr>
          <p:cNvSpPr txBox="1"/>
          <p:nvPr/>
        </p:nvSpPr>
        <p:spPr>
          <a:xfrm>
            <a:off x="594360" y="5699872"/>
            <a:ext cx="6094206" cy="369332"/>
          </a:xfrm>
          <a:prstGeom prst="rect">
            <a:avLst/>
          </a:prstGeom>
          <a:noFill/>
        </p:spPr>
        <p:txBody>
          <a:bodyPr wrap="square">
            <a:spAutoFit/>
          </a:bodyPr>
          <a:lstStyle/>
          <a:p>
            <a:r>
              <a:rPr lang="en-GB" dirty="0"/>
              <a:t>https://www.drawio.com/</a:t>
            </a:r>
          </a:p>
        </p:txBody>
      </p:sp>
    </p:spTree>
    <p:extLst>
      <p:ext uri="{BB962C8B-B14F-4D97-AF65-F5344CB8AC3E}">
        <p14:creationId xmlns:p14="http://schemas.microsoft.com/office/powerpoint/2010/main" val="428582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What are these symbols used for?</a:t>
            </a:r>
            <a:endParaRPr/>
          </a:p>
        </p:txBody>
      </p:sp>
      <p:sp>
        <p:nvSpPr>
          <p:cNvPr id="333" name="Google Shape;333;p27"/>
          <p:cNvSpPr/>
          <p:nvPr/>
        </p:nvSpPr>
        <p:spPr>
          <a:xfrm>
            <a:off x="2300967" y="1719067"/>
            <a:ext cx="1363104" cy="525672"/>
          </a:xfrm>
          <a:prstGeom prst="flowChartTerminator">
            <a:avLst/>
          </a:prstGeom>
          <a:solidFill>
            <a:schemeClr val="dk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chemeClr val="dk1"/>
              </a:solidFill>
              <a:latin typeface="Quicksand"/>
              <a:ea typeface="Quicksand"/>
              <a:cs typeface="Quicksand"/>
              <a:sym typeface="Quicksand"/>
            </a:endParaRPr>
          </a:p>
        </p:txBody>
      </p:sp>
      <p:sp>
        <p:nvSpPr>
          <p:cNvPr id="334" name="Google Shape;334;p27"/>
          <p:cNvSpPr/>
          <p:nvPr/>
        </p:nvSpPr>
        <p:spPr>
          <a:xfrm>
            <a:off x="2327951" y="3653744"/>
            <a:ext cx="1309120" cy="691605"/>
          </a:xfrm>
          <a:prstGeom prst="flowChartPredefinedProcess">
            <a:avLst/>
          </a:prstGeom>
          <a:solidFill>
            <a:schemeClr val="dk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chemeClr val="dk1"/>
              </a:solidFill>
              <a:latin typeface="Quicksand"/>
              <a:ea typeface="Quicksand"/>
              <a:cs typeface="Quicksand"/>
              <a:sym typeface="Quicksand"/>
            </a:endParaRPr>
          </a:p>
        </p:txBody>
      </p:sp>
      <p:sp>
        <p:nvSpPr>
          <p:cNvPr id="335" name="Google Shape;335;p27"/>
          <p:cNvSpPr/>
          <p:nvPr/>
        </p:nvSpPr>
        <p:spPr>
          <a:xfrm>
            <a:off x="2178351" y="5663333"/>
            <a:ext cx="1689100" cy="562600"/>
          </a:xfrm>
          <a:prstGeom prst="flowChartInputOutput">
            <a:avLst/>
          </a:prstGeom>
          <a:solidFill>
            <a:schemeClr val="dk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dk1"/>
              </a:solidFill>
              <a:latin typeface="Quicksand"/>
              <a:ea typeface="Quicksand"/>
              <a:cs typeface="Quicksand"/>
              <a:sym typeface="Quicksand"/>
            </a:endParaRPr>
          </a:p>
        </p:txBody>
      </p:sp>
      <p:sp>
        <p:nvSpPr>
          <p:cNvPr id="3" name="Subtitle 2">
            <a:extLst>
              <a:ext uri="{FF2B5EF4-FFF2-40B4-BE49-F238E27FC236}">
                <a16:creationId xmlns:a16="http://schemas.microsoft.com/office/drawing/2014/main" id="{E5D4918F-8D98-7625-5413-40F5F5C1F162}"/>
              </a:ext>
            </a:extLst>
          </p:cNvPr>
          <p:cNvSpPr>
            <a:spLocks noGrp="1"/>
          </p:cNvSpPr>
          <p:nvPr>
            <p:ph type="subTitle" idx="3"/>
          </p:nvPr>
        </p:nvSpPr>
        <p:spPr/>
        <p:txBody>
          <a:bodyPr/>
          <a:lstStyle/>
          <a:p>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What are these symbols used for?</a:t>
            </a:r>
            <a:endParaRPr/>
          </a:p>
        </p:txBody>
      </p:sp>
      <p:sp>
        <p:nvSpPr>
          <p:cNvPr id="341" name="Google Shape;341;p28"/>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b="1"/>
              <a:t>Terminator:</a:t>
            </a:r>
            <a:r>
              <a:rPr lang="en-GB"/>
              <a:t> To symbolise the start and end. </a:t>
            </a:r>
            <a:endParaRPr/>
          </a:p>
          <a:p>
            <a:pPr marL="0" indent="0">
              <a:spcBef>
                <a:spcPts val="2133"/>
              </a:spcBef>
              <a:buNone/>
            </a:pPr>
            <a:endParaRPr/>
          </a:p>
          <a:p>
            <a:pPr marL="0" indent="0">
              <a:spcBef>
                <a:spcPts val="2133"/>
              </a:spcBef>
              <a:buNone/>
            </a:pPr>
            <a:r>
              <a:rPr lang="en-GB" b="1"/>
              <a:t>Subroutine call: </a:t>
            </a:r>
            <a:r>
              <a:rPr lang="en-GB"/>
              <a:t>To symbolise a change of flow in execution to a subroutine.</a:t>
            </a:r>
            <a:endParaRPr/>
          </a:p>
          <a:p>
            <a:pPr marL="0" indent="0">
              <a:spcBef>
                <a:spcPts val="2133"/>
              </a:spcBef>
              <a:buNone/>
            </a:pPr>
            <a:endParaRPr/>
          </a:p>
          <a:p>
            <a:pPr marL="0" indent="0">
              <a:spcBef>
                <a:spcPts val="2133"/>
              </a:spcBef>
              <a:spcAft>
                <a:spcPts val="2133"/>
              </a:spcAft>
              <a:buNone/>
            </a:pPr>
            <a:r>
              <a:rPr lang="en-GB" b="1"/>
              <a:t>Input/Output:</a:t>
            </a:r>
            <a:r>
              <a:rPr lang="en-GB"/>
              <a:t> To symbolise data being input or displayed for the user.</a:t>
            </a:r>
            <a:endParaRPr/>
          </a:p>
        </p:txBody>
      </p:sp>
      <p:sp>
        <p:nvSpPr>
          <p:cNvPr id="343" name="Google Shape;343;p28"/>
          <p:cNvSpPr/>
          <p:nvPr/>
        </p:nvSpPr>
        <p:spPr>
          <a:xfrm>
            <a:off x="2300967" y="1719067"/>
            <a:ext cx="1363104" cy="525672"/>
          </a:xfrm>
          <a:prstGeom prst="flowChartTerminator">
            <a:avLst/>
          </a:prstGeom>
          <a:solidFill>
            <a:schemeClr val="dk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chemeClr val="dk1"/>
              </a:solidFill>
              <a:latin typeface="Quicksand"/>
              <a:ea typeface="Quicksand"/>
              <a:cs typeface="Quicksand"/>
              <a:sym typeface="Quicksand"/>
            </a:endParaRPr>
          </a:p>
        </p:txBody>
      </p:sp>
      <p:sp>
        <p:nvSpPr>
          <p:cNvPr id="344" name="Google Shape;344;p28"/>
          <p:cNvSpPr/>
          <p:nvPr/>
        </p:nvSpPr>
        <p:spPr>
          <a:xfrm>
            <a:off x="2327951" y="3653744"/>
            <a:ext cx="1309120" cy="691605"/>
          </a:xfrm>
          <a:prstGeom prst="flowChartPredefinedProcess">
            <a:avLst/>
          </a:prstGeom>
          <a:solidFill>
            <a:schemeClr val="dk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chemeClr val="dk1"/>
              </a:solidFill>
              <a:latin typeface="Quicksand"/>
              <a:ea typeface="Quicksand"/>
              <a:cs typeface="Quicksand"/>
              <a:sym typeface="Quicksand"/>
            </a:endParaRPr>
          </a:p>
        </p:txBody>
      </p:sp>
      <p:sp>
        <p:nvSpPr>
          <p:cNvPr id="345" name="Google Shape;345;p28"/>
          <p:cNvSpPr/>
          <p:nvPr/>
        </p:nvSpPr>
        <p:spPr>
          <a:xfrm>
            <a:off x="2178351" y="5663333"/>
            <a:ext cx="1689100" cy="562600"/>
          </a:xfrm>
          <a:prstGeom prst="flowChartInputOutput">
            <a:avLst/>
          </a:prstGeom>
          <a:solidFill>
            <a:schemeClr val="dk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dk1"/>
              </a:solidFill>
              <a:latin typeface="Quicksand"/>
              <a:ea typeface="Quicksand"/>
              <a:cs typeface="Quicksand"/>
              <a:sym typeface="Quicksa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a:t>Learning Outcomes</a:t>
            </a:r>
            <a:endParaRPr lang="en-GB"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Concept of software platforms.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Importance of platform-specific design and development.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Cross-platform development and its challenges.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Platform-specific performance optimisation techniques.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Considerations for cloud vs. on-premises software deployments.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Platform security considerations.</a:t>
            </a:r>
          </a:p>
          <a:p>
            <a:pPr>
              <a:lnSpc>
                <a:spcPct val="107000"/>
              </a:lnSpc>
              <a:spcAft>
                <a:spcPts val="800"/>
              </a:spcAft>
            </a:pPr>
            <a:r>
              <a:rPr lang="en-GB" sz="1800" kern="100" dirty="0">
                <a:latin typeface="Calibri" panose="020F0502020204030204" pitchFamily="34" charset="0"/>
                <a:ea typeface="Calibri" panose="020F0502020204030204" pitchFamily="34" charset="0"/>
                <a:cs typeface="Arial" panose="020B0604020202020204" pitchFamily="34" charset="0"/>
              </a:rPr>
              <a:t>Understand flowchart symbols.</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26548625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Questions?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endParaRPr lang="en-US"/>
          </a:p>
        </p:txBody>
      </p:sp>
      <p:sp>
        <p:nvSpPr>
          <p:cNvPr id="6" name="Picture Placeholder 5">
            <a:extLst>
              <a:ext uri="{FF2B5EF4-FFF2-40B4-BE49-F238E27FC236}">
                <a16:creationId xmlns:a16="http://schemas.microsoft.com/office/drawing/2014/main" id="{0466B7D6-AF5A-9E96-E087-CCAFC6DB2109}"/>
              </a:ext>
            </a:extLst>
          </p:cNvPr>
          <p:cNvSpPr>
            <a:spLocks noGrp="1"/>
          </p:cNvSpPr>
          <p:nvPr>
            <p:ph type="pic" idx="1"/>
          </p:nvPr>
        </p:nvSpPr>
        <p:spPr/>
        <p:txBody>
          <a:bodyPr/>
          <a:lstStyle/>
          <a:p>
            <a:endParaRPr lang="en-GB"/>
          </a:p>
        </p:txBody>
      </p:sp>
      <p:pic>
        <p:nvPicPr>
          <p:cNvPr id="7" name="Picture Placeholder 4">
            <a:extLst>
              <a:ext uri="{FF2B5EF4-FFF2-40B4-BE49-F238E27FC236}">
                <a16:creationId xmlns:a16="http://schemas.microsoft.com/office/drawing/2014/main" id="{EE7F257E-8298-0668-2F1F-68325232879D}"/>
              </a:ext>
            </a:extLst>
          </p:cNvPr>
          <p:cNvPicPr>
            <a:picLocks noChangeAspect="1"/>
          </p:cNvPicPr>
          <p:nvPr/>
        </p:nvPicPr>
        <p:blipFill>
          <a:blip r:embed="rId2"/>
          <a:srcRect l="7763" r="7763"/>
          <a:stretch>
            <a:fillRect/>
          </a:stretch>
        </p:blipFill>
        <p:spPr>
          <a:xfrm>
            <a:off x="5183188" y="996950"/>
            <a:ext cx="6172200" cy="4873625"/>
          </a:xfrm>
          <a:prstGeom prst="rect">
            <a:avLst/>
          </a:prstGeom>
        </p:spPr>
      </p:pic>
    </p:spTree>
    <p:extLst>
      <p:ext uri="{BB962C8B-B14F-4D97-AF65-F5344CB8AC3E}">
        <p14:creationId xmlns:p14="http://schemas.microsoft.com/office/powerpoint/2010/main" val="4079908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D75D-A4ED-1BEE-F8E5-5DF7179B63AA}"/>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269756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Types of Software Platforms</a:t>
            </a:r>
          </a:p>
        </p:txBody>
      </p:sp>
      <p:pic>
        <p:nvPicPr>
          <p:cNvPr id="5" name="Picture Placeholder 4">
            <a:extLst>
              <a:ext uri="{FF2B5EF4-FFF2-40B4-BE49-F238E27FC236}">
                <a16:creationId xmlns:a16="http://schemas.microsoft.com/office/drawing/2014/main" id="{C1E57338-642B-863B-AD62-096FEAC8B177}"/>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There are several types of software platforms, including web platforms, mobile platforms, and desktop platforms.</a:t>
            </a:r>
          </a:p>
          <a:p>
            <a:pPr>
              <a:buFontTx/>
              <a:buChar char="•"/>
            </a:pPr>
            <a:r>
              <a:rPr lang="en-US"/>
              <a:t>Web platforms are used to create web applications and services, while mobile platforms are used to create mobile applications.</a:t>
            </a:r>
          </a:p>
          <a:p>
            <a:pPr>
              <a:buFontTx/>
              <a:buChar char="•"/>
            </a:pPr>
            <a:r>
              <a:rPr lang="en-US"/>
              <a:t>Desktop platforms are used to create desktop applications, and there are also game platforms for creating games.</a:t>
            </a:r>
          </a:p>
        </p:txBody>
      </p:sp>
    </p:spTree>
    <p:extLst>
      <p:ext uri="{BB962C8B-B14F-4D97-AF65-F5344CB8AC3E}">
        <p14:creationId xmlns:p14="http://schemas.microsoft.com/office/powerpoint/2010/main" val="80854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Benefits of Software Platforms</a:t>
            </a:r>
          </a:p>
        </p:txBody>
      </p:sp>
      <p:pic>
        <p:nvPicPr>
          <p:cNvPr id="5" name="Picture Placeholder 4">
            <a:extLst>
              <a:ext uri="{FF2B5EF4-FFF2-40B4-BE49-F238E27FC236}">
                <a16:creationId xmlns:a16="http://schemas.microsoft.com/office/drawing/2014/main" id="{E0FC05B8-58D8-82B7-CFD9-20A42C2F0B10}"/>
              </a:ext>
            </a:extLst>
          </p:cNvPr>
          <p:cNvPicPr>
            <a:picLocks noGrp="1" noChangeAspect="1"/>
          </p:cNvPicPr>
          <p:nvPr>
            <p:ph type="pic" idx="1"/>
          </p:nvPr>
        </p:nvPicPr>
        <p:blipFill>
          <a:blip r:embed="rId3"/>
          <a:srcRect l="2526" r="2526"/>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Software platforms provide a number of benefits to developers, including faster development times, easier maintenance, and better scalability.</a:t>
            </a:r>
          </a:p>
          <a:p>
            <a:pPr>
              <a:buFontTx/>
              <a:buChar char="•"/>
            </a:pPr>
            <a:r>
              <a:rPr lang="en-US"/>
              <a:t>They also provide a common set of APIs and libraries that can be used to create applications quickly and easily.</a:t>
            </a:r>
          </a:p>
          <a:p>
            <a:pPr>
              <a:buFontTx/>
              <a:buChar char="•"/>
            </a:pPr>
            <a:r>
              <a:rPr lang="en-US"/>
              <a:t>In addition, software platforms can help reduce the cost of development by providing a common set of tools and components that can be used across multiple projects.</a:t>
            </a:r>
          </a:p>
        </p:txBody>
      </p:sp>
    </p:spTree>
    <p:extLst>
      <p:ext uri="{BB962C8B-B14F-4D97-AF65-F5344CB8AC3E}">
        <p14:creationId xmlns:p14="http://schemas.microsoft.com/office/powerpoint/2010/main" val="324666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Examples of Software Platforms</a:t>
            </a:r>
          </a:p>
        </p:txBody>
      </p:sp>
      <p:pic>
        <p:nvPicPr>
          <p:cNvPr id="5" name="Picture Placeholder 4">
            <a:extLst>
              <a:ext uri="{FF2B5EF4-FFF2-40B4-BE49-F238E27FC236}">
                <a16:creationId xmlns:a16="http://schemas.microsoft.com/office/drawing/2014/main" id="{81FCE138-11D7-2308-D58F-CEB709A738B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Some of the most popular software platforms include Windows, Linux, Mac OS X, iOS, Android, and the .NET Framework.</a:t>
            </a:r>
          </a:p>
          <a:p>
            <a:pPr>
              <a:buFontTx/>
              <a:buChar char="•"/>
            </a:pPr>
            <a:r>
              <a:rPr lang="en-US"/>
              <a:t>Each of these platforms has its own set of APIs, libraries, and other components that can be used to create applications.</a:t>
            </a:r>
          </a:p>
          <a:p>
            <a:pPr>
              <a:buFontTx/>
              <a:buChar char="•"/>
            </a:pPr>
            <a:r>
              <a:rPr lang="en-US"/>
              <a:t>In addition, there are a number of other software platforms that are used for specific purposes, such as game development, web development, and mobile development.</a:t>
            </a:r>
          </a:p>
        </p:txBody>
      </p:sp>
    </p:spTree>
    <p:extLst>
      <p:ext uri="{BB962C8B-B14F-4D97-AF65-F5344CB8AC3E}">
        <p14:creationId xmlns:p14="http://schemas.microsoft.com/office/powerpoint/2010/main" val="108088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Advantages of Software Platforms</a:t>
            </a:r>
          </a:p>
        </p:txBody>
      </p:sp>
      <p:pic>
        <p:nvPicPr>
          <p:cNvPr id="5" name="Picture Placeholder 4">
            <a:extLst>
              <a:ext uri="{FF2B5EF4-FFF2-40B4-BE49-F238E27FC236}">
                <a16:creationId xmlns:a16="http://schemas.microsoft.com/office/drawing/2014/main" id="{06739827-C473-778F-A424-2938AFE1558D}"/>
              </a:ext>
            </a:extLst>
          </p:cNvPr>
          <p:cNvPicPr>
            <a:picLocks noGrp="1" noChangeAspect="1"/>
          </p:cNvPicPr>
          <p:nvPr>
            <p:ph type="pic" idx="1"/>
          </p:nvPr>
        </p:nvPicPr>
        <p:blipFill>
          <a:blip r:embed="rId3"/>
          <a:srcRect l="7965" r="796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Software platforms provide a number of advantages to developers, including faster development times, easier maintenance, and better scalability.</a:t>
            </a:r>
          </a:p>
          <a:p>
            <a:pPr>
              <a:buFontTx/>
              <a:buChar char="•"/>
            </a:pPr>
            <a:r>
              <a:rPr lang="en-US"/>
              <a:t>They also provide a common set of APIs and libraries that can be used to create applications quickly and easily.</a:t>
            </a:r>
          </a:p>
          <a:p>
            <a:pPr>
              <a:buFontTx/>
              <a:buChar char="•"/>
            </a:pPr>
            <a:r>
              <a:rPr lang="en-US"/>
              <a:t>In addition, software platforms can help reduce the cost of development by providing a common set of tools and components that can be used across multiple projects.</a:t>
            </a:r>
          </a:p>
        </p:txBody>
      </p:sp>
    </p:spTree>
    <p:extLst>
      <p:ext uri="{BB962C8B-B14F-4D97-AF65-F5344CB8AC3E}">
        <p14:creationId xmlns:p14="http://schemas.microsoft.com/office/powerpoint/2010/main" val="672259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B455BF0-1DA8-4FC9-A0B6-54303FF7EFC9}">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186</TotalTime>
  <Words>3596</Words>
  <Application>Microsoft Office PowerPoint</Application>
  <PresentationFormat>Widescreen</PresentationFormat>
  <Paragraphs>421</Paragraphs>
  <Slides>58</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Quicksand</vt:lpstr>
      <vt:lpstr>Quicksand Medium</vt:lpstr>
      <vt:lpstr>Roboto Mono</vt:lpstr>
      <vt:lpstr>Office Theme</vt:lpstr>
      <vt:lpstr>Skills Bootcamp Classroom Rules</vt:lpstr>
      <vt:lpstr>Software Developer Bootcamp</vt:lpstr>
      <vt:lpstr>Learning Outcomes</vt:lpstr>
      <vt:lpstr>Concept of Software Platforms</vt:lpstr>
      <vt:lpstr>What is a Software Platform?</vt:lpstr>
      <vt:lpstr>Types of Software Platforms</vt:lpstr>
      <vt:lpstr>Benefits of Software Platforms</vt:lpstr>
      <vt:lpstr>Examples of Software Platforms</vt:lpstr>
      <vt:lpstr>Advantages of Software Platforms</vt:lpstr>
      <vt:lpstr>Importance of Platform-Specific Design and Development</vt:lpstr>
      <vt:lpstr>What is Platform-Specific Design and Development?</vt:lpstr>
      <vt:lpstr>Why is Platform-Specific Design and Development Important?</vt:lpstr>
      <vt:lpstr>How to Implement Platform-Specific Design and Development</vt:lpstr>
      <vt:lpstr>Benefits of Platform-Specific Design and Development</vt:lpstr>
      <vt:lpstr>Cross-Platform Development and Its Challenges</vt:lpstr>
      <vt:lpstr>What is Cross-Platform Development?</vt:lpstr>
      <vt:lpstr>Challenges of Cross-Platform Development</vt:lpstr>
      <vt:lpstr>Tools for Cross-Platform Development</vt:lpstr>
      <vt:lpstr>Best Practices for Cross-Platform Development</vt:lpstr>
      <vt:lpstr>Benefits of Cross-Platform Development</vt:lpstr>
      <vt:lpstr>Platform-specific Performance Optimisation Techniques</vt:lpstr>
      <vt:lpstr>Platform-specific Optimisation</vt:lpstr>
      <vt:lpstr>Platform-specific Optimisation Strategies</vt:lpstr>
      <vt:lpstr>Platform-specific Code Optimisation</vt:lpstr>
      <vt:lpstr>Platform-specific Memory Optimisation</vt:lpstr>
      <vt:lpstr>Platform-specific Data Optimisation</vt:lpstr>
      <vt:lpstr>Considerations for Cloud vs. On-Premises Software Deployments</vt:lpstr>
      <vt:lpstr>Cost</vt:lpstr>
      <vt:lpstr>Security</vt:lpstr>
      <vt:lpstr>Scalability</vt:lpstr>
      <vt:lpstr>Performance</vt:lpstr>
      <vt:lpstr>Support</vt:lpstr>
      <vt:lpstr>Platform Security Considerations</vt:lpstr>
      <vt:lpstr>Authentication &amp; Authorization</vt:lpstr>
      <vt:lpstr>Data Encryption</vt:lpstr>
      <vt:lpstr>Network Security</vt:lpstr>
      <vt:lpstr>Application Security</vt:lpstr>
      <vt:lpstr>In Groups  What is a platform and what are the most popular to develop software? Examples.  What are some platform specific challenges to consider? Advantages, Disadvantages and examples.  What are the two most relevant considerations when developing cross-platform software?  Advantages and disadvantages between On-Premise and Cloud development?        </vt:lpstr>
      <vt:lpstr>System Updates</vt:lpstr>
      <vt:lpstr>Think, write, pair, share</vt:lpstr>
      <vt:lpstr>Think, write, pair, share</vt:lpstr>
      <vt:lpstr>Flowcharts representing code</vt:lpstr>
      <vt:lpstr>Flowcharts representing code</vt:lpstr>
      <vt:lpstr>Flowcharts representing code</vt:lpstr>
      <vt:lpstr>Flowcharts representing code</vt:lpstr>
      <vt:lpstr>Flowcharts representing code</vt:lpstr>
      <vt:lpstr>Flowcharts representing code</vt:lpstr>
      <vt:lpstr>Flowcharts representing code</vt:lpstr>
      <vt:lpstr>Flowcharts representing code</vt:lpstr>
      <vt:lpstr>Flowcharts representing code</vt:lpstr>
      <vt:lpstr>Flowcharts representing code</vt:lpstr>
      <vt:lpstr>Design a flowchart</vt:lpstr>
      <vt:lpstr>PowerPoint Presentation</vt:lpstr>
      <vt:lpstr>What are these symbols used for?</vt:lpstr>
      <vt:lpstr>What are these symbols used for?</vt:lpstr>
      <vt:lpstr>Learning Outcomes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of Software Platforms</dc:title>
  <dc:creator>Ali Mostafa</dc:creator>
  <cp:lastModifiedBy>Dean Miaris</cp:lastModifiedBy>
  <cp:revision>48</cp:revision>
  <dcterms:created xsi:type="dcterms:W3CDTF">2023-08-30T10:04:48Z</dcterms:created>
  <dcterms:modified xsi:type="dcterms:W3CDTF">2024-04-07T12:22:30Z</dcterms:modified>
</cp:coreProperties>
</file>