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319" r:id="rId2"/>
    <p:sldId id="256" r:id="rId3"/>
    <p:sldId id="257" r:id="rId4"/>
    <p:sldId id="331" r:id="rId5"/>
    <p:sldId id="258" r:id="rId6"/>
    <p:sldId id="332" r:id="rId7"/>
    <p:sldId id="260" r:id="rId8"/>
    <p:sldId id="261" r:id="rId9"/>
    <p:sldId id="333" r:id="rId10"/>
    <p:sldId id="334" r:id="rId11"/>
    <p:sldId id="335" r:id="rId12"/>
    <p:sldId id="336" r:id="rId13"/>
    <p:sldId id="337" r:id="rId14"/>
    <p:sldId id="338" r:id="rId15"/>
    <p:sldId id="339" r:id="rId16"/>
    <p:sldId id="340" r:id="rId17"/>
    <p:sldId id="268" r:id="rId18"/>
    <p:sldId id="267" r:id="rId19"/>
    <p:sldId id="266" r:id="rId20"/>
    <p:sldId id="265" r:id="rId21"/>
    <p:sldId id="264" r:id="rId22"/>
    <p:sldId id="263" r:id="rId23"/>
    <p:sldId id="262" r:id="rId24"/>
    <p:sldId id="259"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322" r:id="rId46"/>
    <p:sldId id="320" r:id="rId47"/>
    <p:sldId id="28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93655" autoAdjust="0"/>
  </p:normalViewPr>
  <p:slideViewPr>
    <p:cSldViewPr snapToGrid="0">
      <p:cViewPr varScale="1">
        <p:scale>
          <a:sx n="103" d="100"/>
          <a:sy n="103" d="100"/>
        </p:scale>
        <p:origin x="84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AE98B4-1974-4211-82C0-1ADD9C8FD4C1}" type="datetimeFigureOut">
              <a:rPr lang="en-GB" smtClean="0"/>
              <a:t>03/12/2023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DCCE0-2E6A-4213-9CC2-8EBD4B724D89}" type="slidenum">
              <a:rPr lang="en-GB" smtClean="0"/>
              <a:t>‹#›</a:t>
            </a:fld>
            <a:endParaRPr lang="en-GB"/>
          </a:p>
        </p:txBody>
      </p:sp>
    </p:spTree>
    <p:extLst>
      <p:ext uri="{BB962C8B-B14F-4D97-AF65-F5344CB8AC3E}">
        <p14:creationId xmlns:p14="http://schemas.microsoft.com/office/powerpoint/2010/main" val="3136355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3</a:t>
            </a:fld>
            <a:endParaRPr lang="en-GB"/>
          </a:p>
        </p:txBody>
      </p:sp>
    </p:spTree>
    <p:extLst>
      <p:ext uri="{BB962C8B-B14F-4D97-AF65-F5344CB8AC3E}">
        <p14:creationId xmlns:p14="http://schemas.microsoft.com/office/powerpoint/2010/main" val="1761965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6ab71ce80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6ab71ce80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6ab71ce8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6ab71ce8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b="1" dirty="0">
                <a:latin typeface="Quicksand"/>
                <a:ea typeface="Quicksand"/>
                <a:cs typeface="Quicksand"/>
                <a:sym typeface="Quicksand"/>
              </a:rPr>
              <a:t>Warning: </a:t>
            </a:r>
            <a:r>
              <a:rPr lang="en-GB" sz="1000" dirty="0">
                <a:latin typeface="Quicksand"/>
                <a:ea typeface="Quicksand"/>
                <a:cs typeface="Quicksand"/>
                <a:sym typeface="Quicksand"/>
              </a:rPr>
              <a:t>This is meant to throw your learners a little as it is impossible for the condition to be True.</a:t>
            </a:r>
            <a:endParaRPr sz="1000" dirty="0">
              <a:latin typeface="Quicksand"/>
              <a:ea typeface="Quicksand"/>
              <a:cs typeface="Quicksand"/>
              <a:sym typeface="Quicksan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6ab71ce80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6ab71ce80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6ab71ce80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6ab71ce80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6ab71ce80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76ab71ce80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Data Formatting: Data formatting involves structuring or converting data into a specific layout or form to facilitate its accurate and efficient processing.</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Data Quality: Data quality refers to the level of accuracy, completeness, consistency, and reliability of data collected and stored in a database.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Data Security: Data security encompasses measures and protocols in place to protect data from unauthorized access, alterations, or theft.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Data Integration: Data integration is the process of combining data from various disparate sources into a single, unified view to improve decision-making and operational efficiency.</a:t>
            </a:r>
          </a:p>
          <a:p>
            <a:endParaRPr lang="en-GB" dirty="0"/>
          </a:p>
        </p:txBody>
      </p:sp>
      <p:sp>
        <p:nvSpPr>
          <p:cNvPr id="4" name="Slide Number Placeholder 3"/>
          <p:cNvSpPr>
            <a:spLocks noGrp="1"/>
          </p:cNvSpPr>
          <p:nvPr>
            <p:ph type="sldNum" sz="quarter" idx="5"/>
          </p:nvPr>
        </p:nvSpPr>
        <p:spPr/>
        <p:txBody>
          <a:bodyPr/>
          <a:lstStyle/>
          <a:p>
            <a:fld id="{442DCCE0-2E6A-4213-9CC2-8EBD4B724D89}" type="slidenum">
              <a:rPr lang="en-GB" smtClean="0"/>
              <a:t>41</a:t>
            </a:fld>
            <a:endParaRPr lang="en-GB"/>
          </a:p>
        </p:txBody>
      </p:sp>
    </p:spTree>
    <p:extLst>
      <p:ext uri="{BB962C8B-B14F-4D97-AF65-F5344CB8AC3E}">
        <p14:creationId xmlns:p14="http://schemas.microsoft.com/office/powerpoint/2010/main" val="1044250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Data Quality Tools: These tools assist in cleansing, validating, and enriching raw data, ensuring it is accurate, consistent, and actionable for business intelligence.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Data Security Tools: These software solutions focus on safeguarding an organisation's data from unauthorised access, corruption, or theft, ensuring compliance with regulations like GDPR.</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Data Integration Tools: These platforms facilitate the seamless consolidation of data from multiple sources into a unified view, enabling more effective decision-making.</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Data Visualisation Tools: These tools convert complex data sets into graphical representations like charts or graphs, making it easier for stakeholders to understand and interpret data trends and insights.</a:t>
            </a:r>
          </a:p>
          <a:p>
            <a:endParaRPr lang="en-GB" dirty="0"/>
          </a:p>
        </p:txBody>
      </p:sp>
      <p:sp>
        <p:nvSpPr>
          <p:cNvPr id="4" name="Slide Number Placeholder 3"/>
          <p:cNvSpPr>
            <a:spLocks noGrp="1"/>
          </p:cNvSpPr>
          <p:nvPr>
            <p:ph type="sldNum" sz="quarter" idx="5"/>
          </p:nvPr>
        </p:nvSpPr>
        <p:spPr/>
        <p:txBody>
          <a:bodyPr/>
          <a:lstStyle/>
          <a:p>
            <a:fld id="{442DCCE0-2E6A-4213-9CC2-8EBD4B724D89}" type="slidenum">
              <a:rPr lang="en-GB" smtClean="0"/>
              <a:t>42</a:t>
            </a:fld>
            <a:endParaRPr lang="en-GB"/>
          </a:p>
        </p:txBody>
      </p:sp>
    </p:spTree>
    <p:extLst>
      <p:ext uri="{BB962C8B-B14F-4D97-AF65-F5344CB8AC3E}">
        <p14:creationId xmlns:p14="http://schemas.microsoft.com/office/powerpoint/2010/main" val="437612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Cloud Computing: Cloud computing allows businesses and individuals to store, manage, and process data on remote servers hosted on the internet, rather than on local servers or personal computers.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Data Analytics: Data analytics involves the use of specialised software and algorithms to examine large data sets to identify patterns, trends, and insights that can aid in decision-making.</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Data Governance: Data governance refers to the set of practices and guidelines that ensure high data quality and reliable data management within an organisation.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Data Virtualisation: Data virtualisation is the process of aggregating data from different sources through a single virtual view, making it easier to manage and access without requiring physical storage.</a:t>
            </a:r>
          </a:p>
          <a:p>
            <a:endParaRPr lang="en-GB" dirty="0"/>
          </a:p>
        </p:txBody>
      </p:sp>
      <p:sp>
        <p:nvSpPr>
          <p:cNvPr id="4" name="Slide Number Placeholder 3"/>
          <p:cNvSpPr>
            <a:spLocks noGrp="1"/>
          </p:cNvSpPr>
          <p:nvPr>
            <p:ph type="sldNum" sz="quarter" idx="5"/>
          </p:nvPr>
        </p:nvSpPr>
        <p:spPr/>
        <p:txBody>
          <a:bodyPr/>
          <a:lstStyle/>
          <a:p>
            <a:fld id="{442DCCE0-2E6A-4213-9CC2-8EBD4B724D89}" type="slidenum">
              <a:rPr lang="en-GB" smtClean="0"/>
              <a:t>43</a:t>
            </a:fld>
            <a:endParaRPr lang="en-GB"/>
          </a:p>
        </p:txBody>
      </p:sp>
    </p:spTree>
    <p:extLst>
      <p:ext uri="{BB962C8B-B14F-4D97-AF65-F5344CB8AC3E}">
        <p14:creationId xmlns:p14="http://schemas.microsoft.com/office/powerpoint/2010/main" val="2096146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45</a:t>
            </a:fld>
            <a:endParaRPr lang="en-GB"/>
          </a:p>
        </p:txBody>
      </p:sp>
    </p:spTree>
    <p:extLst>
      <p:ext uri="{BB962C8B-B14F-4D97-AF65-F5344CB8AC3E}">
        <p14:creationId xmlns:p14="http://schemas.microsoft.com/office/powerpoint/2010/main" val="2587745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6dfea785a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6dfea785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A0 Worksheet – </a:t>
            </a:r>
            <a:r>
              <a:rPr lang="en-GB" dirty="0" err="1"/>
              <a:t>Parson_s</a:t>
            </a:r>
            <a:r>
              <a:rPr lang="en-GB" dirty="0"/>
              <a:t> puzzle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6ab71ce8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6ab71ce8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6ab71ce8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6ab71ce8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6ab71ce80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6ab71ce8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6ab71ce8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6ab71ce8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dfea785a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dfea785a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6ab71ce80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76ab71ce8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6ab71ce80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6ab71ce80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52690-D54B-8642-7FF2-70E59DA50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E39DEF9-34A4-E24E-D06D-504451D0F1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C42561E-D5E8-3366-B8F6-46BBAE848DBA}"/>
              </a:ext>
            </a:extLst>
          </p:cNvPr>
          <p:cNvSpPr>
            <a:spLocks noGrp="1"/>
          </p:cNvSpPr>
          <p:nvPr>
            <p:ph type="dt" sz="half" idx="10"/>
          </p:nvPr>
        </p:nvSpPr>
        <p:spPr/>
        <p:txBody>
          <a:bodyPr/>
          <a:lstStyle/>
          <a:p>
            <a:fld id="{C6A28C6C-3C3F-4412-BDAD-BF3618097CC1}" type="datetimeFigureOut">
              <a:rPr lang="en-GB" smtClean="0"/>
              <a:t>03/12/2023</a:t>
            </a:fld>
            <a:endParaRPr lang="en-GB"/>
          </a:p>
        </p:txBody>
      </p:sp>
      <p:sp>
        <p:nvSpPr>
          <p:cNvPr id="5" name="Footer Placeholder 4">
            <a:extLst>
              <a:ext uri="{FF2B5EF4-FFF2-40B4-BE49-F238E27FC236}">
                <a16:creationId xmlns:a16="http://schemas.microsoft.com/office/drawing/2014/main" id="{80EF2B8A-3321-F5C7-227A-56907CFAD4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B4272A-41B6-F356-0ECA-0E185A6063FE}"/>
              </a:ext>
            </a:extLst>
          </p:cNvPr>
          <p:cNvSpPr>
            <a:spLocks noGrp="1"/>
          </p:cNvSpPr>
          <p:nvPr>
            <p:ph type="sldNum" sz="quarter" idx="12"/>
          </p:nvPr>
        </p:nvSpPr>
        <p:spPr/>
        <p:txBody>
          <a:bodyPr/>
          <a:lstStyle/>
          <a:p>
            <a:fld id="{1C660C06-E7DE-4D74-841C-94EEA65F445B}" type="slidenum">
              <a:rPr lang="en-GB" smtClean="0"/>
              <a:t>‹#›</a:t>
            </a:fld>
            <a:endParaRPr lang="en-GB"/>
          </a:p>
        </p:txBody>
      </p:sp>
    </p:spTree>
    <p:extLst>
      <p:ext uri="{BB962C8B-B14F-4D97-AF65-F5344CB8AC3E}">
        <p14:creationId xmlns:p14="http://schemas.microsoft.com/office/powerpoint/2010/main" val="3988539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B0852-3EB0-227E-0B7C-66EC0115A8C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75C8177-1EAB-8F8B-C0F5-98D74A2B2A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4A1DFD-5E9E-840F-933F-E1599F3E8D5A}"/>
              </a:ext>
            </a:extLst>
          </p:cNvPr>
          <p:cNvSpPr>
            <a:spLocks noGrp="1"/>
          </p:cNvSpPr>
          <p:nvPr>
            <p:ph type="dt" sz="half" idx="10"/>
          </p:nvPr>
        </p:nvSpPr>
        <p:spPr/>
        <p:txBody>
          <a:bodyPr/>
          <a:lstStyle/>
          <a:p>
            <a:fld id="{C6A28C6C-3C3F-4412-BDAD-BF3618097CC1}" type="datetimeFigureOut">
              <a:rPr lang="en-GB" smtClean="0"/>
              <a:t>03/12/2023</a:t>
            </a:fld>
            <a:endParaRPr lang="en-GB"/>
          </a:p>
        </p:txBody>
      </p:sp>
      <p:sp>
        <p:nvSpPr>
          <p:cNvPr id="5" name="Footer Placeholder 4">
            <a:extLst>
              <a:ext uri="{FF2B5EF4-FFF2-40B4-BE49-F238E27FC236}">
                <a16:creationId xmlns:a16="http://schemas.microsoft.com/office/drawing/2014/main" id="{4147266C-BED7-921B-E958-597FC3C137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601E4F-44F3-2F84-BF68-7C9B239D6700}"/>
              </a:ext>
            </a:extLst>
          </p:cNvPr>
          <p:cNvSpPr>
            <a:spLocks noGrp="1"/>
          </p:cNvSpPr>
          <p:nvPr>
            <p:ph type="sldNum" sz="quarter" idx="12"/>
          </p:nvPr>
        </p:nvSpPr>
        <p:spPr/>
        <p:txBody>
          <a:bodyPr/>
          <a:lstStyle/>
          <a:p>
            <a:fld id="{1C660C06-E7DE-4D74-841C-94EEA65F445B}" type="slidenum">
              <a:rPr lang="en-GB" smtClean="0"/>
              <a:t>‹#›</a:t>
            </a:fld>
            <a:endParaRPr lang="en-GB"/>
          </a:p>
        </p:txBody>
      </p:sp>
    </p:spTree>
    <p:extLst>
      <p:ext uri="{BB962C8B-B14F-4D97-AF65-F5344CB8AC3E}">
        <p14:creationId xmlns:p14="http://schemas.microsoft.com/office/powerpoint/2010/main" val="2003119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95635A-061F-4A8B-BB21-C6EA7E8338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E437E90-B97F-8329-B576-574B8DA473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C51DFE-2180-B524-C94A-CE213AF460A0}"/>
              </a:ext>
            </a:extLst>
          </p:cNvPr>
          <p:cNvSpPr>
            <a:spLocks noGrp="1"/>
          </p:cNvSpPr>
          <p:nvPr>
            <p:ph type="dt" sz="half" idx="10"/>
          </p:nvPr>
        </p:nvSpPr>
        <p:spPr/>
        <p:txBody>
          <a:bodyPr/>
          <a:lstStyle/>
          <a:p>
            <a:fld id="{C6A28C6C-3C3F-4412-BDAD-BF3618097CC1}" type="datetimeFigureOut">
              <a:rPr lang="en-GB" smtClean="0"/>
              <a:t>03/12/2023</a:t>
            </a:fld>
            <a:endParaRPr lang="en-GB"/>
          </a:p>
        </p:txBody>
      </p:sp>
      <p:sp>
        <p:nvSpPr>
          <p:cNvPr id="5" name="Footer Placeholder 4">
            <a:extLst>
              <a:ext uri="{FF2B5EF4-FFF2-40B4-BE49-F238E27FC236}">
                <a16:creationId xmlns:a16="http://schemas.microsoft.com/office/drawing/2014/main" id="{40CCEF46-9F33-49C1-C943-F4CA7684C8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A002E1-A20B-7A12-61A4-5D2A476EF1FC}"/>
              </a:ext>
            </a:extLst>
          </p:cNvPr>
          <p:cNvSpPr>
            <a:spLocks noGrp="1"/>
          </p:cNvSpPr>
          <p:nvPr>
            <p:ph type="sldNum" sz="quarter" idx="12"/>
          </p:nvPr>
        </p:nvSpPr>
        <p:spPr/>
        <p:txBody>
          <a:bodyPr/>
          <a:lstStyle/>
          <a:p>
            <a:fld id="{1C660C06-E7DE-4D74-841C-94EEA65F445B}" type="slidenum">
              <a:rPr lang="en-GB" smtClean="0"/>
              <a:t>‹#›</a:t>
            </a:fld>
            <a:endParaRPr lang="en-GB"/>
          </a:p>
        </p:txBody>
      </p:sp>
    </p:spTree>
    <p:extLst>
      <p:ext uri="{BB962C8B-B14F-4D97-AF65-F5344CB8AC3E}">
        <p14:creationId xmlns:p14="http://schemas.microsoft.com/office/powerpoint/2010/main" val="294662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or Images side by side">
  <p:cSld name="Text or Images side by side">
    <p:spTree>
      <p:nvGrpSpPr>
        <p:cNvPr id="1" name="Shape 36"/>
        <p:cNvGrpSpPr/>
        <p:nvPr/>
      </p:nvGrpSpPr>
      <p:grpSpPr>
        <a:xfrm>
          <a:off x="0" y="0"/>
          <a:ext cx="0" cy="0"/>
          <a:chOff x="0" y="0"/>
          <a:chExt cx="0" cy="0"/>
        </a:xfrm>
      </p:grpSpPr>
      <p:sp>
        <p:nvSpPr>
          <p:cNvPr id="37" name="Google Shape;37;p7"/>
          <p:cNvSpPr txBox="1">
            <a:spLocks noGrp="1"/>
          </p:cNvSpPr>
          <p:nvPr>
            <p:ph type="body" idx="1"/>
          </p:nvPr>
        </p:nvSpPr>
        <p:spPr>
          <a:xfrm>
            <a:off x="414533" y="1560165"/>
            <a:ext cx="5462000" cy="4878800"/>
          </a:xfrm>
          <a:prstGeom prst="rect">
            <a:avLst/>
          </a:prstGeom>
          <a:ln>
            <a:noFill/>
          </a:ln>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38" name="Google Shape;38;p7"/>
          <p:cNvSpPr txBox="1">
            <a:spLocks noGrp="1"/>
          </p:cNvSpPr>
          <p:nvPr>
            <p:ph type="title"/>
          </p:nvPr>
        </p:nvSpPr>
        <p:spPr>
          <a:xfrm>
            <a:off x="414533" y="426133"/>
            <a:ext cx="11361600" cy="930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2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9" name="Google Shape;39;p7"/>
          <p:cNvSpPr txBox="1">
            <a:spLocks noGrp="1"/>
          </p:cNvSpPr>
          <p:nvPr>
            <p:ph type="sldNum" idx="12"/>
          </p:nvPr>
        </p:nvSpPr>
        <p:spPr>
          <a:xfrm>
            <a:off x="11776267" y="6439067"/>
            <a:ext cx="415600" cy="418800"/>
          </a:xfrm>
          <a:prstGeom prst="rect">
            <a:avLst/>
          </a:prstGeom>
        </p:spPr>
        <p:txBody>
          <a:bodyPr spcFirstLastPara="1" wrap="square" lIns="91425" tIns="91425" rIns="91425" bIns="91425" anchor="t" anchorCtr="0">
            <a:noAutofit/>
          </a:bodyPr>
          <a:lstStyle>
            <a:lvl1pPr lvl="0" rtl="0">
              <a:buNone/>
              <a:defRPr sz="1067">
                <a:solidFill>
                  <a:srgbClr val="494985"/>
                </a:solidFill>
                <a:latin typeface="Quicksand Medium"/>
                <a:ea typeface="Quicksand Medium"/>
                <a:cs typeface="Quicksand Medium"/>
                <a:sym typeface="Quicksand Medium"/>
              </a:defRPr>
            </a:lvl1pPr>
            <a:lvl2pPr lvl="1" rtl="0">
              <a:buNone/>
              <a:defRPr sz="1067">
                <a:solidFill>
                  <a:srgbClr val="494985"/>
                </a:solidFill>
                <a:latin typeface="Quicksand Medium"/>
                <a:ea typeface="Quicksand Medium"/>
                <a:cs typeface="Quicksand Medium"/>
                <a:sym typeface="Quicksand Medium"/>
              </a:defRPr>
            </a:lvl2pPr>
            <a:lvl3pPr lvl="2" rtl="0">
              <a:buNone/>
              <a:defRPr sz="1067">
                <a:solidFill>
                  <a:srgbClr val="494985"/>
                </a:solidFill>
                <a:latin typeface="Quicksand Medium"/>
                <a:ea typeface="Quicksand Medium"/>
                <a:cs typeface="Quicksand Medium"/>
                <a:sym typeface="Quicksand Medium"/>
              </a:defRPr>
            </a:lvl3pPr>
            <a:lvl4pPr lvl="3" rtl="0">
              <a:buNone/>
              <a:defRPr sz="1067">
                <a:solidFill>
                  <a:srgbClr val="494985"/>
                </a:solidFill>
                <a:latin typeface="Quicksand Medium"/>
                <a:ea typeface="Quicksand Medium"/>
                <a:cs typeface="Quicksand Medium"/>
                <a:sym typeface="Quicksand Medium"/>
              </a:defRPr>
            </a:lvl4pPr>
            <a:lvl5pPr lvl="4" rtl="0">
              <a:buNone/>
              <a:defRPr sz="1067">
                <a:solidFill>
                  <a:srgbClr val="494985"/>
                </a:solidFill>
                <a:latin typeface="Quicksand Medium"/>
                <a:ea typeface="Quicksand Medium"/>
                <a:cs typeface="Quicksand Medium"/>
                <a:sym typeface="Quicksand Medium"/>
              </a:defRPr>
            </a:lvl5pPr>
            <a:lvl6pPr lvl="5" rtl="0">
              <a:buNone/>
              <a:defRPr sz="1067">
                <a:solidFill>
                  <a:srgbClr val="494985"/>
                </a:solidFill>
                <a:latin typeface="Quicksand Medium"/>
                <a:ea typeface="Quicksand Medium"/>
                <a:cs typeface="Quicksand Medium"/>
                <a:sym typeface="Quicksand Medium"/>
              </a:defRPr>
            </a:lvl6pPr>
            <a:lvl7pPr lvl="6" rtl="0">
              <a:buNone/>
              <a:defRPr sz="1067">
                <a:solidFill>
                  <a:srgbClr val="494985"/>
                </a:solidFill>
                <a:latin typeface="Quicksand Medium"/>
                <a:ea typeface="Quicksand Medium"/>
                <a:cs typeface="Quicksand Medium"/>
                <a:sym typeface="Quicksand Medium"/>
              </a:defRPr>
            </a:lvl7pPr>
            <a:lvl8pPr lvl="7" rtl="0">
              <a:buNone/>
              <a:defRPr sz="1067">
                <a:solidFill>
                  <a:srgbClr val="494985"/>
                </a:solidFill>
                <a:latin typeface="Quicksand Medium"/>
                <a:ea typeface="Quicksand Medium"/>
                <a:cs typeface="Quicksand Medium"/>
                <a:sym typeface="Quicksand Medium"/>
              </a:defRPr>
            </a:lvl8pPr>
            <a:lvl9pPr lvl="8" rtl="0">
              <a:buNone/>
              <a:defRPr sz="1067">
                <a:solidFill>
                  <a:srgbClr val="494985"/>
                </a:solidFill>
                <a:latin typeface="Quicksand Medium"/>
                <a:ea typeface="Quicksand Medium"/>
                <a:cs typeface="Quicksand Medium"/>
                <a:sym typeface="Quicksand Medium"/>
              </a:defRPr>
            </a:lvl9pPr>
          </a:lstStyle>
          <a:p>
            <a:pPr algn="ctr"/>
            <a:fld id="{00000000-1234-1234-1234-123412341234}" type="slidenum">
              <a:rPr lang="en-GB" smtClean="0"/>
              <a:pPr algn="ctr"/>
              <a:t>‹#›</a:t>
            </a:fld>
            <a:endParaRPr lang="en-GB"/>
          </a:p>
        </p:txBody>
      </p:sp>
      <p:sp>
        <p:nvSpPr>
          <p:cNvPr id="40" name="Google Shape;40;p7"/>
          <p:cNvSpPr txBox="1">
            <a:spLocks noGrp="1"/>
          </p:cNvSpPr>
          <p:nvPr>
            <p:ph type="body" idx="2"/>
          </p:nvPr>
        </p:nvSpPr>
        <p:spPr>
          <a:xfrm>
            <a:off x="6315467" y="1560133"/>
            <a:ext cx="5462000" cy="4878800"/>
          </a:xfrm>
          <a:prstGeom prst="rect">
            <a:avLst/>
          </a:prstGeom>
          <a:ln>
            <a:noFill/>
          </a:ln>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41" name="Google Shape;41;p7"/>
          <p:cNvSpPr txBox="1">
            <a:spLocks noGrp="1"/>
          </p:cNvSpPr>
          <p:nvPr>
            <p:ph type="subTitle" idx="3"/>
          </p:nvPr>
        </p:nvSpPr>
        <p:spPr>
          <a:xfrm>
            <a:off x="7010400" y="0"/>
            <a:ext cx="4753200" cy="418800"/>
          </a:xfrm>
          <a:prstGeom prst="rect">
            <a:avLst/>
          </a:prstGeom>
        </p:spPr>
        <p:txBody>
          <a:bodyPr spcFirstLastPara="1" wrap="square" lIns="91425" tIns="91425" rIns="0" bIns="91425" anchor="ctr" anchorCtr="0">
            <a:noAutofit/>
          </a:bodyPr>
          <a:lstStyle>
            <a:lvl1pPr lvl="0" algn="r" rtl="0">
              <a:lnSpc>
                <a:spcPct val="100000"/>
              </a:lnSpc>
              <a:spcBef>
                <a:spcPts val="0"/>
              </a:spcBef>
              <a:spcAft>
                <a:spcPts val="0"/>
              </a:spcAft>
              <a:buNone/>
              <a:defRPr sz="1600" b="1"/>
            </a:lvl1pPr>
            <a:lvl2pPr lvl="1" rtl="0">
              <a:spcBef>
                <a:spcPts val="0"/>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Tree>
    <p:extLst>
      <p:ext uri="{BB962C8B-B14F-4D97-AF65-F5344CB8AC3E}">
        <p14:creationId xmlns:p14="http://schemas.microsoft.com/office/powerpoint/2010/main" val="310159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BBAC5-8BD9-A028-83AE-E7F62B1B8D3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1D50A6-8CDE-8574-AC5D-3BFC1FA129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DA58A86-5DD3-A100-CD56-2EC2BD57592D}"/>
              </a:ext>
            </a:extLst>
          </p:cNvPr>
          <p:cNvSpPr>
            <a:spLocks noGrp="1"/>
          </p:cNvSpPr>
          <p:nvPr>
            <p:ph type="dt" sz="half" idx="10"/>
          </p:nvPr>
        </p:nvSpPr>
        <p:spPr/>
        <p:txBody>
          <a:bodyPr/>
          <a:lstStyle/>
          <a:p>
            <a:fld id="{C6A28C6C-3C3F-4412-BDAD-BF3618097CC1}" type="datetimeFigureOut">
              <a:rPr lang="en-GB" smtClean="0"/>
              <a:t>03/12/2023</a:t>
            </a:fld>
            <a:endParaRPr lang="en-GB"/>
          </a:p>
        </p:txBody>
      </p:sp>
      <p:sp>
        <p:nvSpPr>
          <p:cNvPr id="5" name="Footer Placeholder 4">
            <a:extLst>
              <a:ext uri="{FF2B5EF4-FFF2-40B4-BE49-F238E27FC236}">
                <a16:creationId xmlns:a16="http://schemas.microsoft.com/office/drawing/2014/main" id="{D545F91E-4283-1533-25DE-A9E2AE6A84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D22B9F-9243-98B6-9897-45029B21E243}"/>
              </a:ext>
            </a:extLst>
          </p:cNvPr>
          <p:cNvSpPr>
            <a:spLocks noGrp="1"/>
          </p:cNvSpPr>
          <p:nvPr>
            <p:ph type="sldNum" sz="quarter" idx="12"/>
          </p:nvPr>
        </p:nvSpPr>
        <p:spPr/>
        <p:txBody>
          <a:bodyPr/>
          <a:lstStyle/>
          <a:p>
            <a:fld id="{1C660C06-E7DE-4D74-841C-94EEA65F445B}" type="slidenum">
              <a:rPr lang="en-GB" smtClean="0"/>
              <a:t>‹#›</a:t>
            </a:fld>
            <a:endParaRPr lang="en-GB"/>
          </a:p>
        </p:txBody>
      </p:sp>
    </p:spTree>
    <p:extLst>
      <p:ext uri="{BB962C8B-B14F-4D97-AF65-F5344CB8AC3E}">
        <p14:creationId xmlns:p14="http://schemas.microsoft.com/office/powerpoint/2010/main" val="1139289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1902-97AC-AC28-0907-646420136F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D5A9813-611A-FE8B-E469-AD9ADD9501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5EDF10-A7CA-8A7B-0D1C-0AF3EA8E2080}"/>
              </a:ext>
            </a:extLst>
          </p:cNvPr>
          <p:cNvSpPr>
            <a:spLocks noGrp="1"/>
          </p:cNvSpPr>
          <p:nvPr>
            <p:ph type="dt" sz="half" idx="10"/>
          </p:nvPr>
        </p:nvSpPr>
        <p:spPr/>
        <p:txBody>
          <a:bodyPr/>
          <a:lstStyle/>
          <a:p>
            <a:fld id="{C6A28C6C-3C3F-4412-BDAD-BF3618097CC1}" type="datetimeFigureOut">
              <a:rPr lang="en-GB" smtClean="0"/>
              <a:t>03/12/2023</a:t>
            </a:fld>
            <a:endParaRPr lang="en-GB"/>
          </a:p>
        </p:txBody>
      </p:sp>
      <p:sp>
        <p:nvSpPr>
          <p:cNvPr id="5" name="Footer Placeholder 4">
            <a:extLst>
              <a:ext uri="{FF2B5EF4-FFF2-40B4-BE49-F238E27FC236}">
                <a16:creationId xmlns:a16="http://schemas.microsoft.com/office/drawing/2014/main" id="{3F584939-610B-40B1-CC6D-550716C65D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0113A15-87D6-7950-0568-13899852368A}"/>
              </a:ext>
            </a:extLst>
          </p:cNvPr>
          <p:cNvSpPr>
            <a:spLocks noGrp="1"/>
          </p:cNvSpPr>
          <p:nvPr>
            <p:ph type="sldNum" sz="quarter" idx="12"/>
          </p:nvPr>
        </p:nvSpPr>
        <p:spPr/>
        <p:txBody>
          <a:bodyPr/>
          <a:lstStyle/>
          <a:p>
            <a:fld id="{1C660C06-E7DE-4D74-841C-94EEA65F445B}" type="slidenum">
              <a:rPr lang="en-GB" smtClean="0"/>
              <a:t>‹#›</a:t>
            </a:fld>
            <a:endParaRPr lang="en-GB"/>
          </a:p>
        </p:txBody>
      </p:sp>
    </p:spTree>
    <p:extLst>
      <p:ext uri="{BB962C8B-B14F-4D97-AF65-F5344CB8AC3E}">
        <p14:creationId xmlns:p14="http://schemas.microsoft.com/office/powerpoint/2010/main" val="2825511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A7C97-6DF1-0ED5-4A8E-AC5CA921ED9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0199A23-54D3-BCE9-9879-58241EB1A2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F288AF2-00A3-0F26-F104-9BAF93C85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4B24FF3-04B7-00F2-C185-5BC2569C02CB}"/>
              </a:ext>
            </a:extLst>
          </p:cNvPr>
          <p:cNvSpPr>
            <a:spLocks noGrp="1"/>
          </p:cNvSpPr>
          <p:nvPr>
            <p:ph type="dt" sz="half" idx="10"/>
          </p:nvPr>
        </p:nvSpPr>
        <p:spPr/>
        <p:txBody>
          <a:bodyPr/>
          <a:lstStyle/>
          <a:p>
            <a:fld id="{C6A28C6C-3C3F-4412-BDAD-BF3618097CC1}" type="datetimeFigureOut">
              <a:rPr lang="en-GB" smtClean="0"/>
              <a:t>03/12/2023</a:t>
            </a:fld>
            <a:endParaRPr lang="en-GB"/>
          </a:p>
        </p:txBody>
      </p:sp>
      <p:sp>
        <p:nvSpPr>
          <p:cNvPr id="6" name="Footer Placeholder 5">
            <a:extLst>
              <a:ext uri="{FF2B5EF4-FFF2-40B4-BE49-F238E27FC236}">
                <a16:creationId xmlns:a16="http://schemas.microsoft.com/office/drawing/2014/main" id="{F47C3ED6-02B4-4C76-11D5-6489FA30B57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02AB550-7C80-69CD-CFF8-8FF54B05AA82}"/>
              </a:ext>
            </a:extLst>
          </p:cNvPr>
          <p:cNvSpPr>
            <a:spLocks noGrp="1"/>
          </p:cNvSpPr>
          <p:nvPr>
            <p:ph type="sldNum" sz="quarter" idx="12"/>
          </p:nvPr>
        </p:nvSpPr>
        <p:spPr/>
        <p:txBody>
          <a:bodyPr/>
          <a:lstStyle/>
          <a:p>
            <a:fld id="{1C660C06-E7DE-4D74-841C-94EEA65F445B}" type="slidenum">
              <a:rPr lang="en-GB" smtClean="0"/>
              <a:t>‹#›</a:t>
            </a:fld>
            <a:endParaRPr lang="en-GB"/>
          </a:p>
        </p:txBody>
      </p:sp>
    </p:spTree>
    <p:extLst>
      <p:ext uri="{BB962C8B-B14F-4D97-AF65-F5344CB8AC3E}">
        <p14:creationId xmlns:p14="http://schemas.microsoft.com/office/powerpoint/2010/main" val="3993646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08AB9-A266-A206-C042-D509BECB427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50F6898-A43E-7D09-EEB4-84796F28FD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D5A4C1-E39E-6E71-7F91-F7133E2C53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7978AFA-4B06-CB52-C256-7DD7492729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A0AE9B-C1C3-EE32-3181-6851D1EB54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1FAFF1C-CA5E-7C2B-1579-C379E802A08F}"/>
              </a:ext>
            </a:extLst>
          </p:cNvPr>
          <p:cNvSpPr>
            <a:spLocks noGrp="1"/>
          </p:cNvSpPr>
          <p:nvPr>
            <p:ph type="dt" sz="half" idx="10"/>
          </p:nvPr>
        </p:nvSpPr>
        <p:spPr/>
        <p:txBody>
          <a:bodyPr/>
          <a:lstStyle/>
          <a:p>
            <a:fld id="{C6A28C6C-3C3F-4412-BDAD-BF3618097CC1}" type="datetimeFigureOut">
              <a:rPr lang="en-GB" smtClean="0"/>
              <a:t>03/12/2023</a:t>
            </a:fld>
            <a:endParaRPr lang="en-GB"/>
          </a:p>
        </p:txBody>
      </p:sp>
      <p:sp>
        <p:nvSpPr>
          <p:cNvPr id="8" name="Footer Placeholder 7">
            <a:extLst>
              <a:ext uri="{FF2B5EF4-FFF2-40B4-BE49-F238E27FC236}">
                <a16:creationId xmlns:a16="http://schemas.microsoft.com/office/drawing/2014/main" id="{9B5C03E8-CCD6-E491-CE2E-E46DFB7F597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E3B0505-65D1-6F34-3B4E-514787F23EB7}"/>
              </a:ext>
            </a:extLst>
          </p:cNvPr>
          <p:cNvSpPr>
            <a:spLocks noGrp="1"/>
          </p:cNvSpPr>
          <p:nvPr>
            <p:ph type="sldNum" sz="quarter" idx="12"/>
          </p:nvPr>
        </p:nvSpPr>
        <p:spPr/>
        <p:txBody>
          <a:bodyPr/>
          <a:lstStyle/>
          <a:p>
            <a:fld id="{1C660C06-E7DE-4D74-841C-94EEA65F445B}" type="slidenum">
              <a:rPr lang="en-GB" smtClean="0"/>
              <a:t>‹#›</a:t>
            </a:fld>
            <a:endParaRPr lang="en-GB"/>
          </a:p>
        </p:txBody>
      </p:sp>
    </p:spTree>
    <p:extLst>
      <p:ext uri="{BB962C8B-B14F-4D97-AF65-F5344CB8AC3E}">
        <p14:creationId xmlns:p14="http://schemas.microsoft.com/office/powerpoint/2010/main" val="1604402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E7B2B-38AF-58C2-9F47-CADC2AC4F19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996B1B1-3DCB-5DB1-4162-63B177A64009}"/>
              </a:ext>
            </a:extLst>
          </p:cNvPr>
          <p:cNvSpPr>
            <a:spLocks noGrp="1"/>
          </p:cNvSpPr>
          <p:nvPr>
            <p:ph type="dt" sz="half" idx="10"/>
          </p:nvPr>
        </p:nvSpPr>
        <p:spPr/>
        <p:txBody>
          <a:bodyPr/>
          <a:lstStyle/>
          <a:p>
            <a:fld id="{C6A28C6C-3C3F-4412-BDAD-BF3618097CC1}" type="datetimeFigureOut">
              <a:rPr lang="en-GB" smtClean="0"/>
              <a:t>03/12/2023</a:t>
            </a:fld>
            <a:endParaRPr lang="en-GB"/>
          </a:p>
        </p:txBody>
      </p:sp>
      <p:sp>
        <p:nvSpPr>
          <p:cNvPr id="4" name="Footer Placeholder 3">
            <a:extLst>
              <a:ext uri="{FF2B5EF4-FFF2-40B4-BE49-F238E27FC236}">
                <a16:creationId xmlns:a16="http://schemas.microsoft.com/office/drawing/2014/main" id="{C6FD499C-5C34-3D4A-3980-0F7075A45F4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C99CE03-85E5-4FC3-9EEA-FC95B859AF43}"/>
              </a:ext>
            </a:extLst>
          </p:cNvPr>
          <p:cNvSpPr>
            <a:spLocks noGrp="1"/>
          </p:cNvSpPr>
          <p:nvPr>
            <p:ph type="sldNum" sz="quarter" idx="12"/>
          </p:nvPr>
        </p:nvSpPr>
        <p:spPr/>
        <p:txBody>
          <a:bodyPr/>
          <a:lstStyle/>
          <a:p>
            <a:fld id="{1C660C06-E7DE-4D74-841C-94EEA65F445B}" type="slidenum">
              <a:rPr lang="en-GB" smtClean="0"/>
              <a:t>‹#›</a:t>
            </a:fld>
            <a:endParaRPr lang="en-GB"/>
          </a:p>
        </p:txBody>
      </p:sp>
    </p:spTree>
    <p:extLst>
      <p:ext uri="{BB962C8B-B14F-4D97-AF65-F5344CB8AC3E}">
        <p14:creationId xmlns:p14="http://schemas.microsoft.com/office/powerpoint/2010/main" val="705115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C026A8-EF4B-5F85-D644-394C4E20DD53}"/>
              </a:ext>
            </a:extLst>
          </p:cNvPr>
          <p:cNvSpPr>
            <a:spLocks noGrp="1"/>
          </p:cNvSpPr>
          <p:nvPr>
            <p:ph type="dt" sz="half" idx="10"/>
          </p:nvPr>
        </p:nvSpPr>
        <p:spPr/>
        <p:txBody>
          <a:bodyPr/>
          <a:lstStyle/>
          <a:p>
            <a:fld id="{C6A28C6C-3C3F-4412-BDAD-BF3618097CC1}" type="datetimeFigureOut">
              <a:rPr lang="en-GB" smtClean="0"/>
              <a:t>03/12/2023</a:t>
            </a:fld>
            <a:endParaRPr lang="en-GB"/>
          </a:p>
        </p:txBody>
      </p:sp>
      <p:sp>
        <p:nvSpPr>
          <p:cNvPr id="3" name="Footer Placeholder 2">
            <a:extLst>
              <a:ext uri="{FF2B5EF4-FFF2-40B4-BE49-F238E27FC236}">
                <a16:creationId xmlns:a16="http://schemas.microsoft.com/office/drawing/2014/main" id="{5407F03D-4127-FF74-E316-C3DFBADF839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1724B87-7A9C-2F10-7BFD-A0560477865D}"/>
              </a:ext>
            </a:extLst>
          </p:cNvPr>
          <p:cNvSpPr>
            <a:spLocks noGrp="1"/>
          </p:cNvSpPr>
          <p:nvPr>
            <p:ph type="sldNum" sz="quarter" idx="12"/>
          </p:nvPr>
        </p:nvSpPr>
        <p:spPr/>
        <p:txBody>
          <a:bodyPr/>
          <a:lstStyle/>
          <a:p>
            <a:fld id="{1C660C06-E7DE-4D74-841C-94EEA65F445B}" type="slidenum">
              <a:rPr lang="en-GB" smtClean="0"/>
              <a:t>‹#›</a:t>
            </a:fld>
            <a:endParaRPr lang="en-GB"/>
          </a:p>
        </p:txBody>
      </p:sp>
    </p:spTree>
    <p:extLst>
      <p:ext uri="{BB962C8B-B14F-4D97-AF65-F5344CB8AC3E}">
        <p14:creationId xmlns:p14="http://schemas.microsoft.com/office/powerpoint/2010/main" val="333056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A2ADB-BE99-1432-224B-4801C71E4B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6727E2A-D9D1-45B2-E63E-D731BA03DC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19D84D6-E36B-34EE-377E-8A3792412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EE2986-B749-303E-CA5C-A2E59F51418F}"/>
              </a:ext>
            </a:extLst>
          </p:cNvPr>
          <p:cNvSpPr>
            <a:spLocks noGrp="1"/>
          </p:cNvSpPr>
          <p:nvPr>
            <p:ph type="dt" sz="half" idx="10"/>
          </p:nvPr>
        </p:nvSpPr>
        <p:spPr/>
        <p:txBody>
          <a:bodyPr/>
          <a:lstStyle/>
          <a:p>
            <a:fld id="{C6A28C6C-3C3F-4412-BDAD-BF3618097CC1}" type="datetimeFigureOut">
              <a:rPr lang="en-GB" smtClean="0"/>
              <a:t>03/12/2023</a:t>
            </a:fld>
            <a:endParaRPr lang="en-GB"/>
          </a:p>
        </p:txBody>
      </p:sp>
      <p:sp>
        <p:nvSpPr>
          <p:cNvPr id="6" name="Footer Placeholder 5">
            <a:extLst>
              <a:ext uri="{FF2B5EF4-FFF2-40B4-BE49-F238E27FC236}">
                <a16:creationId xmlns:a16="http://schemas.microsoft.com/office/drawing/2014/main" id="{B1FA1476-76B7-D886-79BE-F1D422B86D7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AF7316-1037-335A-1A23-D990E23A74B2}"/>
              </a:ext>
            </a:extLst>
          </p:cNvPr>
          <p:cNvSpPr>
            <a:spLocks noGrp="1"/>
          </p:cNvSpPr>
          <p:nvPr>
            <p:ph type="sldNum" sz="quarter" idx="12"/>
          </p:nvPr>
        </p:nvSpPr>
        <p:spPr/>
        <p:txBody>
          <a:bodyPr/>
          <a:lstStyle/>
          <a:p>
            <a:fld id="{1C660C06-E7DE-4D74-841C-94EEA65F445B}" type="slidenum">
              <a:rPr lang="en-GB" smtClean="0"/>
              <a:t>‹#›</a:t>
            </a:fld>
            <a:endParaRPr lang="en-GB"/>
          </a:p>
        </p:txBody>
      </p:sp>
    </p:spTree>
    <p:extLst>
      <p:ext uri="{BB962C8B-B14F-4D97-AF65-F5344CB8AC3E}">
        <p14:creationId xmlns:p14="http://schemas.microsoft.com/office/powerpoint/2010/main" val="2188425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D1A2-ED9C-386D-E125-5A5F4F4549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2F2D7A8-55CA-4EB8-253F-F19C49EDE4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DA86689-51D8-D237-C8E6-A8AEE13EC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E1589F-262F-27D9-D638-D1127F023BBE}"/>
              </a:ext>
            </a:extLst>
          </p:cNvPr>
          <p:cNvSpPr>
            <a:spLocks noGrp="1"/>
          </p:cNvSpPr>
          <p:nvPr>
            <p:ph type="dt" sz="half" idx="10"/>
          </p:nvPr>
        </p:nvSpPr>
        <p:spPr/>
        <p:txBody>
          <a:bodyPr/>
          <a:lstStyle/>
          <a:p>
            <a:fld id="{C6A28C6C-3C3F-4412-BDAD-BF3618097CC1}" type="datetimeFigureOut">
              <a:rPr lang="en-GB" smtClean="0"/>
              <a:t>03/12/2023</a:t>
            </a:fld>
            <a:endParaRPr lang="en-GB"/>
          </a:p>
        </p:txBody>
      </p:sp>
      <p:sp>
        <p:nvSpPr>
          <p:cNvPr id="6" name="Footer Placeholder 5">
            <a:extLst>
              <a:ext uri="{FF2B5EF4-FFF2-40B4-BE49-F238E27FC236}">
                <a16:creationId xmlns:a16="http://schemas.microsoft.com/office/drawing/2014/main" id="{933A4A40-5CFC-ECBA-23F7-04D2A397AB0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7506FE-8627-68DE-4D44-006875BA8852}"/>
              </a:ext>
            </a:extLst>
          </p:cNvPr>
          <p:cNvSpPr>
            <a:spLocks noGrp="1"/>
          </p:cNvSpPr>
          <p:nvPr>
            <p:ph type="sldNum" sz="quarter" idx="12"/>
          </p:nvPr>
        </p:nvSpPr>
        <p:spPr/>
        <p:txBody>
          <a:bodyPr/>
          <a:lstStyle/>
          <a:p>
            <a:fld id="{1C660C06-E7DE-4D74-841C-94EEA65F445B}" type="slidenum">
              <a:rPr lang="en-GB" smtClean="0"/>
              <a:t>‹#›</a:t>
            </a:fld>
            <a:endParaRPr lang="en-GB"/>
          </a:p>
        </p:txBody>
      </p:sp>
    </p:spTree>
    <p:extLst>
      <p:ext uri="{BB962C8B-B14F-4D97-AF65-F5344CB8AC3E}">
        <p14:creationId xmlns:p14="http://schemas.microsoft.com/office/powerpoint/2010/main" val="1582096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00014D-4FF7-6560-9450-45273D6302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18DE515-364B-9ECC-E23E-38E2F81567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A017-E3A9-E49E-0BAA-3CFBECA159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A28C6C-3C3F-4412-BDAD-BF3618097CC1}" type="datetimeFigureOut">
              <a:rPr lang="en-GB" smtClean="0"/>
              <a:t>03/12/2023</a:t>
            </a:fld>
            <a:endParaRPr lang="en-GB"/>
          </a:p>
        </p:txBody>
      </p:sp>
      <p:sp>
        <p:nvSpPr>
          <p:cNvPr id="5" name="Footer Placeholder 4">
            <a:extLst>
              <a:ext uri="{FF2B5EF4-FFF2-40B4-BE49-F238E27FC236}">
                <a16:creationId xmlns:a16="http://schemas.microsoft.com/office/drawing/2014/main" id="{54FFA4FD-0AD2-CF55-5A1E-20BEE336F2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C5507D5-1DC5-9726-7D5C-8CD64B0AA8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660C06-E7DE-4D74-841C-94EEA65F445B}" type="slidenum">
              <a:rPr lang="en-GB" smtClean="0"/>
              <a:t>‹#›</a:t>
            </a:fld>
            <a:endParaRPr lang="en-GB"/>
          </a:p>
        </p:txBody>
      </p:sp>
    </p:spTree>
    <p:extLst>
      <p:ext uri="{BB962C8B-B14F-4D97-AF65-F5344CB8AC3E}">
        <p14:creationId xmlns:p14="http://schemas.microsoft.com/office/powerpoint/2010/main" val="3360469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BAB0-B84D-9BA5-2D89-A8E7F4A89FA5}"/>
              </a:ext>
            </a:extLst>
          </p:cNvPr>
          <p:cNvSpPr>
            <a:spLocks noGrp="1"/>
          </p:cNvSpPr>
          <p:nvPr>
            <p:ph type="title"/>
          </p:nvPr>
        </p:nvSpPr>
        <p:spPr>
          <a:xfrm>
            <a:off x="439479" y="108171"/>
            <a:ext cx="9314204" cy="1325563"/>
          </a:xfrm>
        </p:spPr>
        <p:txBody>
          <a:bodyPr>
            <a:normAutofit/>
          </a:bodyPr>
          <a:lstStyle/>
          <a:p>
            <a:r>
              <a:rPr lang="en-US" b="0" dirty="0">
                <a:latin typeface="Arial"/>
                <a:cs typeface="Arial"/>
              </a:rPr>
              <a:t>Skills Bootcamp Classroom Rules</a:t>
            </a:r>
            <a:endParaRPr lang="en-US" b="0" dirty="0"/>
          </a:p>
        </p:txBody>
      </p:sp>
      <p:sp>
        <p:nvSpPr>
          <p:cNvPr id="3" name="TextBox 2">
            <a:extLst>
              <a:ext uri="{FF2B5EF4-FFF2-40B4-BE49-F238E27FC236}">
                <a16:creationId xmlns:a16="http://schemas.microsoft.com/office/drawing/2014/main" id="{1E4BFB08-2FF9-5E20-DBEE-43EA233FADFD}"/>
              </a:ext>
            </a:extLst>
          </p:cNvPr>
          <p:cNvSpPr txBox="1"/>
          <p:nvPr/>
        </p:nvSpPr>
        <p:spPr>
          <a:xfrm>
            <a:off x="249866" y="1295401"/>
            <a:ext cx="1054040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endParaRPr lang="en-US" sz="1600" b="1" u="sng" dirty="0">
              <a:cs typeface="Calibri"/>
            </a:endParaRPr>
          </a:p>
          <a:p>
            <a:pPr marL="228600" indent="-228600">
              <a:buAutoNum type="arabicPeriod"/>
            </a:pPr>
            <a:r>
              <a:rPr lang="en-US" sz="1600" b="1" dirty="0">
                <a:cs typeface="Calibri"/>
              </a:rPr>
              <a:t>Be on time:</a:t>
            </a:r>
            <a:r>
              <a:rPr lang="en-US" sz="1600" dirty="0">
                <a:cs typeface="Calibri"/>
              </a:rPr>
              <a:t> Just like in a physical classroom, it's important to be punctual for your online class. Log in to the virtual classroom a few minutes before the class starts.</a:t>
            </a:r>
          </a:p>
          <a:p>
            <a:pPr marL="228600" indent="-228600">
              <a:buAutoNum type="arabicPeriod"/>
            </a:pPr>
            <a:r>
              <a:rPr lang="en-US" sz="1600" b="1" dirty="0">
                <a:cs typeface="Calibri"/>
              </a:rPr>
              <a:t>Turn Cameras on:</a:t>
            </a:r>
            <a:r>
              <a:rPr lang="en-US" sz="1600" dirty="0">
                <a:cs typeface="Calibri"/>
              </a:rPr>
              <a:t> In order to </a:t>
            </a:r>
            <a:r>
              <a:rPr lang="en-US" sz="1600" dirty="0" err="1">
                <a:cs typeface="Calibri"/>
              </a:rPr>
              <a:t>maximise</a:t>
            </a:r>
            <a:r>
              <a:rPr lang="en-US" sz="1600" dirty="0">
                <a:cs typeface="Calibri"/>
              </a:rPr>
              <a:t> your learning studies show that being able to see your peers and your tutor being able to see you can increase motivations and retention, therefore we ask to keep your cameras on. </a:t>
            </a:r>
            <a:endParaRPr lang="en-US" sz="1600">
              <a:cs typeface="Calibri"/>
            </a:endParaRPr>
          </a:p>
          <a:p>
            <a:pPr marL="228600" indent="-228600">
              <a:buAutoNum type="arabicPeriod"/>
            </a:pPr>
            <a:r>
              <a:rPr lang="en-US" sz="1600" b="1" dirty="0">
                <a:cs typeface="Calibri"/>
              </a:rPr>
              <a:t>Attend all classes:</a:t>
            </a:r>
            <a:r>
              <a:rPr lang="en-US" sz="1600" dirty="0">
                <a:cs typeface="Calibri"/>
              </a:rPr>
              <a:t> In order to be successful in your bootcamp studies you need to attend all live sessions, therefore you should </a:t>
            </a:r>
            <a:r>
              <a:rPr lang="en-US" sz="1600" dirty="0" err="1">
                <a:cs typeface="Calibri"/>
              </a:rPr>
              <a:t>prioritise</a:t>
            </a:r>
            <a:r>
              <a:rPr lang="en-US" sz="1600" dirty="0">
                <a:cs typeface="Calibri"/>
              </a:rPr>
              <a:t> and make time for these sessions.  </a:t>
            </a:r>
            <a:endParaRPr lang="en-US" sz="1600">
              <a:cs typeface="Calibri" panose="020F0502020204030204"/>
            </a:endParaRPr>
          </a:p>
          <a:p>
            <a:pPr marL="228600" indent="-228600">
              <a:buAutoNum type="arabicPeriod"/>
            </a:pPr>
            <a:r>
              <a:rPr lang="en-US" sz="1600" b="1" dirty="0">
                <a:cs typeface="Calibri"/>
              </a:rPr>
              <a:t>Avoid distractions:</a:t>
            </a:r>
            <a:r>
              <a:rPr lang="en-US" sz="1600" dirty="0">
                <a:cs typeface="Calibri"/>
              </a:rPr>
              <a:t> Turn off your phone notifications, close any other unnecessary tabs, and focus solely on the class.</a:t>
            </a:r>
          </a:p>
          <a:p>
            <a:pPr marL="228600" indent="-228600">
              <a:buAutoNum type="arabicPeriod"/>
            </a:pPr>
            <a:r>
              <a:rPr lang="en-US" sz="1600" b="1" dirty="0">
                <a:cs typeface="Calibri"/>
              </a:rPr>
              <a:t>Participate actively</a:t>
            </a:r>
            <a:r>
              <a:rPr lang="en-US" sz="1600" dirty="0">
                <a:cs typeface="Calibri"/>
              </a:rPr>
              <a:t>: It's important to be an active participant in the class. Ask questions, answer questions, and participate in discussions.</a:t>
            </a:r>
          </a:p>
          <a:p>
            <a:pPr marL="228600" indent="-228600">
              <a:buAutoNum type="arabicPeriod"/>
            </a:pPr>
            <a:r>
              <a:rPr lang="en-US" sz="1600" b="1" dirty="0">
                <a:cs typeface="Calibri"/>
              </a:rPr>
              <a:t>Use proper language and tone:</a:t>
            </a:r>
            <a:r>
              <a:rPr lang="en-US" sz="1600" dirty="0">
                <a:cs typeface="Calibri"/>
              </a:rPr>
              <a:t> Use respectful language and tone when communicating with your classmates and instructor. Avoid using slang or inappropriate language.</a:t>
            </a:r>
          </a:p>
          <a:p>
            <a:pPr marL="228600" indent="-228600">
              <a:buAutoNum type="arabicPeriod"/>
            </a:pPr>
            <a:r>
              <a:rPr lang="en-US" sz="1600" b="1" dirty="0">
                <a:cs typeface="Calibri"/>
              </a:rPr>
              <a:t>Respect others' opinions</a:t>
            </a:r>
            <a:r>
              <a:rPr lang="en-US" sz="1600" dirty="0">
                <a:cs typeface="Calibri"/>
              </a:rPr>
              <a:t>: Be respectful of others' opinions, even if they differ from your own. Avoid making negative comments or attacking others.</a:t>
            </a:r>
          </a:p>
          <a:p>
            <a:pPr marL="228600" indent="-228600">
              <a:buAutoNum type="arabicPeriod"/>
            </a:pPr>
            <a:r>
              <a:rPr lang="en-US" sz="1600" b="1" dirty="0">
                <a:cs typeface="Calibri"/>
              </a:rPr>
              <a:t>Follow the instructor's guideline</a:t>
            </a:r>
            <a:r>
              <a:rPr lang="en-US" sz="1600" dirty="0">
                <a:cs typeface="Calibri"/>
              </a:rPr>
              <a:t>s: Follow the instructor's guidelines, such as submitting assignments on time. </a:t>
            </a:r>
            <a:endParaRPr lang="en-US" sz="1600">
              <a:cs typeface="Calibri" panose="020F0502020204030204"/>
            </a:endParaRPr>
          </a:p>
          <a:p>
            <a:pPr marL="228600" indent="-228600">
              <a:buAutoNum type="arabicPeriod"/>
            </a:pPr>
            <a:r>
              <a:rPr lang="en-US" sz="1600" b="1" dirty="0">
                <a:cs typeface="Calibri"/>
              </a:rPr>
              <a:t>Be polite:</a:t>
            </a:r>
            <a:r>
              <a:rPr lang="en-US" sz="1600" dirty="0">
                <a:cs typeface="Calibri"/>
              </a:rPr>
              <a:t> Be polite and respectful to everyone in the class, including the instructor, classmates, and guest speakers.</a:t>
            </a:r>
          </a:p>
          <a:p>
            <a:pPr marL="228600" indent="-228600">
              <a:buAutoNum type="arabicPeriod"/>
            </a:pPr>
            <a:r>
              <a:rPr lang="en-US" sz="1600" b="1" dirty="0">
                <a:cs typeface="Calibri"/>
              </a:rPr>
              <a:t>Dress appropriately</a:t>
            </a:r>
            <a:r>
              <a:rPr lang="en-US" sz="1600" dirty="0">
                <a:cs typeface="Calibri"/>
              </a:rPr>
              <a:t>: Even though you are not in a physical classroom, it's important to dress appropriately. Dress as if you were going to a face-to-face class.</a:t>
            </a:r>
          </a:p>
          <a:p>
            <a:pPr marL="228600" indent="-228600">
              <a:buAutoNum type="arabicPeriod"/>
            </a:pPr>
            <a:r>
              <a:rPr lang="en-US" sz="1600" b="1" dirty="0">
                <a:cs typeface="Calibri"/>
              </a:rPr>
              <a:t>Use appropriate technology:</a:t>
            </a:r>
            <a:r>
              <a:rPr lang="en-US" sz="1600" dirty="0">
                <a:cs typeface="Calibri"/>
              </a:rPr>
              <a:t> Ensure that you have the necessary equipment, such as a reliable internet connection, a microphone, and a webcam, and that they are in good working condition.</a:t>
            </a:r>
          </a:p>
          <a:p>
            <a:pPr marL="228600" indent="-228600">
              <a:buAutoNum type="arabicPeriod"/>
            </a:pPr>
            <a:endParaRPr lang="en-US" sz="1600" dirty="0">
              <a:cs typeface="Calibri"/>
            </a:endParaRPr>
          </a:p>
        </p:txBody>
      </p:sp>
    </p:spTree>
    <p:extLst>
      <p:ext uri="{BB962C8B-B14F-4D97-AF65-F5344CB8AC3E}">
        <p14:creationId xmlns:p14="http://schemas.microsoft.com/office/powerpoint/2010/main" val="32053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You will now be shown expressions.</a:t>
            </a:r>
            <a:endParaRPr/>
          </a:p>
          <a:p>
            <a:pPr marL="0" indent="0">
              <a:spcBef>
                <a:spcPts val="2133"/>
              </a:spcBef>
              <a:buNone/>
            </a:pPr>
            <a:r>
              <a:rPr lang="en-GB"/>
              <a:t>You have to decide if your card evaluates as True or False.</a:t>
            </a:r>
            <a:endParaRPr/>
          </a:p>
          <a:p>
            <a:pPr marL="0" indent="0">
              <a:spcBef>
                <a:spcPts val="2133"/>
              </a:spcBef>
              <a:buNone/>
            </a:pPr>
            <a:r>
              <a:rPr lang="en-GB"/>
              <a:t>Stand in the appropriate place in the room, depending on how you have evaluated (True or False). </a:t>
            </a:r>
            <a:endParaRPr/>
          </a:p>
          <a:p>
            <a:pPr marL="0" indent="0">
              <a:spcBef>
                <a:spcPts val="2133"/>
              </a:spcBef>
              <a:spcAft>
                <a:spcPts val="2133"/>
              </a:spcAft>
              <a:buNone/>
            </a:pPr>
            <a:endParaRPr/>
          </a:p>
        </p:txBody>
      </p:sp>
      <p:sp>
        <p:nvSpPr>
          <p:cNvPr id="122" name="Google Shape;122;p17"/>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Playing cards: True or false?</a:t>
            </a:r>
            <a:endParaRPr/>
          </a:p>
        </p:txBody>
      </p:sp>
      <p:pic>
        <p:nvPicPr>
          <p:cNvPr id="124" name="Google Shape;124;p17"/>
          <p:cNvPicPr preferRelativeResize="0"/>
          <p:nvPr/>
        </p:nvPicPr>
        <p:blipFill>
          <a:blip r:embed="rId3">
            <a:alphaModFix/>
          </a:blip>
          <a:stretch>
            <a:fillRect/>
          </a:stretch>
        </p:blipFill>
        <p:spPr>
          <a:xfrm>
            <a:off x="7464233" y="1560134"/>
            <a:ext cx="3431035" cy="466983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body" idx="1"/>
          </p:nvPr>
        </p:nvSpPr>
        <p:spPr>
          <a:xfrm>
            <a:off x="414533" y="1560167"/>
            <a:ext cx="3906000" cy="4878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sz="3200"/>
              <a:t>value &gt; 6</a:t>
            </a:r>
            <a:endParaRPr sz="3200"/>
          </a:p>
        </p:txBody>
      </p:sp>
      <p:sp>
        <p:nvSpPr>
          <p:cNvPr id="130" name="Google Shape;130;p18"/>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True or false?</a:t>
            </a:r>
            <a:endParaRPr/>
          </a:p>
        </p:txBody>
      </p:sp>
      <p:sp>
        <p:nvSpPr>
          <p:cNvPr id="132" name="Google Shape;132;p18"/>
          <p:cNvSpPr txBox="1"/>
          <p:nvPr/>
        </p:nvSpPr>
        <p:spPr>
          <a:xfrm>
            <a:off x="5052100" y="1561333"/>
            <a:ext cx="6725200" cy="2278000"/>
          </a:xfrm>
          <a:prstGeom prst="rect">
            <a:avLst/>
          </a:prstGeom>
          <a:solidFill>
            <a:srgbClr val="EFEFEF"/>
          </a:solidFill>
          <a:ln>
            <a:noFill/>
          </a:ln>
        </p:spPr>
        <p:txBody>
          <a:bodyPr spcFirstLastPara="1" wrap="square" lIns="121900" tIns="121900" rIns="121900" bIns="121900" anchor="t" anchorCtr="0">
            <a:noAutofit/>
          </a:bodyPr>
          <a:lstStyle/>
          <a:p>
            <a:r>
              <a:rPr lang="en-GB" sz="2400">
                <a:latin typeface="Roboto Mono"/>
                <a:ea typeface="Roboto Mono"/>
                <a:cs typeface="Roboto Mono"/>
                <a:sym typeface="Roboto Mono"/>
              </a:rPr>
              <a:t>value = int(input())</a:t>
            </a:r>
            <a:endParaRPr sz="2400">
              <a:latin typeface="Roboto Mono"/>
              <a:ea typeface="Roboto Mono"/>
              <a:cs typeface="Roboto Mono"/>
              <a:sym typeface="Roboto Mono"/>
            </a:endParaRPr>
          </a:p>
          <a:p>
            <a:r>
              <a:rPr lang="en-GB" sz="2400">
                <a:latin typeface="Roboto Mono"/>
                <a:ea typeface="Roboto Mono"/>
                <a:cs typeface="Roboto Mono"/>
                <a:sym typeface="Roboto Mono"/>
              </a:rPr>
              <a:t>if value &gt; 6:</a:t>
            </a:r>
            <a:endParaRPr sz="2400">
              <a:latin typeface="Roboto Mono"/>
              <a:ea typeface="Roboto Mono"/>
              <a:cs typeface="Roboto Mono"/>
              <a:sym typeface="Roboto Mono"/>
            </a:endParaRPr>
          </a:p>
          <a:p>
            <a:r>
              <a:rPr lang="en-GB" sz="2400">
                <a:latin typeface="Roboto Mono"/>
                <a:ea typeface="Roboto Mono"/>
                <a:cs typeface="Roboto Mono"/>
                <a:sym typeface="Roboto Mono"/>
              </a:rPr>
              <a:t>    print("My card is a match")</a:t>
            </a:r>
            <a:endParaRPr sz="2400">
              <a:latin typeface="Roboto Mono"/>
              <a:ea typeface="Roboto Mono"/>
              <a:cs typeface="Roboto Mono"/>
              <a:sym typeface="Roboto Mono"/>
            </a:endParaRPr>
          </a:p>
          <a:p>
            <a:r>
              <a:rPr lang="en-GB" sz="2400">
                <a:latin typeface="Roboto Mono"/>
                <a:ea typeface="Roboto Mono"/>
                <a:cs typeface="Roboto Mono"/>
                <a:sym typeface="Roboto Mono"/>
              </a:rPr>
              <a:t>else:</a:t>
            </a:r>
            <a:endParaRPr sz="2400">
              <a:latin typeface="Roboto Mono"/>
              <a:ea typeface="Roboto Mono"/>
              <a:cs typeface="Roboto Mono"/>
              <a:sym typeface="Roboto Mono"/>
            </a:endParaRPr>
          </a:p>
          <a:p>
            <a:r>
              <a:rPr lang="en-GB" sz="2400">
                <a:latin typeface="Roboto Mono"/>
                <a:ea typeface="Roboto Mono"/>
                <a:cs typeface="Roboto Mono"/>
                <a:sym typeface="Roboto Mono"/>
              </a:rPr>
              <a:t>    print("My card is not a match")</a:t>
            </a:r>
            <a:endParaRPr sz="2400">
              <a:latin typeface="Roboto Mono"/>
              <a:ea typeface="Roboto Mono"/>
              <a:cs typeface="Roboto Mono"/>
              <a:sym typeface="Roboto Mono"/>
            </a:endParaRPr>
          </a:p>
        </p:txBody>
      </p:sp>
      <p:sp>
        <p:nvSpPr>
          <p:cNvPr id="133" name="Google Shape;133;p18"/>
          <p:cNvSpPr txBox="1"/>
          <p:nvPr/>
        </p:nvSpPr>
        <p:spPr>
          <a:xfrm>
            <a:off x="4565700" y="1561333"/>
            <a:ext cx="486400" cy="22780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7</a:t>
            </a:r>
            <a:endParaRPr sz="2400">
              <a:solidFill>
                <a:srgbClr val="666666"/>
              </a:solidFill>
              <a:latin typeface="Roboto Mono"/>
              <a:ea typeface="Roboto Mono"/>
              <a:cs typeface="Roboto Mono"/>
              <a:sym typeface="Roboto Mono"/>
            </a:endParaRPr>
          </a:p>
        </p:txBody>
      </p:sp>
      <p:sp>
        <p:nvSpPr>
          <p:cNvPr id="134" name="Google Shape;134;p18"/>
          <p:cNvSpPr/>
          <p:nvPr/>
        </p:nvSpPr>
        <p:spPr>
          <a:xfrm>
            <a:off x="5741502" y="2083022"/>
            <a:ext cx="1637494" cy="330569"/>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body" idx="1"/>
          </p:nvPr>
        </p:nvSpPr>
        <p:spPr>
          <a:xfrm>
            <a:off x="414533" y="1560167"/>
            <a:ext cx="3641600" cy="4878800"/>
          </a:xfrm>
          <a:prstGeom prst="rect">
            <a:avLst/>
          </a:prstGeom>
        </p:spPr>
        <p:txBody>
          <a:bodyPr spcFirstLastPara="1" vert="horz" wrap="square" lIns="121900" tIns="121900" rIns="121900" bIns="121900" rtlCol="0" anchor="t" anchorCtr="0">
            <a:noAutofit/>
          </a:bodyPr>
          <a:lstStyle/>
          <a:p>
            <a:pPr marL="0" indent="0">
              <a:buNone/>
            </a:pPr>
            <a:r>
              <a:rPr lang="en-GB" sz="3200"/>
              <a:t>value == “king” </a:t>
            </a:r>
            <a:endParaRPr sz="3200"/>
          </a:p>
          <a:p>
            <a:pPr marL="0" indent="0">
              <a:spcBef>
                <a:spcPts val="2133"/>
              </a:spcBef>
              <a:buNone/>
            </a:pPr>
            <a:r>
              <a:rPr lang="en-GB" sz="3200" b="1"/>
              <a:t>and </a:t>
            </a:r>
            <a:endParaRPr sz="3200" b="1"/>
          </a:p>
          <a:p>
            <a:pPr marL="0" indent="0">
              <a:spcBef>
                <a:spcPts val="2133"/>
              </a:spcBef>
              <a:spcAft>
                <a:spcPts val="2133"/>
              </a:spcAft>
              <a:buNone/>
            </a:pPr>
            <a:r>
              <a:rPr lang="en-GB" sz="3200"/>
              <a:t>suit == “hearts”</a:t>
            </a:r>
            <a:endParaRPr sz="3200"/>
          </a:p>
        </p:txBody>
      </p:sp>
      <p:sp>
        <p:nvSpPr>
          <p:cNvPr id="140" name="Google Shape;140;p19"/>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True or false?</a:t>
            </a:r>
            <a:endParaRPr/>
          </a:p>
        </p:txBody>
      </p:sp>
      <p:sp>
        <p:nvSpPr>
          <p:cNvPr id="142" name="Google Shape;142;p19"/>
          <p:cNvSpPr txBox="1"/>
          <p:nvPr/>
        </p:nvSpPr>
        <p:spPr>
          <a:xfrm>
            <a:off x="5052100" y="1561333"/>
            <a:ext cx="6725200" cy="2278000"/>
          </a:xfrm>
          <a:prstGeom prst="rect">
            <a:avLst/>
          </a:prstGeom>
          <a:solidFill>
            <a:srgbClr val="EFEFEF"/>
          </a:solidFill>
          <a:ln>
            <a:noFill/>
          </a:ln>
        </p:spPr>
        <p:txBody>
          <a:bodyPr spcFirstLastPara="1" wrap="square" lIns="121900" tIns="121900" rIns="121900" bIns="121900" anchor="t" anchorCtr="0">
            <a:noAutofit/>
          </a:bodyPr>
          <a:lstStyle/>
          <a:p>
            <a:r>
              <a:rPr lang="en-GB" sz="2400">
                <a:latin typeface="Roboto Mono"/>
                <a:ea typeface="Roboto Mono"/>
                <a:cs typeface="Roboto Mono"/>
                <a:sym typeface="Roboto Mono"/>
              </a:rPr>
              <a:t>value = input()</a:t>
            </a:r>
            <a:endParaRPr sz="2400">
              <a:latin typeface="Roboto Mono"/>
              <a:ea typeface="Roboto Mono"/>
              <a:cs typeface="Roboto Mono"/>
              <a:sym typeface="Roboto Mono"/>
            </a:endParaRPr>
          </a:p>
          <a:p>
            <a:r>
              <a:rPr lang="en-GB" sz="2400">
                <a:latin typeface="Roboto Mono"/>
                <a:ea typeface="Roboto Mono"/>
                <a:cs typeface="Roboto Mono"/>
                <a:sym typeface="Roboto Mono"/>
              </a:rPr>
              <a:t>suit = input()</a:t>
            </a:r>
            <a:endParaRPr sz="2400">
              <a:latin typeface="Roboto Mono"/>
              <a:ea typeface="Roboto Mono"/>
              <a:cs typeface="Roboto Mono"/>
              <a:sym typeface="Roboto Mono"/>
            </a:endParaRPr>
          </a:p>
          <a:p>
            <a:r>
              <a:rPr lang="en-GB" sz="2400">
                <a:latin typeface="Roboto Mono"/>
                <a:ea typeface="Roboto Mono"/>
                <a:cs typeface="Roboto Mono"/>
                <a:sym typeface="Roboto Mono"/>
              </a:rPr>
              <a:t>if value == "king" and suit == "hearts":</a:t>
            </a:r>
            <a:endParaRPr sz="2400">
              <a:latin typeface="Roboto Mono"/>
              <a:ea typeface="Roboto Mono"/>
              <a:cs typeface="Roboto Mono"/>
              <a:sym typeface="Roboto Mono"/>
            </a:endParaRPr>
          </a:p>
          <a:p>
            <a:r>
              <a:rPr lang="en-GB" sz="2400">
                <a:latin typeface="Roboto Mono"/>
                <a:ea typeface="Roboto Mono"/>
                <a:cs typeface="Roboto Mono"/>
                <a:sym typeface="Roboto Mono"/>
              </a:rPr>
              <a:t>    print("My card is a match")</a:t>
            </a:r>
            <a:endParaRPr sz="2400">
              <a:latin typeface="Roboto Mono"/>
              <a:ea typeface="Roboto Mono"/>
              <a:cs typeface="Roboto Mono"/>
              <a:sym typeface="Roboto Mono"/>
            </a:endParaRPr>
          </a:p>
          <a:p>
            <a:r>
              <a:rPr lang="en-GB" sz="2400">
                <a:latin typeface="Roboto Mono"/>
                <a:ea typeface="Roboto Mono"/>
                <a:cs typeface="Roboto Mono"/>
                <a:sym typeface="Roboto Mono"/>
              </a:rPr>
              <a:t>else:</a:t>
            </a:r>
            <a:endParaRPr sz="2400">
              <a:latin typeface="Roboto Mono"/>
              <a:ea typeface="Roboto Mono"/>
              <a:cs typeface="Roboto Mono"/>
              <a:sym typeface="Roboto Mono"/>
            </a:endParaRPr>
          </a:p>
          <a:p>
            <a:r>
              <a:rPr lang="en-GB" sz="2400">
                <a:latin typeface="Roboto Mono"/>
                <a:ea typeface="Roboto Mono"/>
                <a:cs typeface="Roboto Mono"/>
                <a:sym typeface="Roboto Mono"/>
              </a:rPr>
              <a:t>    print("My card is not a match")</a:t>
            </a:r>
            <a:endParaRPr sz="2400">
              <a:latin typeface="Roboto Mono"/>
              <a:ea typeface="Roboto Mono"/>
              <a:cs typeface="Roboto Mono"/>
              <a:sym typeface="Roboto Mono"/>
            </a:endParaRPr>
          </a:p>
        </p:txBody>
      </p:sp>
      <p:sp>
        <p:nvSpPr>
          <p:cNvPr id="143" name="Google Shape;143;p19"/>
          <p:cNvSpPr txBox="1"/>
          <p:nvPr/>
        </p:nvSpPr>
        <p:spPr>
          <a:xfrm>
            <a:off x="4565700" y="1561333"/>
            <a:ext cx="486400" cy="22780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7</a:t>
            </a:r>
            <a:endParaRPr sz="2400">
              <a:solidFill>
                <a:srgbClr val="666666"/>
              </a:solidFill>
              <a:latin typeface="Roboto Mono"/>
              <a:ea typeface="Roboto Mono"/>
              <a:cs typeface="Roboto Mono"/>
              <a:sym typeface="Roboto Mono"/>
            </a:endParaRPr>
          </a:p>
        </p:txBody>
      </p:sp>
      <p:sp>
        <p:nvSpPr>
          <p:cNvPr id="144" name="Google Shape;144;p19"/>
          <p:cNvSpPr/>
          <p:nvPr/>
        </p:nvSpPr>
        <p:spPr>
          <a:xfrm>
            <a:off x="5209953" y="2462915"/>
            <a:ext cx="5560828" cy="684322"/>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0"/>
          <p:cNvSpPr txBox="1">
            <a:spLocks noGrp="1"/>
          </p:cNvSpPr>
          <p:nvPr>
            <p:ph type="body" idx="1"/>
          </p:nvPr>
        </p:nvSpPr>
        <p:spPr>
          <a:xfrm>
            <a:off x="414533" y="1560167"/>
            <a:ext cx="3774000" cy="4878800"/>
          </a:xfrm>
          <a:prstGeom prst="rect">
            <a:avLst/>
          </a:prstGeom>
        </p:spPr>
        <p:txBody>
          <a:bodyPr spcFirstLastPara="1" vert="horz" wrap="square" lIns="121900" tIns="121900" rIns="121900" bIns="121900" rtlCol="0" anchor="t" anchorCtr="0">
            <a:noAutofit/>
          </a:bodyPr>
          <a:lstStyle/>
          <a:p>
            <a:pPr marL="0" indent="0">
              <a:buNone/>
            </a:pPr>
            <a:r>
              <a:rPr lang="en-GB" sz="3200"/>
              <a:t>suit == “spades” </a:t>
            </a:r>
            <a:endParaRPr sz="3200"/>
          </a:p>
          <a:p>
            <a:pPr marL="0" indent="0">
              <a:spcBef>
                <a:spcPts val="2133"/>
              </a:spcBef>
              <a:buNone/>
            </a:pPr>
            <a:r>
              <a:rPr lang="en-GB" sz="3200" b="1"/>
              <a:t>and </a:t>
            </a:r>
            <a:endParaRPr sz="3200" b="1"/>
          </a:p>
          <a:p>
            <a:pPr marL="0" indent="0">
              <a:spcBef>
                <a:spcPts val="2133"/>
              </a:spcBef>
              <a:spcAft>
                <a:spcPts val="2133"/>
              </a:spcAft>
              <a:buNone/>
            </a:pPr>
            <a:r>
              <a:rPr lang="en-GB" sz="3200"/>
              <a:t>suit == “hearts”</a:t>
            </a:r>
            <a:endParaRPr sz="3200"/>
          </a:p>
        </p:txBody>
      </p:sp>
      <p:sp>
        <p:nvSpPr>
          <p:cNvPr id="150" name="Google Shape;150;p20"/>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True or false?</a:t>
            </a:r>
            <a:endParaRPr/>
          </a:p>
        </p:txBody>
      </p:sp>
      <p:sp>
        <p:nvSpPr>
          <p:cNvPr id="152" name="Google Shape;152;p20"/>
          <p:cNvSpPr txBox="1"/>
          <p:nvPr/>
        </p:nvSpPr>
        <p:spPr>
          <a:xfrm>
            <a:off x="5052100" y="1561333"/>
            <a:ext cx="6725200" cy="2278000"/>
          </a:xfrm>
          <a:prstGeom prst="rect">
            <a:avLst/>
          </a:prstGeom>
          <a:solidFill>
            <a:srgbClr val="EFEFEF"/>
          </a:solidFill>
          <a:ln>
            <a:noFill/>
          </a:ln>
        </p:spPr>
        <p:txBody>
          <a:bodyPr spcFirstLastPara="1" wrap="square" lIns="121900" tIns="121900" rIns="121900" bIns="121900" anchor="t" anchorCtr="0">
            <a:noAutofit/>
          </a:bodyPr>
          <a:lstStyle/>
          <a:p>
            <a:r>
              <a:rPr lang="en-GB" sz="2400">
                <a:latin typeface="Roboto Mono"/>
                <a:ea typeface="Roboto Mono"/>
                <a:cs typeface="Roboto Mono"/>
                <a:sym typeface="Roboto Mono"/>
              </a:rPr>
              <a:t>suit = input()</a:t>
            </a:r>
            <a:endParaRPr sz="2400">
              <a:latin typeface="Roboto Mono"/>
              <a:ea typeface="Roboto Mono"/>
              <a:cs typeface="Roboto Mono"/>
              <a:sym typeface="Roboto Mono"/>
            </a:endParaRPr>
          </a:p>
          <a:p>
            <a:r>
              <a:rPr lang="en-GB" sz="2400">
                <a:latin typeface="Roboto Mono"/>
                <a:ea typeface="Roboto Mono"/>
                <a:cs typeface="Roboto Mono"/>
                <a:sym typeface="Roboto Mono"/>
              </a:rPr>
              <a:t>if suit == "spades" and suit == "hearts":</a:t>
            </a:r>
            <a:endParaRPr sz="2400">
              <a:latin typeface="Roboto Mono"/>
              <a:ea typeface="Roboto Mono"/>
              <a:cs typeface="Roboto Mono"/>
              <a:sym typeface="Roboto Mono"/>
            </a:endParaRPr>
          </a:p>
          <a:p>
            <a:r>
              <a:rPr lang="en-GB" sz="2400">
                <a:latin typeface="Roboto Mono"/>
                <a:ea typeface="Roboto Mono"/>
                <a:cs typeface="Roboto Mono"/>
                <a:sym typeface="Roboto Mono"/>
              </a:rPr>
              <a:t>    print("My card is a match")</a:t>
            </a:r>
            <a:endParaRPr sz="2400">
              <a:latin typeface="Roboto Mono"/>
              <a:ea typeface="Roboto Mono"/>
              <a:cs typeface="Roboto Mono"/>
              <a:sym typeface="Roboto Mono"/>
            </a:endParaRPr>
          </a:p>
          <a:p>
            <a:r>
              <a:rPr lang="en-GB" sz="2400">
                <a:latin typeface="Roboto Mono"/>
                <a:ea typeface="Roboto Mono"/>
                <a:cs typeface="Roboto Mono"/>
                <a:sym typeface="Roboto Mono"/>
              </a:rPr>
              <a:t>else:</a:t>
            </a:r>
            <a:endParaRPr sz="2400">
              <a:latin typeface="Roboto Mono"/>
              <a:ea typeface="Roboto Mono"/>
              <a:cs typeface="Roboto Mono"/>
              <a:sym typeface="Roboto Mono"/>
            </a:endParaRPr>
          </a:p>
          <a:p>
            <a:r>
              <a:rPr lang="en-GB" sz="2400">
                <a:latin typeface="Roboto Mono"/>
                <a:ea typeface="Roboto Mono"/>
                <a:cs typeface="Roboto Mono"/>
                <a:sym typeface="Roboto Mono"/>
              </a:rPr>
              <a:t>    print("My card is not a match")</a:t>
            </a:r>
            <a:endParaRPr sz="2400">
              <a:latin typeface="Roboto Mono"/>
              <a:ea typeface="Roboto Mono"/>
              <a:cs typeface="Roboto Mono"/>
              <a:sym typeface="Roboto Mono"/>
            </a:endParaRPr>
          </a:p>
        </p:txBody>
      </p:sp>
      <p:sp>
        <p:nvSpPr>
          <p:cNvPr id="153" name="Google Shape;153;p20"/>
          <p:cNvSpPr txBox="1"/>
          <p:nvPr/>
        </p:nvSpPr>
        <p:spPr>
          <a:xfrm>
            <a:off x="4565700" y="1561333"/>
            <a:ext cx="486400" cy="22780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7</a:t>
            </a:r>
            <a:endParaRPr sz="2400">
              <a:solidFill>
                <a:srgbClr val="666666"/>
              </a:solidFill>
              <a:latin typeface="Roboto Mono"/>
              <a:ea typeface="Roboto Mono"/>
              <a:cs typeface="Roboto Mono"/>
              <a:sym typeface="Roboto Mono"/>
            </a:endParaRPr>
          </a:p>
        </p:txBody>
      </p:sp>
      <p:sp>
        <p:nvSpPr>
          <p:cNvPr id="154" name="Google Shape;154;p20"/>
          <p:cNvSpPr/>
          <p:nvPr/>
        </p:nvSpPr>
        <p:spPr>
          <a:xfrm>
            <a:off x="5052100" y="2105247"/>
            <a:ext cx="5835640" cy="595423"/>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body" idx="1"/>
          </p:nvPr>
        </p:nvSpPr>
        <p:spPr>
          <a:xfrm>
            <a:off x="414533" y="1560167"/>
            <a:ext cx="3774000" cy="4878800"/>
          </a:xfrm>
          <a:prstGeom prst="rect">
            <a:avLst/>
          </a:prstGeom>
        </p:spPr>
        <p:txBody>
          <a:bodyPr spcFirstLastPara="1" vert="horz" wrap="square" lIns="121900" tIns="121900" rIns="121900" bIns="121900" rtlCol="0" anchor="t" anchorCtr="0">
            <a:noAutofit/>
          </a:bodyPr>
          <a:lstStyle/>
          <a:p>
            <a:pPr marL="0" indent="0">
              <a:buNone/>
            </a:pPr>
            <a:r>
              <a:rPr lang="en-GB" sz="3200"/>
              <a:t>suit </a:t>
            </a:r>
            <a:r>
              <a:rPr lang="en-GB" sz="3200" b="1"/>
              <a:t>!=</a:t>
            </a:r>
            <a:r>
              <a:rPr lang="en-GB" sz="3200"/>
              <a:t> “hearts” </a:t>
            </a:r>
            <a:endParaRPr sz="3200"/>
          </a:p>
          <a:p>
            <a:pPr marL="0" indent="0">
              <a:spcBef>
                <a:spcPts val="2133"/>
              </a:spcBef>
              <a:spcAft>
                <a:spcPts val="2133"/>
              </a:spcAft>
              <a:buNone/>
            </a:pPr>
            <a:endParaRPr sz="3200"/>
          </a:p>
        </p:txBody>
      </p:sp>
      <p:sp>
        <p:nvSpPr>
          <p:cNvPr id="160" name="Google Shape;160;p21"/>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True or false?</a:t>
            </a:r>
            <a:endParaRPr/>
          </a:p>
        </p:txBody>
      </p:sp>
      <p:sp>
        <p:nvSpPr>
          <p:cNvPr id="162" name="Google Shape;162;p21"/>
          <p:cNvSpPr txBox="1"/>
          <p:nvPr/>
        </p:nvSpPr>
        <p:spPr>
          <a:xfrm>
            <a:off x="5052100" y="1561333"/>
            <a:ext cx="6725200" cy="2278000"/>
          </a:xfrm>
          <a:prstGeom prst="rect">
            <a:avLst/>
          </a:prstGeom>
          <a:solidFill>
            <a:srgbClr val="EFEFEF"/>
          </a:solidFill>
          <a:ln>
            <a:noFill/>
          </a:ln>
        </p:spPr>
        <p:txBody>
          <a:bodyPr spcFirstLastPara="1" wrap="square" lIns="121900" tIns="121900" rIns="121900" bIns="121900" anchor="t" anchorCtr="0">
            <a:noAutofit/>
          </a:bodyPr>
          <a:lstStyle/>
          <a:p>
            <a:r>
              <a:rPr lang="en-GB" sz="2400">
                <a:latin typeface="Roboto Mono"/>
                <a:ea typeface="Roboto Mono"/>
                <a:cs typeface="Roboto Mono"/>
                <a:sym typeface="Roboto Mono"/>
              </a:rPr>
              <a:t>suit = input()</a:t>
            </a:r>
            <a:endParaRPr sz="2400">
              <a:latin typeface="Roboto Mono"/>
              <a:ea typeface="Roboto Mono"/>
              <a:cs typeface="Roboto Mono"/>
              <a:sym typeface="Roboto Mono"/>
            </a:endParaRPr>
          </a:p>
          <a:p>
            <a:r>
              <a:rPr lang="en-GB" sz="2400">
                <a:latin typeface="Roboto Mono"/>
                <a:ea typeface="Roboto Mono"/>
                <a:cs typeface="Roboto Mono"/>
                <a:sym typeface="Roboto Mono"/>
              </a:rPr>
              <a:t>if suit != "hearts":</a:t>
            </a:r>
            <a:endParaRPr sz="2400">
              <a:latin typeface="Roboto Mono"/>
              <a:ea typeface="Roboto Mono"/>
              <a:cs typeface="Roboto Mono"/>
              <a:sym typeface="Roboto Mono"/>
            </a:endParaRPr>
          </a:p>
          <a:p>
            <a:r>
              <a:rPr lang="en-GB" sz="2400">
                <a:latin typeface="Roboto Mono"/>
                <a:ea typeface="Roboto Mono"/>
                <a:cs typeface="Roboto Mono"/>
                <a:sym typeface="Roboto Mono"/>
              </a:rPr>
              <a:t>    print("My card is a match")</a:t>
            </a:r>
            <a:endParaRPr sz="2400">
              <a:latin typeface="Roboto Mono"/>
              <a:ea typeface="Roboto Mono"/>
              <a:cs typeface="Roboto Mono"/>
              <a:sym typeface="Roboto Mono"/>
            </a:endParaRPr>
          </a:p>
          <a:p>
            <a:r>
              <a:rPr lang="en-GB" sz="2400">
                <a:latin typeface="Roboto Mono"/>
                <a:ea typeface="Roboto Mono"/>
                <a:cs typeface="Roboto Mono"/>
                <a:sym typeface="Roboto Mono"/>
              </a:rPr>
              <a:t>else:</a:t>
            </a:r>
            <a:endParaRPr sz="2400">
              <a:latin typeface="Roboto Mono"/>
              <a:ea typeface="Roboto Mono"/>
              <a:cs typeface="Roboto Mono"/>
              <a:sym typeface="Roboto Mono"/>
            </a:endParaRPr>
          </a:p>
          <a:p>
            <a:r>
              <a:rPr lang="en-GB" sz="2400">
                <a:latin typeface="Roboto Mono"/>
                <a:ea typeface="Roboto Mono"/>
                <a:cs typeface="Roboto Mono"/>
                <a:sym typeface="Roboto Mono"/>
              </a:rPr>
              <a:t>    print("My card is not a match")</a:t>
            </a:r>
            <a:endParaRPr sz="2400">
              <a:latin typeface="Roboto Mono"/>
              <a:ea typeface="Roboto Mono"/>
              <a:cs typeface="Roboto Mono"/>
              <a:sym typeface="Roboto Mono"/>
            </a:endParaRPr>
          </a:p>
        </p:txBody>
      </p:sp>
      <p:sp>
        <p:nvSpPr>
          <p:cNvPr id="163" name="Google Shape;163;p21"/>
          <p:cNvSpPr txBox="1"/>
          <p:nvPr/>
        </p:nvSpPr>
        <p:spPr>
          <a:xfrm>
            <a:off x="4565700" y="1561333"/>
            <a:ext cx="486400" cy="22780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7</a:t>
            </a:r>
            <a:endParaRPr sz="2400">
              <a:solidFill>
                <a:srgbClr val="666666"/>
              </a:solidFill>
              <a:latin typeface="Roboto Mono"/>
              <a:ea typeface="Roboto Mono"/>
              <a:cs typeface="Roboto Mono"/>
              <a:sym typeface="Roboto Mono"/>
            </a:endParaRPr>
          </a:p>
        </p:txBody>
      </p:sp>
      <p:sp>
        <p:nvSpPr>
          <p:cNvPr id="164" name="Google Shape;164;p21"/>
          <p:cNvSpPr/>
          <p:nvPr/>
        </p:nvSpPr>
        <p:spPr>
          <a:xfrm>
            <a:off x="5685087" y="2072389"/>
            <a:ext cx="3022977" cy="415629"/>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txBox="1">
            <a:spLocks noGrp="1"/>
          </p:cNvSpPr>
          <p:nvPr>
            <p:ph type="body" idx="1"/>
          </p:nvPr>
        </p:nvSpPr>
        <p:spPr>
          <a:xfrm>
            <a:off x="414533" y="1560167"/>
            <a:ext cx="3774000" cy="4878800"/>
          </a:xfrm>
          <a:prstGeom prst="rect">
            <a:avLst/>
          </a:prstGeom>
        </p:spPr>
        <p:txBody>
          <a:bodyPr spcFirstLastPara="1" vert="horz" wrap="square" lIns="121900" tIns="121900" rIns="121900" bIns="121900" rtlCol="0" anchor="t" anchorCtr="0">
            <a:noAutofit/>
          </a:bodyPr>
          <a:lstStyle/>
          <a:p>
            <a:pPr marL="0" indent="0">
              <a:buNone/>
            </a:pPr>
            <a:r>
              <a:rPr lang="en-GB" sz="3200"/>
              <a:t>colour != “red” </a:t>
            </a:r>
            <a:endParaRPr sz="3200"/>
          </a:p>
          <a:p>
            <a:pPr marL="0" indent="0">
              <a:spcBef>
                <a:spcPts val="2133"/>
              </a:spcBef>
              <a:buNone/>
            </a:pPr>
            <a:r>
              <a:rPr lang="en-GB" sz="3200" b="1"/>
              <a:t>and</a:t>
            </a:r>
            <a:r>
              <a:rPr lang="en-GB" sz="3200"/>
              <a:t> </a:t>
            </a:r>
            <a:endParaRPr sz="3200"/>
          </a:p>
          <a:p>
            <a:pPr marL="0" indent="0">
              <a:spcBef>
                <a:spcPts val="2133"/>
              </a:spcBef>
              <a:buNone/>
            </a:pPr>
            <a:r>
              <a:rPr lang="en-GB" sz="3200"/>
              <a:t>suit == “hearts”</a:t>
            </a:r>
            <a:endParaRPr sz="3200"/>
          </a:p>
          <a:p>
            <a:pPr marL="0" indent="0">
              <a:spcBef>
                <a:spcPts val="2133"/>
              </a:spcBef>
              <a:buNone/>
            </a:pPr>
            <a:endParaRPr sz="3200"/>
          </a:p>
          <a:p>
            <a:pPr marL="0" indent="0">
              <a:spcBef>
                <a:spcPts val="2133"/>
              </a:spcBef>
              <a:spcAft>
                <a:spcPts val="2133"/>
              </a:spcAft>
              <a:buNone/>
            </a:pPr>
            <a:endParaRPr sz="3200"/>
          </a:p>
        </p:txBody>
      </p:sp>
      <p:sp>
        <p:nvSpPr>
          <p:cNvPr id="170" name="Google Shape;170;p22"/>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True or false?</a:t>
            </a:r>
            <a:endParaRPr/>
          </a:p>
        </p:txBody>
      </p:sp>
      <p:sp>
        <p:nvSpPr>
          <p:cNvPr id="172" name="Google Shape;172;p22"/>
          <p:cNvSpPr txBox="1"/>
          <p:nvPr/>
        </p:nvSpPr>
        <p:spPr>
          <a:xfrm>
            <a:off x="5052100" y="1561333"/>
            <a:ext cx="6725200" cy="2278000"/>
          </a:xfrm>
          <a:prstGeom prst="rect">
            <a:avLst/>
          </a:prstGeom>
          <a:solidFill>
            <a:srgbClr val="EFEFEF"/>
          </a:solidFill>
          <a:ln>
            <a:noFill/>
          </a:ln>
        </p:spPr>
        <p:txBody>
          <a:bodyPr spcFirstLastPara="1" wrap="square" lIns="121900" tIns="121900" rIns="121900" bIns="121900" anchor="t" anchorCtr="0">
            <a:noAutofit/>
          </a:bodyPr>
          <a:lstStyle/>
          <a:p>
            <a:r>
              <a:rPr lang="en-GB" sz="2400">
                <a:latin typeface="Roboto Mono"/>
                <a:ea typeface="Roboto Mono"/>
                <a:cs typeface="Roboto Mono"/>
                <a:sym typeface="Roboto Mono"/>
              </a:rPr>
              <a:t>colour = input()</a:t>
            </a:r>
            <a:endParaRPr sz="2400">
              <a:latin typeface="Roboto Mono"/>
              <a:ea typeface="Roboto Mono"/>
              <a:cs typeface="Roboto Mono"/>
              <a:sym typeface="Roboto Mono"/>
            </a:endParaRPr>
          </a:p>
          <a:p>
            <a:r>
              <a:rPr lang="en-GB" sz="2400">
                <a:latin typeface="Roboto Mono"/>
                <a:ea typeface="Roboto Mono"/>
                <a:cs typeface="Roboto Mono"/>
                <a:sym typeface="Roboto Mono"/>
              </a:rPr>
              <a:t>suit = input()</a:t>
            </a:r>
            <a:endParaRPr sz="2400">
              <a:latin typeface="Roboto Mono"/>
              <a:ea typeface="Roboto Mono"/>
              <a:cs typeface="Roboto Mono"/>
              <a:sym typeface="Roboto Mono"/>
            </a:endParaRPr>
          </a:p>
          <a:p>
            <a:r>
              <a:rPr lang="en-GB" sz="2400">
                <a:latin typeface="Roboto Mono"/>
                <a:ea typeface="Roboto Mono"/>
                <a:cs typeface="Roboto Mono"/>
                <a:sym typeface="Roboto Mono"/>
              </a:rPr>
              <a:t>if colour != "red" and suit == "hearts":</a:t>
            </a:r>
            <a:endParaRPr sz="2400">
              <a:latin typeface="Roboto Mono"/>
              <a:ea typeface="Roboto Mono"/>
              <a:cs typeface="Roboto Mono"/>
              <a:sym typeface="Roboto Mono"/>
            </a:endParaRPr>
          </a:p>
          <a:p>
            <a:r>
              <a:rPr lang="en-GB" sz="2400">
                <a:latin typeface="Roboto Mono"/>
                <a:ea typeface="Roboto Mono"/>
                <a:cs typeface="Roboto Mono"/>
                <a:sym typeface="Roboto Mono"/>
              </a:rPr>
              <a:t>    print("My card is a match")</a:t>
            </a:r>
            <a:endParaRPr sz="2400">
              <a:latin typeface="Roboto Mono"/>
              <a:ea typeface="Roboto Mono"/>
              <a:cs typeface="Roboto Mono"/>
              <a:sym typeface="Roboto Mono"/>
            </a:endParaRPr>
          </a:p>
          <a:p>
            <a:r>
              <a:rPr lang="en-GB" sz="2400">
                <a:latin typeface="Roboto Mono"/>
                <a:ea typeface="Roboto Mono"/>
                <a:cs typeface="Roboto Mono"/>
                <a:sym typeface="Roboto Mono"/>
              </a:rPr>
              <a:t>else:</a:t>
            </a:r>
            <a:endParaRPr sz="2400">
              <a:latin typeface="Roboto Mono"/>
              <a:ea typeface="Roboto Mono"/>
              <a:cs typeface="Roboto Mono"/>
              <a:sym typeface="Roboto Mono"/>
            </a:endParaRPr>
          </a:p>
          <a:p>
            <a:r>
              <a:rPr lang="en-GB" sz="2400">
                <a:latin typeface="Roboto Mono"/>
                <a:ea typeface="Roboto Mono"/>
                <a:cs typeface="Roboto Mono"/>
                <a:sym typeface="Roboto Mono"/>
              </a:rPr>
              <a:t>    print("My card is not a match")</a:t>
            </a:r>
            <a:endParaRPr sz="2400">
              <a:latin typeface="Roboto Mono"/>
              <a:ea typeface="Roboto Mono"/>
              <a:cs typeface="Roboto Mono"/>
              <a:sym typeface="Roboto Mono"/>
            </a:endParaRPr>
          </a:p>
        </p:txBody>
      </p:sp>
      <p:sp>
        <p:nvSpPr>
          <p:cNvPr id="173" name="Google Shape;173;p22"/>
          <p:cNvSpPr txBox="1"/>
          <p:nvPr/>
        </p:nvSpPr>
        <p:spPr>
          <a:xfrm>
            <a:off x="4565700" y="1561333"/>
            <a:ext cx="486400" cy="22780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7</a:t>
            </a:r>
            <a:endParaRPr sz="2400">
              <a:solidFill>
                <a:srgbClr val="666666"/>
              </a:solidFill>
              <a:latin typeface="Roboto Mono"/>
              <a:ea typeface="Roboto Mono"/>
              <a:cs typeface="Roboto Mono"/>
              <a:sym typeface="Roboto Mono"/>
            </a:endParaRPr>
          </a:p>
        </p:txBody>
      </p:sp>
      <p:sp>
        <p:nvSpPr>
          <p:cNvPr id="174" name="Google Shape;174;p22"/>
          <p:cNvSpPr/>
          <p:nvPr/>
        </p:nvSpPr>
        <p:spPr>
          <a:xfrm>
            <a:off x="5135526" y="2445488"/>
            <a:ext cx="5635255" cy="659219"/>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3"/>
          <p:cNvSpPr txBox="1">
            <a:spLocks noGrp="1"/>
          </p:cNvSpPr>
          <p:nvPr>
            <p:ph type="body" idx="1"/>
          </p:nvPr>
        </p:nvSpPr>
        <p:spPr>
          <a:xfrm>
            <a:off x="414533" y="1560167"/>
            <a:ext cx="3774000" cy="4878800"/>
          </a:xfrm>
          <a:prstGeom prst="rect">
            <a:avLst/>
          </a:prstGeom>
        </p:spPr>
        <p:txBody>
          <a:bodyPr spcFirstLastPara="1" vert="horz" wrap="square" lIns="121900" tIns="121900" rIns="121900" bIns="121900" rtlCol="0" anchor="t" anchorCtr="0">
            <a:noAutofit/>
          </a:bodyPr>
          <a:lstStyle/>
          <a:p>
            <a:pPr marL="0" indent="0">
              <a:buNone/>
            </a:pPr>
            <a:r>
              <a:rPr lang="en-GB" sz="3200"/>
              <a:t>value &lt; 7 </a:t>
            </a:r>
            <a:endParaRPr sz="3200"/>
          </a:p>
          <a:p>
            <a:pPr marL="0" indent="0">
              <a:spcBef>
                <a:spcPts val="2133"/>
              </a:spcBef>
              <a:buNone/>
            </a:pPr>
            <a:r>
              <a:rPr lang="en-GB" sz="3200" b="1"/>
              <a:t>or</a:t>
            </a:r>
            <a:r>
              <a:rPr lang="en-GB" sz="3200"/>
              <a:t> </a:t>
            </a:r>
            <a:endParaRPr sz="3200"/>
          </a:p>
          <a:p>
            <a:pPr marL="0" indent="0">
              <a:spcBef>
                <a:spcPts val="2133"/>
              </a:spcBef>
              <a:buNone/>
            </a:pPr>
            <a:r>
              <a:rPr lang="en-GB" sz="3200"/>
              <a:t>suit == “spades”</a:t>
            </a:r>
            <a:endParaRPr sz="3200"/>
          </a:p>
          <a:p>
            <a:pPr marL="0" indent="0">
              <a:spcBef>
                <a:spcPts val="2133"/>
              </a:spcBef>
              <a:buNone/>
            </a:pPr>
            <a:endParaRPr sz="3200"/>
          </a:p>
          <a:p>
            <a:pPr marL="0" indent="0">
              <a:spcBef>
                <a:spcPts val="2133"/>
              </a:spcBef>
              <a:spcAft>
                <a:spcPts val="2133"/>
              </a:spcAft>
              <a:buNone/>
            </a:pPr>
            <a:endParaRPr sz="3200"/>
          </a:p>
        </p:txBody>
      </p:sp>
      <p:sp>
        <p:nvSpPr>
          <p:cNvPr id="180" name="Google Shape;180;p23"/>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True or false?</a:t>
            </a:r>
            <a:endParaRPr/>
          </a:p>
        </p:txBody>
      </p:sp>
      <p:sp>
        <p:nvSpPr>
          <p:cNvPr id="182" name="Google Shape;182;p23"/>
          <p:cNvSpPr txBox="1"/>
          <p:nvPr/>
        </p:nvSpPr>
        <p:spPr>
          <a:xfrm>
            <a:off x="5052100" y="1561333"/>
            <a:ext cx="6725200" cy="2278000"/>
          </a:xfrm>
          <a:prstGeom prst="rect">
            <a:avLst/>
          </a:prstGeom>
          <a:solidFill>
            <a:srgbClr val="EFEFEF"/>
          </a:solidFill>
          <a:ln>
            <a:noFill/>
          </a:ln>
        </p:spPr>
        <p:txBody>
          <a:bodyPr spcFirstLastPara="1" wrap="square" lIns="121900" tIns="121900" rIns="121900" bIns="121900" anchor="t" anchorCtr="0">
            <a:noAutofit/>
          </a:bodyPr>
          <a:lstStyle/>
          <a:p>
            <a:r>
              <a:rPr lang="en-GB" sz="2400">
                <a:latin typeface="Roboto Mono"/>
                <a:ea typeface="Roboto Mono"/>
                <a:cs typeface="Roboto Mono"/>
                <a:sym typeface="Roboto Mono"/>
              </a:rPr>
              <a:t>value = int(input())</a:t>
            </a:r>
            <a:endParaRPr sz="2400">
              <a:latin typeface="Roboto Mono"/>
              <a:ea typeface="Roboto Mono"/>
              <a:cs typeface="Roboto Mono"/>
              <a:sym typeface="Roboto Mono"/>
            </a:endParaRPr>
          </a:p>
          <a:p>
            <a:r>
              <a:rPr lang="en-GB" sz="2400">
                <a:latin typeface="Roboto Mono"/>
                <a:ea typeface="Roboto Mono"/>
                <a:cs typeface="Roboto Mono"/>
                <a:sym typeface="Roboto Mono"/>
              </a:rPr>
              <a:t>suit = input()</a:t>
            </a:r>
            <a:endParaRPr sz="2400">
              <a:latin typeface="Roboto Mono"/>
              <a:ea typeface="Roboto Mono"/>
              <a:cs typeface="Roboto Mono"/>
              <a:sym typeface="Roboto Mono"/>
            </a:endParaRPr>
          </a:p>
          <a:p>
            <a:r>
              <a:rPr lang="en-GB" sz="2400">
                <a:latin typeface="Roboto Mono"/>
                <a:ea typeface="Roboto Mono"/>
                <a:cs typeface="Roboto Mono"/>
                <a:sym typeface="Roboto Mono"/>
              </a:rPr>
              <a:t>if value &lt; 7 or suit == "spades":</a:t>
            </a:r>
            <a:endParaRPr sz="2400">
              <a:latin typeface="Roboto Mono"/>
              <a:ea typeface="Roboto Mono"/>
              <a:cs typeface="Roboto Mono"/>
              <a:sym typeface="Roboto Mono"/>
            </a:endParaRPr>
          </a:p>
          <a:p>
            <a:r>
              <a:rPr lang="en-GB" sz="2400">
                <a:latin typeface="Roboto Mono"/>
                <a:ea typeface="Roboto Mono"/>
                <a:cs typeface="Roboto Mono"/>
                <a:sym typeface="Roboto Mono"/>
              </a:rPr>
              <a:t>    print("My card is a match")</a:t>
            </a:r>
            <a:endParaRPr sz="2400">
              <a:latin typeface="Roboto Mono"/>
              <a:ea typeface="Roboto Mono"/>
              <a:cs typeface="Roboto Mono"/>
              <a:sym typeface="Roboto Mono"/>
            </a:endParaRPr>
          </a:p>
          <a:p>
            <a:r>
              <a:rPr lang="en-GB" sz="2400">
                <a:latin typeface="Roboto Mono"/>
                <a:ea typeface="Roboto Mono"/>
                <a:cs typeface="Roboto Mono"/>
                <a:sym typeface="Roboto Mono"/>
              </a:rPr>
              <a:t>else:</a:t>
            </a:r>
            <a:endParaRPr sz="2400">
              <a:latin typeface="Roboto Mono"/>
              <a:ea typeface="Roboto Mono"/>
              <a:cs typeface="Roboto Mono"/>
              <a:sym typeface="Roboto Mono"/>
            </a:endParaRPr>
          </a:p>
          <a:p>
            <a:r>
              <a:rPr lang="en-GB" sz="2400">
                <a:latin typeface="Roboto Mono"/>
                <a:ea typeface="Roboto Mono"/>
                <a:cs typeface="Roboto Mono"/>
                <a:sym typeface="Roboto Mono"/>
              </a:rPr>
              <a:t>    print("My card is not a match")</a:t>
            </a:r>
            <a:endParaRPr sz="2400">
              <a:latin typeface="Roboto Mono"/>
              <a:ea typeface="Roboto Mono"/>
              <a:cs typeface="Roboto Mono"/>
              <a:sym typeface="Roboto Mono"/>
            </a:endParaRPr>
          </a:p>
        </p:txBody>
      </p:sp>
      <p:sp>
        <p:nvSpPr>
          <p:cNvPr id="183" name="Google Shape;183;p23"/>
          <p:cNvSpPr txBox="1"/>
          <p:nvPr/>
        </p:nvSpPr>
        <p:spPr>
          <a:xfrm>
            <a:off x="4565700" y="1561333"/>
            <a:ext cx="486400" cy="22780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7</a:t>
            </a:r>
            <a:endParaRPr sz="2400">
              <a:solidFill>
                <a:srgbClr val="666666"/>
              </a:solidFill>
              <a:latin typeface="Roboto Mono"/>
              <a:ea typeface="Roboto Mono"/>
              <a:cs typeface="Roboto Mono"/>
              <a:sym typeface="Roboto Mono"/>
            </a:endParaRPr>
          </a:p>
        </p:txBody>
      </p:sp>
      <p:sp>
        <p:nvSpPr>
          <p:cNvPr id="184" name="Google Shape;184;p23"/>
          <p:cNvSpPr/>
          <p:nvPr/>
        </p:nvSpPr>
        <p:spPr>
          <a:xfrm>
            <a:off x="5679392" y="2381133"/>
            <a:ext cx="5293407" cy="372700"/>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0BDC-FE14-CE47-24C5-0CB7097AE1E6}"/>
              </a:ext>
            </a:extLst>
          </p:cNvPr>
          <p:cNvSpPr>
            <a:spLocks noGrp="1"/>
          </p:cNvSpPr>
          <p:nvPr>
            <p:ph type="ctrTitle"/>
          </p:nvPr>
        </p:nvSpPr>
        <p:spPr/>
        <p:txBody>
          <a:bodyPr/>
          <a:lstStyle/>
          <a:p>
            <a:r>
              <a:rPr lang="en-US"/>
              <a:t>The Role of Databases in Software Applications</a:t>
            </a:r>
          </a:p>
        </p:txBody>
      </p:sp>
    </p:spTree>
    <p:extLst>
      <p:ext uri="{BB962C8B-B14F-4D97-AF65-F5344CB8AC3E}">
        <p14:creationId xmlns:p14="http://schemas.microsoft.com/office/powerpoint/2010/main" val="3157970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What is a Database?</a:t>
            </a:r>
          </a:p>
        </p:txBody>
      </p:sp>
      <p:pic>
        <p:nvPicPr>
          <p:cNvPr id="5" name="Picture Placeholder 4">
            <a:extLst>
              <a:ext uri="{FF2B5EF4-FFF2-40B4-BE49-F238E27FC236}">
                <a16:creationId xmlns:a16="http://schemas.microsoft.com/office/drawing/2014/main" id="{EB7FADAA-A5F3-64AE-E986-3C7ED08798B1}"/>
              </a:ext>
            </a:extLst>
          </p:cNvPr>
          <p:cNvPicPr>
            <a:picLocks noGrp="1" noChangeAspect="1"/>
          </p:cNvPicPr>
          <p:nvPr>
            <p:ph type="pic" idx="1"/>
          </p:nvPr>
        </p:nvPicPr>
        <p:blipFill>
          <a:blip r:embed="rId2"/>
          <a:srcRect l="2526" r="2526"/>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normAutofit fontScale="85000" lnSpcReduction="2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Definition of a Database: A database is a structured data collection that can be easily accessed, managed, and updated.</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Types of Databases: Databases can be categorised into various types such as relational, NoSQL, in-memory, and graph databases, each with its own specific use cases and advantages.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Examples of Databases: Some commonly used databases are MySQL, MongoDB, PostgreSQL, and SQLite, catering to different needs ranging from web applications to big data analytics.</a:t>
            </a:r>
          </a:p>
        </p:txBody>
      </p:sp>
    </p:spTree>
    <p:extLst>
      <p:ext uri="{BB962C8B-B14F-4D97-AF65-F5344CB8AC3E}">
        <p14:creationId xmlns:p14="http://schemas.microsoft.com/office/powerpoint/2010/main" val="108664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The Benefits of Databases</a:t>
            </a:r>
          </a:p>
        </p:txBody>
      </p:sp>
      <p:pic>
        <p:nvPicPr>
          <p:cNvPr id="5" name="Picture Placeholder 4">
            <a:extLst>
              <a:ext uri="{FF2B5EF4-FFF2-40B4-BE49-F238E27FC236}">
                <a16:creationId xmlns:a16="http://schemas.microsoft.com/office/drawing/2014/main" id="{7B61DDF4-0C01-5B60-CC6E-35305B2A6EA5}"/>
              </a:ext>
            </a:extLst>
          </p:cNvPr>
          <p:cNvPicPr>
            <a:picLocks noGrp="1" noChangeAspect="1"/>
          </p:cNvPicPr>
          <p:nvPr>
            <p:ph type="pic" idx="1"/>
          </p:nvPr>
        </p:nvPicPr>
        <p:blipFill>
          <a:blip r:embed="rId2"/>
          <a:srcRect l="7965" r="7965"/>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normAutofit fontScale="77500" lnSpcReduction="2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Data Storage and Retrieval: Efficient data storage and retrieval are foundational for maintaining an agile and responsive software application, enabling real-time access to information when needed.</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Data Security and Integrity: Ensuring data security and integrity is critical for safeguarding sensitive information and maintaining trust with users while also complying with regulations.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Data Sharing and Collaboration: Seamless data sharing and collaboration functionalities can significantly enhance team productivity, facilitate cross-departmental communication, and expedite decision-making processes.</a:t>
            </a:r>
          </a:p>
        </p:txBody>
      </p:sp>
    </p:spTree>
    <p:extLst>
      <p:ext uri="{BB962C8B-B14F-4D97-AF65-F5344CB8AC3E}">
        <p14:creationId xmlns:p14="http://schemas.microsoft.com/office/powerpoint/2010/main" val="3452002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5CC3-E147-9F87-2528-A81472F64F44}"/>
              </a:ext>
            </a:extLst>
          </p:cNvPr>
          <p:cNvSpPr>
            <a:spLocks noGrp="1"/>
          </p:cNvSpPr>
          <p:nvPr>
            <p:ph type="ctrTitle"/>
          </p:nvPr>
        </p:nvSpPr>
        <p:spPr/>
        <p:txBody>
          <a:bodyPr/>
          <a:lstStyle/>
          <a:p>
            <a:r>
              <a:rPr lang="en-GB" dirty="0"/>
              <a:t>Software Developer</a:t>
            </a:r>
            <a:br>
              <a:rPr lang="en-GB" dirty="0"/>
            </a:br>
            <a:r>
              <a:rPr lang="en-GB" dirty="0"/>
              <a:t>Bootcamp</a:t>
            </a:r>
          </a:p>
        </p:txBody>
      </p:sp>
      <p:sp>
        <p:nvSpPr>
          <p:cNvPr id="3" name="Subtitle 2">
            <a:extLst>
              <a:ext uri="{FF2B5EF4-FFF2-40B4-BE49-F238E27FC236}">
                <a16:creationId xmlns:a16="http://schemas.microsoft.com/office/drawing/2014/main" id="{FD8369AC-7CFB-453E-C759-0028D8764B00}"/>
              </a:ext>
            </a:extLst>
          </p:cNvPr>
          <p:cNvSpPr>
            <a:spLocks noGrp="1"/>
          </p:cNvSpPr>
          <p:nvPr>
            <p:ph type="subTitle" idx="1"/>
          </p:nvPr>
        </p:nvSpPr>
        <p:spPr>
          <a:xfrm>
            <a:off x="2868140" y="3617028"/>
            <a:ext cx="6455718" cy="1655762"/>
          </a:xfrm>
        </p:spPr>
        <p:txBody>
          <a:bodyPr/>
          <a:lstStyle/>
          <a:p>
            <a:r>
              <a:rPr lang="en-GB" dirty="0"/>
              <a:t>Unit 2 – </a:t>
            </a:r>
            <a:r>
              <a:rPr lang="en-GB" dirty="0">
                <a:effectLst/>
                <a:latin typeface="Calibri" panose="020F0502020204030204" pitchFamily="34" charset="0"/>
                <a:ea typeface="Calibri" panose="020F0502020204030204" pitchFamily="34" charset="0"/>
                <a:cs typeface="Arial" panose="020B0604020202020204" pitchFamily="34" charset="0"/>
              </a:rPr>
              <a:t>Digital Processes and Services</a:t>
            </a:r>
            <a:endParaRPr lang="en-GB" dirty="0"/>
          </a:p>
          <a:p>
            <a:endParaRPr lang="en-GB" dirty="0"/>
          </a:p>
          <a:p>
            <a:r>
              <a:rPr lang="en-GB" dirty="0"/>
              <a:t>Week 6B</a:t>
            </a:r>
          </a:p>
        </p:txBody>
      </p:sp>
    </p:spTree>
    <p:extLst>
      <p:ext uri="{BB962C8B-B14F-4D97-AF65-F5344CB8AC3E}">
        <p14:creationId xmlns:p14="http://schemas.microsoft.com/office/powerpoint/2010/main" val="3369664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Database Design</a:t>
            </a:r>
          </a:p>
        </p:txBody>
      </p:sp>
      <p:pic>
        <p:nvPicPr>
          <p:cNvPr id="5" name="Picture Placeholder 4">
            <a:extLst>
              <a:ext uri="{FF2B5EF4-FFF2-40B4-BE49-F238E27FC236}">
                <a16:creationId xmlns:a16="http://schemas.microsoft.com/office/drawing/2014/main" id="{83B0F822-C849-8315-7BD9-88751E2F74B9}"/>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normAutofit fontScale="77500" lnSpcReduction="2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Database Normalisation: Database normalisation is the process of organising data within a database to reduce redundancy and improve data integrity.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Database Modelling: Database modelling involves defining the structure and relationships between data sets to facilitate efficient data storage, retrieval, and management.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Database Optimisation: Database optimisation focuses on enhancing the performance of a database system by fine-tuning queries, indexing, and other configurations to improve speed and resource use.</a:t>
            </a:r>
          </a:p>
        </p:txBody>
      </p:sp>
    </p:spTree>
    <p:extLst>
      <p:ext uri="{BB962C8B-B14F-4D97-AF65-F5344CB8AC3E}">
        <p14:creationId xmlns:p14="http://schemas.microsoft.com/office/powerpoint/2010/main" val="810769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Database Management Systems</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2057400"/>
            <a:ext cx="10156458" cy="3811588"/>
          </a:xfrm>
        </p:spPr>
        <p:txBody>
          <a:bodyPr>
            <a:norm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Relational Database Management Systems (RDBMS): An RDBMS uses tables to store data and enables complex queries and transactions, excelling in ACID compliance for data integrity and consistency.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Object-oriented Database Management Systems (ODBMS): An ODBMS allows for storing and manipulating data as objects, providing a more natural mapping to object-oriented programming languages.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NoSQL Database Management Systems (NDBMS): An NDBMS offers a flexible schema for unstructured or semi-structured data, often providing scalability advantages for large datasets and real-time applications.</a:t>
            </a:r>
          </a:p>
        </p:txBody>
      </p:sp>
    </p:spTree>
    <p:extLst>
      <p:ext uri="{BB962C8B-B14F-4D97-AF65-F5344CB8AC3E}">
        <p14:creationId xmlns:p14="http://schemas.microsoft.com/office/powerpoint/2010/main" val="1348442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Database Queries</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2057400"/>
            <a:ext cx="10140827" cy="3811588"/>
          </a:xfrm>
        </p:spPr>
        <p:txBody>
          <a:bodyPr>
            <a:normAutofit lnSpcReduction="1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Structured Query Language (SQL): SQL is a domain-specific language used for managing and manipulating relational databases, facilitating tasks such as data retrieval, insertion, and updating.</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Object-oriented Query Language (OQL): OQL is a query language specifically designed for querying object-oriented databases, enabling more complex data retrieval methods that align with object-oriented paradigms.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NoSQL Query Language (NQL): NQL is a flexible query language used in NoSQL databases, designed to accommodate a variety of data models, including key-value, document, wide-column, and graph databases.</a:t>
            </a:r>
          </a:p>
        </p:txBody>
      </p:sp>
    </p:spTree>
    <p:extLst>
      <p:ext uri="{BB962C8B-B14F-4D97-AF65-F5344CB8AC3E}">
        <p14:creationId xmlns:p14="http://schemas.microsoft.com/office/powerpoint/2010/main" val="1908713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Database Security</a:t>
            </a:r>
          </a:p>
        </p:txBody>
      </p:sp>
      <p:pic>
        <p:nvPicPr>
          <p:cNvPr id="5" name="Picture Placeholder 4">
            <a:extLst>
              <a:ext uri="{FF2B5EF4-FFF2-40B4-BE49-F238E27FC236}">
                <a16:creationId xmlns:a16="http://schemas.microsoft.com/office/drawing/2014/main" id="{A661083F-A37F-0381-F4B2-A28AC84020F7}"/>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normAutofit fontScale="92500" lnSpcReduction="1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1. Authentication and authorization: While authentication verifies a user's identity, authorization determines what actions they can perform.</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2. Encryption and decryption: Encryption transforms data into a coded format for security, while decryption converts it back to its original form for readability.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3. Auditing and logging: Auditing evaluates the adherence to specific standards or policies while logging captures a record of system or application activities.</a:t>
            </a:r>
          </a:p>
        </p:txBody>
      </p:sp>
    </p:spTree>
    <p:extLst>
      <p:ext uri="{BB962C8B-B14F-4D97-AF65-F5344CB8AC3E}">
        <p14:creationId xmlns:p14="http://schemas.microsoft.com/office/powerpoint/2010/main" val="2849080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Conclusion</a:t>
            </a:r>
          </a:p>
        </p:txBody>
      </p:sp>
      <p:pic>
        <p:nvPicPr>
          <p:cNvPr id="5" name="Picture Placeholder 4">
            <a:extLst>
              <a:ext uri="{FF2B5EF4-FFF2-40B4-BE49-F238E27FC236}">
                <a16:creationId xmlns:a16="http://schemas.microsoft.com/office/drawing/2014/main" id="{F752583C-1349-F59C-1166-EAAA0322DB8F}"/>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Databases are the foundation of software applications</a:t>
            </a:r>
          </a:p>
          <a:p>
            <a:pPr>
              <a:buFontTx/>
              <a:buChar char="•"/>
            </a:pPr>
            <a:r>
              <a:rPr lang="en-US"/>
              <a:t>Database design, management, queries, security, performance, and integration are essential components of software applications</a:t>
            </a:r>
          </a:p>
          <a:p>
            <a:pPr>
              <a:buFontTx/>
              <a:buChar char="•"/>
            </a:pPr>
            <a:r>
              <a:rPr lang="en-US"/>
              <a:t>Databases are the key to unlocking the power of data</a:t>
            </a:r>
          </a:p>
        </p:txBody>
      </p:sp>
    </p:spTree>
    <p:extLst>
      <p:ext uri="{BB962C8B-B14F-4D97-AF65-F5344CB8AC3E}">
        <p14:creationId xmlns:p14="http://schemas.microsoft.com/office/powerpoint/2010/main" val="45743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6BD64-E37B-58E6-0974-9D337D40E440}"/>
              </a:ext>
            </a:extLst>
          </p:cNvPr>
          <p:cNvSpPr>
            <a:spLocks noGrp="1"/>
          </p:cNvSpPr>
          <p:nvPr>
            <p:ph type="ctrTitle"/>
          </p:nvPr>
        </p:nvSpPr>
        <p:spPr/>
        <p:txBody>
          <a:bodyPr/>
          <a:lstStyle/>
          <a:p>
            <a:r>
              <a:rPr lang="en-US"/>
              <a:t>Key Benefits of Database Integration</a:t>
            </a:r>
            <a:endParaRPr lang="en-GB"/>
          </a:p>
        </p:txBody>
      </p:sp>
    </p:spTree>
    <p:extLst>
      <p:ext uri="{BB962C8B-B14F-4D97-AF65-F5344CB8AC3E}">
        <p14:creationId xmlns:p14="http://schemas.microsoft.com/office/powerpoint/2010/main" val="2156101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045DF-DD23-C0BD-AB1C-0ED2FD9F5860}"/>
              </a:ext>
            </a:extLst>
          </p:cNvPr>
          <p:cNvSpPr>
            <a:spLocks noGrp="1"/>
          </p:cNvSpPr>
          <p:nvPr>
            <p:ph type="title"/>
          </p:nvPr>
        </p:nvSpPr>
        <p:spPr/>
        <p:txBody>
          <a:bodyPr/>
          <a:lstStyle/>
          <a:p>
            <a:r>
              <a:rPr lang="en-GB"/>
              <a:t>Data Accessibility</a:t>
            </a:r>
          </a:p>
        </p:txBody>
      </p:sp>
      <p:pic>
        <p:nvPicPr>
          <p:cNvPr id="5" name="Picture Placeholder 4">
            <a:extLst>
              <a:ext uri="{FF2B5EF4-FFF2-40B4-BE49-F238E27FC236}">
                <a16:creationId xmlns:a16="http://schemas.microsoft.com/office/drawing/2014/main" id="{C575F22C-94B3-6E74-4679-63BCDAC36EF4}"/>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46E5653A-9109-6FC8-0C7E-147795384035}"/>
              </a:ext>
            </a:extLst>
          </p:cNvPr>
          <p:cNvSpPr>
            <a:spLocks noGrp="1"/>
          </p:cNvSpPr>
          <p:nvPr>
            <p:ph type="body" sz="half" idx="2"/>
          </p:nvPr>
        </p:nvSpPr>
        <p:spPr/>
        <p:txBody>
          <a:bodyPr/>
          <a:lstStyle/>
          <a:p>
            <a:pPr>
              <a:buFontTx/>
              <a:buChar char="•"/>
            </a:pPr>
            <a:r>
              <a:rPr lang="en-US"/>
              <a:t>Database integration allows for easy access to data from multiple sources.</a:t>
            </a:r>
          </a:p>
          <a:p>
            <a:pPr>
              <a:buFontTx/>
              <a:buChar char="•"/>
            </a:pPr>
            <a:r>
              <a:rPr lang="en-US"/>
              <a:t>Data can be accessed quickly and efficiently.</a:t>
            </a:r>
          </a:p>
          <a:p>
            <a:pPr>
              <a:buFontTx/>
              <a:buChar char="•"/>
            </a:pPr>
            <a:r>
              <a:rPr lang="en-US"/>
              <a:t>Data can be accessed from anywhere with an internet connection.</a:t>
            </a:r>
            <a:endParaRPr lang="en-GB"/>
          </a:p>
        </p:txBody>
      </p:sp>
    </p:spTree>
    <p:extLst>
      <p:ext uri="{BB962C8B-B14F-4D97-AF65-F5344CB8AC3E}">
        <p14:creationId xmlns:p14="http://schemas.microsoft.com/office/powerpoint/2010/main" val="1885125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6FBBC-FCA8-482B-DC5E-D05011924D2B}"/>
              </a:ext>
            </a:extLst>
          </p:cNvPr>
          <p:cNvSpPr>
            <a:spLocks noGrp="1"/>
          </p:cNvSpPr>
          <p:nvPr>
            <p:ph type="title"/>
          </p:nvPr>
        </p:nvSpPr>
        <p:spPr/>
        <p:txBody>
          <a:bodyPr/>
          <a:lstStyle/>
          <a:p>
            <a:r>
              <a:rPr lang="en-GB"/>
              <a:t>Data Security</a:t>
            </a:r>
          </a:p>
        </p:txBody>
      </p:sp>
      <p:pic>
        <p:nvPicPr>
          <p:cNvPr id="5" name="Picture Placeholder 4">
            <a:extLst>
              <a:ext uri="{FF2B5EF4-FFF2-40B4-BE49-F238E27FC236}">
                <a16:creationId xmlns:a16="http://schemas.microsoft.com/office/drawing/2014/main" id="{40322D7C-C4E0-463B-4CB1-4AEEFDDFB532}"/>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B43F6AAB-4571-DD04-E477-C667487CF3AF}"/>
              </a:ext>
            </a:extLst>
          </p:cNvPr>
          <p:cNvSpPr>
            <a:spLocks noGrp="1"/>
          </p:cNvSpPr>
          <p:nvPr>
            <p:ph type="body" sz="half" idx="2"/>
          </p:nvPr>
        </p:nvSpPr>
        <p:spPr/>
        <p:txBody>
          <a:bodyPr/>
          <a:lstStyle/>
          <a:p>
            <a:pPr>
              <a:buFontTx/>
              <a:buChar char="•"/>
            </a:pPr>
            <a:r>
              <a:rPr lang="en-US"/>
              <a:t>Database integration provides a secure environment for data storage and retrieval.</a:t>
            </a:r>
          </a:p>
          <a:p>
            <a:pPr>
              <a:buFontTx/>
              <a:buChar char="•"/>
            </a:pPr>
            <a:r>
              <a:rPr lang="en-US"/>
              <a:t>Data is encrypted and stored in a secure environment.</a:t>
            </a:r>
          </a:p>
          <a:p>
            <a:pPr>
              <a:buFontTx/>
              <a:buChar char="•"/>
            </a:pPr>
            <a:r>
              <a:rPr lang="en-US"/>
              <a:t>Data is protected from unauthorized access and manipulation.</a:t>
            </a:r>
            <a:endParaRPr lang="en-GB"/>
          </a:p>
        </p:txBody>
      </p:sp>
    </p:spTree>
    <p:extLst>
      <p:ext uri="{BB962C8B-B14F-4D97-AF65-F5344CB8AC3E}">
        <p14:creationId xmlns:p14="http://schemas.microsoft.com/office/powerpoint/2010/main" val="1952971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4B79-0E58-ABB3-4F7F-A668E554425A}"/>
              </a:ext>
            </a:extLst>
          </p:cNvPr>
          <p:cNvSpPr>
            <a:spLocks noGrp="1"/>
          </p:cNvSpPr>
          <p:nvPr>
            <p:ph type="title"/>
          </p:nvPr>
        </p:nvSpPr>
        <p:spPr/>
        <p:txBody>
          <a:bodyPr/>
          <a:lstStyle/>
          <a:p>
            <a:r>
              <a:rPr lang="en-GB"/>
              <a:t>Data Quality</a:t>
            </a:r>
          </a:p>
        </p:txBody>
      </p:sp>
      <p:pic>
        <p:nvPicPr>
          <p:cNvPr id="5" name="Picture Placeholder 4">
            <a:extLst>
              <a:ext uri="{FF2B5EF4-FFF2-40B4-BE49-F238E27FC236}">
                <a16:creationId xmlns:a16="http://schemas.microsoft.com/office/drawing/2014/main" id="{B20C78FF-C135-8591-014E-F296B37593E7}"/>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0DC97AB4-D312-E891-13C3-3734741F36A1}"/>
              </a:ext>
            </a:extLst>
          </p:cNvPr>
          <p:cNvSpPr>
            <a:spLocks noGrp="1"/>
          </p:cNvSpPr>
          <p:nvPr>
            <p:ph type="body" sz="half" idx="2"/>
          </p:nvPr>
        </p:nvSpPr>
        <p:spPr/>
        <p:txBody>
          <a:bodyPr/>
          <a:lstStyle/>
          <a:p>
            <a:pPr>
              <a:buFontTx/>
              <a:buChar char="•"/>
            </a:pPr>
            <a:r>
              <a:rPr lang="en-US"/>
              <a:t>Database integration ensures data accuracy and consistency.</a:t>
            </a:r>
          </a:p>
          <a:p>
            <a:pPr>
              <a:buFontTx/>
              <a:buChar char="•"/>
            </a:pPr>
            <a:r>
              <a:rPr lang="en-US"/>
              <a:t>Data is validated and checked for accuracy.</a:t>
            </a:r>
          </a:p>
          <a:p>
            <a:pPr>
              <a:buFontTx/>
              <a:buChar char="•"/>
            </a:pPr>
            <a:r>
              <a:rPr lang="en-US"/>
              <a:t>Data is standardized and formatted for easy retrieval and analysis.</a:t>
            </a:r>
            <a:endParaRPr lang="en-GB"/>
          </a:p>
        </p:txBody>
      </p:sp>
    </p:spTree>
    <p:extLst>
      <p:ext uri="{BB962C8B-B14F-4D97-AF65-F5344CB8AC3E}">
        <p14:creationId xmlns:p14="http://schemas.microsoft.com/office/powerpoint/2010/main" val="2977647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28EB6-F5EC-2B00-DFA8-AEA12680E142}"/>
              </a:ext>
            </a:extLst>
          </p:cNvPr>
          <p:cNvSpPr>
            <a:spLocks noGrp="1"/>
          </p:cNvSpPr>
          <p:nvPr>
            <p:ph type="title"/>
          </p:nvPr>
        </p:nvSpPr>
        <p:spPr/>
        <p:txBody>
          <a:bodyPr/>
          <a:lstStyle/>
          <a:p>
            <a:r>
              <a:rPr lang="en-GB"/>
              <a:t>Data Analysis</a:t>
            </a:r>
          </a:p>
        </p:txBody>
      </p:sp>
      <p:pic>
        <p:nvPicPr>
          <p:cNvPr id="5" name="Picture Placeholder 4">
            <a:extLst>
              <a:ext uri="{FF2B5EF4-FFF2-40B4-BE49-F238E27FC236}">
                <a16:creationId xmlns:a16="http://schemas.microsoft.com/office/drawing/2014/main" id="{256E0A62-CF5E-03CE-93A5-94FD8805AFE8}"/>
              </a:ext>
            </a:extLst>
          </p:cNvPr>
          <p:cNvPicPr>
            <a:picLocks noGrp="1" noChangeAspect="1"/>
          </p:cNvPicPr>
          <p:nvPr>
            <p:ph type="pic" idx="1"/>
          </p:nvPr>
        </p:nvPicPr>
        <p:blipFill>
          <a:blip r:embed="rId2"/>
          <a:srcRect l="8032" r="8032"/>
          <a:stretch>
            <a:fillRect/>
          </a:stretch>
        </p:blipFill>
        <p:spPr/>
      </p:pic>
      <p:sp>
        <p:nvSpPr>
          <p:cNvPr id="4" name="Text Placeholder 3">
            <a:extLst>
              <a:ext uri="{FF2B5EF4-FFF2-40B4-BE49-F238E27FC236}">
                <a16:creationId xmlns:a16="http://schemas.microsoft.com/office/drawing/2014/main" id="{8C9B428D-D877-6D09-6678-887F99F7CDF0}"/>
              </a:ext>
            </a:extLst>
          </p:cNvPr>
          <p:cNvSpPr>
            <a:spLocks noGrp="1"/>
          </p:cNvSpPr>
          <p:nvPr>
            <p:ph type="body" sz="half" idx="2"/>
          </p:nvPr>
        </p:nvSpPr>
        <p:spPr/>
        <p:txBody>
          <a:bodyPr/>
          <a:lstStyle/>
          <a:p>
            <a:pPr>
              <a:buFontTx/>
              <a:buChar char="•"/>
            </a:pPr>
            <a:r>
              <a:rPr lang="en-US"/>
              <a:t>Database integration enables data analysis and reporting.</a:t>
            </a:r>
          </a:p>
          <a:p>
            <a:pPr>
              <a:buFontTx/>
              <a:buChar char="•"/>
            </a:pPr>
            <a:r>
              <a:rPr lang="en-US"/>
              <a:t>Data can be analyzed to identify trends and patterns.</a:t>
            </a:r>
          </a:p>
          <a:p>
            <a:pPr>
              <a:buFontTx/>
              <a:buChar char="•"/>
            </a:pPr>
            <a:r>
              <a:rPr lang="en-US"/>
              <a:t>Data can be used to generate reports and insights.</a:t>
            </a:r>
            <a:endParaRPr lang="en-GB"/>
          </a:p>
        </p:txBody>
      </p:sp>
    </p:spTree>
    <p:extLst>
      <p:ext uri="{BB962C8B-B14F-4D97-AF65-F5344CB8AC3E}">
        <p14:creationId xmlns:p14="http://schemas.microsoft.com/office/powerpoint/2010/main" val="3712144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Following this session, you should be able to:</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Understand the Role of Databases in Software Applications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Identify Key Benefits of Database Integration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Evaluate Database-Software Application Linking Mechanisms</a:t>
            </a:r>
          </a:p>
          <a:p>
            <a:pPr>
              <a:lnSpc>
                <a:spcPct val="107000"/>
              </a:lnSpc>
              <a:spcAft>
                <a:spcPts val="800"/>
              </a:spcAft>
            </a:pPr>
            <a:r>
              <a:rPr lang="en-GB" sz="1800" kern="100" dirty="0">
                <a:latin typeface="Calibri" panose="020F0502020204030204" pitchFamily="34" charset="0"/>
                <a:ea typeface="Calibri" panose="020F0502020204030204" pitchFamily="34" charset="0"/>
                <a:cs typeface="Arial" panose="020B0604020202020204" pitchFamily="34" charset="0"/>
              </a:rPr>
              <a:t>Understand variable </a:t>
            </a:r>
            <a:r>
              <a:rPr lang="en-GB" sz="1800" dirty="0"/>
              <a:t>initialisation</a:t>
            </a:r>
            <a:r>
              <a:rPr lang="en-GB" sz="1800" kern="100" dirty="0">
                <a:latin typeface="Calibri" panose="020F0502020204030204" pitchFamily="34" charset="0"/>
                <a:ea typeface="Calibri" panose="020F0502020204030204" pitchFamily="34" charset="0"/>
                <a:cs typeface="Arial" panose="020B0604020202020204" pitchFamily="34" charset="0"/>
              </a:rPr>
              <a:t>. </a:t>
            </a: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GB" dirty="0"/>
          </a:p>
        </p:txBody>
      </p:sp>
    </p:spTree>
    <p:extLst>
      <p:ext uri="{BB962C8B-B14F-4D97-AF65-F5344CB8AC3E}">
        <p14:creationId xmlns:p14="http://schemas.microsoft.com/office/powerpoint/2010/main" val="128661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8A2A-DAF7-693A-27AC-34DD6B20522E}"/>
              </a:ext>
            </a:extLst>
          </p:cNvPr>
          <p:cNvSpPr>
            <a:spLocks noGrp="1"/>
          </p:cNvSpPr>
          <p:nvPr>
            <p:ph type="title"/>
          </p:nvPr>
        </p:nvSpPr>
        <p:spPr/>
        <p:txBody>
          <a:bodyPr/>
          <a:lstStyle/>
          <a:p>
            <a:r>
              <a:rPr lang="en-GB"/>
              <a:t>Data Sharing</a:t>
            </a:r>
          </a:p>
        </p:txBody>
      </p:sp>
      <p:pic>
        <p:nvPicPr>
          <p:cNvPr id="5" name="Picture Placeholder 4">
            <a:extLst>
              <a:ext uri="{FF2B5EF4-FFF2-40B4-BE49-F238E27FC236}">
                <a16:creationId xmlns:a16="http://schemas.microsoft.com/office/drawing/2014/main" id="{BD2625D9-3180-A42D-F7E7-FD1A304AC649}"/>
              </a:ext>
            </a:extLst>
          </p:cNvPr>
          <p:cNvPicPr>
            <a:picLocks noGrp="1" noChangeAspect="1"/>
          </p:cNvPicPr>
          <p:nvPr>
            <p:ph type="pic" idx="1"/>
          </p:nvPr>
        </p:nvPicPr>
        <p:blipFill>
          <a:blip r:embed="rId2"/>
          <a:srcRect l="4770" r="4770"/>
          <a:stretch>
            <a:fillRect/>
          </a:stretch>
        </p:blipFill>
        <p:spPr/>
      </p:pic>
      <p:sp>
        <p:nvSpPr>
          <p:cNvPr id="4" name="Text Placeholder 3">
            <a:extLst>
              <a:ext uri="{FF2B5EF4-FFF2-40B4-BE49-F238E27FC236}">
                <a16:creationId xmlns:a16="http://schemas.microsoft.com/office/drawing/2014/main" id="{408759D9-5A99-668A-D183-219910FE8E58}"/>
              </a:ext>
            </a:extLst>
          </p:cNvPr>
          <p:cNvSpPr>
            <a:spLocks noGrp="1"/>
          </p:cNvSpPr>
          <p:nvPr>
            <p:ph type="body" sz="half" idx="2"/>
          </p:nvPr>
        </p:nvSpPr>
        <p:spPr/>
        <p:txBody>
          <a:bodyPr/>
          <a:lstStyle/>
          <a:p>
            <a:pPr>
              <a:buFontTx/>
              <a:buChar char="•"/>
            </a:pPr>
            <a:r>
              <a:rPr lang="en-US"/>
              <a:t>Database integration allows for data sharing across multiple platforms.</a:t>
            </a:r>
          </a:p>
          <a:p>
            <a:pPr>
              <a:buFontTx/>
              <a:buChar char="•"/>
            </a:pPr>
            <a:r>
              <a:rPr lang="en-US"/>
              <a:t>Data can be shared with other users and systems.</a:t>
            </a:r>
          </a:p>
          <a:p>
            <a:pPr>
              <a:buFontTx/>
              <a:buChar char="•"/>
            </a:pPr>
            <a:r>
              <a:rPr lang="en-US"/>
              <a:t>Data can be shared securely and efficiently.</a:t>
            </a:r>
            <a:endParaRPr lang="en-GB"/>
          </a:p>
        </p:txBody>
      </p:sp>
    </p:spTree>
    <p:extLst>
      <p:ext uri="{BB962C8B-B14F-4D97-AF65-F5344CB8AC3E}">
        <p14:creationId xmlns:p14="http://schemas.microsoft.com/office/powerpoint/2010/main" val="3414144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A7616-E802-C830-9B45-A2CF900F3D9A}"/>
              </a:ext>
            </a:extLst>
          </p:cNvPr>
          <p:cNvSpPr>
            <a:spLocks noGrp="1"/>
          </p:cNvSpPr>
          <p:nvPr>
            <p:ph type="title"/>
          </p:nvPr>
        </p:nvSpPr>
        <p:spPr/>
        <p:txBody>
          <a:bodyPr/>
          <a:lstStyle/>
          <a:p>
            <a:r>
              <a:rPr lang="en-GB"/>
              <a:t>Data Automation</a:t>
            </a:r>
          </a:p>
        </p:txBody>
      </p:sp>
      <p:pic>
        <p:nvPicPr>
          <p:cNvPr id="5" name="Picture Placeholder 4">
            <a:extLst>
              <a:ext uri="{FF2B5EF4-FFF2-40B4-BE49-F238E27FC236}">
                <a16:creationId xmlns:a16="http://schemas.microsoft.com/office/drawing/2014/main" id="{0BC86B03-7BE8-7D3D-78B2-CCD5C49378CA}"/>
              </a:ext>
            </a:extLst>
          </p:cNvPr>
          <p:cNvPicPr>
            <a:picLocks noGrp="1" noChangeAspect="1"/>
          </p:cNvPicPr>
          <p:nvPr>
            <p:ph type="pic" idx="1"/>
          </p:nvPr>
        </p:nvPicPr>
        <p:blipFill>
          <a:blip r:embed="rId2"/>
          <a:srcRect l="7897" r="7897"/>
          <a:stretch>
            <a:fillRect/>
          </a:stretch>
        </p:blipFill>
        <p:spPr/>
      </p:pic>
      <p:sp>
        <p:nvSpPr>
          <p:cNvPr id="4" name="Text Placeholder 3">
            <a:extLst>
              <a:ext uri="{FF2B5EF4-FFF2-40B4-BE49-F238E27FC236}">
                <a16:creationId xmlns:a16="http://schemas.microsoft.com/office/drawing/2014/main" id="{61F84946-4A0C-1004-4B01-01B1329F4E8D}"/>
              </a:ext>
            </a:extLst>
          </p:cNvPr>
          <p:cNvSpPr>
            <a:spLocks noGrp="1"/>
          </p:cNvSpPr>
          <p:nvPr>
            <p:ph type="body" sz="half" idx="2"/>
          </p:nvPr>
        </p:nvSpPr>
        <p:spPr/>
        <p:txBody>
          <a:bodyPr/>
          <a:lstStyle/>
          <a:p>
            <a:pPr>
              <a:buFontTx/>
              <a:buChar char="•"/>
            </a:pPr>
            <a:r>
              <a:rPr lang="en-US"/>
              <a:t>Database integration enables data automation.</a:t>
            </a:r>
          </a:p>
          <a:p>
            <a:pPr>
              <a:buFontTx/>
              <a:buChar char="•"/>
            </a:pPr>
            <a:r>
              <a:rPr lang="en-US"/>
              <a:t>Data can be automatically updated and synchronized.</a:t>
            </a:r>
          </a:p>
          <a:p>
            <a:pPr>
              <a:buFontTx/>
              <a:buChar char="•"/>
            </a:pPr>
            <a:r>
              <a:rPr lang="en-US"/>
              <a:t>Data can be automatically processed and analyzed.</a:t>
            </a:r>
            <a:endParaRPr lang="en-GB"/>
          </a:p>
        </p:txBody>
      </p:sp>
    </p:spTree>
    <p:extLst>
      <p:ext uri="{BB962C8B-B14F-4D97-AF65-F5344CB8AC3E}">
        <p14:creationId xmlns:p14="http://schemas.microsoft.com/office/powerpoint/2010/main" val="22203355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9A240-9F14-302F-5EF7-89DF5C3699B8}"/>
              </a:ext>
            </a:extLst>
          </p:cNvPr>
          <p:cNvSpPr>
            <a:spLocks noGrp="1"/>
          </p:cNvSpPr>
          <p:nvPr>
            <p:ph type="title"/>
          </p:nvPr>
        </p:nvSpPr>
        <p:spPr/>
        <p:txBody>
          <a:bodyPr/>
          <a:lstStyle/>
          <a:p>
            <a:r>
              <a:rPr lang="en-GB" dirty="0"/>
              <a:t>Data Visualisation</a:t>
            </a:r>
          </a:p>
        </p:txBody>
      </p:sp>
      <p:pic>
        <p:nvPicPr>
          <p:cNvPr id="5" name="Picture Placeholder 4">
            <a:extLst>
              <a:ext uri="{FF2B5EF4-FFF2-40B4-BE49-F238E27FC236}">
                <a16:creationId xmlns:a16="http://schemas.microsoft.com/office/drawing/2014/main" id="{C971971C-4C6A-3A99-6E45-A49326142A3F}"/>
              </a:ext>
            </a:extLst>
          </p:cNvPr>
          <p:cNvPicPr>
            <a:picLocks noGrp="1" noChangeAspect="1"/>
          </p:cNvPicPr>
          <p:nvPr>
            <p:ph type="pic" idx="1"/>
          </p:nvPr>
        </p:nvPicPr>
        <p:blipFill>
          <a:blip r:embed="rId2"/>
          <a:srcRect l="8032" r="8032"/>
          <a:stretch>
            <a:fillRect/>
          </a:stretch>
        </p:blipFill>
        <p:spPr/>
      </p:pic>
      <p:sp>
        <p:nvSpPr>
          <p:cNvPr id="4" name="Text Placeholder 3">
            <a:extLst>
              <a:ext uri="{FF2B5EF4-FFF2-40B4-BE49-F238E27FC236}">
                <a16:creationId xmlns:a16="http://schemas.microsoft.com/office/drawing/2014/main" id="{0ACB3F21-F462-E67A-9903-10D81CF3954F}"/>
              </a:ext>
            </a:extLst>
          </p:cNvPr>
          <p:cNvSpPr>
            <a:spLocks noGrp="1"/>
          </p:cNvSpPr>
          <p:nvPr>
            <p:ph type="body" sz="half" idx="2"/>
          </p:nvPr>
        </p:nvSpPr>
        <p:spPr/>
        <p:txBody>
          <a:bodyPr/>
          <a:lstStyle/>
          <a:p>
            <a:pPr>
              <a:buFontTx/>
              <a:buChar char="•"/>
            </a:pPr>
            <a:r>
              <a:rPr lang="en-US"/>
              <a:t>Database integration enables data visualization.</a:t>
            </a:r>
          </a:p>
          <a:p>
            <a:pPr>
              <a:buFontTx/>
              <a:buChar char="•"/>
            </a:pPr>
            <a:r>
              <a:rPr lang="en-US"/>
              <a:t>Data can be visualized in charts, graphs, and maps.</a:t>
            </a:r>
          </a:p>
          <a:p>
            <a:pPr>
              <a:buFontTx/>
              <a:buChar char="•"/>
            </a:pPr>
            <a:r>
              <a:rPr lang="en-US"/>
              <a:t>Data can be used to create interactive dashboards and reports.</a:t>
            </a:r>
            <a:endParaRPr lang="en-GB"/>
          </a:p>
        </p:txBody>
      </p:sp>
    </p:spTree>
    <p:extLst>
      <p:ext uri="{BB962C8B-B14F-4D97-AF65-F5344CB8AC3E}">
        <p14:creationId xmlns:p14="http://schemas.microsoft.com/office/powerpoint/2010/main" val="1920153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538A-B7EE-657F-8453-BEA0DA92002F}"/>
              </a:ext>
            </a:extLst>
          </p:cNvPr>
          <p:cNvSpPr>
            <a:spLocks noGrp="1"/>
          </p:cNvSpPr>
          <p:nvPr>
            <p:ph type="title"/>
          </p:nvPr>
        </p:nvSpPr>
        <p:spPr/>
        <p:txBody>
          <a:bodyPr/>
          <a:lstStyle/>
          <a:p>
            <a:r>
              <a:rPr lang="en-GB"/>
              <a:t>Data Scalability</a:t>
            </a:r>
          </a:p>
        </p:txBody>
      </p:sp>
      <p:pic>
        <p:nvPicPr>
          <p:cNvPr id="5" name="Picture Placeholder 4">
            <a:extLst>
              <a:ext uri="{FF2B5EF4-FFF2-40B4-BE49-F238E27FC236}">
                <a16:creationId xmlns:a16="http://schemas.microsoft.com/office/drawing/2014/main" id="{AC741E2B-97FB-2FB2-5454-98F2CB6EF4AE}"/>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AA21E888-98DD-512A-F17D-9C7C0F31E99D}"/>
              </a:ext>
            </a:extLst>
          </p:cNvPr>
          <p:cNvSpPr>
            <a:spLocks noGrp="1"/>
          </p:cNvSpPr>
          <p:nvPr>
            <p:ph type="body" sz="half" idx="2"/>
          </p:nvPr>
        </p:nvSpPr>
        <p:spPr/>
        <p:txBody>
          <a:bodyPr/>
          <a:lstStyle/>
          <a:p>
            <a:pPr>
              <a:buFontTx/>
              <a:buChar char="•"/>
            </a:pPr>
            <a:r>
              <a:rPr lang="en-US"/>
              <a:t>Database integration allows for data scalability.</a:t>
            </a:r>
          </a:p>
          <a:p>
            <a:pPr>
              <a:buFontTx/>
              <a:buChar char="•"/>
            </a:pPr>
            <a:r>
              <a:rPr lang="en-US"/>
              <a:t>Data can be easily scaled up or down as needed.</a:t>
            </a:r>
          </a:p>
          <a:p>
            <a:pPr>
              <a:buFontTx/>
              <a:buChar char="•"/>
            </a:pPr>
            <a:r>
              <a:rPr lang="en-US"/>
              <a:t>Data can be stored and accessed from multiple locations.</a:t>
            </a:r>
            <a:endParaRPr lang="en-GB"/>
          </a:p>
        </p:txBody>
      </p:sp>
    </p:spTree>
    <p:extLst>
      <p:ext uri="{BB962C8B-B14F-4D97-AF65-F5344CB8AC3E}">
        <p14:creationId xmlns:p14="http://schemas.microsoft.com/office/powerpoint/2010/main" val="113456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72A8-63F3-11A0-6C80-062797A0C100}"/>
              </a:ext>
            </a:extLst>
          </p:cNvPr>
          <p:cNvSpPr>
            <a:spLocks noGrp="1"/>
          </p:cNvSpPr>
          <p:nvPr>
            <p:ph type="title"/>
          </p:nvPr>
        </p:nvSpPr>
        <p:spPr/>
        <p:txBody>
          <a:bodyPr/>
          <a:lstStyle/>
          <a:p>
            <a:r>
              <a:rPr lang="en-GB"/>
              <a:t>Conclusion</a:t>
            </a:r>
          </a:p>
        </p:txBody>
      </p:sp>
      <p:pic>
        <p:nvPicPr>
          <p:cNvPr id="5" name="Picture Placeholder 4">
            <a:extLst>
              <a:ext uri="{FF2B5EF4-FFF2-40B4-BE49-F238E27FC236}">
                <a16:creationId xmlns:a16="http://schemas.microsoft.com/office/drawing/2014/main" id="{5F438085-3760-D580-4E22-8AB5283092B3}"/>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2BEBF1C2-E993-2982-35F8-43666FF5AB85}"/>
              </a:ext>
            </a:extLst>
          </p:cNvPr>
          <p:cNvSpPr>
            <a:spLocks noGrp="1"/>
          </p:cNvSpPr>
          <p:nvPr>
            <p:ph type="body" sz="half" idx="2"/>
          </p:nvPr>
        </p:nvSpPr>
        <p:spPr/>
        <p:txBody>
          <a:bodyPr/>
          <a:lstStyle/>
          <a:p>
            <a:pPr>
              <a:buFontTx/>
              <a:buChar char="•"/>
            </a:pPr>
            <a:r>
              <a:rPr lang="en-US"/>
              <a:t>Database integration provides many benefits for businesses.</a:t>
            </a:r>
          </a:p>
          <a:p>
            <a:pPr>
              <a:buFontTx/>
              <a:buChar char="•"/>
            </a:pPr>
            <a:r>
              <a:rPr lang="en-US"/>
              <a:t>Data can be accessed, secured, analyzed, and shared.</a:t>
            </a:r>
          </a:p>
          <a:p>
            <a:pPr>
              <a:buFontTx/>
              <a:buChar char="•"/>
            </a:pPr>
            <a:r>
              <a:rPr lang="en-US"/>
              <a:t>Data can be automated, visualized, and scaled.</a:t>
            </a:r>
          </a:p>
          <a:p>
            <a:pPr>
              <a:buFontTx/>
              <a:buChar char="•"/>
            </a:pPr>
            <a:r>
              <a:rPr lang="en-US"/>
              <a:t>Database integration unlocks the power of data.</a:t>
            </a:r>
            <a:endParaRPr lang="en-GB"/>
          </a:p>
        </p:txBody>
      </p:sp>
    </p:spTree>
    <p:extLst>
      <p:ext uri="{BB962C8B-B14F-4D97-AF65-F5344CB8AC3E}">
        <p14:creationId xmlns:p14="http://schemas.microsoft.com/office/powerpoint/2010/main" val="1663055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4A3CD-3E04-999D-952D-44F3E7481635}"/>
              </a:ext>
            </a:extLst>
          </p:cNvPr>
          <p:cNvSpPr>
            <a:spLocks noGrp="1"/>
          </p:cNvSpPr>
          <p:nvPr>
            <p:ph type="ctrTitle"/>
          </p:nvPr>
        </p:nvSpPr>
        <p:spPr/>
        <p:txBody>
          <a:bodyPr>
            <a:normAutofit fontScale="90000"/>
          </a:bodyPr>
          <a:lstStyle/>
          <a:p>
            <a:r>
              <a:rPr lang="en-US"/>
              <a:t>Evaluate Database-Software Application Linking Mechanisms</a:t>
            </a:r>
            <a:endParaRPr lang="en-GB"/>
          </a:p>
        </p:txBody>
      </p:sp>
    </p:spTree>
    <p:extLst>
      <p:ext uri="{BB962C8B-B14F-4D97-AF65-F5344CB8AC3E}">
        <p14:creationId xmlns:p14="http://schemas.microsoft.com/office/powerpoint/2010/main" val="1664920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9329F-235F-8F0A-5F78-66BFADD03630}"/>
              </a:ext>
            </a:extLst>
          </p:cNvPr>
          <p:cNvSpPr>
            <a:spLocks noGrp="1"/>
          </p:cNvSpPr>
          <p:nvPr>
            <p:ph type="title"/>
          </p:nvPr>
        </p:nvSpPr>
        <p:spPr/>
        <p:txBody>
          <a:bodyPr/>
          <a:lstStyle/>
          <a:p>
            <a:r>
              <a:rPr lang="en-US"/>
              <a:t>What is Database-Software Application Linking?</a:t>
            </a:r>
            <a:endParaRPr lang="en-GB"/>
          </a:p>
        </p:txBody>
      </p:sp>
      <p:sp>
        <p:nvSpPr>
          <p:cNvPr id="4" name="Text Placeholder 3">
            <a:extLst>
              <a:ext uri="{FF2B5EF4-FFF2-40B4-BE49-F238E27FC236}">
                <a16:creationId xmlns:a16="http://schemas.microsoft.com/office/drawing/2014/main" id="{E43AC627-5B1D-60C6-0171-8A3B3CB0D7D6}"/>
              </a:ext>
            </a:extLst>
          </p:cNvPr>
          <p:cNvSpPr>
            <a:spLocks noGrp="1"/>
          </p:cNvSpPr>
          <p:nvPr>
            <p:ph type="body" sz="half" idx="2"/>
          </p:nvPr>
        </p:nvSpPr>
        <p:spPr>
          <a:xfrm>
            <a:off x="839788" y="2057400"/>
            <a:ext cx="10512424" cy="3811588"/>
          </a:xfrm>
        </p:spPr>
        <p:txBody>
          <a:bodyPr>
            <a:normAutofit fontScale="925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Definition of Database-Software Application Linking: Database-software application linking refers to the methods and techniques used to connect and enable data exchange between a database and a software application.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Types of Database-Software Application Linking: The most common types of database-software application linking include API (Application Programming Interface) connections, ORM (Object-Relational Mapping), and direct database connections via SQL queries.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Benefits of Database-Software Application Linking: The benefits of effective database-software application linking include enhanced data security, real-time data access, improved system scalability, and streamlined business operations.</a:t>
            </a:r>
          </a:p>
        </p:txBody>
      </p:sp>
    </p:spTree>
    <p:extLst>
      <p:ext uri="{BB962C8B-B14F-4D97-AF65-F5344CB8AC3E}">
        <p14:creationId xmlns:p14="http://schemas.microsoft.com/office/powerpoint/2010/main" val="3180518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86B9A-B29B-2498-6EA6-8ECEBCBE1E8F}"/>
              </a:ext>
            </a:extLst>
          </p:cNvPr>
          <p:cNvSpPr>
            <a:spLocks noGrp="1"/>
          </p:cNvSpPr>
          <p:nvPr>
            <p:ph type="title"/>
          </p:nvPr>
        </p:nvSpPr>
        <p:spPr/>
        <p:txBody>
          <a:bodyPr/>
          <a:lstStyle/>
          <a:p>
            <a:r>
              <a:rPr lang="en-US"/>
              <a:t>Advantages of Database-Software Application Linking</a:t>
            </a:r>
            <a:endParaRPr lang="en-GB"/>
          </a:p>
        </p:txBody>
      </p:sp>
      <p:pic>
        <p:nvPicPr>
          <p:cNvPr id="5" name="Picture Placeholder 4">
            <a:extLst>
              <a:ext uri="{FF2B5EF4-FFF2-40B4-BE49-F238E27FC236}">
                <a16:creationId xmlns:a16="http://schemas.microsoft.com/office/drawing/2014/main" id="{D734C853-02CE-3D28-C131-B86F94A7DFD1}"/>
              </a:ext>
            </a:extLst>
          </p:cNvPr>
          <p:cNvPicPr>
            <a:picLocks noGrp="1" noChangeAspect="1"/>
          </p:cNvPicPr>
          <p:nvPr>
            <p:ph type="pic" idx="1"/>
          </p:nvPr>
        </p:nvPicPr>
        <p:blipFill>
          <a:blip r:embed="rId2"/>
          <a:srcRect l="7965" r="7965"/>
          <a:stretch>
            <a:fillRect/>
          </a:stretch>
        </p:blipFill>
        <p:spPr/>
      </p:pic>
      <p:sp>
        <p:nvSpPr>
          <p:cNvPr id="4" name="Text Placeholder 3">
            <a:extLst>
              <a:ext uri="{FF2B5EF4-FFF2-40B4-BE49-F238E27FC236}">
                <a16:creationId xmlns:a16="http://schemas.microsoft.com/office/drawing/2014/main" id="{CEE21EC3-9BD1-5589-0090-932BD975AF5C}"/>
              </a:ext>
            </a:extLst>
          </p:cNvPr>
          <p:cNvSpPr>
            <a:spLocks noGrp="1"/>
          </p:cNvSpPr>
          <p:nvPr>
            <p:ph type="body" sz="half" idx="2"/>
          </p:nvPr>
        </p:nvSpPr>
        <p:spPr/>
        <p:txBody>
          <a:bodyPr/>
          <a:lstStyle/>
          <a:p>
            <a:pPr>
              <a:buFontTx/>
              <a:buChar char="•"/>
            </a:pPr>
            <a:r>
              <a:rPr lang="en-US"/>
              <a:t>Increased Efficiency</a:t>
            </a:r>
          </a:p>
          <a:p>
            <a:pPr>
              <a:buFontTx/>
              <a:buChar char="•"/>
            </a:pPr>
            <a:r>
              <a:rPr lang="en-US"/>
              <a:t>Reduced Costs</a:t>
            </a:r>
          </a:p>
          <a:p>
            <a:pPr>
              <a:buFontTx/>
              <a:buChar char="•"/>
            </a:pPr>
            <a:r>
              <a:rPr lang="en-US"/>
              <a:t>Improved Data Quality</a:t>
            </a:r>
          </a:p>
          <a:p>
            <a:pPr>
              <a:buFontTx/>
              <a:buChar char="•"/>
            </a:pPr>
            <a:r>
              <a:rPr lang="en-US"/>
              <a:t>Enhanced Security</a:t>
            </a:r>
            <a:endParaRPr lang="en-GB"/>
          </a:p>
        </p:txBody>
      </p:sp>
    </p:spTree>
    <p:extLst>
      <p:ext uri="{BB962C8B-B14F-4D97-AF65-F5344CB8AC3E}">
        <p14:creationId xmlns:p14="http://schemas.microsoft.com/office/powerpoint/2010/main" val="1193820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218C-1D27-FC06-F799-0C9BD71B0000}"/>
              </a:ext>
            </a:extLst>
          </p:cNvPr>
          <p:cNvSpPr>
            <a:spLocks noGrp="1"/>
          </p:cNvSpPr>
          <p:nvPr>
            <p:ph type="title"/>
          </p:nvPr>
        </p:nvSpPr>
        <p:spPr/>
        <p:txBody>
          <a:bodyPr/>
          <a:lstStyle/>
          <a:p>
            <a:r>
              <a:rPr lang="en-US"/>
              <a:t>Disadvantages of Database-Software Application Linking</a:t>
            </a:r>
            <a:endParaRPr lang="en-GB"/>
          </a:p>
        </p:txBody>
      </p:sp>
      <p:pic>
        <p:nvPicPr>
          <p:cNvPr id="5" name="Picture Placeholder 4">
            <a:extLst>
              <a:ext uri="{FF2B5EF4-FFF2-40B4-BE49-F238E27FC236}">
                <a16:creationId xmlns:a16="http://schemas.microsoft.com/office/drawing/2014/main" id="{0ED565CE-D791-9E28-A39F-CD08F9AD571C}"/>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0C203739-0C4C-05D4-DC9E-3B7670854E29}"/>
              </a:ext>
            </a:extLst>
          </p:cNvPr>
          <p:cNvSpPr>
            <a:spLocks noGrp="1"/>
          </p:cNvSpPr>
          <p:nvPr>
            <p:ph type="body" sz="half" idx="2"/>
          </p:nvPr>
        </p:nvSpPr>
        <p:spPr/>
        <p:txBody>
          <a:bodyPr/>
          <a:lstStyle/>
          <a:p>
            <a:pPr>
              <a:buFontTx/>
              <a:buChar char="•"/>
            </a:pPr>
            <a:r>
              <a:rPr lang="en-US"/>
              <a:t>Increased Complexity</a:t>
            </a:r>
          </a:p>
          <a:p>
            <a:pPr>
              <a:buFontTx/>
              <a:buChar char="•"/>
            </a:pPr>
            <a:r>
              <a:rPr lang="en-US"/>
              <a:t>Increased Risk of Data Loss</a:t>
            </a:r>
          </a:p>
          <a:p>
            <a:pPr>
              <a:buFontTx/>
              <a:buChar char="•"/>
            </a:pPr>
            <a:r>
              <a:rPr lang="en-US"/>
              <a:t>Increased Risk of Security Breaches</a:t>
            </a:r>
          </a:p>
          <a:p>
            <a:pPr>
              <a:buFontTx/>
              <a:buChar char="•"/>
            </a:pPr>
            <a:r>
              <a:rPr lang="en-US"/>
              <a:t>Increased Maintenance Costs</a:t>
            </a:r>
            <a:endParaRPr lang="en-GB"/>
          </a:p>
        </p:txBody>
      </p:sp>
    </p:spTree>
    <p:extLst>
      <p:ext uri="{BB962C8B-B14F-4D97-AF65-F5344CB8AC3E}">
        <p14:creationId xmlns:p14="http://schemas.microsoft.com/office/powerpoint/2010/main" val="26276385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E64A1-95AA-081E-4159-06F551183B61}"/>
              </a:ext>
            </a:extLst>
          </p:cNvPr>
          <p:cNvSpPr>
            <a:spLocks noGrp="1"/>
          </p:cNvSpPr>
          <p:nvPr>
            <p:ph type="title"/>
          </p:nvPr>
        </p:nvSpPr>
        <p:spPr/>
        <p:txBody>
          <a:bodyPr/>
          <a:lstStyle/>
          <a:p>
            <a:r>
              <a:rPr lang="en-GB"/>
              <a:t>Database-Software Application Linking Tools</a:t>
            </a:r>
          </a:p>
        </p:txBody>
      </p:sp>
      <p:pic>
        <p:nvPicPr>
          <p:cNvPr id="5" name="Picture Placeholder 4">
            <a:extLst>
              <a:ext uri="{FF2B5EF4-FFF2-40B4-BE49-F238E27FC236}">
                <a16:creationId xmlns:a16="http://schemas.microsoft.com/office/drawing/2014/main" id="{D8EDAC2D-5BEA-958F-A024-313942DBC04E}"/>
              </a:ext>
            </a:extLst>
          </p:cNvPr>
          <p:cNvPicPr>
            <a:picLocks noGrp="1" noChangeAspect="1"/>
          </p:cNvPicPr>
          <p:nvPr>
            <p:ph type="pic" idx="1"/>
          </p:nvPr>
        </p:nvPicPr>
        <p:blipFill>
          <a:blip r:embed="rId2"/>
          <a:srcRect l="7695" r="7695"/>
          <a:stretch>
            <a:fillRect/>
          </a:stretch>
        </p:blipFill>
        <p:spPr/>
      </p:pic>
      <p:sp>
        <p:nvSpPr>
          <p:cNvPr id="4" name="Text Placeholder 3">
            <a:extLst>
              <a:ext uri="{FF2B5EF4-FFF2-40B4-BE49-F238E27FC236}">
                <a16:creationId xmlns:a16="http://schemas.microsoft.com/office/drawing/2014/main" id="{203541ED-0B33-841F-C894-2AE2A8110AA6}"/>
              </a:ext>
            </a:extLst>
          </p:cNvPr>
          <p:cNvSpPr>
            <a:spLocks noGrp="1"/>
          </p:cNvSpPr>
          <p:nvPr>
            <p:ph type="body" sz="half" idx="2"/>
          </p:nvPr>
        </p:nvSpPr>
        <p:spPr/>
        <p:txBody>
          <a:bodyPr/>
          <a:lstStyle/>
          <a:p>
            <a:pPr>
              <a:buFontTx/>
              <a:buChar char="•"/>
            </a:pPr>
            <a:r>
              <a:rPr lang="en-GB"/>
              <a:t>SQL Server Integration Services (SSIS)</a:t>
            </a:r>
          </a:p>
          <a:p>
            <a:pPr>
              <a:buFontTx/>
              <a:buChar char="•"/>
            </a:pPr>
            <a:r>
              <a:rPr lang="en-GB"/>
              <a:t>Oracle Data Integrator (ODI)</a:t>
            </a:r>
          </a:p>
          <a:p>
            <a:pPr>
              <a:buFontTx/>
              <a:buChar char="•"/>
            </a:pPr>
            <a:r>
              <a:rPr lang="en-GB"/>
              <a:t>Informatica PowerCenter</a:t>
            </a:r>
          </a:p>
          <a:p>
            <a:pPr>
              <a:buFontTx/>
              <a:buChar char="•"/>
            </a:pPr>
            <a:r>
              <a:rPr lang="en-GB"/>
              <a:t>Talend Open Studio</a:t>
            </a:r>
          </a:p>
        </p:txBody>
      </p:sp>
    </p:spTree>
    <p:extLst>
      <p:ext uri="{BB962C8B-B14F-4D97-AF65-F5344CB8AC3E}">
        <p14:creationId xmlns:p14="http://schemas.microsoft.com/office/powerpoint/2010/main" val="1392525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0"/>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a:t>Use the </a:t>
            </a:r>
            <a:r>
              <a:rPr lang="en-GB" b="1"/>
              <a:t>starter activity worksheet</a:t>
            </a:r>
            <a:r>
              <a:rPr lang="en-GB"/>
              <a:t> to solve the </a:t>
            </a:r>
            <a:r>
              <a:rPr lang="en-GB" b="1"/>
              <a:t>Parson’s Puzzle.</a:t>
            </a:r>
            <a:endParaRPr b="1"/>
          </a:p>
        </p:txBody>
      </p:sp>
      <p:sp>
        <p:nvSpPr>
          <p:cNvPr id="57" name="Google Shape;57;p10"/>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Parson’s Puzzle</a:t>
            </a:r>
            <a:endParaRPr/>
          </a:p>
        </p:txBody>
      </p:sp>
      <p:pic>
        <p:nvPicPr>
          <p:cNvPr id="59" name="Google Shape;59;p10"/>
          <p:cNvPicPr preferRelativeResize="0"/>
          <p:nvPr/>
        </p:nvPicPr>
        <p:blipFill rotWithShape="1">
          <a:blip r:embed="rId3">
            <a:alphaModFix/>
          </a:blip>
          <a:srcRect/>
          <a:stretch/>
        </p:blipFill>
        <p:spPr>
          <a:xfrm>
            <a:off x="7499467" y="1560165"/>
            <a:ext cx="4278000" cy="461556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E5946-6457-7B3D-6E53-4DDCFB08AB1C}"/>
              </a:ext>
            </a:extLst>
          </p:cNvPr>
          <p:cNvSpPr>
            <a:spLocks noGrp="1"/>
          </p:cNvSpPr>
          <p:nvPr>
            <p:ph type="title"/>
          </p:nvPr>
        </p:nvSpPr>
        <p:spPr/>
        <p:txBody>
          <a:bodyPr/>
          <a:lstStyle/>
          <a:p>
            <a:r>
              <a:rPr lang="en-US"/>
              <a:t>Database-Software Application Linking Best Practices</a:t>
            </a:r>
            <a:endParaRPr lang="en-GB"/>
          </a:p>
        </p:txBody>
      </p:sp>
      <p:pic>
        <p:nvPicPr>
          <p:cNvPr id="5" name="Picture Placeholder 4">
            <a:extLst>
              <a:ext uri="{FF2B5EF4-FFF2-40B4-BE49-F238E27FC236}">
                <a16:creationId xmlns:a16="http://schemas.microsoft.com/office/drawing/2014/main" id="{FD3D5F98-9B95-3DB0-ADDE-91A7A3D4E914}"/>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112AEB6C-DC8D-8EF2-1A56-78ED58B55C23}"/>
              </a:ext>
            </a:extLst>
          </p:cNvPr>
          <p:cNvSpPr>
            <a:spLocks noGrp="1"/>
          </p:cNvSpPr>
          <p:nvPr>
            <p:ph type="body" sz="half" idx="2"/>
          </p:nvPr>
        </p:nvSpPr>
        <p:spPr/>
        <p:txBody>
          <a:bodyPr/>
          <a:lstStyle/>
          <a:p>
            <a:pPr>
              <a:buFontTx/>
              <a:buChar char="•"/>
            </a:pPr>
            <a:r>
              <a:rPr lang="en-GB"/>
              <a:t>Develop a Comprehensive Plan</a:t>
            </a:r>
          </a:p>
          <a:p>
            <a:pPr>
              <a:buFontTx/>
              <a:buChar char="•"/>
            </a:pPr>
            <a:r>
              <a:rPr lang="en-GB"/>
              <a:t>Test and Validate Data</a:t>
            </a:r>
          </a:p>
          <a:p>
            <a:pPr>
              <a:buFontTx/>
              <a:buChar char="•"/>
            </a:pPr>
            <a:r>
              <a:rPr lang="en-GB"/>
              <a:t>Monitor Performance</a:t>
            </a:r>
          </a:p>
          <a:p>
            <a:pPr>
              <a:buFontTx/>
              <a:buChar char="•"/>
            </a:pPr>
            <a:r>
              <a:rPr lang="en-GB"/>
              <a:t>Secure Data</a:t>
            </a:r>
          </a:p>
        </p:txBody>
      </p:sp>
    </p:spTree>
    <p:extLst>
      <p:ext uri="{BB962C8B-B14F-4D97-AF65-F5344CB8AC3E}">
        <p14:creationId xmlns:p14="http://schemas.microsoft.com/office/powerpoint/2010/main" val="25944903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0C452-0787-BFAA-F83F-797D4080B27E}"/>
              </a:ext>
            </a:extLst>
          </p:cNvPr>
          <p:cNvSpPr>
            <a:spLocks noGrp="1"/>
          </p:cNvSpPr>
          <p:nvPr>
            <p:ph type="title"/>
          </p:nvPr>
        </p:nvSpPr>
        <p:spPr/>
        <p:txBody>
          <a:bodyPr/>
          <a:lstStyle/>
          <a:p>
            <a:r>
              <a:rPr lang="en-GB"/>
              <a:t>Database-Software Application Linking Challenges</a:t>
            </a:r>
          </a:p>
        </p:txBody>
      </p:sp>
      <p:pic>
        <p:nvPicPr>
          <p:cNvPr id="5" name="Picture Placeholder 4">
            <a:extLst>
              <a:ext uri="{FF2B5EF4-FFF2-40B4-BE49-F238E27FC236}">
                <a16:creationId xmlns:a16="http://schemas.microsoft.com/office/drawing/2014/main" id="{F4660D74-5898-A768-00A0-25D303E8D098}"/>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F5673994-519E-BCDB-3B6F-89A735570EB9}"/>
              </a:ext>
            </a:extLst>
          </p:cNvPr>
          <p:cNvSpPr>
            <a:spLocks noGrp="1"/>
          </p:cNvSpPr>
          <p:nvPr>
            <p:ph type="body" sz="half" idx="2"/>
          </p:nvPr>
        </p:nvSpPr>
        <p:spPr/>
        <p:txBody>
          <a:bodyPr/>
          <a:lstStyle/>
          <a:p>
            <a:pPr>
              <a:buFontTx/>
              <a:buChar char="•"/>
            </a:pPr>
            <a:r>
              <a:rPr lang="en-GB" dirty="0"/>
              <a:t>Data Formatting</a:t>
            </a:r>
          </a:p>
          <a:p>
            <a:pPr>
              <a:buFontTx/>
              <a:buChar char="•"/>
            </a:pPr>
            <a:r>
              <a:rPr lang="en-GB" dirty="0"/>
              <a:t>Data Quality</a:t>
            </a:r>
          </a:p>
          <a:p>
            <a:pPr>
              <a:buFontTx/>
              <a:buChar char="•"/>
            </a:pPr>
            <a:r>
              <a:rPr lang="en-GB" dirty="0"/>
              <a:t>Data Security</a:t>
            </a:r>
          </a:p>
          <a:p>
            <a:pPr>
              <a:buFontTx/>
              <a:buChar char="•"/>
            </a:pPr>
            <a:r>
              <a:rPr lang="en-GB" dirty="0"/>
              <a:t>Data Integration</a:t>
            </a:r>
          </a:p>
        </p:txBody>
      </p:sp>
    </p:spTree>
    <p:extLst>
      <p:ext uri="{BB962C8B-B14F-4D97-AF65-F5344CB8AC3E}">
        <p14:creationId xmlns:p14="http://schemas.microsoft.com/office/powerpoint/2010/main" val="825164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162EA-FE8F-4315-60B8-4FEF3996E6B5}"/>
              </a:ext>
            </a:extLst>
          </p:cNvPr>
          <p:cNvSpPr>
            <a:spLocks noGrp="1"/>
          </p:cNvSpPr>
          <p:nvPr>
            <p:ph type="title"/>
          </p:nvPr>
        </p:nvSpPr>
        <p:spPr/>
        <p:txBody>
          <a:bodyPr/>
          <a:lstStyle/>
          <a:p>
            <a:r>
              <a:rPr lang="en-GB"/>
              <a:t>Database-Software Application Linking Solutions</a:t>
            </a:r>
          </a:p>
        </p:txBody>
      </p:sp>
      <p:pic>
        <p:nvPicPr>
          <p:cNvPr id="5" name="Picture Placeholder 4">
            <a:extLst>
              <a:ext uri="{FF2B5EF4-FFF2-40B4-BE49-F238E27FC236}">
                <a16:creationId xmlns:a16="http://schemas.microsoft.com/office/drawing/2014/main" id="{43269EDE-5E8C-1DB9-67B5-1BA37E995870}"/>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A3194649-08B5-A273-B4D2-E85DA4513843}"/>
              </a:ext>
            </a:extLst>
          </p:cNvPr>
          <p:cNvSpPr>
            <a:spLocks noGrp="1"/>
          </p:cNvSpPr>
          <p:nvPr>
            <p:ph type="body" sz="half" idx="2"/>
          </p:nvPr>
        </p:nvSpPr>
        <p:spPr/>
        <p:txBody>
          <a:bodyPr/>
          <a:lstStyle/>
          <a:p>
            <a:pPr>
              <a:buFontTx/>
              <a:buChar char="•"/>
            </a:pPr>
            <a:r>
              <a:rPr lang="en-US" dirty="0"/>
              <a:t>Data Quality Tools</a:t>
            </a:r>
          </a:p>
          <a:p>
            <a:pPr>
              <a:buFontTx/>
              <a:buChar char="•"/>
            </a:pPr>
            <a:r>
              <a:rPr lang="en-US" dirty="0"/>
              <a:t>Data Security Tools</a:t>
            </a:r>
          </a:p>
          <a:p>
            <a:pPr>
              <a:buFontTx/>
              <a:buChar char="•"/>
            </a:pPr>
            <a:r>
              <a:rPr lang="en-US" dirty="0"/>
              <a:t>Data Integration Tools</a:t>
            </a:r>
          </a:p>
          <a:p>
            <a:pPr>
              <a:buFontTx/>
              <a:buChar char="•"/>
            </a:pPr>
            <a:r>
              <a:rPr lang="en-US" dirty="0"/>
              <a:t>Data Visualization Tools</a:t>
            </a:r>
            <a:endParaRPr lang="en-GB" dirty="0"/>
          </a:p>
        </p:txBody>
      </p:sp>
    </p:spTree>
    <p:extLst>
      <p:ext uri="{BB962C8B-B14F-4D97-AF65-F5344CB8AC3E}">
        <p14:creationId xmlns:p14="http://schemas.microsoft.com/office/powerpoint/2010/main" val="1835071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9C901-263C-9EDF-55A5-DA298B79D982}"/>
              </a:ext>
            </a:extLst>
          </p:cNvPr>
          <p:cNvSpPr>
            <a:spLocks noGrp="1"/>
          </p:cNvSpPr>
          <p:nvPr>
            <p:ph type="title"/>
          </p:nvPr>
        </p:nvSpPr>
        <p:spPr/>
        <p:txBody>
          <a:bodyPr/>
          <a:lstStyle/>
          <a:p>
            <a:r>
              <a:rPr lang="en-GB"/>
              <a:t>Database-Software Application Linking Trends</a:t>
            </a:r>
          </a:p>
        </p:txBody>
      </p:sp>
      <p:pic>
        <p:nvPicPr>
          <p:cNvPr id="5" name="Picture Placeholder 4">
            <a:extLst>
              <a:ext uri="{FF2B5EF4-FFF2-40B4-BE49-F238E27FC236}">
                <a16:creationId xmlns:a16="http://schemas.microsoft.com/office/drawing/2014/main" id="{324CABE8-B40B-4034-1DCB-6125AE6EFE49}"/>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43B7DFBD-02BE-CDB8-03BF-72B12DD907C5}"/>
              </a:ext>
            </a:extLst>
          </p:cNvPr>
          <p:cNvSpPr>
            <a:spLocks noGrp="1"/>
          </p:cNvSpPr>
          <p:nvPr>
            <p:ph type="body" sz="half" idx="2"/>
          </p:nvPr>
        </p:nvSpPr>
        <p:spPr/>
        <p:txBody>
          <a:bodyPr/>
          <a:lstStyle/>
          <a:p>
            <a:pPr>
              <a:buFontTx/>
              <a:buChar char="•"/>
            </a:pPr>
            <a:r>
              <a:rPr lang="en-US" dirty="0"/>
              <a:t>Cloud Computing</a:t>
            </a:r>
          </a:p>
          <a:p>
            <a:pPr>
              <a:buFontTx/>
              <a:buChar char="•"/>
            </a:pPr>
            <a:r>
              <a:rPr lang="en-US" dirty="0"/>
              <a:t>Data Analytics</a:t>
            </a:r>
          </a:p>
          <a:p>
            <a:pPr>
              <a:buFontTx/>
              <a:buChar char="•"/>
            </a:pPr>
            <a:r>
              <a:rPr lang="en-US" dirty="0"/>
              <a:t>Data Governance</a:t>
            </a:r>
          </a:p>
          <a:p>
            <a:pPr>
              <a:buFontTx/>
              <a:buChar char="•"/>
            </a:pPr>
            <a:r>
              <a:rPr lang="en-US" dirty="0"/>
              <a:t>Data </a:t>
            </a:r>
            <a:r>
              <a:rPr lang="en-US" dirty="0" err="1"/>
              <a:t>Virtualisation</a:t>
            </a:r>
            <a:endParaRPr lang="en-GB" dirty="0"/>
          </a:p>
        </p:txBody>
      </p:sp>
    </p:spTree>
    <p:extLst>
      <p:ext uri="{BB962C8B-B14F-4D97-AF65-F5344CB8AC3E}">
        <p14:creationId xmlns:p14="http://schemas.microsoft.com/office/powerpoint/2010/main" val="12725352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8B21F-0243-7A7A-BBDC-1D8102ED46F7}"/>
              </a:ext>
            </a:extLst>
          </p:cNvPr>
          <p:cNvSpPr>
            <a:spLocks noGrp="1"/>
          </p:cNvSpPr>
          <p:nvPr>
            <p:ph type="title"/>
          </p:nvPr>
        </p:nvSpPr>
        <p:spPr/>
        <p:txBody>
          <a:bodyPr/>
          <a:lstStyle/>
          <a:p>
            <a:r>
              <a:rPr lang="en-GB"/>
              <a:t>Conclusion</a:t>
            </a:r>
          </a:p>
        </p:txBody>
      </p:sp>
      <p:pic>
        <p:nvPicPr>
          <p:cNvPr id="5" name="Picture Placeholder 4">
            <a:extLst>
              <a:ext uri="{FF2B5EF4-FFF2-40B4-BE49-F238E27FC236}">
                <a16:creationId xmlns:a16="http://schemas.microsoft.com/office/drawing/2014/main" id="{D05DB07D-33B4-8365-B1C4-DD8A5C9B81AB}"/>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698E2A32-E451-38F8-B825-0EA3232B7D61}"/>
              </a:ext>
            </a:extLst>
          </p:cNvPr>
          <p:cNvSpPr>
            <a:spLocks noGrp="1"/>
          </p:cNvSpPr>
          <p:nvPr>
            <p:ph type="body" sz="half" idx="2"/>
          </p:nvPr>
        </p:nvSpPr>
        <p:spPr/>
        <p:txBody>
          <a:bodyPr/>
          <a:lstStyle/>
          <a:p>
            <a:pPr>
              <a:buFontTx/>
              <a:buChar char="•"/>
            </a:pPr>
            <a:r>
              <a:rPr lang="en-US"/>
              <a:t>Understand the Benefits and Challenges</a:t>
            </a:r>
          </a:p>
          <a:p>
            <a:pPr>
              <a:buFontTx/>
              <a:buChar char="•"/>
            </a:pPr>
            <a:r>
              <a:rPr lang="en-US"/>
              <a:t>Choose the Right Tools and Solutions</a:t>
            </a:r>
          </a:p>
          <a:p>
            <a:pPr>
              <a:buFontTx/>
              <a:buChar char="•"/>
            </a:pPr>
            <a:r>
              <a:rPr lang="en-US"/>
              <a:t>Stay Up-to-Date on Trends</a:t>
            </a:r>
          </a:p>
          <a:p>
            <a:pPr>
              <a:buFontTx/>
              <a:buChar char="•"/>
            </a:pPr>
            <a:r>
              <a:rPr lang="en-US"/>
              <a:t>Make an Informed Decision</a:t>
            </a:r>
            <a:endParaRPr lang="en-GB"/>
          </a:p>
        </p:txBody>
      </p:sp>
    </p:spTree>
    <p:extLst>
      <p:ext uri="{BB962C8B-B14F-4D97-AF65-F5344CB8AC3E}">
        <p14:creationId xmlns:p14="http://schemas.microsoft.com/office/powerpoint/2010/main" val="2510807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Now, you should be able to:</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Understand the Role of Databases in Software Applications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Identify Key Benefits of Database Integration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Evaluate Database-Software Application Linking Mechanisms</a:t>
            </a:r>
          </a:p>
          <a:p>
            <a:pPr marL="0" indent="0">
              <a:buNone/>
            </a:pPr>
            <a:endParaRPr lang="en-GB" dirty="0"/>
          </a:p>
        </p:txBody>
      </p:sp>
    </p:spTree>
    <p:extLst>
      <p:ext uri="{BB962C8B-B14F-4D97-AF65-F5344CB8AC3E}">
        <p14:creationId xmlns:p14="http://schemas.microsoft.com/office/powerpoint/2010/main" val="21690949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8823D-E30E-EF5E-A4E1-1B552552EBF3}"/>
              </a:ext>
            </a:extLst>
          </p:cNvPr>
          <p:cNvSpPr>
            <a:spLocks noGrp="1"/>
          </p:cNvSpPr>
          <p:nvPr>
            <p:ph type="title"/>
          </p:nvPr>
        </p:nvSpPr>
        <p:spPr/>
        <p:txBody>
          <a:bodyPr/>
          <a:lstStyle/>
          <a:p>
            <a:r>
              <a:rPr lang="en-GB"/>
              <a:t>Questions?</a:t>
            </a:r>
          </a:p>
        </p:txBody>
      </p:sp>
      <p:pic>
        <p:nvPicPr>
          <p:cNvPr id="5" name="Picture Placeholder 4">
            <a:extLst>
              <a:ext uri="{FF2B5EF4-FFF2-40B4-BE49-F238E27FC236}">
                <a16:creationId xmlns:a16="http://schemas.microsoft.com/office/drawing/2014/main" id="{B8973881-4699-3BDD-F51F-9C37FA507BB3}"/>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59191D3A-8C98-D743-F0A6-C84F8980354F}"/>
              </a:ext>
            </a:extLst>
          </p:cNvPr>
          <p:cNvSpPr>
            <a:spLocks noGrp="1"/>
          </p:cNvSpPr>
          <p:nvPr>
            <p:ph type="body" sz="half" idx="2"/>
          </p:nvPr>
        </p:nvSpPr>
        <p:spPr/>
        <p:txBody>
          <a:bodyPr/>
          <a:lstStyle/>
          <a:p>
            <a:pPr>
              <a:buFontTx/>
              <a:buChar char="•"/>
            </a:pPr>
            <a:endParaRPr lang="en-GB"/>
          </a:p>
        </p:txBody>
      </p:sp>
    </p:spTree>
    <p:extLst>
      <p:ext uri="{BB962C8B-B14F-4D97-AF65-F5344CB8AC3E}">
        <p14:creationId xmlns:p14="http://schemas.microsoft.com/office/powerpoint/2010/main" val="43195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F4A4-60FF-5458-CF80-3F12692370E0}"/>
              </a:ext>
            </a:extLst>
          </p:cNvPr>
          <p:cNvSpPr>
            <a:spLocks noGrp="1"/>
          </p:cNvSpPr>
          <p:nvPr>
            <p:ph type="ctrTitle"/>
          </p:nvPr>
        </p:nvSpPr>
        <p:spPr/>
        <p:txBody>
          <a:bodyPr/>
          <a:lstStyle/>
          <a:p>
            <a:r>
              <a:rPr lang="en-GB"/>
              <a:t>Thank You</a:t>
            </a:r>
          </a:p>
        </p:txBody>
      </p:sp>
    </p:spTree>
    <p:extLst>
      <p:ext uri="{BB962C8B-B14F-4D97-AF65-F5344CB8AC3E}">
        <p14:creationId xmlns:p14="http://schemas.microsoft.com/office/powerpoint/2010/main" val="3748348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1"/>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b="1" dirty="0"/>
              <a:t>Variable initialisation</a:t>
            </a:r>
            <a:r>
              <a:rPr lang="en-GB" dirty="0"/>
              <a:t> and assignment should execute at the top of the code where possible.</a:t>
            </a:r>
            <a:endParaRPr dirty="0"/>
          </a:p>
        </p:txBody>
      </p:sp>
      <p:sp>
        <p:nvSpPr>
          <p:cNvPr id="65" name="Google Shape;65;p11"/>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Answer</a:t>
            </a:r>
            <a:endParaRPr/>
          </a:p>
        </p:txBody>
      </p:sp>
      <p:sp>
        <p:nvSpPr>
          <p:cNvPr id="67" name="Google Shape;67;p11"/>
          <p:cNvSpPr txBox="1"/>
          <p:nvPr/>
        </p:nvSpPr>
        <p:spPr>
          <a:xfrm>
            <a:off x="6730600" y="1561331"/>
            <a:ext cx="5461400" cy="3116995"/>
          </a:xfrm>
          <a:prstGeom prst="rect">
            <a:avLst/>
          </a:prstGeom>
          <a:solidFill>
            <a:srgbClr val="EFEFEF"/>
          </a:solidFill>
          <a:ln>
            <a:noFill/>
          </a:ln>
        </p:spPr>
        <p:txBody>
          <a:bodyPr spcFirstLastPara="1" wrap="square" lIns="121900" tIns="121900" rIns="121900" bIns="121900" anchor="t" anchorCtr="0">
            <a:noAutofit/>
          </a:bodyPr>
          <a:lstStyle/>
          <a:p>
            <a:r>
              <a:rPr lang="en-GB" sz="2400" dirty="0" err="1">
                <a:latin typeface="Roboto Mono"/>
                <a:ea typeface="Roboto Mono"/>
                <a:cs typeface="Roboto Mono"/>
                <a:sym typeface="Roboto Mono"/>
              </a:rPr>
              <a:t>stored_password</a:t>
            </a:r>
            <a:r>
              <a:rPr lang="en-GB" sz="2400" dirty="0">
                <a:latin typeface="Roboto Mono"/>
                <a:ea typeface="Roboto Mono"/>
                <a:cs typeface="Roboto Mono"/>
                <a:sym typeface="Roboto Mono"/>
              </a:rPr>
              <a:t> = "Fish4321"</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print("Enter password:")</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password = input()</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if password == </a:t>
            </a:r>
            <a:r>
              <a:rPr lang="en-GB" sz="2400" dirty="0" err="1">
                <a:latin typeface="Roboto Mono"/>
                <a:ea typeface="Roboto Mono"/>
                <a:cs typeface="Roboto Mono"/>
                <a:sym typeface="Roboto Mono"/>
              </a:rPr>
              <a:t>stored_password</a:t>
            </a:r>
            <a:r>
              <a:rPr lang="en-GB" sz="2400" dirty="0">
                <a:latin typeface="Roboto Mono"/>
                <a:ea typeface="Roboto Mono"/>
                <a:cs typeface="Roboto Mono"/>
                <a:sym typeface="Roboto Mono"/>
              </a:rPr>
              <a:t>:</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    print("Access granted")</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else:</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    print("Access denied")</a:t>
            </a:r>
            <a:endParaRPr sz="2400" dirty="0">
              <a:latin typeface="Roboto Mono"/>
              <a:ea typeface="Roboto Mono"/>
              <a:cs typeface="Roboto Mono"/>
              <a:sym typeface="Roboto Mono"/>
            </a:endParaRPr>
          </a:p>
        </p:txBody>
      </p:sp>
      <p:sp>
        <p:nvSpPr>
          <p:cNvPr id="68" name="Google Shape;68;p11"/>
          <p:cNvSpPr txBox="1"/>
          <p:nvPr/>
        </p:nvSpPr>
        <p:spPr>
          <a:xfrm>
            <a:off x="6315467" y="1561267"/>
            <a:ext cx="486400" cy="22780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7</a:t>
            </a:r>
            <a:endParaRPr sz="2400">
              <a:solidFill>
                <a:srgbClr val="666666"/>
              </a:solidFill>
              <a:latin typeface="Roboto Mono"/>
              <a:ea typeface="Roboto Mono"/>
              <a:cs typeface="Roboto Mono"/>
              <a:sym typeface="Roboto Mono"/>
            </a:endParaRPr>
          </a:p>
        </p:txBody>
      </p:sp>
      <p:sp>
        <p:nvSpPr>
          <p:cNvPr id="69" name="Google Shape;69;p11"/>
          <p:cNvSpPr/>
          <p:nvPr/>
        </p:nvSpPr>
        <p:spPr>
          <a:xfrm>
            <a:off x="6801866" y="1692164"/>
            <a:ext cx="5244821" cy="328021"/>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2"/>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The user will then need a </a:t>
            </a:r>
            <a:r>
              <a:rPr lang="en-GB" b="1"/>
              <a:t>prompt </a:t>
            </a:r>
            <a:r>
              <a:rPr lang="en-GB"/>
              <a:t>to </a:t>
            </a:r>
            <a:r>
              <a:rPr lang="en-GB" b="1"/>
              <a:t>enter a password</a:t>
            </a:r>
            <a:r>
              <a:rPr lang="en-GB"/>
              <a:t> before they enter it.</a:t>
            </a:r>
            <a:endParaRPr/>
          </a:p>
          <a:p>
            <a:pPr marL="0" indent="0">
              <a:spcBef>
                <a:spcPts val="2133"/>
              </a:spcBef>
              <a:buNone/>
            </a:pPr>
            <a:r>
              <a:rPr lang="en-GB"/>
              <a:t>The </a:t>
            </a:r>
            <a:r>
              <a:rPr lang="en-GB" b="1"/>
              <a:t>user input </a:t>
            </a:r>
            <a:r>
              <a:rPr lang="en-GB"/>
              <a:t>will need to be held in another </a:t>
            </a:r>
            <a:r>
              <a:rPr lang="en-GB" b="1"/>
              <a:t>variable</a:t>
            </a:r>
            <a:r>
              <a:rPr lang="en-GB"/>
              <a:t>.</a:t>
            </a:r>
            <a:endParaRPr/>
          </a:p>
          <a:p>
            <a:pPr marL="0" indent="0">
              <a:spcBef>
                <a:spcPts val="2133"/>
              </a:spcBef>
              <a:spcAft>
                <a:spcPts val="2133"/>
              </a:spcAft>
              <a:buNone/>
            </a:pPr>
            <a:endParaRPr/>
          </a:p>
        </p:txBody>
      </p:sp>
      <p:sp>
        <p:nvSpPr>
          <p:cNvPr id="75" name="Google Shape;75;p12"/>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Answer</a:t>
            </a:r>
            <a:endParaRPr/>
          </a:p>
        </p:txBody>
      </p:sp>
      <p:sp>
        <p:nvSpPr>
          <p:cNvPr id="77" name="Google Shape;77;p12"/>
          <p:cNvSpPr txBox="1"/>
          <p:nvPr/>
        </p:nvSpPr>
        <p:spPr>
          <a:xfrm>
            <a:off x="6730599" y="1561332"/>
            <a:ext cx="5167233" cy="4148352"/>
          </a:xfrm>
          <a:prstGeom prst="rect">
            <a:avLst/>
          </a:prstGeom>
          <a:solidFill>
            <a:srgbClr val="EFEFEF"/>
          </a:solidFill>
          <a:ln>
            <a:noFill/>
          </a:ln>
        </p:spPr>
        <p:txBody>
          <a:bodyPr spcFirstLastPara="1" wrap="square" lIns="121900" tIns="121900" rIns="121900" bIns="121900" anchor="t" anchorCtr="0">
            <a:noAutofit/>
          </a:bodyPr>
          <a:lstStyle/>
          <a:p>
            <a:r>
              <a:rPr lang="en-GB" sz="2400" dirty="0" err="1">
                <a:latin typeface="Roboto Mono"/>
                <a:ea typeface="Roboto Mono"/>
                <a:cs typeface="Roboto Mono"/>
                <a:sym typeface="Roboto Mono"/>
              </a:rPr>
              <a:t>stored_password</a:t>
            </a:r>
            <a:r>
              <a:rPr lang="en-GB" sz="2400" dirty="0">
                <a:latin typeface="Roboto Mono"/>
                <a:ea typeface="Roboto Mono"/>
                <a:cs typeface="Roboto Mono"/>
                <a:sym typeface="Roboto Mono"/>
              </a:rPr>
              <a:t> = "Fish4321"</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print("Enter password:")</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password = input()</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if password == </a:t>
            </a:r>
            <a:r>
              <a:rPr lang="en-GB" sz="2400" dirty="0" err="1">
                <a:latin typeface="Roboto Mono"/>
                <a:ea typeface="Roboto Mono"/>
                <a:cs typeface="Roboto Mono"/>
                <a:sym typeface="Roboto Mono"/>
              </a:rPr>
              <a:t>stored_password</a:t>
            </a:r>
            <a:r>
              <a:rPr lang="en-GB" sz="2400" dirty="0">
                <a:latin typeface="Roboto Mono"/>
                <a:ea typeface="Roboto Mono"/>
                <a:cs typeface="Roboto Mono"/>
                <a:sym typeface="Roboto Mono"/>
              </a:rPr>
              <a:t>:</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    print("Access granted")</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else:</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    print("Access denied")</a:t>
            </a:r>
            <a:endParaRPr sz="2400" dirty="0">
              <a:latin typeface="Roboto Mono"/>
              <a:ea typeface="Roboto Mono"/>
              <a:cs typeface="Roboto Mono"/>
              <a:sym typeface="Roboto Mono"/>
            </a:endParaRPr>
          </a:p>
        </p:txBody>
      </p:sp>
      <p:sp>
        <p:nvSpPr>
          <p:cNvPr id="78" name="Google Shape;78;p12"/>
          <p:cNvSpPr txBox="1"/>
          <p:nvPr/>
        </p:nvSpPr>
        <p:spPr>
          <a:xfrm>
            <a:off x="6315467" y="1561267"/>
            <a:ext cx="486400" cy="22780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7</a:t>
            </a:r>
            <a:endParaRPr sz="2400">
              <a:solidFill>
                <a:srgbClr val="666666"/>
              </a:solidFill>
              <a:latin typeface="Roboto Mono"/>
              <a:ea typeface="Roboto Mono"/>
              <a:cs typeface="Roboto Mono"/>
              <a:sym typeface="Roboto Mono"/>
            </a:endParaRPr>
          </a:p>
        </p:txBody>
      </p:sp>
      <p:sp>
        <p:nvSpPr>
          <p:cNvPr id="79" name="Google Shape;79;p12"/>
          <p:cNvSpPr/>
          <p:nvPr/>
        </p:nvSpPr>
        <p:spPr>
          <a:xfrm>
            <a:off x="6884527" y="2414067"/>
            <a:ext cx="4417881" cy="733170"/>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An </a:t>
            </a:r>
            <a:r>
              <a:rPr lang="en-GB" b="1">
                <a:latin typeface="Roboto Mono"/>
                <a:ea typeface="Roboto Mono"/>
                <a:cs typeface="Roboto Mono"/>
                <a:sym typeface="Roboto Mono"/>
              </a:rPr>
              <a:t>if</a:t>
            </a:r>
            <a:r>
              <a:rPr lang="en-GB" b="1"/>
              <a:t> statement</a:t>
            </a:r>
            <a:r>
              <a:rPr lang="en-GB"/>
              <a:t> is then used to check if the </a:t>
            </a:r>
            <a:r>
              <a:rPr lang="en-GB" b="1"/>
              <a:t>stored password</a:t>
            </a:r>
            <a:r>
              <a:rPr lang="en-GB"/>
              <a:t> matches the </a:t>
            </a:r>
            <a:r>
              <a:rPr lang="en-GB" b="1"/>
              <a:t>entered password</a:t>
            </a:r>
            <a:r>
              <a:rPr lang="en-GB"/>
              <a:t>.</a:t>
            </a:r>
            <a:endParaRPr/>
          </a:p>
          <a:p>
            <a:pPr marL="0" indent="0">
              <a:spcBef>
                <a:spcPts val="2133"/>
              </a:spcBef>
              <a:buNone/>
            </a:pPr>
            <a:r>
              <a:rPr lang="en-GB"/>
              <a:t>If the </a:t>
            </a:r>
            <a:r>
              <a:rPr lang="en-GB" b="1"/>
              <a:t>condition </a:t>
            </a:r>
            <a:r>
              <a:rPr lang="en-GB"/>
              <a:t>is </a:t>
            </a:r>
            <a:r>
              <a:rPr lang="en-GB" b="1"/>
              <a:t>True</a:t>
            </a:r>
            <a:r>
              <a:rPr lang="en-GB"/>
              <a:t>,</a:t>
            </a:r>
            <a:r>
              <a:rPr lang="en-GB" b="1"/>
              <a:t> </a:t>
            </a:r>
            <a:r>
              <a:rPr lang="en-GB"/>
              <a:t>then it will output “</a:t>
            </a:r>
            <a:r>
              <a:rPr lang="en-GB">
                <a:latin typeface="Roboto Mono"/>
                <a:ea typeface="Roboto Mono"/>
                <a:cs typeface="Roboto Mono"/>
                <a:sym typeface="Roboto Mono"/>
              </a:rPr>
              <a:t>Access granted</a:t>
            </a:r>
            <a:r>
              <a:rPr lang="en-GB"/>
              <a:t>”.</a:t>
            </a:r>
            <a:endParaRPr/>
          </a:p>
          <a:p>
            <a:pPr marL="0" indent="0">
              <a:spcBef>
                <a:spcPts val="2133"/>
              </a:spcBef>
              <a:buNone/>
            </a:pPr>
            <a:endParaRPr/>
          </a:p>
          <a:p>
            <a:pPr marL="0" indent="0">
              <a:spcBef>
                <a:spcPts val="2133"/>
              </a:spcBef>
              <a:buNone/>
            </a:pPr>
            <a:endParaRPr/>
          </a:p>
          <a:p>
            <a:pPr marL="0" indent="0">
              <a:spcBef>
                <a:spcPts val="2133"/>
              </a:spcBef>
              <a:spcAft>
                <a:spcPts val="2133"/>
              </a:spcAft>
              <a:buNone/>
            </a:pPr>
            <a:endParaRPr/>
          </a:p>
        </p:txBody>
      </p:sp>
      <p:sp>
        <p:nvSpPr>
          <p:cNvPr id="85" name="Google Shape;85;p13"/>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Answer</a:t>
            </a:r>
            <a:endParaRPr/>
          </a:p>
        </p:txBody>
      </p:sp>
      <p:sp>
        <p:nvSpPr>
          <p:cNvPr id="87" name="Google Shape;87;p13"/>
          <p:cNvSpPr txBox="1"/>
          <p:nvPr/>
        </p:nvSpPr>
        <p:spPr>
          <a:xfrm>
            <a:off x="6730600" y="1561331"/>
            <a:ext cx="4943949" cy="4105821"/>
          </a:xfrm>
          <a:prstGeom prst="rect">
            <a:avLst/>
          </a:prstGeom>
          <a:solidFill>
            <a:srgbClr val="EFEFEF"/>
          </a:solidFill>
          <a:ln>
            <a:noFill/>
          </a:ln>
        </p:spPr>
        <p:txBody>
          <a:bodyPr spcFirstLastPara="1" wrap="square" lIns="121900" tIns="121900" rIns="121900" bIns="121900" anchor="t" anchorCtr="0">
            <a:noAutofit/>
          </a:bodyPr>
          <a:lstStyle/>
          <a:p>
            <a:r>
              <a:rPr lang="en-GB" sz="2400" dirty="0" err="1">
                <a:latin typeface="Roboto Mono"/>
                <a:ea typeface="Roboto Mono"/>
                <a:cs typeface="Roboto Mono"/>
                <a:sym typeface="Roboto Mono"/>
              </a:rPr>
              <a:t>stored_password</a:t>
            </a:r>
            <a:r>
              <a:rPr lang="en-GB" sz="2400" dirty="0">
                <a:latin typeface="Roboto Mono"/>
                <a:ea typeface="Roboto Mono"/>
                <a:cs typeface="Roboto Mono"/>
                <a:sym typeface="Roboto Mono"/>
              </a:rPr>
              <a:t> = "Fish4321"</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print("Enter password:")</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password = input()</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if password == </a:t>
            </a:r>
            <a:r>
              <a:rPr lang="en-GB" sz="2400" dirty="0" err="1">
                <a:latin typeface="Roboto Mono"/>
                <a:ea typeface="Roboto Mono"/>
                <a:cs typeface="Roboto Mono"/>
                <a:sym typeface="Roboto Mono"/>
              </a:rPr>
              <a:t>stored_password</a:t>
            </a:r>
            <a:r>
              <a:rPr lang="en-GB" sz="2400" dirty="0">
                <a:latin typeface="Roboto Mono"/>
                <a:ea typeface="Roboto Mono"/>
                <a:cs typeface="Roboto Mono"/>
                <a:sym typeface="Roboto Mono"/>
              </a:rPr>
              <a:t>:</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    print("Access granted")</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else:</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    print("Access denied")</a:t>
            </a:r>
            <a:endParaRPr sz="2400" dirty="0">
              <a:latin typeface="Roboto Mono"/>
              <a:ea typeface="Roboto Mono"/>
              <a:cs typeface="Roboto Mono"/>
              <a:sym typeface="Roboto Mono"/>
            </a:endParaRPr>
          </a:p>
        </p:txBody>
      </p:sp>
      <p:sp>
        <p:nvSpPr>
          <p:cNvPr id="88" name="Google Shape;88;p13"/>
          <p:cNvSpPr txBox="1"/>
          <p:nvPr/>
        </p:nvSpPr>
        <p:spPr>
          <a:xfrm>
            <a:off x="6315467" y="1561267"/>
            <a:ext cx="486400" cy="22780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7</a:t>
            </a:r>
            <a:endParaRPr sz="2400">
              <a:solidFill>
                <a:srgbClr val="666666"/>
              </a:solidFill>
              <a:latin typeface="Roboto Mono"/>
              <a:ea typeface="Roboto Mono"/>
              <a:cs typeface="Roboto Mono"/>
              <a:sym typeface="Roboto Mono"/>
            </a:endParaRPr>
          </a:p>
        </p:txBody>
      </p:sp>
      <p:sp>
        <p:nvSpPr>
          <p:cNvPr id="89" name="Google Shape;89;p13"/>
          <p:cNvSpPr/>
          <p:nvPr/>
        </p:nvSpPr>
        <p:spPr>
          <a:xfrm>
            <a:off x="6801867" y="3156199"/>
            <a:ext cx="3703100" cy="1511493"/>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If the </a:t>
            </a:r>
            <a:r>
              <a:rPr lang="en-GB" b="1"/>
              <a:t>condition </a:t>
            </a:r>
            <a:r>
              <a:rPr lang="en-GB"/>
              <a:t>is </a:t>
            </a:r>
            <a:r>
              <a:rPr lang="en-GB" b="1"/>
              <a:t>False</a:t>
            </a:r>
            <a:r>
              <a:rPr lang="en-GB"/>
              <a:t>,</a:t>
            </a:r>
            <a:r>
              <a:rPr lang="en-GB" b="1"/>
              <a:t> </a:t>
            </a:r>
            <a:r>
              <a:rPr lang="en-GB"/>
              <a:t>then it will output “</a:t>
            </a:r>
            <a:r>
              <a:rPr lang="en-GB">
                <a:latin typeface="Roboto Mono"/>
                <a:ea typeface="Roboto Mono"/>
                <a:cs typeface="Roboto Mono"/>
                <a:sym typeface="Roboto Mono"/>
              </a:rPr>
              <a:t>Access denied</a:t>
            </a:r>
            <a:r>
              <a:rPr lang="en-GB"/>
              <a:t>”.</a:t>
            </a:r>
            <a:endParaRPr/>
          </a:p>
          <a:p>
            <a:pPr marL="0" indent="0">
              <a:spcBef>
                <a:spcPts val="2133"/>
              </a:spcBef>
              <a:spcAft>
                <a:spcPts val="2133"/>
              </a:spcAft>
              <a:buNone/>
            </a:pPr>
            <a:endParaRPr/>
          </a:p>
        </p:txBody>
      </p:sp>
      <p:sp>
        <p:nvSpPr>
          <p:cNvPr id="95" name="Google Shape;95;p14"/>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Answer</a:t>
            </a:r>
            <a:endParaRPr/>
          </a:p>
        </p:txBody>
      </p:sp>
      <p:sp>
        <p:nvSpPr>
          <p:cNvPr id="97" name="Google Shape;97;p14"/>
          <p:cNvSpPr txBox="1"/>
          <p:nvPr/>
        </p:nvSpPr>
        <p:spPr>
          <a:xfrm>
            <a:off x="6730600" y="1561331"/>
            <a:ext cx="4954581" cy="4052659"/>
          </a:xfrm>
          <a:prstGeom prst="rect">
            <a:avLst/>
          </a:prstGeom>
          <a:solidFill>
            <a:srgbClr val="EFEFEF"/>
          </a:solidFill>
          <a:ln>
            <a:noFill/>
          </a:ln>
        </p:spPr>
        <p:txBody>
          <a:bodyPr spcFirstLastPara="1" wrap="square" lIns="121900" tIns="121900" rIns="121900" bIns="121900" anchor="t" anchorCtr="0">
            <a:noAutofit/>
          </a:bodyPr>
          <a:lstStyle/>
          <a:p>
            <a:r>
              <a:rPr lang="en-GB" sz="2400" dirty="0" err="1">
                <a:latin typeface="Roboto Mono"/>
                <a:ea typeface="Roboto Mono"/>
                <a:cs typeface="Roboto Mono"/>
                <a:sym typeface="Roboto Mono"/>
              </a:rPr>
              <a:t>stored_password</a:t>
            </a:r>
            <a:r>
              <a:rPr lang="en-GB" sz="2400" dirty="0">
                <a:latin typeface="Roboto Mono"/>
                <a:ea typeface="Roboto Mono"/>
                <a:cs typeface="Roboto Mono"/>
                <a:sym typeface="Roboto Mono"/>
              </a:rPr>
              <a:t> = "Fish4321"</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print("Enter password:")</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password = input()</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if password == </a:t>
            </a:r>
            <a:r>
              <a:rPr lang="en-GB" sz="2400" dirty="0" err="1">
                <a:latin typeface="Roboto Mono"/>
                <a:ea typeface="Roboto Mono"/>
                <a:cs typeface="Roboto Mono"/>
                <a:sym typeface="Roboto Mono"/>
              </a:rPr>
              <a:t>stored_password</a:t>
            </a:r>
            <a:r>
              <a:rPr lang="en-GB" sz="2400" dirty="0">
                <a:latin typeface="Roboto Mono"/>
                <a:ea typeface="Roboto Mono"/>
                <a:cs typeface="Roboto Mono"/>
                <a:sym typeface="Roboto Mono"/>
              </a:rPr>
              <a:t>:</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    print("Access granted")</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else:</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    print("Access denied")</a:t>
            </a:r>
            <a:endParaRPr sz="2400" dirty="0">
              <a:latin typeface="Roboto Mono"/>
              <a:ea typeface="Roboto Mono"/>
              <a:cs typeface="Roboto Mono"/>
              <a:sym typeface="Roboto Mono"/>
            </a:endParaRPr>
          </a:p>
        </p:txBody>
      </p:sp>
      <p:sp>
        <p:nvSpPr>
          <p:cNvPr id="98" name="Google Shape;98;p14"/>
          <p:cNvSpPr txBox="1"/>
          <p:nvPr/>
        </p:nvSpPr>
        <p:spPr>
          <a:xfrm>
            <a:off x="6315467" y="1561267"/>
            <a:ext cx="486400" cy="22780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7</a:t>
            </a:r>
            <a:endParaRPr sz="2400">
              <a:solidFill>
                <a:srgbClr val="666666"/>
              </a:solidFill>
              <a:latin typeface="Roboto Mono"/>
              <a:ea typeface="Roboto Mono"/>
              <a:cs typeface="Roboto Mono"/>
              <a:sym typeface="Roboto Mono"/>
            </a:endParaRPr>
          </a:p>
        </p:txBody>
      </p:sp>
      <p:sp>
        <p:nvSpPr>
          <p:cNvPr id="99" name="Google Shape;99;p14"/>
          <p:cNvSpPr/>
          <p:nvPr/>
        </p:nvSpPr>
        <p:spPr>
          <a:xfrm>
            <a:off x="6730600" y="4632622"/>
            <a:ext cx="3763735" cy="1087694"/>
          </a:xfrm>
          <a:prstGeom prst="roundRect">
            <a:avLst>
              <a:gd name="adj" fmla="val 16667"/>
            </a:avLst>
          </a:prstGeom>
          <a:solidFill>
            <a:srgbClr val="5B5BA5">
              <a:alpha val="22910"/>
            </a:srgbClr>
          </a:solidFill>
          <a:ln>
            <a:noFill/>
          </a:ln>
        </p:spPr>
        <p:txBody>
          <a:bodyPr spcFirstLastPara="1" wrap="square" lIns="121900" tIns="121900" rIns="121900" bIns="121900" anchor="ctr" anchorCtr="0">
            <a:noAutofit/>
          </a:bodyPr>
          <a:lstStyle/>
          <a:p>
            <a:endParaRPr sz="2400"/>
          </a:p>
        </p:txBody>
      </p:sp>
      <p:sp>
        <p:nvSpPr>
          <p:cNvPr id="3" name="Subtitle 2">
            <a:extLst>
              <a:ext uri="{FF2B5EF4-FFF2-40B4-BE49-F238E27FC236}">
                <a16:creationId xmlns:a16="http://schemas.microsoft.com/office/drawing/2014/main" id="{8C48AC4C-E6C8-D36B-6BD6-FAD88A43B465}"/>
              </a:ext>
            </a:extLst>
          </p:cNvPr>
          <p:cNvSpPr>
            <a:spLocks noGrp="1"/>
          </p:cNvSpPr>
          <p:nvPr>
            <p:ph type="subTitle" idx="3"/>
          </p:nvPr>
        </p:nvSpPr>
        <p:spPr/>
        <p:txBody>
          <a:bodyPr/>
          <a:lstStyle/>
          <a:p>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You will now be given a playing card.</a:t>
            </a:r>
            <a:endParaRPr/>
          </a:p>
          <a:p>
            <a:pPr marL="0" indent="0">
              <a:spcBef>
                <a:spcPts val="2133"/>
              </a:spcBef>
              <a:buNone/>
            </a:pPr>
            <a:r>
              <a:rPr lang="en-GB"/>
              <a:t>You will need to know the following properties of the card:</a:t>
            </a:r>
            <a:endParaRPr/>
          </a:p>
          <a:p>
            <a:pPr>
              <a:spcBef>
                <a:spcPts val="2133"/>
              </a:spcBef>
            </a:pPr>
            <a:r>
              <a:rPr lang="en-GB"/>
              <a:t>Colour (</a:t>
            </a:r>
            <a:r>
              <a:rPr lang="en-GB" i="1"/>
              <a:t>black or red</a:t>
            </a:r>
            <a:r>
              <a:rPr lang="en-GB"/>
              <a:t>)</a:t>
            </a:r>
            <a:endParaRPr/>
          </a:p>
          <a:p>
            <a:r>
              <a:rPr lang="en-GB"/>
              <a:t>Suit (</a:t>
            </a:r>
            <a:r>
              <a:rPr lang="en-GB" i="1"/>
              <a:t>hearts, clubs, diamonds, or spades</a:t>
            </a:r>
            <a:r>
              <a:rPr lang="en-GB"/>
              <a:t>)</a:t>
            </a:r>
            <a:endParaRPr/>
          </a:p>
          <a:p>
            <a:r>
              <a:rPr lang="en-GB"/>
              <a:t>The value (</a:t>
            </a:r>
            <a:r>
              <a:rPr lang="en-GB" i="1"/>
              <a:t>number, or jack, queen, king, ace, joker</a:t>
            </a:r>
            <a:r>
              <a:rPr lang="en-GB"/>
              <a:t>)</a:t>
            </a:r>
            <a:endParaRPr/>
          </a:p>
          <a:p>
            <a:pPr marL="0" indent="0">
              <a:spcBef>
                <a:spcPts val="2133"/>
              </a:spcBef>
              <a:spcAft>
                <a:spcPts val="2133"/>
              </a:spcAft>
              <a:buNone/>
            </a:pPr>
            <a:r>
              <a:rPr lang="en-GB" i="1"/>
              <a:t>Ace is low (value = 1) </a:t>
            </a:r>
            <a:endParaRPr i="1"/>
          </a:p>
        </p:txBody>
      </p:sp>
      <p:sp>
        <p:nvSpPr>
          <p:cNvPr id="114" name="Google Shape;114;p16"/>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Playing cards: True or false?</a:t>
            </a:r>
            <a:endParaRPr/>
          </a:p>
        </p:txBody>
      </p:sp>
      <p:pic>
        <p:nvPicPr>
          <p:cNvPr id="116" name="Google Shape;116;p16"/>
          <p:cNvPicPr preferRelativeResize="0"/>
          <p:nvPr/>
        </p:nvPicPr>
        <p:blipFill>
          <a:blip r:embed="rId3">
            <a:alphaModFix/>
          </a:blip>
          <a:stretch>
            <a:fillRect/>
          </a:stretch>
        </p:blipFill>
        <p:spPr>
          <a:xfrm>
            <a:off x="7464233" y="1560134"/>
            <a:ext cx="3431035" cy="466983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11C4020-65BD-4630-98E8-7E31704F82CC}">
  <we:reference id="wa200005566" version="1.0.0.0" store="en-001" storeType="OMEX"/>
  <we:alternateReferences>
    <we:reference id="wa200005566"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64</TotalTime>
  <Words>2656</Words>
  <Application>Microsoft Office PowerPoint</Application>
  <PresentationFormat>Widescreen</PresentationFormat>
  <Paragraphs>357</Paragraphs>
  <Slides>47</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Quicksand</vt:lpstr>
      <vt:lpstr>Quicksand Medium</vt:lpstr>
      <vt:lpstr>Roboto Mono</vt:lpstr>
      <vt:lpstr>Office Theme</vt:lpstr>
      <vt:lpstr>Skills Bootcamp Classroom Rules</vt:lpstr>
      <vt:lpstr>Software Developer Bootcamp</vt:lpstr>
      <vt:lpstr>Objectives</vt:lpstr>
      <vt:lpstr>Parson’s Puzzle</vt:lpstr>
      <vt:lpstr>Answer</vt:lpstr>
      <vt:lpstr>Answer</vt:lpstr>
      <vt:lpstr>Answer</vt:lpstr>
      <vt:lpstr>Answer</vt:lpstr>
      <vt:lpstr>Playing cards: True or false?</vt:lpstr>
      <vt:lpstr>Playing cards: True or false?</vt:lpstr>
      <vt:lpstr>True or false?</vt:lpstr>
      <vt:lpstr>True or false?</vt:lpstr>
      <vt:lpstr>True or false?</vt:lpstr>
      <vt:lpstr>True or false?</vt:lpstr>
      <vt:lpstr>True or false?</vt:lpstr>
      <vt:lpstr>True or false?</vt:lpstr>
      <vt:lpstr>The Role of Databases in Software Applications</vt:lpstr>
      <vt:lpstr>What is a Database?</vt:lpstr>
      <vt:lpstr>The Benefits of Databases</vt:lpstr>
      <vt:lpstr>Database Design</vt:lpstr>
      <vt:lpstr>Database Management Systems</vt:lpstr>
      <vt:lpstr>Database Queries</vt:lpstr>
      <vt:lpstr>Database Security</vt:lpstr>
      <vt:lpstr>Conclusion</vt:lpstr>
      <vt:lpstr>Key Benefits of Database Integration</vt:lpstr>
      <vt:lpstr>Data Accessibility</vt:lpstr>
      <vt:lpstr>Data Security</vt:lpstr>
      <vt:lpstr>Data Quality</vt:lpstr>
      <vt:lpstr>Data Analysis</vt:lpstr>
      <vt:lpstr>Data Sharing</vt:lpstr>
      <vt:lpstr>Data Automation</vt:lpstr>
      <vt:lpstr>Data Visualisation</vt:lpstr>
      <vt:lpstr>Data Scalability</vt:lpstr>
      <vt:lpstr>Conclusion</vt:lpstr>
      <vt:lpstr>Evaluate Database-Software Application Linking Mechanisms</vt:lpstr>
      <vt:lpstr>What is Database-Software Application Linking?</vt:lpstr>
      <vt:lpstr>Advantages of Database-Software Application Linking</vt:lpstr>
      <vt:lpstr>Disadvantages of Database-Software Application Linking</vt:lpstr>
      <vt:lpstr>Database-Software Application Linking Tools</vt:lpstr>
      <vt:lpstr>Database-Software Application Linking Best Practices</vt:lpstr>
      <vt:lpstr>Database-Software Application Linking Challenges</vt:lpstr>
      <vt:lpstr>Database-Software Application Linking Solutions</vt:lpstr>
      <vt:lpstr>Database-Software Application Linking Trends</vt:lpstr>
      <vt:lpstr>Conclusion</vt:lpstr>
      <vt:lpstr>Objectives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Databases in Software Applications</dc:title>
  <dc:creator>Ali Mostafa</dc:creator>
  <cp:lastModifiedBy>Daanish Hussain</cp:lastModifiedBy>
  <cp:revision>25</cp:revision>
  <dcterms:created xsi:type="dcterms:W3CDTF">2023-09-07T05:07:28Z</dcterms:created>
  <dcterms:modified xsi:type="dcterms:W3CDTF">2023-12-03T10:31:00Z</dcterms:modified>
</cp:coreProperties>
</file>