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19" r:id="rId2"/>
    <p:sldId id="256" r:id="rId3"/>
    <p:sldId id="257" r:id="rId4"/>
    <p:sldId id="268" r:id="rId5"/>
    <p:sldId id="267" r:id="rId6"/>
    <p:sldId id="266" r:id="rId7"/>
    <p:sldId id="265" r:id="rId8"/>
    <p:sldId id="264" r:id="rId9"/>
    <p:sldId id="263" r:id="rId10"/>
    <p:sldId id="262" r:id="rId11"/>
    <p:sldId id="261" r:id="rId12"/>
    <p:sldId id="260"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22" r:id="rId26"/>
    <p:sldId id="281" r:id="rId27"/>
    <p:sldId id="333" r:id="rId28"/>
    <p:sldId id="282" r:id="rId29"/>
    <p:sldId id="334" r:id="rId30"/>
    <p:sldId id="335" r:id="rId31"/>
    <p:sldId id="336" r:id="rId32"/>
    <p:sldId id="283" r:id="rId33"/>
    <p:sldId id="284" r:id="rId34"/>
    <p:sldId id="337" r:id="rId35"/>
    <p:sldId id="338" r:id="rId36"/>
    <p:sldId id="325" r:id="rId37"/>
    <p:sldId id="285" r:id="rId38"/>
    <p:sldId id="326" r:id="rId39"/>
    <p:sldId id="327" r:id="rId40"/>
    <p:sldId id="328" r:id="rId41"/>
    <p:sldId id="286" r:id="rId42"/>
    <p:sldId id="329" r:id="rId43"/>
    <p:sldId id="289" r:id="rId44"/>
    <p:sldId id="290" r:id="rId45"/>
    <p:sldId id="330" r:id="rId46"/>
    <p:sldId id="331" r:id="rId47"/>
    <p:sldId id="332" r:id="rId48"/>
    <p:sldId id="292" r:id="rId49"/>
    <p:sldId id="293" r:id="rId50"/>
    <p:sldId id="294" r:id="rId51"/>
    <p:sldId id="295" r:id="rId52"/>
    <p:sldId id="296" r:id="rId53"/>
    <p:sldId id="297" r:id="rId54"/>
    <p:sldId id="299" r:id="rId55"/>
    <p:sldId id="300" r:id="rId56"/>
    <p:sldId id="301" r:id="rId57"/>
    <p:sldId id="302" r:id="rId58"/>
    <p:sldId id="303" r:id="rId59"/>
    <p:sldId id="306" r:id="rId60"/>
    <p:sldId id="309" r:id="rId61"/>
    <p:sldId id="310" r:id="rId62"/>
    <p:sldId id="311" r:id="rId63"/>
    <p:sldId id="312" r:id="rId64"/>
    <p:sldId id="313" r:id="rId65"/>
    <p:sldId id="314" r:id="rId66"/>
    <p:sldId id="315" r:id="rId67"/>
    <p:sldId id="316" r:id="rId68"/>
    <p:sldId id="317" r:id="rId69"/>
    <p:sldId id="321" r:id="rId70"/>
    <p:sldId id="339" r:id="rId71"/>
    <p:sldId id="288" r:id="rId72"/>
    <p:sldId id="25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DD808-659B-45D5-B00B-8EE5ABF6958E}" type="datetimeFigureOut">
              <a:rPr lang="en-GB" smtClean="0"/>
              <a:t>31/08/2023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045DC-7BCE-4AE8-B0C6-C1799B4057E0}" type="slidenum">
              <a:rPr lang="en-GB" smtClean="0"/>
              <a:t>‹#›</a:t>
            </a:fld>
            <a:endParaRPr lang="en-GB"/>
          </a:p>
        </p:txBody>
      </p:sp>
    </p:spTree>
    <p:extLst>
      <p:ext uri="{BB962C8B-B14F-4D97-AF65-F5344CB8AC3E}">
        <p14:creationId xmlns:p14="http://schemas.microsoft.com/office/powerpoint/2010/main" val="114351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We'll be looking at four major industries: Healthcare, Finance, Retail, and Manufacturing. Each has its unique data requirements and security challenges. </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Data is the lifeblood of any organisation. Today, we'll focus on two key objectives: identifying the types of data that different industries rely on and understanding how data security considerations vary among these industries. </a:t>
            </a:r>
            <a:endParaRPr lang="en-GB" sz="1800" dirty="0"/>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86045DC-7BCE-4AE8-B0C6-C1799B4057E0}" type="slidenum">
              <a:rPr lang="en-GB" smtClean="0"/>
              <a:t>4</a:t>
            </a:fld>
            <a:endParaRPr lang="en-GB"/>
          </a:p>
        </p:txBody>
      </p:sp>
    </p:spTree>
    <p:extLst>
      <p:ext uri="{BB962C8B-B14F-4D97-AF65-F5344CB8AC3E}">
        <p14:creationId xmlns:p14="http://schemas.microsoft.com/office/powerpoint/2010/main" val="315681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We'll start by understanding the rise of big data, then explore how data volume influences development decisions. Later, we'll discuss the role of compliance and regulations and their influence across different industries.</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24</a:t>
            </a:fld>
            <a:endParaRPr lang="en-GB"/>
          </a:p>
        </p:txBody>
      </p:sp>
    </p:spTree>
    <p:extLst>
      <p:ext uri="{BB962C8B-B14F-4D97-AF65-F5344CB8AC3E}">
        <p14:creationId xmlns:p14="http://schemas.microsoft.com/office/powerpoint/2010/main" val="46904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Arial" panose="020B0604020202020204" pitchFamily="34" charset="0"/>
              </a:rPr>
              <a:t>Big Data isn't just about large volumes of data. It encompasses the speed at which data is generated and the variety of data sources.</a:t>
            </a:r>
            <a:endParaRPr lang="en-GB" dirty="0"/>
          </a:p>
          <a:p>
            <a:r>
              <a:rPr lang="en-GB" sz="1800" dirty="0">
                <a:effectLst/>
                <a:latin typeface="Calibri" panose="020F0502020204030204" pitchFamily="34" charset="0"/>
                <a:ea typeface="Calibri" panose="020F0502020204030204" pitchFamily="34" charset="0"/>
                <a:cs typeface="Arial" panose="020B0604020202020204" pitchFamily="34" charset="0"/>
              </a:rPr>
              <a:t>As data volume grows, it directly affects storage needs, demands more processing power, and poses scalability challenges for software solutions.</a:t>
            </a:r>
          </a:p>
        </p:txBody>
      </p:sp>
      <p:sp>
        <p:nvSpPr>
          <p:cNvPr id="4" name="Slide Number Placeholder 3"/>
          <p:cNvSpPr>
            <a:spLocks noGrp="1"/>
          </p:cNvSpPr>
          <p:nvPr>
            <p:ph type="sldNum" sz="quarter" idx="5"/>
          </p:nvPr>
        </p:nvSpPr>
        <p:spPr/>
        <p:txBody>
          <a:bodyPr/>
          <a:lstStyle/>
          <a:p>
            <a:fld id="{286045DC-7BCE-4AE8-B0C6-C1799B4057E0}" type="slidenum">
              <a:rPr lang="en-GB" smtClean="0"/>
              <a:t>25</a:t>
            </a:fld>
            <a:endParaRPr lang="en-GB"/>
          </a:p>
        </p:txBody>
      </p:sp>
    </p:spTree>
    <p:extLst>
      <p:ext uri="{BB962C8B-B14F-4D97-AF65-F5344CB8AC3E}">
        <p14:creationId xmlns:p14="http://schemas.microsoft.com/office/powerpoint/2010/main" val="258441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The sheer volume of data can dictate the type of database we choose, how we retrieve and analyse data, and how we secure and back up our data.</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26</a:t>
            </a:fld>
            <a:endParaRPr lang="en-GB"/>
          </a:p>
        </p:txBody>
      </p:sp>
    </p:spTree>
    <p:extLst>
      <p:ext uri="{BB962C8B-B14F-4D97-AF65-F5344CB8AC3E}">
        <p14:creationId xmlns:p14="http://schemas.microsoft.com/office/powerpoint/2010/main" val="324029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The sheer volume of data can dictate the type of database we choose, how we retrieve and analyse data, and how we secure and back up our data.</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27</a:t>
            </a:fld>
            <a:endParaRPr lang="en-GB"/>
          </a:p>
        </p:txBody>
      </p:sp>
    </p:spTree>
    <p:extLst>
      <p:ext uri="{BB962C8B-B14F-4D97-AF65-F5344CB8AC3E}">
        <p14:creationId xmlns:p14="http://schemas.microsoft.com/office/powerpoint/2010/main" val="80354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The sheer volume of data can dictate the type of database we choose, how we retrieve and analyse data, and how we secure and back up our data.</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29</a:t>
            </a:fld>
            <a:endParaRPr lang="en-GB"/>
          </a:p>
        </p:txBody>
      </p:sp>
    </p:spTree>
    <p:extLst>
      <p:ext uri="{BB962C8B-B14F-4D97-AF65-F5344CB8AC3E}">
        <p14:creationId xmlns:p14="http://schemas.microsoft.com/office/powerpoint/2010/main" val="3242068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The sheer volume of data can dictate the type of database we choose, how we retrieve and analyse data, and how we secure and back up our data.</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30</a:t>
            </a:fld>
            <a:endParaRPr lang="en-GB"/>
          </a:p>
        </p:txBody>
      </p:sp>
    </p:spTree>
    <p:extLst>
      <p:ext uri="{BB962C8B-B14F-4D97-AF65-F5344CB8AC3E}">
        <p14:creationId xmlns:p14="http://schemas.microsoft.com/office/powerpoint/2010/main" val="4229328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The sheer volume of data can dictate the type of database we choose, how we retrieve and analyse data, and how we secure and back up our data.</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31</a:t>
            </a:fld>
            <a:endParaRPr lang="en-GB"/>
          </a:p>
        </p:txBody>
      </p:sp>
    </p:spTree>
    <p:extLst>
      <p:ext uri="{BB962C8B-B14F-4D97-AF65-F5344CB8AC3E}">
        <p14:creationId xmlns:p14="http://schemas.microsoft.com/office/powerpoint/2010/main" val="3911492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Compliance ensures that software meets specific standards or regulations. Adhering to these is crucial for legal, ethical, and business reasons.</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43</a:t>
            </a:fld>
            <a:endParaRPr lang="en-GB"/>
          </a:p>
        </p:txBody>
      </p:sp>
    </p:spTree>
    <p:extLst>
      <p:ext uri="{BB962C8B-B14F-4D97-AF65-F5344CB8AC3E}">
        <p14:creationId xmlns:p14="http://schemas.microsoft.com/office/powerpoint/2010/main" val="3362103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46</a:t>
            </a:fld>
            <a:endParaRPr lang="en-GB"/>
          </a:p>
        </p:txBody>
      </p:sp>
    </p:spTree>
    <p:extLst>
      <p:ext uri="{BB962C8B-B14F-4D97-AF65-F5344CB8AC3E}">
        <p14:creationId xmlns:p14="http://schemas.microsoft.com/office/powerpoint/2010/main" val="1727613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Arial" panose="020B0604020202020204" pitchFamily="34" charset="0"/>
              </a:rPr>
              <a:t>The finance sector has stringent regulations around transaction security and how long data should be retained.</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48</a:t>
            </a:fld>
            <a:endParaRPr lang="en-GB"/>
          </a:p>
        </p:txBody>
      </p:sp>
    </p:spTree>
    <p:extLst>
      <p:ext uri="{BB962C8B-B14F-4D97-AF65-F5344CB8AC3E}">
        <p14:creationId xmlns:p14="http://schemas.microsoft.com/office/powerpoint/2010/main" val="377950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finance, transaction data, customer information, and market data are paramount. These data types facilitate trading, customer service, and risk assessment.</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5</a:t>
            </a:fld>
            <a:endParaRPr lang="en-GB"/>
          </a:p>
        </p:txBody>
      </p:sp>
    </p:spTree>
    <p:extLst>
      <p:ext uri="{BB962C8B-B14F-4D97-AF65-F5344CB8AC3E}">
        <p14:creationId xmlns:p14="http://schemas.microsoft.com/office/powerpoint/2010/main" val="92274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Arial" panose="020B0604020202020204" pitchFamily="34" charset="0"/>
              </a:rPr>
              <a:t>In healthcare, regulations often focus on patient data privacy and how this data is stored and transferred.</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49</a:t>
            </a:fld>
            <a:endParaRPr lang="en-GB"/>
          </a:p>
        </p:txBody>
      </p:sp>
    </p:spTree>
    <p:extLst>
      <p:ext uri="{BB962C8B-B14F-4D97-AF65-F5344CB8AC3E}">
        <p14:creationId xmlns:p14="http://schemas.microsoft.com/office/powerpoint/2010/main" val="3796822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Arial" panose="020B0604020202020204" pitchFamily="34" charset="0"/>
              </a:rPr>
              <a:t>E-commerce platforms must ensure payment data is secure and protect user data from breaches.</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50</a:t>
            </a:fld>
            <a:endParaRPr lang="en-GB"/>
          </a:p>
        </p:txBody>
      </p:sp>
    </p:spTree>
    <p:extLst>
      <p:ext uri="{BB962C8B-B14F-4D97-AF65-F5344CB8AC3E}">
        <p14:creationId xmlns:p14="http://schemas.microsoft.com/office/powerpoint/2010/main" val="1246397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Arial" panose="020B0604020202020204" pitchFamily="34" charset="0"/>
              </a:rPr>
              <a:t>Manufacturing industries focus on quality assurance data and ensuring transparency in the supply chain.</a:t>
            </a:r>
            <a:endParaRPr lang="en-GB" dirty="0"/>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51</a:t>
            </a:fld>
            <a:endParaRPr lang="en-GB"/>
          </a:p>
        </p:txBody>
      </p:sp>
    </p:spTree>
    <p:extLst>
      <p:ext uri="{BB962C8B-B14F-4D97-AF65-F5344CB8AC3E}">
        <p14:creationId xmlns:p14="http://schemas.microsoft.com/office/powerpoint/2010/main" val="3925936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We’ll delve into the intricacies of software development, specifically focusing on how customer needs and market dynamics like innovation and competition shape the rationale for software development across industries. Understanding customer needs is paramount in any industry. In software development, it's the cornerstone for creating products that solve real-world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54</a:t>
            </a:fld>
            <a:endParaRPr lang="en-GB"/>
          </a:p>
        </p:txBody>
      </p:sp>
    </p:spTree>
    <p:extLst>
      <p:ext uri="{BB962C8B-B14F-4D97-AF65-F5344CB8AC3E}">
        <p14:creationId xmlns:p14="http://schemas.microsoft.com/office/powerpoint/2010/main" val="23906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We'll start by discussing how customer needs influence software development, then move on to the role of innovation and competition. Finally, we'll examine these aspects in a selected industry.</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55</a:t>
            </a:fld>
            <a:endParaRPr lang="en-GB"/>
          </a:p>
        </p:txBody>
      </p:sp>
    </p:spTree>
    <p:extLst>
      <p:ext uri="{BB962C8B-B14F-4D97-AF65-F5344CB8AC3E}">
        <p14:creationId xmlns:p14="http://schemas.microsoft.com/office/powerpoint/2010/main" val="4054265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From healthcare to finance, customer needs dictate the kind of software that gets developed. For instance, in healthcare, there's a focus on data security and patient records, while in finance, real-time data processing is crucial.</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56</a:t>
            </a:fld>
            <a:endParaRPr lang="en-GB"/>
          </a:p>
        </p:txBody>
      </p:sp>
    </p:spTree>
    <p:extLst>
      <p:ext uri="{BB962C8B-B14F-4D97-AF65-F5344CB8AC3E}">
        <p14:creationId xmlns:p14="http://schemas.microsoft.com/office/powerpoint/2010/main" val="1605254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Innovation is the lifeblood of software development. It's what sets you apart from the competition and offers unique solutions to customer needs.</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60</a:t>
            </a:fld>
            <a:endParaRPr lang="en-GB"/>
          </a:p>
        </p:txBody>
      </p:sp>
    </p:spTree>
    <p:extLst>
      <p:ext uri="{BB962C8B-B14F-4D97-AF65-F5344CB8AC3E}">
        <p14:creationId xmlns:p14="http://schemas.microsoft.com/office/powerpoint/2010/main" val="1766365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Competition drives innovation. It pushes companies to develop better, faster, and more efficient software solutions. Innovation and competition are two sides of the same coin. While competition drives the need for innovation, innovative companies often set the pace for competition.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62</a:t>
            </a:fld>
            <a:endParaRPr lang="en-GB"/>
          </a:p>
        </p:txBody>
      </p:sp>
    </p:spTree>
    <p:extLst>
      <p:ext uri="{BB962C8B-B14F-4D97-AF65-F5344CB8AC3E}">
        <p14:creationId xmlns:p14="http://schemas.microsoft.com/office/powerpoint/2010/main" val="212639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In healthcare, data types include patient records, medical imaging, and research data. These are critical for diagnosis, treatment, and advancing medical science.</a:t>
            </a:r>
          </a:p>
          <a:p>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6</a:t>
            </a:fld>
            <a:endParaRPr lang="en-GB"/>
          </a:p>
        </p:txBody>
      </p:sp>
    </p:spTree>
    <p:extLst>
      <p:ext uri="{BB962C8B-B14F-4D97-AF65-F5344CB8AC3E}">
        <p14:creationId xmlns:p14="http://schemas.microsoft.com/office/powerpoint/2010/main" val="372434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Retailers rely on inventory data, sales data, and customer preferences to manage stock levels, forecast demand, and tailor marketing strategies.</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7</a:t>
            </a:fld>
            <a:endParaRPr lang="en-GB"/>
          </a:p>
        </p:txBody>
      </p:sp>
    </p:spTree>
    <p:extLst>
      <p:ext uri="{BB962C8B-B14F-4D97-AF65-F5344CB8AC3E}">
        <p14:creationId xmlns:p14="http://schemas.microsoft.com/office/powerpoint/2010/main" val="127006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manufacturing, production data, quality control data, and supply chain data are crucial for efficient operations and product quality.</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8</a:t>
            </a:fld>
            <a:endParaRPr lang="en-GB"/>
          </a:p>
        </p:txBody>
      </p:sp>
    </p:spTree>
    <p:extLst>
      <p:ext uri="{BB962C8B-B14F-4D97-AF65-F5344CB8AC3E}">
        <p14:creationId xmlns:p14="http://schemas.microsoft.com/office/powerpoint/2010/main" val="406283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Healthcare data security often involves HIPAA compliance and robust encryption to protect sensitive patient information.</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15</a:t>
            </a:fld>
            <a:endParaRPr lang="en-GB"/>
          </a:p>
        </p:txBody>
      </p:sp>
    </p:spTree>
    <p:extLst>
      <p:ext uri="{BB962C8B-B14F-4D97-AF65-F5344CB8AC3E}">
        <p14:creationId xmlns:p14="http://schemas.microsoft.com/office/powerpoint/2010/main" val="32324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Retailers often need to be PCI compliant and may use data masking to protect customer information.</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16</a:t>
            </a:fld>
            <a:endParaRPr lang="en-GB"/>
          </a:p>
        </p:txBody>
      </p:sp>
    </p:spTree>
    <p:extLst>
      <p:ext uri="{BB962C8B-B14F-4D97-AF65-F5344CB8AC3E}">
        <p14:creationId xmlns:p14="http://schemas.microsoft.com/office/powerpoint/2010/main" val="2201939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Manufacturers may use industrial firewalls and secure data transmission methods to protect against industrial espionage and sabotage.</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21</a:t>
            </a:fld>
            <a:endParaRPr lang="en-GB"/>
          </a:p>
        </p:txBody>
      </p:sp>
    </p:spTree>
    <p:extLst>
      <p:ext uri="{BB962C8B-B14F-4D97-AF65-F5344CB8AC3E}">
        <p14:creationId xmlns:p14="http://schemas.microsoft.com/office/powerpoint/2010/main" val="179060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we'll delve into the intricate relationship between data volume, compliance, and software development.</a:t>
            </a:r>
            <a:endParaRPr lang="en-GB" dirty="0"/>
          </a:p>
        </p:txBody>
      </p:sp>
      <p:sp>
        <p:nvSpPr>
          <p:cNvPr id="4" name="Slide Number Placeholder 3"/>
          <p:cNvSpPr>
            <a:spLocks noGrp="1"/>
          </p:cNvSpPr>
          <p:nvPr>
            <p:ph type="sldNum" sz="quarter" idx="5"/>
          </p:nvPr>
        </p:nvSpPr>
        <p:spPr/>
        <p:txBody>
          <a:bodyPr/>
          <a:lstStyle/>
          <a:p>
            <a:fld id="{286045DC-7BCE-4AE8-B0C6-C1799B4057E0}" type="slidenum">
              <a:rPr lang="en-GB" smtClean="0"/>
              <a:t>23</a:t>
            </a:fld>
            <a:endParaRPr lang="en-GB"/>
          </a:p>
        </p:txBody>
      </p:sp>
    </p:spTree>
    <p:extLst>
      <p:ext uri="{BB962C8B-B14F-4D97-AF65-F5344CB8AC3E}">
        <p14:creationId xmlns:p14="http://schemas.microsoft.com/office/powerpoint/2010/main" val="173705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9794-2199-F603-4ECB-7D0FD7800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B8AB00-C6B8-E3A0-A880-DA6E8C5EB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66CE51-62F5-82CD-39DF-585711EE1F4C}"/>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5" name="Footer Placeholder 4">
            <a:extLst>
              <a:ext uri="{FF2B5EF4-FFF2-40B4-BE49-F238E27FC236}">
                <a16:creationId xmlns:a16="http://schemas.microsoft.com/office/drawing/2014/main" id="{6541EF1F-5E2C-924B-5898-AC17EC3738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8519E-EB33-D24F-8747-B3E04514AE10}"/>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3771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FBDA-86E7-29AE-B5A8-BCA0DD5681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D09A6F-6E66-0CAE-DF12-9BEB8DBFF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587EED-D0BF-9811-FEA2-CED92DC8EA01}"/>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5" name="Footer Placeholder 4">
            <a:extLst>
              <a:ext uri="{FF2B5EF4-FFF2-40B4-BE49-F238E27FC236}">
                <a16:creationId xmlns:a16="http://schemas.microsoft.com/office/drawing/2014/main" id="{150C0990-33F9-0578-6A2B-51A5904B9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421584-F1F3-3DBB-3FB8-02B13E6FA165}"/>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348676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0FC34-C68F-BBED-F77A-2CDA6E8E2E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C4FAA2-72F1-DDA8-A519-B45DEE1BBA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A8A186-B0EE-9EA3-E171-3BF0EF2D57F3}"/>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5" name="Footer Placeholder 4">
            <a:extLst>
              <a:ext uri="{FF2B5EF4-FFF2-40B4-BE49-F238E27FC236}">
                <a16:creationId xmlns:a16="http://schemas.microsoft.com/office/drawing/2014/main" id="{BEFD6187-FEEF-0631-7D3B-3B8E3F53A9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E6259A-8036-7F16-9249-E4AF1B59806B}"/>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43349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2D45-00BB-C818-9576-873462CA86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26F232-9CA2-7D0C-00F6-D41B7F1DD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91F06E-EDE2-BF83-6FF4-05D3B10DDC28}"/>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5" name="Footer Placeholder 4">
            <a:extLst>
              <a:ext uri="{FF2B5EF4-FFF2-40B4-BE49-F238E27FC236}">
                <a16:creationId xmlns:a16="http://schemas.microsoft.com/office/drawing/2014/main" id="{D4820171-5893-FDC8-2047-4D8BE404C5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66BCC7-7D88-F663-DACD-C1D0B727FA6D}"/>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194329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901B-7DD6-A823-BC4E-2A5ED14A2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7739BA-EEE8-F177-A275-E5DA174C9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A938D-E747-9193-2FB2-2788AACBE363}"/>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5" name="Footer Placeholder 4">
            <a:extLst>
              <a:ext uri="{FF2B5EF4-FFF2-40B4-BE49-F238E27FC236}">
                <a16:creationId xmlns:a16="http://schemas.microsoft.com/office/drawing/2014/main" id="{170C233F-16FE-94A8-C3BF-EB3BBBA8B8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227298-53EC-DA94-1433-F6373D85A03D}"/>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2499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302-E236-9CDC-9C98-ACDA5A5567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A3E0F1-A03E-3A09-B602-4AD37399D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9BBDE7-6707-9AB1-57BA-8C18BA6A0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DB152A-813F-E1E6-608F-3572DD7A3032}"/>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6" name="Footer Placeholder 5">
            <a:extLst>
              <a:ext uri="{FF2B5EF4-FFF2-40B4-BE49-F238E27FC236}">
                <a16:creationId xmlns:a16="http://schemas.microsoft.com/office/drawing/2014/main" id="{93264D87-05C0-74FF-F0F8-E40150CA35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2A641A-B600-A661-13D1-3E15EFD4DE56}"/>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379904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07D0-CC55-EB76-0CBE-22DC30A20C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5E2C0E-F68A-D6B3-BDC1-DB4E38DDEF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7CA7-D7CA-EF0A-6954-D59493CA2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5770C8-60EA-286C-A909-7B71242B7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46A5A0-EE53-BC50-08EE-B73BAE63F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CCFB0E-92EB-3179-B67D-747B74431B26}"/>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8" name="Footer Placeholder 7">
            <a:extLst>
              <a:ext uri="{FF2B5EF4-FFF2-40B4-BE49-F238E27FC236}">
                <a16:creationId xmlns:a16="http://schemas.microsoft.com/office/drawing/2014/main" id="{A5C5816C-D939-058D-57C7-80E2D66A3E9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273F07-2DDC-C89E-ECB4-FF39E08BC60E}"/>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306255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5437-059F-7AC7-2BEA-3EC3309237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E4369B6-15C8-9F8E-A092-F061E9096DCC}"/>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4" name="Footer Placeholder 3">
            <a:extLst>
              <a:ext uri="{FF2B5EF4-FFF2-40B4-BE49-F238E27FC236}">
                <a16:creationId xmlns:a16="http://schemas.microsoft.com/office/drawing/2014/main" id="{AD32B96F-94FA-A31A-471B-C13136869A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CB54B3-7372-A0EB-D906-03F29C2B168C}"/>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99618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E5387-AE98-1B44-26BB-2DBEF412E6A7}"/>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3" name="Footer Placeholder 2">
            <a:extLst>
              <a:ext uri="{FF2B5EF4-FFF2-40B4-BE49-F238E27FC236}">
                <a16:creationId xmlns:a16="http://schemas.microsoft.com/office/drawing/2014/main" id="{91530DA3-F002-57B9-CACC-E98A6DE8C3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F31AD7-A899-27F6-6450-B255DBE93EF6}"/>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230117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0046-6B2E-2ECC-0D33-868C4CE0D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B7F3EA-732F-2296-CB5E-1BFC918DD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694C3E-5B72-B622-3DCB-C0627D3DA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23973-1146-A809-2D4D-D3DD36A62552}"/>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6" name="Footer Placeholder 5">
            <a:extLst>
              <a:ext uri="{FF2B5EF4-FFF2-40B4-BE49-F238E27FC236}">
                <a16:creationId xmlns:a16="http://schemas.microsoft.com/office/drawing/2014/main" id="{C577DA1E-252A-DE11-F5B0-3E8E7934FB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BDD762-B38C-804D-EC82-9291C1B88949}"/>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24391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8484-66DF-783D-753A-B2287D32F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EE63B0-CC34-DD63-EBC3-8694C666E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432B09-33F9-27A4-C7B9-578E10DCB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952E4-4BC6-1F06-6EAA-64A741D3DACE}"/>
              </a:ext>
            </a:extLst>
          </p:cNvPr>
          <p:cNvSpPr>
            <a:spLocks noGrp="1"/>
          </p:cNvSpPr>
          <p:nvPr>
            <p:ph type="dt" sz="half" idx="10"/>
          </p:nvPr>
        </p:nvSpPr>
        <p:spPr/>
        <p:txBody>
          <a:bodyPr/>
          <a:lstStyle/>
          <a:p>
            <a:fld id="{6CCE1180-5D17-4B32-9A15-8347947B09A3}" type="datetimeFigureOut">
              <a:rPr lang="en-GB" smtClean="0"/>
              <a:t>31/08/2023</a:t>
            </a:fld>
            <a:endParaRPr lang="en-GB"/>
          </a:p>
        </p:txBody>
      </p:sp>
      <p:sp>
        <p:nvSpPr>
          <p:cNvPr id="6" name="Footer Placeholder 5">
            <a:extLst>
              <a:ext uri="{FF2B5EF4-FFF2-40B4-BE49-F238E27FC236}">
                <a16:creationId xmlns:a16="http://schemas.microsoft.com/office/drawing/2014/main" id="{F1603DEA-527F-8CD9-B1D6-7CF2AE4909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B6E2FC-143C-3262-7C2E-7151DEB3D6A7}"/>
              </a:ext>
            </a:extLst>
          </p:cNvPr>
          <p:cNvSpPr>
            <a:spLocks noGrp="1"/>
          </p:cNvSpPr>
          <p:nvPr>
            <p:ph type="sldNum" sz="quarter" idx="12"/>
          </p:nvPr>
        </p:nvSpPr>
        <p:spPr/>
        <p:txBody>
          <a:bodyPr/>
          <a:lstStyle/>
          <a:p>
            <a:fld id="{76127E89-9A6A-4998-90FB-8A005F312A46}" type="slidenum">
              <a:rPr lang="en-GB" smtClean="0"/>
              <a:t>‹#›</a:t>
            </a:fld>
            <a:endParaRPr lang="en-GB"/>
          </a:p>
        </p:txBody>
      </p:sp>
    </p:spTree>
    <p:extLst>
      <p:ext uri="{BB962C8B-B14F-4D97-AF65-F5344CB8AC3E}">
        <p14:creationId xmlns:p14="http://schemas.microsoft.com/office/powerpoint/2010/main" val="170642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23E5C6-69FB-3BDC-4B19-89B43BB06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60CA62-BB27-46B5-2D64-72BEFC574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BC97F1-6998-BA95-35C8-B1493C9A2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E1180-5D17-4B32-9A15-8347947B09A3}" type="datetimeFigureOut">
              <a:rPr lang="en-GB" smtClean="0"/>
              <a:t>31/08/2023</a:t>
            </a:fld>
            <a:endParaRPr lang="en-GB"/>
          </a:p>
        </p:txBody>
      </p:sp>
      <p:sp>
        <p:nvSpPr>
          <p:cNvPr id="5" name="Footer Placeholder 4">
            <a:extLst>
              <a:ext uri="{FF2B5EF4-FFF2-40B4-BE49-F238E27FC236}">
                <a16:creationId xmlns:a16="http://schemas.microsoft.com/office/drawing/2014/main" id="{9751DF9F-06BA-FDAE-0114-C036D9B94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28F92D-D887-4C16-0E66-DE156E1495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27E89-9A6A-4998-90FB-8A005F312A46}" type="slidenum">
              <a:rPr lang="en-GB" smtClean="0"/>
              <a:t>‹#›</a:t>
            </a:fld>
            <a:endParaRPr lang="en-GB"/>
          </a:p>
        </p:txBody>
      </p:sp>
    </p:spTree>
    <p:extLst>
      <p:ext uri="{BB962C8B-B14F-4D97-AF65-F5344CB8AC3E}">
        <p14:creationId xmlns:p14="http://schemas.microsoft.com/office/powerpoint/2010/main" val="6181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Energy Data</a:t>
            </a:r>
          </a:p>
        </p:txBody>
      </p:sp>
      <p:pic>
        <p:nvPicPr>
          <p:cNvPr id="5" name="Picture Placeholder 4">
            <a:extLst>
              <a:ext uri="{FF2B5EF4-FFF2-40B4-BE49-F238E27FC236}">
                <a16:creationId xmlns:a16="http://schemas.microsoft.com/office/drawing/2014/main" id="{F0CD4E42-592F-6176-98E0-023E9AD05743}"/>
              </a:ext>
            </a:extLst>
          </p:cNvPr>
          <p:cNvPicPr>
            <a:picLocks noGrp="1" noChangeAspect="1"/>
          </p:cNvPicPr>
          <p:nvPr>
            <p:ph type="pic" idx="1"/>
          </p:nvPr>
        </p:nvPicPr>
        <p:blipFill>
          <a:blip r:embed="rId2"/>
          <a:srcRect l="12613" r="1261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Energy data includes information such as electricity usage, renewable sources, and emissions levels.</a:t>
            </a:r>
          </a:p>
          <a:p>
            <a:pPr>
              <a:buFontTx/>
              <a:buChar char="•"/>
            </a:pPr>
            <a:r>
              <a:rPr lang="en-US"/>
              <a:t>Energy companies use this data to make decisions about pricing, sustainability, and resource management.</a:t>
            </a:r>
          </a:p>
        </p:txBody>
      </p:sp>
    </p:spTree>
    <p:extLst>
      <p:ext uri="{BB962C8B-B14F-4D97-AF65-F5344CB8AC3E}">
        <p14:creationId xmlns:p14="http://schemas.microsoft.com/office/powerpoint/2010/main" val="364641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Media Data</a:t>
            </a:r>
          </a:p>
        </p:txBody>
      </p:sp>
      <p:pic>
        <p:nvPicPr>
          <p:cNvPr id="5" name="Picture Placeholder 4">
            <a:extLst>
              <a:ext uri="{FF2B5EF4-FFF2-40B4-BE49-F238E27FC236}">
                <a16:creationId xmlns:a16="http://schemas.microsoft.com/office/drawing/2014/main" id="{F9203E75-D27A-5BB8-BDB3-2A4CE9A29F7B}"/>
              </a:ext>
            </a:extLst>
          </p:cNvPr>
          <p:cNvPicPr>
            <a:picLocks noGrp="1" noChangeAspect="1"/>
          </p:cNvPicPr>
          <p:nvPr>
            <p:ph type="pic" idx="1"/>
          </p:nvPr>
        </p:nvPicPr>
        <p:blipFill>
          <a:blip r:embed="rId2"/>
          <a:srcRect l="3701" r="3701"/>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Media data includes information such as viewership ratings, user engagement, and content trends.</a:t>
            </a:r>
          </a:p>
          <a:p>
            <a:pPr>
              <a:buFontTx/>
              <a:buChar char="•"/>
            </a:pPr>
            <a:r>
              <a:rPr lang="en-US"/>
              <a:t>Media companies use this data to make decisions about content, advertising, and audience targeting.</a:t>
            </a:r>
          </a:p>
        </p:txBody>
      </p:sp>
    </p:spTree>
    <p:extLst>
      <p:ext uri="{BB962C8B-B14F-4D97-AF65-F5344CB8AC3E}">
        <p14:creationId xmlns:p14="http://schemas.microsoft.com/office/powerpoint/2010/main" val="369651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Technology Data</a:t>
            </a:r>
          </a:p>
        </p:txBody>
      </p:sp>
      <p:pic>
        <p:nvPicPr>
          <p:cNvPr id="5" name="Picture Placeholder 4">
            <a:extLst>
              <a:ext uri="{FF2B5EF4-FFF2-40B4-BE49-F238E27FC236}">
                <a16:creationId xmlns:a16="http://schemas.microsoft.com/office/drawing/2014/main" id="{271E7581-AADA-C8D5-8BE9-1360C723402F}"/>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Technology data includes information such as user behavior, device usage, and software performance.</a:t>
            </a:r>
          </a:p>
          <a:p>
            <a:pPr>
              <a:buFontTx/>
              <a:buChar char="•"/>
            </a:pPr>
            <a:r>
              <a:rPr lang="en-US"/>
              <a:t>Technology companies use this data to make decisions about product design, user experience, and customer support.</a:t>
            </a:r>
          </a:p>
        </p:txBody>
      </p:sp>
    </p:spTree>
    <p:extLst>
      <p:ext uri="{BB962C8B-B14F-4D97-AF65-F5344CB8AC3E}">
        <p14:creationId xmlns:p14="http://schemas.microsoft.com/office/powerpoint/2010/main" val="265181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Data Security Considerations Among Different Industries</a:t>
            </a:r>
          </a:p>
        </p:txBody>
      </p:sp>
    </p:spTree>
    <p:extLst>
      <p:ext uri="{BB962C8B-B14F-4D97-AF65-F5344CB8AC3E}">
        <p14:creationId xmlns:p14="http://schemas.microsoft.com/office/powerpoint/2010/main" val="264476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Financial Industry</a:t>
            </a:r>
          </a:p>
        </p:txBody>
      </p:sp>
      <p:pic>
        <p:nvPicPr>
          <p:cNvPr id="5" name="Picture Placeholder 4">
            <a:extLst>
              <a:ext uri="{FF2B5EF4-FFF2-40B4-BE49-F238E27FC236}">
                <a16:creationId xmlns:a16="http://schemas.microsoft.com/office/drawing/2014/main" id="{308F8988-43B6-63D1-76C0-13FF73862553}"/>
              </a:ext>
            </a:extLst>
          </p:cNvPr>
          <p:cNvPicPr>
            <a:picLocks noGrp="1" noChangeAspect="1"/>
          </p:cNvPicPr>
          <p:nvPr>
            <p:ph type="pic" idx="1"/>
          </p:nvPr>
        </p:nvPicPr>
        <p:blipFill>
          <a:blip r:embed="rId2"/>
          <a:srcRect l="12882" r="1288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Financial institutions must protect customer data from unauthorized access and use.</a:t>
            </a:r>
          </a:p>
          <a:p>
            <a:pPr>
              <a:buFontTx/>
              <a:buChar char="•"/>
            </a:pPr>
            <a:r>
              <a:rPr lang="en-US"/>
              <a:t>Data security measures must be in place to protect customer information, such as passwords, account numbers, and credit card numbers.</a:t>
            </a:r>
          </a:p>
          <a:p>
            <a:pPr>
              <a:buFontTx/>
              <a:buChar char="•"/>
            </a:pPr>
            <a:r>
              <a:rPr lang="en-US"/>
              <a:t>Financial institutions must also ensure that their systems are secure from external threats, such as hackers.</a:t>
            </a:r>
          </a:p>
        </p:txBody>
      </p:sp>
    </p:spTree>
    <p:extLst>
      <p:ext uri="{BB962C8B-B14F-4D97-AF65-F5344CB8AC3E}">
        <p14:creationId xmlns:p14="http://schemas.microsoft.com/office/powerpoint/2010/main" val="183439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Healthcare Industry</a:t>
            </a:r>
          </a:p>
        </p:txBody>
      </p:sp>
      <p:pic>
        <p:nvPicPr>
          <p:cNvPr id="5" name="Picture Placeholder 4">
            <a:extLst>
              <a:ext uri="{FF2B5EF4-FFF2-40B4-BE49-F238E27FC236}">
                <a16:creationId xmlns:a16="http://schemas.microsoft.com/office/drawing/2014/main" id="{7E6DA705-A1C4-4F00-5C5E-2049E7D9C90C}"/>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Healthcare organizations must protect patient data from unauthorized access and use.</a:t>
            </a:r>
          </a:p>
          <a:p>
            <a:pPr>
              <a:buFontTx/>
              <a:buChar char="•"/>
            </a:pPr>
            <a:r>
              <a:rPr lang="en-US"/>
              <a:t>Data security measures must be in place to protect patient information, such as medical records, insurance information, and payment information.</a:t>
            </a:r>
          </a:p>
          <a:p>
            <a:pPr>
              <a:buFontTx/>
              <a:buChar char="•"/>
            </a:pPr>
            <a:r>
              <a:rPr lang="en-US"/>
              <a:t>Healthcare organizations must also ensure that their systems are secure from external threats, such as hackers.</a:t>
            </a:r>
          </a:p>
        </p:txBody>
      </p:sp>
    </p:spTree>
    <p:extLst>
      <p:ext uri="{BB962C8B-B14F-4D97-AF65-F5344CB8AC3E}">
        <p14:creationId xmlns:p14="http://schemas.microsoft.com/office/powerpoint/2010/main" val="203738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Retail Industry</a:t>
            </a:r>
          </a:p>
        </p:txBody>
      </p:sp>
      <p:pic>
        <p:nvPicPr>
          <p:cNvPr id="5" name="Picture Placeholder 4">
            <a:extLst>
              <a:ext uri="{FF2B5EF4-FFF2-40B4-BE49-F238E27FC236}">
                <a16:creationId xmlns:a16="http://schemas.microsoft.com/office/drawing/2014/main" id="{61A0A0FD-280D-4072-E3C2-3ADED5BD5E45}"/>
              </a:ext>
            </a:extLst>
          </p:cNvPr>
          <p:cNvPicPr>
            <a:picLocks noGrp="1" noChangeAspect="1"/>
          </p:cNvPicPr>
          <p:nvPr>
            <p:ph type="pic" idx="1"/>
          </p:nvPr>
        </p:nvPicPr>
        <p:blipFill>
          <a:blip r:embed="rId3"/>
          <a:srcRect l="7156" r="715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Retailers must protect customer data from unauthorized access and use.</a:t>
            </a:r>
          </a:p>
          <a:p>
            <a:pPr>
              <a:buFontTx/>
              <a:buChar char="•"/>
            </a:pPr>
            <a:r>
              <a:rPr lang="en-US"/>
              <a:t>Data security measures must be in place to protect customer information, such as passwords, account numbers, and credit card numbers.</a:t>
            </a:r>
          </a:p>
          <a:p>
            <a:pPr>
              <a:buFontTx/>
              <a:buChar char="•"/>
            </a:pPr>
            <a:r>
              <a:rPr lang="en-US"/>
              <a:t>Retailers must also ensure that their systems are secure from external threats, such as hackers.</a:t>
            </a:r>
          </a:p>
        </p:txBody>
      </p:sp>
    </p:spTree>
    <p:extLst>
      <p:ext uri="{BB962C8B-B14F-4D97-AF65-F5344CB8AC3E}">
        <p14:creationId xmlns:p14="http://schemas.microsoft.com/office/powerpoint/2010/main" val="309001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Education Industry</a:t>
            </a:r>
          </a:p>
        </p:txBody>
      </p:sp>
      <p:pic>
        <p:nvPicPr>
          <p:cNvPr id="5" name="Picture Placeholder 4">
            <a:extLst>
              <a:ext uri="{FF2B5EF4-FFF2-40B4-BE49-F238E27FC236}">
                <a16:creationId xmlns:a16="http://schemas.microsoft.com/office/drawing/2014/main" id="{569861A9-7120-826E-7ED9-E7D89114931D}"/>
              </a:ext>
            </a:extLst>
          </p:cNvPr>
          <p:cNvPicPr>
            <a:picLocks noGrp="1" noChangeAspect="1"/>
          </p:cNvPicPr>
          <p:nvPr>
            <p:ph type="pic" idx="1"/>
          </p:nvPr>
        </p:nvPicPr>
        <p:blipFill>
          <a:blip r:embed="rId2"/>
          <a:srcRect l="884" r="884"/>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Educational institutions must protect student data from unauthorized access and use.</a:t>
            </a:r>
          </a:p>
          <a:p>
            <a:pPr>
              <a:buFontTx/>
              <a:buChar char="•"/>
            </a:pPr>
            <a:r>
              <a:rPr lang="en-US"/>
              <a:t>Data security measures must be in place to protect student information, such as grades, transcripts, and contact information.</a:t>
            </a:r>
          </a:p>
          <a:p>
            <a:pPr>
              <a:buFontTx/>
              <a:buChar char="•"/>
            </a:pPr>
            <a:r>
              <a:rPr lang="en-US"/>
              <a:t>Educational institutions must also ensure that their systems are secure from external threats, such as hackers.</a:t>
            </a:r>
          </a:p>
        </p:txBody>
      </p:sp>
    </p:spTree>
    <p:extLst>
      <p:ext uri="{BB962C8B-B14F-4D97-AF65-F5344CB8AC3E}">
        <p14:creationId xmlns:p14="http://schemas.microsoft.com/office/powerpoint/2010/main" val="130492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Government Sector</a:t>
            </a:r>
          </a:p>
        </p:txBody>
      </p:sp>
      <p:pic>
        <p:nvPicPr>
          <p:cNvPr id="5" name="Picture Placeholder 4">
            <a:extLst>
              <a:ext uri="{FF2B5EF4-FFF2-40B4-BE49-F238E27FC236}">
                <a16:creationId xmlns:a16="http://schemas.microsoft.com/office/drawing/2014/main" id="{D4E8DE12-A0EB-E976-8E52-5472AF1DF35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Government agencies must protect citizen data from unauthorized access and use.</a:t>
            </a:r>
          </a:p>
          <a:p>
            <a:pPr>
              <a:buFontTx/>
              <a:buChar char="•"/>
            </a:pPr>
            <a:r>
              <a:rPr lang="en-US"/>
              <a:t>Data security measures must be in place to protect citizen information, such as social security numbers, tax information, and voting records.</a:t>
            </a:r>
          </a:p>
          <a:p>
            <a:pPr>
              <a:buFontTx/>
              <a:buChar char="•"/>
            </a:pPr>
            <a:r>
              <a:rPr lang="en-US"/>
              <a:t>Government agencies must also ensure that their systems are secure from external threats, such as hackers.</a:t>
            </a:r>
          </a:p>
        </p:txBody>
      </p:sp>
    </p:spTree>
    <p:extLst>
      <p:ext uri="{BB962C8B-B14F-4D97-AF65-F5344CB8AC3E}">
        <p14:creationId xmlns:p14="http://schemas.microsoft.com/office/powerpoint/2010/main" val="343378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Technology Industry</a:t>
            </a:r>
          </a:p>
        </p:txBody>
      </p:sp>
      <p:pic>
        <p:nvPicPr>
          <p:cNvPr id="5" name="Picture Placeholder 4">
            <a:extLst>
              <a:ext uri="{FF2B5EF4-FFF2-40B4-BE49-F238E27FC236}">
                <a16:creationId xmlns:a16="http://schemas.microsoft.com/office/drawing/2014/main" id="{FA1C1BAC-7166-6A55-54E1-B7C0ED02E98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Technology companies must protect user data from unauthorized access and use.</a:t>
            </a:r>
          </a:p>
          <a:p>
            <a:pPr>
              <a:buFontTx/>
              <a:buChar char="•"/>
            </a:pPr>
            <a:r>
              <a:rPr lang="en-US"/>
              <a:t>Data security measures must be in place to protect user information, such as passwords, account numbers, and payment information.</a:t>
            </a:r>
          </a:p>
          <a:p>
            <a:pPr>
              <a:buFontTx/>
              <a:buChar char="•"/>
            </a:pPr>
            <a:r>
              <a:rPr lang="en-US"/>
              <a:t>Technology companies must also ensure that their systems are secure from external threats, such as hackers.</a:t>
            </a:r>
          </a:p>
        </p:txBody>
      </p:sp>
    </p:spTree>
    <p:extLst>
      <p:ext uri="{BB962C8B-B14F-4D97-AF65-F5344CB8AC3E}">
        <p14:creationId xmlns:p14="http://schemas.microsoft.com/office/powerpoint/2010/main" val="240047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1 – Introduction to Software Development</a:t>
            </a:r>
          </a:p>
          <a:p>
            <a:endParaRPr lang="en-GB" dirty="0"/>
          </a:p>
          <a:p>
            <a:r>
              <a:rPr lang="en-GB" dirty="0"/>
              <a:t>Week 1D</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Media Industry</a:t>
            </a:r>
          </a:p>
        </p:txBody>
      </p:sp>
      <p:pic>
        <p:nvPicPr>
          <p:cNvPr id="5" name="Picture Placeholder 4">
            <a:extLst>
              <a:ext uri="{FF2B5EF4-FFF2-40B4-BE49-F238E27FC236}">
                <a16:creationId xmlns:a16="http://schemas.microsoft.com/office/drawing/2014/main" id="{23E1623B-9A39-382B-8EDE-41E6C82180D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Media companies must protect user data from unauthorized access and use.</a:t>
            </a:r>
          </a:p>
          <a:p>
            <a:pPr>
              <a:buFontTx/>
              <a:buChar char="•"/>
            </a:pPr>
            <a:r>
              <a:rPr lang="en-US"/>
              <a:t>Data security measures must be in place to protect user information, such as passwords, account numbers, and payment information.</a:t>
            </a:r>
          </a:p>
          <a:p>
            <a:pPr>
              <a:buFontTx/>
              <a:buChar char="•"/>
            </a:pPr>
            <a:r>
              <a:rPr lang="en-US"/>
              <a:t>Media companies must also ensure that their systems are secure from external threats, such as hackers.</a:t>
            </a:r>
          </a:p>
        </p:txBody>
      </p:sp>
    </p:spTree>
    <p:extLst>
      <p:ext uri="{BB962C8B-B14F-4D97-AF65-F5344CB8AC3E}">
        <p14:creationId xmlns:p14="http://schemas.microsoft.com/office/powerpoint/2010/main" val="64642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Manufacturing Industry</a:t>
            </a:r>
          </a:p>
        </p:txBody>
      </p:sp>
      <p:pic>
        <p:nvPicPr>
          <p:cNvPr id="5" name="Picture Placeholder 4">
            <a:extLst>
              <a:ext uri="{FF2B5EF4-FFF2-40B4-BE49-F238E27FC236}">
                <a16:creationId xmlns:a16="http://schemas.microsoft.com/office/drawing/2014/main" id="{E8EC3A77-7FA3-6595-62C2-B5049FC1D6BD}"/>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Manufacturing companies must protect customer data from unauthorized access and use.</a:t>
            </a:r>
          </a:p>
          <a:p>
            <a:pPr>
              <a:buFontTx/>
              <a:buChar char="•"/>
            </a:pPr>
            <a:r>
              <a:rPr lang="en-US"/>
              <a:t>Data security measures must be in place to protect customer information, such as passwords, account numbers, and payment information.</a:t>
            </a:r>
          </a:p>
          <a:p>
            <a:pPr>
              <a:buFontTx/>
              <a:buChar char="•"/>
            </a:pPr>
            <a:r>
              <a:rPr lang="en-US"/>
              <a:t>Manufacturing companies must also ensure that their systems are secure from external threats, such as hackers.</a:t>
            </a:r>
          </a:p>
        </p:txBody>
      </p:sp>
    </p:spTree>
    <p:extLst>
      <p:ext uri="{BB962C8B-B14F-4D97-AF65-F5344CB8AC3E}">
        <p14:creationId xmlns:p14="http://schemas.microsoft.com/office/powerpoint/2010/main" val="420394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in the Transportation Industry</a:t>
            </a:r>
          </a:p>
        </p:txBody>
      </p:sp>
      <p:pic>
        <p:nvPicPr>
          <p:cNvPr id="5" name="Picture Placeholder 4">
            <a:extLst>
              <a:ext uri="{FF2B5EF4-FFF2-40B4-BE49-F238E27FC236}">
                <a16:creationId xmlns:a16="http://schemas.microsoft.com/office/drawing/2014/main" id="{8C2972DE-438D-4BE5-7168-03A89A85E100}"/>
              </a:ext>
            </a:extLst>
          </p:cNvPr>
          <p:cNvPicPr>
            <a:picLocks noGrp="1" noChangeAspect="1"/>
          </p:cNvPicPr>
          <p:nvPr>
            <p:ph type="pic" idx="1"/>
          </p:nvPr>
        </p:nvPicPr>
        <p:blipFill>
          <a:blip r:embed="rId2"/>
          <a:srcRect l="12007" r="1200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Transportation companies must protect customer data from unauthorized access and use.</a:t>
            </a:r>
          </a:p>
          <a:p>
            <a:pPr>
              <a:buFontTx/>
              <a:buChar char="•"/>
            </a:pPr>
            <a:r>
              <a:rPr lang="en-US"/>
              <a:t>Data security measures must be in place to protect customer information, such as passwords, account numbers, and payment information.</a:t>
            </a:r>
          </a:p>
          <a:p>
            <a:pPr>
              <a:buFontTx/>
              <a:buChar char="•"/>
            </a:pPr>
            <a:r>
              <a:rPr lang="en-US"/>
              <a:t>Transportation companies must also ensure that their systems are secure from external threats, such as hackers.</a:t>
            </a:r>
          </a:p>
        </p:txBody>
      </p:sp>
    </p:spTree>
    <p:extLst>
      <p:ext uri="{BB962C8B-B14F-4D97-AF65-F5344CB8AC3E}">
        <p14:creationId xmlns:p14="http://schemas.microsoft.com/office/powerpoint/2010/main" val="74365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fontScale="90000"/>
          </a:bodyPr>
          <a:lstStyle/>
          <a:p>
            <a:r>
              <a:rPr lang="en-US"/>
              <a:t>Volume of Data Impact on Software Development Decisions</a:t>
            </a:r>
          </a:p>
        </p:txBody>
      </p:sp>
    </p:spTree>
    <p:extLst>
      <p:ext uri="{BB962C8B-B14F-4D97-AF65-F5344CB8AC3E}">
        <p14:creationId xmlns:p14="http://schemas.microsoft.com/office/powerpoint/2010/main" val="21464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Big Data?</a:t>
            </a:r>
          </a:p>
        </p:txBody>
      </p:sp>
      <p:pic>
        <p:nvPicPr>
          <p:cNvPr id="5" name="Picture Placeholder 4">
            <a:extLst>
              <a:ext uri="{FF2B5EF4-FFF2-40B4-BE49-F238E27FC236}">
                <a16:creationId xmlns:a16="http://schemas.microsoft.com/office/drawing/2014/main" id="{5CFE776A-8298-C536-A1EA-93803F2AFC14}"/>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Definition of Big Data</a:t>
            </a:r>
          </a:p>
          <a:p>
            <a:pPr>
              <a:buFontTx/>
              <a:buChar char="•"/>
            </a:pPr>
            <a:r>
              <a:rPr lang="en-US"/>
              <a:t>Characteristics of Big Data</a:t>
            </a:r>
          </a:p>
          <a:p>
            <a:pPr>
              <a:buFontTx/>
              <a:buChar char="•"/>
            </a:pPr>
            <a:r>
              <a:rPr lang="en-US"/>
              <a:t>Types of Big Data</a:t>
            </a:r>
          </a:p>
        </p:txBody>
      </p:sp>
    </p:spTree>
    <p:extLst>
      <p:ext uri="{BB962C8B-B14F-4D97-AF65-F5344CB8AC3E}">
        <p14:creationId xmlns:p14="http://schemas.microsoft.com/office/powerpoint/2010/main" val="2367961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188912"/>
            <a:ext cx="3932237" cy="702042"/>
          </a:xfrm>
        </p:spPr>
        <p:txBody>
          <a:bodyPr/>
          <a:lstStyle/>
          <a:p>
            <a:r>
              <a:rPr lang="en-US" dirty="0"/>
              <a:t>What is Big Data?</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064846"/>
            <a:ext cx="10695720" cy="5289062"/>
          </a:xfrm>
        </p:spPr>
        <p:txBody>
          <a:bodyPr>
            <a:no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Big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Large and complex data sets that traditional data processing systems cannot handle.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Characteristics of Big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Volume: Large amounts of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Velocity: High speed of data generation.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Variety: Diverse types of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Types of Big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Structured: Highly organised and easily searchable, e.g., spreadsheets.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Semi-Structured: Contains tags but lacks a formal structure, e.g., XML files.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Unstructured: Neither organised nor easily searchable, e.g., text files, social media posts, multimedia content.</a:t>
            </a:r>
          </a:p>
        </p:txBody>
      </p:sp>
    </p:spTree>
    <p:extLst>
      <p:ext uri="{BB962C8B-B14F-4D97-AF65-F5344CB8AC3E}">
        <p14:creationId xmlns:p14="http://schemas.microsoft.com/office/powerpoint/2010/main" val="2821870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Impact of Big Data on Software Development</a:t>
            </a:r>
          </a:p>
        </p:txBody>
      </p:sp>
      <p:pic>
        <p:nvPicPr>
          <p:cNvPr id="5" name="Picture Placeholder 4">
            <a:extLst>
              <a:ext uri="{FF2B5EF4-FFF2-40B4-BE49-F238E27FC236}">
                <a16:creationId xmlns:a16="http://schemas.microsoft.com/office/drawing/2014/main" id="{991BB8FD-5DFA-21EA-CECB-003523FB94F9}"/>
              </a:ext>
            </a:extLst>
          </p:cNvPr>
          <p:cNvPicPr>
            <a:picLocks noGrp="1" noChangeAspect="1"/>
          </p:cNvPicPr>
          <p:nvPr>
            <p:ph type="pic" idx="1"/>
          </p:nvPr>
        </p:nvPicPr>
        <p:blipFill>
          <a:blip r:embed="rId3"/>
          <a:srcRect l="7830" r="783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Data Storage and Processing</a:t>
            </a:r>
          </a:p>
          <a:p>
            <a:pPr>
              <a:buFontTx/>
              <a:buChar char="•"/>
            </a:pPr>
            <a:r>
              <a:rPr lang="en-US" dirty="0"/>
              <a:t>Data Analysis and </a:t>
            </a:r>
            <a:r>
              <a:rPr lang="en-US" dirty="0" err="1"/>
              <a:t>Visualisation</a:t>
            </a:r>
            <a:endParaRPr lang="en-US" dirty="0"/>
          </a:p>
          <a:p>
            <a:pPr>
              <a:buFontTx/>
              <a:buChar char="•"/>
            </a:pPr>
            <a:r>
              <a:rPr lang="en-US" dirty="0"/>
              <a:t>Data Security and Privacy</a:t>
            </a:r>
          </a:p>
        </p:txBody>
      </p:sp>
    </p:spTree>
    <p:extLst>
      <p:ext uri="{BB962C8B-B14F-4D97-AF65-F5344CB8AC3E}">
        <p14:creationId xmlns:p14="http://schemas.microsoft.com/office/powerpoint/2010/main" val="391091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94496" y="188912"/>
            <a:ext cx="5592273" cy="1600200"/>
          </a:xfrm>
        </p:spPr>
        <p:txBody>
          <a:bodyPr/>
          <a:lstStyle/>
          <a:p>
            <a:r>
              <a:rPr lang="en-US" dirty="0"/>
              <a:t>Impact of Big Data on Software Development</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968889"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Storage and Processing: This involves storing, organising, and processing data for optimal use. It ranges from on-premise servers to cloud solutions and includes various data formats and processing frameworks.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Analysis and Visualization: This area focuses on extracting insights from data. It employs various techniques and tools for analysis, mining, and visualisation to make data understandable and actionable.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Security and Privacy: This is crucial for protecting data from unauthorised access and ensuring compliance with legal regulations. It includes measures like authentication, encryption, and monitoring.</a:t>
            </a:r>
          </a:p>
          <a:p>
            <a:endParaRPr lang="en-US" dirty="0"/>
          </a:p>
        </p:txBody>
      </p:sp>
    </p:spTree>
    <p:extLst>
      <p:ext uri="{BB962C8B-B14F-4D97-AF65-F5344CB8AC3E}">
        <p14:creationId xmlns:p14="http://schemas.microsoft.com/office/powerpoint/2010/main" val="53966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Data Storage and Processing</a:t>
            </a:r>
          </a:p>
        </p:txBody>
      </p:sp>
      <p:pic>
        <p:nvPicPr>
          <p:cNvPr id="5" name="Picture Placeholder 4">
            <a:extLst>
              <a:ext uri="{FF2B5EF4-FFF2-40B4-BE49-F238E27FC236}">
                <a16:creationId xmlns:a16="http://schemas.microsoft.com/office/drawing/2014/main" id="{DA2CB507-5033-EFE4-FAF3-67E6E5F6068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Data Storage Requirements</a:t>
            </a:r>
          </a:p>
          <a:p>
            <a:pPr>
              <a:buFontTx/>
              <a:buChar char="•"/>
            </a:pPr>
            <a:r>
              <a:rPr lang="en-US" dirty="0"/>
              <a:t>Data Processing Requirements</a:t>
            </a:r>
          </a:p>
          <a:p>
            <a:pPr>
              <a:buFontTx/>
              <a:buChar char="•"/>
            </a:pPr>
            <a:r>
              <a:rPr lang="en-US" dirty="0"/>
              <a:t>Data Accessibility Requirements</a:t>
            </a:r>
          </a:p>
        </p:txBody>
      </p:sp>
    </p:spTree>
    <p:extLst>
      <p:ext uri="{BB962C8B-B14F-4D97-AF65-F5344CB8AC3E}">
        <p14:creationId xmlns:p14="http://schemas.microsoft.com/office/powerpoint/2010/main" val="290750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94496" y="188912"/>
            <a:ext cx="5592273" cy="1600200"/>
          </a:xfrm>
        </p:spPr>
        <p:txBody>
          <a:bodyPr/>
          <a:lstStyle/>
          <a:p>
            <a:r>
              <a:rPr lang="en-US" dirty="0"/>
              <a:t>Data Storage and Processing</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968889"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Storage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Adequate Storage Capacity: Sufficient space to store incoming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Scalability: Ability to scale storage solutions as data grows.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Redundancy: Backup systems to prevent data loss.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Security Measures: Encryption and access controls to protect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Compliance: Adherence to legal and regulatory standards.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96426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the key types of data each identified industry relies 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Explain how data security considerations may differ among the industries.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Assess how the volume of data can affect software development decisions.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Describe how compliance and regulations influence software development in each industry.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Articulate how customer needs can influence the rationale for software development in different industries.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role of innovation and competition in shaping software development rationale in one selected industry.</a:t>
            </a:r>
          </a:p>
          <a:p>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94496" y="188912"/>
            <a:ext cx="5592273" cy="1600200"/>
          </a:xfrm>
        </p:spPr>
        <p:txBody>
          <a:bodyPr/>
          <a:lstStyle/>
          <a:p>
            <a:r>
              <a:rPr lang="en-US" dirty="0"/>
              <a:t>Data Storage and Processing</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968889"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Processing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Speed: Fast processing capabilities for real-time analytics.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Integration: Ability to merge data from various sources.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Cleaning: Mechanisms for identifying and correcting errors.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Processing Algorithms: Suitable algorithms for specific data tasks.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Resource Management: Efficient use of CPU, memory, and other resources.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105826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94496" y="188912"/>
            <a:ext cx="5592273" cy="1600200"/>
          </a:xfrm>
        </p:spPr>
        <p:txBody>
          <a:bodyPr/>
          <a:lstStyle/>
          <a:p>
            <a:r>
              <a:rPr lang="en-US" dirty="0"/>
              <a:t>Data Storage and Processing</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968889"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Accessibility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User Permissions: Defined roles and access levels.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Retrieval: Quick and efficient data retrieval methods.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API Support: Ability to access data programmatically.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Cross-Platform: Accessibility across various devices and operating systems.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Uptime: High availability and low downtime.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885771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Data Analysis and </a:t>
            </a:r>
            <a:r>
              <a:rPr lang="en-US" dirty="0" err="1"/>
              <a:t>Visualisation</a:t>
            </a:r>
            <a:endParaRPr lang="en-US" dirty="0"/>
          </a:p>
        </p:txBody>
      </p:sp>
      <p:pic>
        <p:nvPicPr>
          <p:cNvPr id="5" name="Picture Placeholder 4">
            <a:extLst>
              <a:ext uri="{FF2B5EF4-FFF2-40B4-BE49-F238E27FC236}">
                <a16:creationId xmlns:a16="http://schemas.microsoft.com/office/drawing/2014/main" id="{8F43F177-4B08-853E-5B27-D69D349FB04D}"/>
              </a:ext>
            </a:extLst>
          </p:cNvPr>
          <p:cNvPicPr>
            <a:picLocks noGrp="1" noChangeAspect="1"/>
          </p:cNvPicPr>
          <p:nvPr>
            <p:ph type="pic" idx="1"/>
          </p:nvPr>
        </p:nvPicPr>
        <p:blipFill>
          <a:blip r:embed="rId2"/>
          <a:srcRect l="8032" r="80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Data Analysis Requirements</a:t>
            </a:r>
          </a:p>
          <a:p>
            <a:pPr>
              <a:buFontTx/>
              <a:buChar char="•"/>
            </a:pPr>
            <a:r>
              <a:rPr lang="en-US"/>
              <a:t>Data Visualization Requirements</a:t>
            </a:r>
          </a:p>
          <a:p>
            <a:pPr>
              <a:buFontTx/>
              <a:buChar char="•"/>
            </a:pPr>
            <a:r>
              <a:rPr lang="en-US"/>
              <a:t>Data Interpretation Requirements</a:t>
            </a:r>
          </a:p>
        </p:txBody>
      </p:sp>
    </p:spTree>
    <p:extLst>
      <p:ext uri="{BB962C8B-B14F-4D97-AF65-F5344CB8AC3E}">
        <p14:creationId xmlns:p14="http://schemas.microsoft.com/office/powerpoint/2010/main" val="87806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Security and Privacy</a:t>
            </a:r>
          </a:p>
        </p:txBody>
      </p:sp>
      <p:pic>
        <p:nvPicPr>
          <p:cNvPr id="5" name="Picture Placeholder 4">
            <a:extLst>
              <a:ext uri="{FF2B5EF4-FFF2-40B4-BE49-F238E27FC236}">
                <a16:creationId xmlns:a16="http://schemas.microsoft.com/office/drawing/2014/main" id="{F6986C47-172A-81CF-114F-26552142A09B}"/>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Data Security Requirements</a:t>
            </a:r>
          </a:p>
          <a:p>
            <a:pPr>
              <a:buFontTx/>
              <a:buChar char="•"/>
            </a:pPr>
            <a:r>
              <a:rPr lang="en-US" dirty="0"/>
              <a:t>Data Privacy Requirements</a:t>
            </a:r>
          </a:p>
          <a:p>
            <a:pPr>
              <a:buFontTx/>
              <a:buChar char="•"/>
            </a:pPr>
            <a:r>
              <a:rPr lang="en-US" dirty="0"/>
              <a:t>Data Protection Requirements</a:t>
            </a:r>
          </a:p>
        </p:txBody>
      </p:sp>
    </p:spTree>
    <p:extLst>
      <p:ext uri="{BB962C8B-B14F-4D97-AF65-F5344CB8AC3E}">
        <p14:creationId xmlns:p14="http://schemas.microsoft.com/office/powerpoint/2010/main" val="490050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113323"/>
            <a:ext cx="3932237" cy="1600200"/>
          </a:xfrm>
        </p:spPr>
        <p:txBody>
          <a:bodyPr/>
          <a:lstStyle/>
          <a:p>
            <a:r>
              <a:rPr lang="en-US" dirty="0"/>
              <a:t>Data Security and Privacy</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10234612"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Security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Encryption: Use strong encryption algorithms for data at rest and in transit.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Access Control: Implement role-based access controls to limit who can access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Firewalls: Employ firewalls to block unauthorised access.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Monitoring: Continuously monitor systems for unusual activity.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Compliance: Adhere to industry standards like ISO 27001 or GDPR.</a:t>
            </a:r>
          </a:p>
          <a:p>
            <a:endParaRPr lang="en-US" dirty="0"/>
          </a:p>
        </p:txBody>
      </p:sp>
    </p:spTree>
    <p:extLst>
      <p:ext uri="{BB962C8B-B14F-4D97-AF65-F5344CB8AC3E}">
        <p14:creationId xmlns:p14="http://schemas.microsoft.com/office/powerpoint/2010/main" val="235343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113323"/>
            <a:ext cx="3932237" cy="1600200"/>
          </a:xfrm>
        </p:spPr>
        <p:txBody>
          <a:bodyPr/>
          <a:lstStyle/>
          <a:p>
            <a:r>
              <a:rPr lang="en-US" dirty="0"/>
              <a:t>Data Security and Privacy</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10234612"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Privacy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Consent: Obtain explicit consent before collecting personal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Anonymization: Anonymize data to protect individual identities.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Data Minimization: Collect only the data that is strictly necessary.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Transparency: Clearly explain how data will be used and stored.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Right to Erasure: Allow users to delete their data upon request.</a:t>
            </a:r>
          </a:p>
          <a:p>
            <a:endParaRPr lang="en-US" dirty="0"/>
          </a:p>
        </p:txBody>
      </p:sp>
    </p:spTree>
    <p:extLst>
      <p:ext uri="{BB962C8B-B14F-4D97-AF65-F5344CB8AC3E}">
        <p14:creationId xmlns:p14="http://schemas.microsoft.com/office/powerpoint/2010/main" val="3577339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457200"/>
            <a:ext cx="5178058" cy="855785"/>
          </a:xfrm>
        </p:spPr>
        <p:txBody>
          <a:bodyPr>
            <a:normAutofit/>
          </a:bodyPr>
          <a:lstStyle/>
          <a:p>
            <a:r>
              <a:rPr lang="en-US" dirty="0"/>
              <a:t>Data Security and Privacy</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734427"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Protection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Backup: Regular backups of data to prevent loss.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Disaster Recovery: Plans in place for data recovery in case of a disaster.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Data Masking: Concealing original data to protect it, yet still functional for processes.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Data Lifecycle Management: Secure disposal of no longer needed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Audits: Regular audits to ensure data protection measures are effective.</a:t>
            </a:r>
          </a:p>
          <a:p>
            <a:endParaRPr lang="en-US" dirty="0"/>
          </a:p>
        </p:txBody>
      </p:sp>
    </p:spTree>
    <p:extLst>
      <p:ext uri="{BB962C8B-B14F-4D97-AF65-F5344CB8AC3E}">
        <p14:creationId xmlns:p14="http://schemas.microsoft.com/office/powerpoint/2010/main" val="2195435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Software Development Challenges</a:t>
            </a:r>
          </a:p>
        </p:txBody>
      </p:sp>
      <p:pic>
        <p:nvPicPr>
          <p:cNvPr id="5" name="Picture Placeholder 4">
            <a:extLst>
              <a:ext uri="{FF2B5EF4-FFF2-40B4-BE49-F238E27FC236}">
                <a16:creationId xmlns:a16="http://schemas.microsoft.com/office/drawing/2014/main" id="{E9543E03-2C31-E15E-158C-14E390BF7B7A}"/>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Data Integration Challenges</a:t>
            </a:r>
          </a:p>
          <a:p>
            <a:pPr>
              <a:buFontTx/>
              <a:buChar char="•"/>
            </a:pPr>
            <a:r>
              <a:rPr lang="en-US" dirty="0"/>
              <a:t>Data Quality Challenges</a:t>
            </a:r>
          </a:p>
          <a:p>
            <a:pPr>
              <a:buFontTx/>
              <a:buChar char="•"/>
            </a:pPr>
            <a:r>
              <a:rPr lang="en-US" dirty="0"/>
              <a:t>Data Governance Challenges</a:t>
            </a:r>
          </a:p>
        </p:txBody>
      </p:sp>
    </p:spTree>
    <p:extLst>
      <p:ext uri="{BB962C8B-B14F-4D97-AF65-F5344CB8AC3E}">
        <p14:creationId xmlns:p14="http://schemas.microsoft.com/office/powerpoint/2010/main" val="327431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254000"/>
            <a:ext cx="6444150" cy="1600200"/>
          </a:xfrm>
        </p:spPr>
        <p:txBody>
          <a:bodyPr/>
          <a:lstStyle/>
          <a:p>
            <a:r>
              <a:rPr lang="en-US" dirty="0"/>
              <a:t>Software Development Challenges</a:t>
            </a:r>
          </a:p>
        </p:txBody>
      </p:sp>
      <p:sp>
        <p:nvSpPr>
          <p:cNvPr id="7" name="Picture Placeholder 5">
            <a:extLst>
              <a:ext uri="{FF2B5EF4-FFF2-40B4-BE49-F238E27FC236}">
                <a16:creationId xmlns:a16="http://schemas.microsoft.com/office/drawing/2014/main" id="{26DFD2E4-F823-A7DE-E70E-DD355788817E}"/>
              </a:ext>
            </a:extLst>
          </p:cNvPr>
          <p:cNvSpPr>
            <a:spLocks noGrp="1"/>
          </p:cNvSpPr>
          <p:nvPr>
            <p:ph type="body" sz="half" idx="2"/>
          </p:nvPr>
        </p:nvSpPr>
        <p:spPr>
          <a:xfrm>
            <a:off x="839788" y="2057400"/>
            <a:ext cx="9234243" cy="381158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Integration Challenges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Heterogeneous Data Sources: Dealing with data from different platforms and formats.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Scalability: Ensuring the system can handle increasing volumes of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Real-Time Integration: Managing the need for real-time data syncing.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Complex Transformations: Handling complex data transformation logic.</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Data Duplication: Avoiding redundancy and duplicate data entries.</a:t>
            </a:r>
          </a:p>
          <a:p>
            <a:endParaRPr lang="en-GB" dirty="0"/>
          </a:p>
        </p:txBody>
      </p:sp>
    </p:spTree>
    <p:extLst>
      <p:ext uri="{BB962C8B-B14F-4D97-AF65-F5344CB8AC3E}">
        <p14:creationId xmlns:p14="http://schemas.microsoft.com/office/powerpoint/2010/main" val="396837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254000"/>
            <a:ext cx="6444150" cy="1600200"/>
          </a:xfrm>
        </p:spPr>
        <p:txBody>
          <a:bodyPr/>
          <a:lstStyle/>
          <a:p>
            <a:r>
              <a:rPr lang="en-US" dirty="0"/>
              <a:t>Software Development Challenges</a:t>
            </a:r>
          </a:p>
        </p:txBody>
      </p:sp>
      <p:sp>
        <p:nvSpPr>
          <p:cNvPr id="7" name="Picture Placeholder 5">
            <a:extLst>
              <a:ext uri="{FF2B5EF4-FFF2-40B4-BE49-F238E27FC236}">
                <a16:creationId xmlns:a16="http://schemas.microsoft.com/office/drawing/2014/main" id="{26DFD2E4-F823-A7DE-E70E-DD355788817E}"/>
              </a:ext>
            </a:extLst>
          </p:cNvPr>
          <p:cNvSpPr>
            <a:spLocks noGrp="1"/>
          </p:cNvSpPr>
          <p:nvPr>
            <p:ph type="body" sz="half" idx="2"/>
          </p:nvPr>
        </p:nvSpPr>
        <p:spPr>
          <a:xfrm>
            <a:off x="839788" y="2057400"/>
            <a:ext cx="9234243" cy="381158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Quality Challenges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Inconsistency: Dealing with inconsistent data across different sources.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Accuracy: Ensuring the data is correct and up-to-date.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Completeness: Fill in gaps in the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Timeliness: Making sure data is updated in a timely manner.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Relevance: Ensuring the data is relevant for the specific use case.</a:t>
            </a:r>
          </a:p>
          <a:p>
            <a:endParaRPr lang="en-GB" dirty="0"/>
          </a:p>
        </p:txBody>
      </p:sp>
    </p:spTree>
    <p:extLst>
      <p:ext uri="{BB962C8B-B14F-4D97-AF65-F5344CB8AC3E}">
        <p14:creationId xmlns:p14="http://schemas.microsoft.com/office/powerpoint/2010/main" val="188282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Key Types of Data Different Industries Rely On</a:t>
            </a:r>
          </a:p>
        </p:txBody>
      </p:sp>
    </p:spTree>
    <p:extLst>
      <p:ext uri="{BB962C8B-B14F-4D97-AF65-F5344CB8AC3E}">
        <p14:creationId xmlns:p14="http://schemas.microsoft.com/office/powerpoint/2010/main" val="1578515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254000"/>
            <a:ext cx="6444150" cy="1600200"/>
          </a:xfrm>
        </p:spPr>
        <p:txBody>
          <a:bodyPr/>
          <a:lstStyle/>
          <a:p>
            <a:r>
              <a:rPr lang="en-US" dirty="0"/>
              <a:t>Software Development Challenges</a:t>
            </a:r>
          </a:p>
        </p:txBody>
      </p:sp>
      <p:sp>
        <p:nvSpPr>
          <p:cNvPr id="7" name="Picture Placeholder 5">
            <a:extLst>
              <a:ext uri="{FF2B5EF4-FFF2-40B4-BE49-F238E27FC236}">
                <a16:creationId xmlns:a16="http://schemas.microsoft.com/office/drawing/2014/main" id="{26DFD2E4-F823-A7DE-E70E-DD355788817E}"/>
              </a:ext>
            </a:extLst>
          </p:cNvPr>
          <p:cNvSpPr>
            <a:spLocks noGrp="1"/>
          </p:cNvSpPr>
          <p:nvPr>
            <p:ph type="body" sz="half" idx="2"/>
          </p:nvPr>
        </p:nvSpPr>
        <p:spPr>
          <a:xfrm>
            <a:off x="839788" y="2057400"/>
            <a:ext cx="9234243" cy="381158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Governance Challenges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Ownership: Determining who is responsible for various data assets.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Compliance: Adhering to legal and regulatory requirements.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Data Stewardship: Managing the quality and lifecycle of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Security: Ensuring data is secure and only accessible by authorised personnel.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Metadata Management: Keeping track of data definitions, lineage, and usage.</a:t>
            </a:r>
          </a:p>
          <a:p>
            <a:endParaRPr lang="en-GB" dirty="0"/>
          </a:p>
        </p:txBody>
      </p:sp>
    </p:spTree>
    <p:extLst>
      <p:ext uri="{BB962C8B-B14F-4D97-AF65-F5344CB8AC3E}">
        <p14:creationId xmlns:p14="http://schemas.microsoft.com/office/powerpoint/2010/main" val="3658685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Software Development Solutions</a:t>
            </a:r>
          </a:p>
        </p:txBody>
      </p:sp>
      <p:pic>
        <p:nvPicPr>
          <p:cNvPr id="5" name="Picture Placeholder 4">
            <a:extLst>
              <a:ext uri="{FF2B5EF4-FFF2-40B4-BE49-F238E27FC236}">
                <a16:creationId xmlns:a16="http://schemas.microsoft.com/office/drawing/2014/main" id="{E2E222A2-3CCB-6F78-2C0C-CEDE246E5BD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Data Integration Solutions</a:t>
            </a:r>
          </a:p>
          <a:p>
            <a:pPr>
              <a:buFontTx/>
              <a:buChar char="•"/>
            </a:pPr>
            <a:r>
              <a:rPr lang="en-US" dirty="0"/>
              <a:t>Data Quality Solutions</a:t>
            </a:r>
          </a:p>
          <a:p>
            <a:pPr>
              <a:buFontTx/>
              <a:buChar char="•"/>
            </a:pPr>
            <a:r>
              <a:rPr lang="en-US" dirty="0"/>
              <a:t>Data Governance Solutions</a:t>
            </a:r>
          </a:p>
        </p:txBody>
      </p:sp>
    </p:spTree>
    <p:extLst>
      <p:ext uri="{BB962C8B-B14F-4D97-AF65-F5344CB8AC3E}">
        <p14:creationId xmlns:p14="http://schemas.microsoft.com/office/powerpoint/2010/main" val="255214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7475781" cy="1600200"/>
          </a:xfrm>
        </p:spPr>
        <p:txBody>
          <a:bodyPr/>
          <a:lstStyle/>
          <a:p>
            <a:r>
              <a:rPr lang="en-US" dirty="0"/>
              <a:t>Software Development Solutions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195166" cy="3811588"/>
          </a:xfrm>
        </p:spPr>
        <p:txBody>
          <a:bodyPr>
            <a:normAutofit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Integration Solutions: Solutions that combine data from disparate sources into a single, coherent view.</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Quality Solutions: Solutions aimed at improving the accuracy, consistency, and reliability of data.</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Governance Solutions: Frameworks for managing data availability, usability, integrity, and security.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92204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normAutofit fontScale="90000"/>
          </a:bodyPr>
          <a:lstStyle/>
          <a:p>
            <a:r>
              <a:rPr lang="en-US"/>
              <a:t>Compliance and Regulations Impacting Software Development in Each Industry</a:t>
            </a:r>
          </a:p>
        </p:txBody>
      </p:sp>
    </p:spTree>
    <p:extLst>
      <p:ext uri="{BB962C8B-B14F-4D97-AF65-F5344CB8AC3E}">
        <p14:creationId xmlns:p14="http://schemas.microsoft.com/office/powerpoint/2010/main" val="672026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Compliance?</a:t>
            </a:r>
          </a:p>
        </p:txBody>
      </p:sp>
      <p:pic>
        <p:nvPicPr>
          <p:cNvPr id="5" name="Picture Placeholder 4">
            <a:extLst>
              <a:ext uri="{FF2B5EF4-FFF2-40B4-BE49-F238E27FC236}">
                <a16:creationId xmlns:a16="http://schemas.microsoft.com/office/drawing/2014/main" id="{0CAA6A3A-267F-FDBA-2762-22D0D9CA352E}"/>
              </a:ext>
            </a:extLst>
          </p:cNvPr>
          <p:cNvPicPr>
            <a:picLocks noGrp="1" noChangeAspect="1"/>
          </p:cNvPicPr>
          <p:nvPr>
            <p:ph type="pic" idx="1"/>
          </p:nvPr>
        </p:nvPicPr>
        <p:blipFill>
          <a:blip r:embed="rId2"/>
          <a:srcRect l="7156" r="715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Definition of compliance</a:t>
            </a:r>
          </a:p>
          <a:p>
            <a:pPr>
              <a:buFontTx/>
              <a:buChar char="•"/>
            </a:pPr>
            <a:r>
              <a:rPr lang="en-US" dirty="0"/>
              <a:t>Types of compliance</a:t>
            </a:r>
          </a:p>
          <a:p>
            <a:pPr>
              <a:buFontTx/>
              <a:buChar char="•"/>
            </a:pPr>
            <a:r>
              <a:rPr lang="en-US" dirty="0"/>
              <a:t>Reasons for compliance</a:t>
            </a:r>
          </a:p>
        </p:txBody>
      </p:sp>
    </p:spTree>
    <p:extLst>
      <p:ext uri="{BB962C8B-B14F-4D97-AF65-F5344CB8AC3E}">
        <p14:creationId xmlns:p14="http://schemas.microsoft.com/office/powerpoint/2010/main" val="883039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600200"/>
          </a:xfrm>
        </p:spPr>
        <p:txBody>
          <a:bodyPr/>
          <a:lstStyle/>
          <a:p>
            <a:r>
              <a:rPr lang="en-US" dirty="0"/>
              <a:t>What is Compliance?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195166" cy="3811588"/>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Compliance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Meaning: Compliance refers to the act of adhering to laws, regulations, guidelines, or specifications set by a governing body or authority.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Scope*: Can apply to individuals, organisations, and industries.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Legal Aspect: Often involves legal obligations that must be met to avoid penalties.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Operational Aspect: May also include internal policies and procedures within an organisation.</a:t>
            </a:r>
          </a:p>
          <a:p>
            <a:endParaRPr lang="en-US" dirty="0"/>
          </a:p>
        </p:txBody>
      </p:sp>
    </p:spTree>
    <p:extLst>
      <p:ext uri="{BB962C8B-B14F-4D97-AF65-F5344CB8AC3E}">
        <p14:creationId xmlns:p14="http://schemas.microsoft.com/office/powerpoint/2010/main" val="158250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600200"/>
          </a:xfrm>
        </p:spPr>
        <p:txBody>
          <a:bodyPr/>
          <a:lstStyle/>
          <a:p>
            <a:r>
              <a:rPr lang="en-US" dirty="0"/>
              <a:t>What is Compliance?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195166" cy="3811588"/>
          </a:xfrm>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Types of Compliance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Regulatory Compliance: Adherence to laws and regulations imposed by governmental bodies.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Example: HIPAA in healthcare, GDPR for data protection.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Corporate Compliance: Following internal policies, procedures, and corporate governance.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Example: Employee conduct codes, financial reporting guidelines.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Industry Compliance: Meeting standards set by industry organisations or consortiums.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Example: ISO standards, Payment Card Industry Data Security Standard (PCI DSS).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Environmental Compliance**: Adhering to environmental laws and regulations.</a:t>
            </a:r>
          </a:p>
          <a:p>
            <a:endParaRPr lang="en-US" dirty="0"/>
          </a:p>
        </p:txBody>
      </p:sp>
    </p:spTree>
    <p:extLst>
      <p:ext uri="{BB962C8B-B14F-4D97-AF65-F5344CB8AC3E}">
        <p14:creationId xmlns:p14="http://schemas.microsoft.com/office/powerpoint/2010/main" val="2069909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600200"/>
          </a:xfrm>
        </p:spPr>
        <p:txBody>
          <a:bodyPr/>
          <a:lstStyle/>
          <a:p>
            <a:r>
              <a:rPr lang="en-US" dirty="0"/>
              <a:t>What is Compliance?</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2057400"/>
            <a:ext cx="9195166" cy="3811588"/>
          </a:xfrm>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Reasons for Compliance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Legal Protection: Avoidance of legal penalties such as fines, sanctions, or even imprisonment.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Reputation Management: Maintaining a good public image and customer trust.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Operational Efficiency: Streamlined operations due to well-defined procedures.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 Risk Mitigation: Lowering the risk of financial or reputational damage.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Competitive Advantage: Meeting or exceeding compliance can be a selling point.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Social Responsibility: Ethical and environmental compliance shows commitment to social values.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781289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Compliance in the Financial Industry</a:t>
            </a:r>
          </a:p>
        </p:txBody>
      </p:sp>
      <p:pic>
        <p:nvPicPr>
          <p:cNvPr id="5" name="Picture Placeholder 4">
            <a:extLst>
              <a:ext uri="{FF2B5EF4-FFF2-40B4-BE49-F238E27FC236}">
                <a16:creationId xmlns:a16="http://schemas.microsoft.com/office/drawing/2014/main" id="{A67B8288-52DB-0C1B-EF6E-13B213C6E1D0}"/>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Financial industry regulations</a:t>
            </a:r>
          </a:p>
          <a:p>
            <a:pPr>
              <a:buFontTx/>
              <a:buChar char="•"/>
            </a:pPr>
            <a:r>
              <a:rPr lang="en-US"/>
              <a:t>Software development and financial compliance</a:t>
            </a:r>
          </a:p>
          <a:p>
            <a:pPr>
              <a:buFontTx/>
              <a:buChar char="•"/>
            </a:pPr>
            <a:r>
              <a:rPr lang="en-US"/>
              <a:t>Data security and financial compliance</a:t>
            </a:r>
          </a:p>
        </p:txBody>
      </p:sp>
    </p:spTree>
    <p:extLst>
      <p:ext uri="{BB962C8B-B14F-4D97-AF65-F5344CB8AC3E}">
        <p14:creationId xmlns:p14="http://schemas.microsoft.com/office/powerpoint/2010/main" val="1206732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Compliance in the Healthcare Industry</a:t>
            </a:r>
          </a:p>
        </p:txBody>
      </p:sp>
      <p:pic>
        <p:nvPicPr>
          <p:cNvPr id="5" name="Picture Placeholder 4">
            <a:extLst>
              <a:ext uri="{FF2B5EF4-FFF2-40B4-BE49-F238E27FC236}">
                <a16:creationId xmlns:a16="http://schemas.microsoft.com/office/drawing/2014/main" id="{0A81520D-E45A-6614-22C9-AC6EB054EB07}"/>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Healthcare industry regulations</a:t>
            </a:r>
          </a:p>
          <a:p>
            <a:pPr>
              <a:buFontTx/>
              <a:buChar char="•"/>
            </a:pPr>
            <a:r>
              <a:rPr lang="en-US"/>
              <a:t>Software development and healthcare compliance</a:t>
            </a:r>
          </a:p>
          <a:p>
            <a:pPr>
              <a:buFontTx/>
              <a:buChar char="•"/>
            </a:pPr>
            <a:r>
              <a:rPr lang="en-US"/>
              <a:t>Data security and healthcare compliance</a:t>
            </a:r>
          </a:p>
        </p:txBody>
      </p:sp>
    </p:spTree>
    <p:extLst>
      <p:ext uri="{BB962C8B-B14F-4D97-AF65-F5344CB8AC3E}">
        <p14:creationId xmlns:p14="http://schemas.microsoft.com/office/powerpoint/2010/main" val="141445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Financial Data</a:t>
            </a:r>
          </a:p>
        </p:txBody>
      </p:sp>
      <p:pic>
        <p:nvPicPr>
          <p:cNvPr id="5" name="Picture Placeholder 4">
            <a:extLst>
              <a:ext uri="{FF2B5EF4-FFF2-40B4-BE49-F238E27FC236}">
                <a16:creationId xmlns:a16="http://schemas.microsoft.com/office/drawing/2014/main" id="{43182545-3C46-DDC9-CD57-BB017C70F1F9}"/>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Financial data includes information such as stock prices, market trends, and economic indicators.</a:t>
            </a:r>
          </a:p>
          <a:p>
            <a:pPr>
              <a:buFontTx/>
              <a:buChar char="•"/>
            </a:pPr>
            <a:r>
              <a:rPr lang="en-US"/>
              <a:t>Financial institutions use this data to make decisions about investments, pricing, and risk management.</a:t>
            </a:r>
          </a:p>
        </p:txBody>
      </p:sp>
    </p:spTree>
    <p:extLst>
      <p:ext uri="{BB962C8B-B14F-4D97-AF65-F5344CB8AC3E}">
        <p14:creationId xmlns:p14="http://schemas.microsoft.com/office/powerpoint/2010/main" val="2675976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Compliance in the Retail Industry</a:t>
            </a:r>
          </a:p>
        </p:txBody>
      </p:sp>
      <p:pic>
        <p:nvPicPr>
          <p:cNvPr id="5" name="Picture Placeholder 4">
            <a:extLst>
              <a:ext uri="{FF2B5EF4-FFF2-40B4-BE49-F238E27FC236}">
                <a16:creationId xmlns:a16="http://schemas.microsoft.com/office/drawing/2014/main" id="{F0283DF0-9696-416C-A62F-68A0636FE1A8}"/>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Retail industry regulations</a:t>
            </a:r>
          </a:p>
          <a:p>
            <a:pPr>
              <a:buFontTx/>
              <a:buChar char="•"/>
            </a:pPr>
            <a:r>
              <a:rPr lang="en-US"/>
              <a:t>Software development and retail compliance</a:t>
            </a:r>
          </a:p>
          <a:p>
            <a:pPr>
              <a:buFontTx/>
              <a:buChar char="•"/>
            </a:pPr>
            <a:r>
              <a:rPr lang="en-US"/>
              <a:t>Data security and retail compliance</a:t>
            </a:r>
          </a:p>
        </p:txBody>
      </p:sp>
    </p:spTree>
    <p:extLst>
      <p:ext uri="{BB962C8B-B14F-4D97-AF65-F5344CB8AC3E}">
        <p14:creationId xmlns:p14="http://schemas.microsoft.com/office/powerpoint/2010/main" val="1379636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Compliance in the Manufacturing Industry</a:t>
            </a:r>
          </a:p>
        </p:txBody>
      </p:sp>
      <p:pic>
        <p:nvPicPr>
          <p:cNvPr id="5" name="Picture Placeholder 4">
            <a:extLst>
              <a:ext uri="{FF2B5EF4-FFF2-40B4-BE49-F238E27FC236}">
                <a16:creationId xmlns:a16="http://schemas.microsoft.com/office/drawing/2014/main" id="{03588FF8-C245-996B-42D4-1DA6676570D6}"/>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Manufacturing industry regulations</a:t>
            </a:r>
          </a:p>
          <a:p>
            <a:pPr>
              <a:buFontTx/>
              <a:buChar char="•"/>
            </a:pPr>
            <a:r>
              <a:rPr lang="en-US"/>
              <a:t>Software development and manufacturing compliance</a:t>
            </a:r>
          </a:p>
          <a:p>
            <a:pPr>
              <a:buFontTx/>
              <a:buChar char="•"/>
            </a:pPr>
            <a:r>
              <a:rPr lang="en-US"/>
              <a:t>Data security and manufacturing compliance</a:t>
            </a:r>
          </a:p>
        </p:txBody>
      </p:sp>
    </p:spTree>
    <p:extLst>
      <p:ext uri="{BB962C8B-B14F-4D97-AF65-F5344CB8AC3E}">
        <p14:creationId xmlns:p14="http://schemas.microsoft.com/office/powerpoint/2010/main" val="3832631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Compliance in the Education Industry</a:t>
            </a:r>
          </a:p>
        </p:txBody>
      </p:sp>
      <p:pic>
        <p:nvPicPr>
          <p:cNvPr id="5" name="Picture Placeholder 4">
            <a:extLst>
              <a:ext uri="{FF2B5EF4-FFF2-40B4-BE49-F238E27FC236}">
                <a16:creationId xmlns:a16="http://schemas.microsoft.com/office/drawing/2014/main" id="{C9D5C473-838A-DC44-3C5B-AE76A5805CCD}"/>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Education industry regulations</a:t>
            </a:r>
          </a:p>
          <a:p>
            <a:pPr>
              <a:buFontTx/>
              <a:buChar char="•"/>
            </a:pPr>
            <a:r>
              <a:rPr lang="en-US"/>
              <a:t>Software development and education compliance</a:t>
            </a:r>
          </a:p>
          <a:p>
            <a:pPr>
              <a:buFontTx/>
              <a:buChar char="•"/>
            </a:pPr>
            <a:r>
              <a:rPr lang="en-US"/>
              <a:t>Data security and education compliance</a:t>
            </a:r>
          </a:p>
        </p:txBody>
      </p:sp>
    </p:spTree>
    <p:extLst>
      <p:ext uri="{BB962C8B-B14F-4D97-AF65-F5344CB8AC3E}">
        <p14:creationId xmlns:p14="http://schemas.microsoft.com/office/powerpoint/2010/main" val="2096473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Compliance in the Technology Industry</a:t>
            </a:r>
          </a:p>
        </p:txBody>
      </p:sp>
      <p:pic>
        <p:nvPicPr>
          <p:cNvPr id="5" name="Picture Placeholder 4">
            <a:extLst>
              <a:ext uri="{FF2B5EF4-FFF2-40B4-BE49-F238E27FC236}">
                <a16:creationId xmlns:a16="http://schemas.microsoft.com/office/drawing/2014/main" id="{41B49FA8-3737-4BEA-2668-204F4123BDCF}"/>
              </a:ext>
            </a:extLst>
          </p:cNvPr>
          <p:cNvPicPr>
            <a:picLocks noGrp="1" noChangeAspect="1"/>
          </p:cNvPicPr>
          <p:nvPr>
            <p:ph type="pic" idx="1"/>
          </p:nvPr>
        </p:nvPicPr>
        <p:blipFill>
          <a:blip r:embed="rId2"/>
          <a:srcRect l="2853" r="285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Technology industry regulations</a:t>
            </a:r>
          </a:p>
          <a:p>
            <a:pPr>
              <a:buFontTx/>
              <a:buChar char="•"/>
            </a:pPr>
            <a:r>
              <a:rPr lang="en-US"/>
              <a:t>Software development and technology compliance</a:t>
            </a:r>
          </a:p>
          <a:p>
            <a:pPr>
              <a:buFontTx/>
              <a:buChar char="•"/>
            </a:pPr>
            <a:r>
              <a:rPr lang="en-US"/>
              <a:t>Data security and technology compliance</a:t>
            </a:r>
          </a:p>
        </p:txBody>
      </p:sp>
    </p:spTree>
    <p:extLst>
      <p:ext uri="{BB962C8B-B14F-4D97-AF65-F5344CB8AC3E}">
        <p14:creationId xmlns:p14="http://schemas.microsoft.com/office/powerpoint/2010/main" val="4258965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Customer Needs Impacting Software Development</a:t>
            </a:r>
          </a:p>
        </p:txBody>
      </p:sp>
    </p:spTree>
    <p:extLst>
      <p:ext uri="{BB962C8B-B14F-4D97-AF65-F5344CB8AC3E}">
        <p14:creationId xmlns:p14="http://schemas.microsoft.com/office/powerpoint/2010/main" val="2745305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Retail Industry</a:t>
            </a:r>
          </a:p>
        </p:txBody>
      </p:sp>
      <p:pic>
        <p:nvPicPr>
          <p:cNvPr id="5" name="Picture Placeholder 4">
            <a:extLst>
              <a:ext uri="{FF2B5EF4-FFF2-40B4-BE49-F238E27FC236}">
                <a16:creationId xmlns:a16="http://schemas.microsoft.com/office/drawing/2014/main" id="{464F88E6-36DA-B416-822A-C72F18E961C6}"/>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in the retail industry is driven by customer needs and expectations.</a:t>
            </a:r>
          </a:p>
          <a:p>
            <a:pPr>
              <a:buFontTx/>
              <a:buChar char="•"/>
            </a:pPr>
            <a:r>
              <a:rPr lang="en-US"/>
              <a:t>Retailers must create software that is user-friendly, secure, and efficient in order to meet customer demands.</a:t>
            </a:r>
          </a:p>
          <a:p>
            <a:pPr>
              <a:buFontTx/>
              <a:buChar char="•"/>
            </a:pPr>
            <a:r>
              <a:rPr lang="en-US"/>
              <a:t>Software must also be able to handle large amounts of data and transactions quickly and accurately.</a:t>
            </a:r>
          </a:p>
        </p:txBody>
      </p:sp>
    </p:spTree>
    <p:extLst>
      <p:ext uri="{BB962C8B-B14F-4D97-AF65-F5344CB8AC3E}">
        <p14:creationId xmlns:p14="http://schemas.microsoft.com/office/powerpoint/2010/main" val="3241407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Healthcare Industry</a:t>
            </a:r>
          </a:p>
        </p:txBody>
      </p:sp>
      <p:pic>
        <p:nvPicPr>
          <p:cNvPr id="5" name="Picture Placeholder 4">
            <a:extLst>
              <a:ext uri="{FF2B5EF4-FFF2-40B4-BE49-F238E27FC236}">
                <a16:creationId xmlns:a16="http://schemas.microsoft.com/office/drawing/2014/main" id="{A80F39AB-3C9E-CDF0-7992-02F3CCE0E76E}"/>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in the healthcare industry is driven by the need to improve patient care.</a:t>
            </a:r>
          </a:p>
          <a:p>
            <a:pPr>
              <a:buFontTx/>
              <a:buChar char="•"/>
            </a:pPr>
            <a:r>
              <a:rPr lang="en-US"/>
              <a:t>Software must be able to securely store and transfer patient data, as well as provide accurate and timely information to healthcare providers.</a:t>
            </a:r>
          </a:p>
          <a:p>
            <a:pPr>
              <a:buFontTx/>
              <a:buChar char="•"/>
            </a:pPr>
            <a:r>
              <a:rPr lang="en-US"/>
              <a:t>Software must also be able to integrate with existing systems and be compliant with industry regulations.</a:t>
            </a:r>
          </a:p>
        </p:txBody>
      </p:sp>
    </p:spTree>
    <p:extLst>
      <p:ext uri="{BB962C8B-B14F-4D97-AF65-F5344CB8AC3E}">
        <p14:creationId xmlns:p14="http://schemas.microsoft.com/office/powerpoint/2010/main" val="4292548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Financial Services Industry</a:t>
            </a:r>
          </a:p>
        </p:txBody>
      </p:sp>
      <p:pic>
        <p:nvPicPr>
          <p:cNvPr id="5" name="Picture Placeholder 4">
            <a:extLst>
              <a:ext uri="{FF2B5EF4-FFF2-40B4-BE49-F238E27FC236}">
                <a16:creationId xmlns:a16="http://schemas.microsoft.com/office/drawing/2014/main" id="{DE469C03-1626-7888-B37D-5F29B0B103A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in the financial services industry is driven by the need to ensure security and compliance.</a:t>
            </a:r>
          </a:p>
          <a:p>
            <a:pPr>
              <a:buFontTx/>
              <a:buChar char="•"/>
            </a:pPr>
            <a:r>
              <a:rPr lang="en-US"/>
              <a:t>Software must be able to securely store and transfer financial data, as well as provide accurate and timely information to customers.</a:t>
            </a:r>
          </a:p>
          <a:p>
            <a:pPr>
              <a:buFontTx/>
              <a:buChar char="•"/>
            </a:pPr>
            <a:r>
              <a:rPr lang="en-US"/>
              <a:t>Software must also be able to integrate with existing systems and be compliant with industry regulations.</a:t>
            </a:r>
          </a:p>
        </p:txBody>
      </p:sp>
    </p:spTree>
    <p:extLst>
      <p:ext uri="{BB962C8B-B14F-4D97-AF65-F5344CB8AC3E}">
        <p14:creationId xmlns:p14="http://schemas.microsoft.com/office/powerpoint/2010/main" val="1794074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Manufacturing Industry</a:t>
            </a:r>
          </a:p>
        </p:txBody>
      </p:sp>
      <p:pic>
        <p:nvPicPr>
          <p:cNvPr id="5" name="Picture Placeholder 4">
            <a:extLst>
              <a:ext uri="{FF2B5EF4-FFF2-40B4-BE49-F238E27FC236}">
                <a16:creationId xmlns:a16="http://schemas.microsoft.com/office/drawing/2014/main" id="{1A15C227-14D6-B561-6585-49C7131462F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in the manufacturing industry is driven by the need to optimize efficiency and productivity.</a:t>
            </a:r>
          </a:p>
          <a:p>
            <a:pPr>
              <a:buFontTx/>
              <a:buChar char="•"/>
            </a:pPr>
            <a:r>
              <a:rPr lang="en-US"/>
              <a:t>Software must be able to track and manage inventory, as well as provide accurate and timely information to customers.</a:t>
            </a:r>
          </a:p>
          <a:p>
            <a:pPr>
              <a:buFontTx/>
              <a:buChar char="•"/>
            </a:pPr>
            <a:r>
              <a:rPr lang="en-US"/>
              <a:t>Software must also be able to integrate with existing systems and be compliant with industry regulations.</a:t>
            </a:r>
          </a:p>
        </p:txBody>
      </p:sp>
    </p:spTree>
    <p:extLst>
      <p:ext uri="{BB962C8B-B14F-4D97-AF65-F5344CB8AC3E}">
        <p14:creationId xmlns:p14="http://schemas.microsoft.com/office/powerpoint/2010/main" val="3323603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Hospitality Industry</a:t>
            </a:r>
          </a:p>
        </p:txBody>
      </p:sp>
      <p:pic>
        <p:nvPicPr>
          <p:cNvPr id="5" name="Picture Placeholder 4">
            <a:extLst>
              <a:ext uri="{FF2B5EF4-FFF2-40B4-BE49-F238E27FC236}">
                <a16:creationId xmlns:a16="http://schemas.microsoft.com/office/drawing/2014/main" id="{00DFF551-9F19-2ED2-9472-DDABBDB4D87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in the hospitality industry is driven by the need to enhance the customer experience.</a:t>
            </a:r>
          </a:p>
          <a:p>
            <a:pPr>
              <a:buFontTx/>
              <a:buChar char="•"/>
            </a:pPr>
            <a:r>
              <a:rPr lang="en-US"/>
              <a:t>Software must be able to securely store and transfer data, as well as provide accurate and timely information to customers.</a:t>
            </a:r>
          </a:p>
          <a:p>
            <a:pPr>
              <a:buFontTx/>
              <a:buChar char="•"/>
            </a:pPr>
            <a:r>
              <a:rPr lang="en-US"/>
              <a:t>Software must also be able to integrate with existing systems and be compliant with industry regulations.</a:t>
            </a:r>
          </a:p>
        </p:txBody>
      </p:sp>
    </p:spTree>
    <p:extLst>
      <p:ext uri="{BB962C8B-B14F-4D97-AF65-F5344CB8AC3E}">
        <p14:creationId xmlns:p14="http://schemas.microsoft.com/office/powerpoint/2010/main" val="167054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Healthcare Data</a:t>
            </a:r>
          </a:p>
        </p:txBody>
      </p:sp>
      <p:pic>
        <p:nvPicPr>
          <p:cNvPr id="5" name="Picture Placeholder 4">
            <a:extLst>
              <a:ext uri="{FF2B5EF4-FFF2-40B4-BE49-F238E27FC236}">
                <a16:creationId xmlns:a16="http://schemas.microsoft.com/office/drawing/2014/main" id="{26AD489D-9AC6-276E-4C1D-5CB11F008349}"/>
              </a:ext>
            </a:extLst>
          </p:cNvPr>
          <p:cNvPicPr>
            <a:picLocks noGrp="1" noChangeAspect="1"/>
          </p:cNvPicPr>
          <p:nvPr>
            <p:ph type="pic" idx="1"/>
          </p:nvPr>
        </p:nvPicPr>
        <p:blipFill>
          <a:blip r:embed="rId3"/>
          <a:srcRect l="4770" r="477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Healthcare data includes information such as patient records, medical histories, and insurance claims.</a:t>
            </a:r>
          </a:p>
          <a:p>
            <a:pPr>
              <a:buFontTx/>
              <a:buChar char="•"/>
            </a:pPr>
            <a:r>
              <a:rPr lang="en-US"/>
              <a:t>Healthcare providers use this data to make decisions about treatments, diagnoses, and patient care.</a:t>
            </a:r>
          </a:p>
        </p:txBody>
      </p:sp>
    </p:spTree>
    <p:extLst>
      <p:ext uri="{BB962C8B-B14F-4D97-AF65-F5344CB8AC3E}">
        <p14:creationId xmlns:p14="http://schemas.microsoft.com/office/powerpoint/2010/main" val="643143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a:xfrm>
            <a:off x="1524000" y="1422400"/>
            <a:ext cx="9144000" cy="2387600"/>
          </a:xfrm>
        </p:spPr>
        <p:txBody>
          <a:bodyPr>
            <a:normAutofit fontScale="90000"/>
          </a:bodyPr>
          <a:lstStyle/>
          <a:p>
            <a:r>
              <a:rPr lang="en-US" dirty="0"/>
              <a:t>Innovation and Competition in Shaping Software Development</a:t>
            </a:r>
          </a:p>
        </p:txBody>
      </p:sp>
    </p:spTree>
    <p:extLst>
      <p:ext uri="{BB962C8B-B14F-4D97-AF65-F5344CB8AC3E}">
        <p14:creationId xmlns:p14="http://schemas.microsoft.com/office/powerpoint/2010/main" val="83030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Innovation?</a:t>
            </a:r>
          </a:p>
        </p:txBody>
      </p:sp>
      <p:pic>
        <p:nvPicPr>
          <p:cNvPr id="5" name="Picture Placeholder 4">
            <a:extLst>
              <a:ext uri="{FF2B5EF4-FFF2-40B4-BE49-F238E27FC236}">
                <a16:creationId xmlns:a16="http://schemas.microsoft.com/office/drawing/2014/main" id="{1BC1A7E7-CC0D-BBE1-7E1F-812E151FBCAC}"/>
              </a:ext>
            </a:extLst>
          </p:cNvPr>
          <p:cNvPicPr>
            <a:picLocks noGrp="1" noChangeAspect="1"/>
          </p:cNvPicPr>
          <p:nvPr>
            <p:ph type="pic" idx="1"/>
          </p:nvPr>
        </p:nvPicPr>
        <p:blipFill>
          <a:blip r:embed="rId2"/>
          <a:srcRect l="5932" r="5932"/>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Innovation is the process of creating something new or improving upon an existing idea or product.</a:t>
            </a:r>
          </a:p>
          <a:p>
            <a:pPr>
              <a:buFontTx/>
              <a:buChar char="•"/>
            </a:pPr>
            <a:r>
              <a:rPr lang="en-US"/>
              <a:t>It can involve the development of new products, services, processes, or technologies.</a:t>
            </a:r>
          </a:p>
          <a:p>
            <a:pPr>
              <a:buFontTx/>
              <a:buChar char="•"/>
            </a:pPr>
            <a:r>
              <a:rPr lang="en-US"/>
              <a:t>Innovation is essential for businesses to stay competitive in today's market.</a:t>
            </a:r>
          </a:p>
        </p:txBody>
      </p:sp>
    </p:spTree>
    <p:extLst>
      <p:ext uri="{BB962C8B-B14F-4D97-AF65-F5344CB8AC3E}">
        <p14:creationId xmlns:p14="http://schemas.microsoft.com/office/powerpoint/2010/main" val="3058575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Competition?</a:t>
            </a:r>
          </a:p>
        </p:txBody>
      </p:sp>
      <p:pic>
        <p:nvPicPr>
          <p:cNvPr id="5" name="Picture Placeholder 4">
            <a:extLst>
              <a:ext uri="{FF2B5EF4-FFF2-40B4-BE49-F238E27FC236}">
                <a16:creationId xmlns:a16="http://schemas.microsoft.com/office/drawing/2014/main" id="{11D18493-0395-CF8D-3168-947009A7EF2B}"/>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Competition is the struggle between two or more entities for the same market share.</a:t>
            </a:r>
          </a:p>
          <a:p>
            <a:pPr>
              <a:buFontTx/>
              <a:buChar char="•"/>
            </a:pPr>
            <a:r>
              <a:rPr lang="en-US"/>
              <a:t>It can involve the development of new products, services, processes, or technologies.</a:t>
            </a:r>
          </a:p>
          <a:p>
            <a:pPr>
              <a:buFontTx/>
              <a:buChar char="•"/>
            </a:pPr>
            <a:r>
              <a:rPr lang="en-US"/>
              <a:t>Competition is essential for businesses to stay competitive in today's market.</a:t>
            </a:r>
          </a:p>
        </p:txBody>
      </p:sp>
    </p:spTree>
    <p:extLst>
      <p:ext uri="{BB962C8B-B14F-4D97-AF65-F5344CB8AC3E}">
        <p14:creationId xmlns:p14="http://schemas.microsoft.com/office/powerpoint/2010/main" val="9556790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Development</a:t>
            </a:r>
          </a:p>
        </p:txBody>
      </p:sp>
      <p:pic>
        <p:nvPicPr>
          <p:cNvPr id="5" name="Picture Placeholder 4">
            <a:extLst>
              <a:ext uri="{FF2B5EF4-FFF2-40B4-BE49-F238E27FC236}">
                <a16:creationId xmlns:a16="http://schemas.microsoft.com/office/drawing/2014/main" id="{8BA4FA1E-E810-F0BE-E9EB-4734D789A42D}"/>
              </a:ext>
            </a:extLst>
          </p:cNvPr>
          <p:cNvPicPr>
            <a:picLocks noGrp="1" noChangeAspect="1"/>
          </p:cNvPicPr>
          <p:nvPr>
            <p:ph type="pic" idx="1"/>
          </p:nvPr>
        </p:nvPicPr>
        <p:blipFill>
          <a:blip r:embed="rId2"/>
          <a:srcRect l="7965" r="796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is the process of creating computer programs and applications.</a:t>
            </a:r>
          </a:p>
          <a:p>
            <a:pPr>
              <a:buFontTx/>
              <a:buChar char="•"/>
            </a:pPr>
            <a:r>
              <a:rPr lang="en-US"/>
              <a:t>It involves the development of new products, services, processes, or technologies.</a:t>
            </a:r>
          </a:p>
          <a:p>
            <a:pPr>
              <a:buFontTx/>
              <a:buChar char="•"/>
            </a:pPr>
            <a:r>
              <a:rPr lang="en-US"/>
              <a:t>Software development is essential for businesses to stay competitive in today's market.</a:t>
            </a:r>
          </a:p>
        </p:txBody>
      </p:sp>
    </p:spTree>
    <p:extLst>
      <p:ext uri="{BB962C8B-B14F-4D97-AF65-F5344CB8AC3E}">
        <p14:creationId xmlns:p14="http://schemas.microsoft.com/office/powerpoint/2010/main" val="20215945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normAutofit fontScale="90000"/>
          </a:bodyPr>
          <a:lstStyle/>
          <a:p>
            <a:r>
              <a:rPr lang="en-US"/>
              <a:t>Role of Innovation and Competition in Software Development</a:t>
            </a:r>
          </a:p>
        </p:txBody>
      </p:sp>
      <p:pic>
        <p:nvPicPr>
          <p:cNvPr id="5" name="Picture Placeholder 4">
            <a:extLst>
              <a:ext uri="{FF2B5EF4-FFF2-40B4-BE49-F238E27FC236}">
                <a16:creationId xmlns:a16="http://schemas.microsoft.com/office/drawing/2014/main" id="{79725D59-643E-389F-737B-F4D508A52FE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Innovation and competition are essential for software development.</a:t>
            </a:r>
          </a:p>
          <a:p>
            <a:pPr>
              <a:buFontTx/>
              <a:buChar char="•"/>
            </a:pPr>
            <a:r>
              <a:rPr lang="en-US"/>
              <a:t>Innovation drives the development of new products, services, processes, or technologies.</a:t>
            </a:r>
          </a:p>
          <a:p>
            <a:pPr>
              <a:buFontTx/>
              <a:buChar char="•"/>
            </a:pPr>
            <a:r>
              <a:rPr lang="en-US"/>
              <a:t>Competition encourages businesses to stay ahead of the curve and develop better products and services.</a:t>
            </a:r>
          </a:p>
        </p:txBody>
      </p:sp>
    </p:spTree>
    <p:extLst>
      <p:ext uri="{BB962C8B-B14F-4D97-AF65-F5344CB8AC3E}">
        <p14:creationId xmlns:p14="http://schemas.microsoft.com/office/powerpoint/2010/main" val="1510488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Development in Different Industries</a:t>
            </a:r>
          </a:p>
        </p:txBody>
      </p:sp>
      <p:pic>
        <p:nvPicPr>
          <p:cNvPr id="5" name="Picture Placeholder 4">
            <a:extLst>
              <a:ext uri="{FF2B5EF4-FFF2-40B4-BE49-F238E27FC236}">
                <a16:creationId xmlns:a16="http://schemas.microsoft.com/office/drawing/2014/main" id="{6F1717B1-FB05-05A7-B777-49F7AA40F78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is essential for businesses in all industries.</a:t>
            </a:r>
          </a:p>
          <a:p>
            <a:pPr>
              <a:buFontTx/>
              <a:buChar char="•"/>
            </a:pPr>
            <a:r>
              <a:rPr lang="en-US"/>
              <a:t>Innovation and competition are key drivers of software development in different industries.</a:t>
            </a:r>
          </a:p>
          <a:p>
            <a:pPr>
              <a:buFontTx/>
              <a:buChar char="•"/>
            </a:pPr>
            <a:r>
              <a:rPr lang="en-US"/>
              <a:t>Software development has a major impact on the success of businesses in different industries.</a:t>
            </a:r>
          </a:p>
        </p:txBody>
      </p:sp>
    </p:spTree>
    <p:extLst>
      <p:ext uri="{BB962C8B-B14F-4D97-AF65-F5344CB8AC3E}">
        <p14:creationId xmlns:p14="http://schemas.microsoft.com/office/powerpoint/2010/main" val="2338793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Development in the Retail Industry</a:t>
            </a:r>
          </a:p>
        </p:txBody>
      </p:sp>
      <p:pic>
        <p:nvPicPr>
          <p:cNvPr id="5" name="Picture Placeholder 4">
            <a:extLst>
              <a:ext uri="{FF2B5EF4-FFF2-40B4-BE49-F238E27FC236}">
                <a16:creationId xmlns:a16="http://schemas.microsoft.com/office/drawing/2014/main" id="{1B3C70F6-0A77-CA75-6976-7B270CC7DBEE}"/>
              </a:ext>
            </a:extLst>
          </p:cNvPr>
          <p:cNvPicPr>
            <a:picLocks noGrp="1" noChangeAspect="1"/>
          </p:cNvPicPr>
          <p:nvPr>
            <p:ph type="pic" idx="1"/>
          </p:nvPr>
        </p:nvPicPr>
        <p:blipFill>
          <a:blip r:embed="rId2"/>
          <a:srcRect l="7830" r="783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Software development is essential for businesses in the retail industry.</a:t>
            </a:r>
          </a:p>
          <a:p>
            <a:pPr>
              <a:buFontTx/>
              <a:buChar char="•"/>
            </a:pPr>
            <a:r>
              <a:rPr lang="en-US" dirty="0"/>
              <a:t>Innovation and competition are key drivers of software development in the retail industry.</a:t>
            </a:r>
          </a:p>
          <a:p>
            <a:pPr>
              <a:buFontTx/>
              <a:buChar char="•"/>
            </a:pPr>
            <a:r>
              <a:rPr lang="en-US" dirty="0"/>
              <a:t>Software development has a major impact on the success of businesses in the retail industry.</a:t>
            </a:r>
          </a:p>
        </p:txBody>
      </p:sp>
    </p:spTree>
    <p:extLst>
      <p:ext uri="{BB962C8B-B14F-4D97-AF65-F5344CB8AC3E}">
        <p14:creationId xmlns:p14="http://schemas.microsoft.com/office/powerpoint/2010/main" val="26675717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Development in the Healthcare Industry</a:t>
            </a:r>
          </a:p>
        </p:txBody>
      </p:sp>
      <p:pic>
        <p:nvPicPr>
          <p:cNvPr id="5" name="Picture Placeholder 4">
            <a:extLst>
              <a:ext uri="{FF2B5EF4-FFF2-40B4-BE49-F238E27FC236}">
                <a16:creationId xmlns:a16="http://schemas.microsoft.com/office/drawing/2014/main" id="{E89F4797-E1CE-70D0-E743-C63B3F8762BD}"/>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is essential for businesses in the healthcare industry.</a:t>
            </a:r>
          </a:p>
          <a:p>
            <a:pPr>
              <a:buFontTx/>
              <a:buChar char="•"/>
            </a:pPr>
            <a:r>
              <a:rPr lang="en-US"/>
              <a:t>Innovation and competition are key drivers of software development in the healthcare industry.</a:t>
            </a:r>
          </a:p>
          <a:p>
            <a:pPr>
              <a:buFontTx/>
              <a:buChar char="•"/>
            </a:pPr>
            <a:r>
              <a:rPr lang="en-US"/>
              <a:t>Software development has a major impact on the success of businesses in the healthcare industry.</a:t>
            </a:r>
          </a:p>
        </p:txBody>
      </p:sp>
    </p:spTree>
    <p:extLst>
      <p:ext uri="{BB962C8B-B14F-4D97-AF65-F5344CB8AC3E}">
        <p14:creationId xmlns:p14="http://schemas.microsoft.com/office/powerpoint/2010/main" val="1791584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Development in the Financial Industry</a:t>
            </a:r>
          </a:p>
        </p:txBody>
      </p:sp>
      <p:pic>
        <p:nvPicPr>
          <p:cNvPr id="5" name="Picture Placeholder 4">
            <a:extLst>
              <a:ext uri="{FF2B5EF4-FFF2-40B4-BE49-F238E27FC236}">
                <a16:creationId xmlns:a16="http://schemas.microsoft.com/office/drawing/2014/main" id="{3068AAC0-DDE8-FDCE-B0B1-718CD4A38A7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Software development is essential for businesses in the financial industry.</a:t>
            </a:r>
          </a:p>
          <a:p>
            <a:pPr>
              <a:buFontTx/>
              <a:buChar char="•"/>
            </a:pPr>
            <a:r>
              <a:rPr lang="en-US"/>
              <a:t>Innovation and competition are key drivers of software development in the financial industry.</a:t>
            </a:r>
          </a:p>
          <a:p>
            <a:pPr>
              <a:buFontTx/>
              <a:buChar char="•"/>
            </a:pPr>
            <a:r>
              <a:rPr lang="en-US"/>
              <a:t>Software development has a major impact on the success of businesses in the financial industry.</a:t>
            </a:r>
          </a:p>
        </p:txBody>
      </p:sp>
    </p:spTree>
    <p:extLst>
      <p:ext uri="{BB962C8B-B14F-4D97-AF65-F5344CB8AC3E}">
        <p14:creationId xmlns:p14="http://schemas.microsoft.com/office/powerpoint/2010/main" val="2657495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Autofit/>
          </a:bodyPr>
          <a:lstStyle/>
          <a:p>
            <a:r>
              <a:rPr lang="en-GB" sz="3200" kern="100" dirty="0">
                <a:effectLst/>
                <a:latin typeface="Calibri" panose="020F0502020204030204" pitchFamily="34" charset="0"/>
                <a:ea typeface="Calibri" panose="020F0502020204030204" pitchFamily="34" charset="0"/>
                <a:cs typeface="Arial" panose="020B0604020202020204" pitchFamily="34" charset="0"/>
              </a:rPr>
              <a:t>Group Activity: Industry-Specific Software Dev Challenges (15 mins)</a:t>
            </a:r>
            <a:br>
              <a:rPr lang="en-GB" sz="3200" kern="100" dirty="0">
                <a:effectLst/>
                <a:latin typeface="Calibri" panose="020F0502020204030204" pitchFamily="34" charset="0"/>
                <a:ea typeface="Calibri" panose="020F0502020204030204" pitchFamily="34" charset="0"/>
                <a:cs typeface="Arial" panose="020B0604020202020204" pitchFamily="34" charset="0"/>
              </a:rPr>
            </a:br>
            <a:endParaRPr lang="en-GB" sz="32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lnSpc>
                <a:spcPct val="107000"/>
              </a:lnSpc>
              <a:spcAft>
                <a:spcPts val="800"/>
              </a:spcAft>
              <a:buNone/>
            </a:pPr>
            <a:r>
              <a:rPr lang="en-GB" kern="100" dirty="0">
                <a:effectLst/>
                <a:latin typeface="Calibri" panose="020F0502020204030204" pitchFamily="34" charset="0"/>
                <a:ea typeface="Calibri" panose="020F0502020204030204" pitchFamily="34" charset="0"/>
                <a:cs typeface="Arial" panose="020B0604020202020204" pitchFamily="34" charset="0"/>
              </a:rPr>
              <a:t>Objective: Gain a rapid understanding of how different industries approach software development, focusing on data types, security, volume, compliance, customer needs, and innovation.</a:t>
            </a:r>
          </a:p>
          <a:p>
            <a:pPr marL="0" indent="0">
              <a:lnSpc>
                <a:spcPct val="107000"/>
              </a:lnSpc>
              <a:spcAft>
                <a:spcPts val="800"/>
              </a:spcAft>
              <a:buNone/>
            </a:pPr>
            <a:r>
              <a:rPr lang="en-GB" kern="100" dirty="0">
                <a:effectLst/>
                <a:latin typeface="Calibri" panose="020F0502020204030204" pitchFamily="34" charset="0"/>
                <a:ea typeface="Calibri" panose="020F0502020204030204" pitchFamily="34" charset="0"/>
                <a:cs typeface="Arial" panose="020B0604020202020204" pitchFamily="34" charset="0"/>
              </a:rPr>
              <a:t>Instructions: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Spend 5 minutes researching your industry's software development challenges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Arial" panose="020B0604020202020204" pitchFamily="34" charset="0"/>
              </a:rPr>
              <a:t>Each group lists key findings in the chat </a:t>
            </a:r>
          </a:p>
          <a:p>
            <a:pPr marL="0" indent="0">
              <a:buNone/>
            </a:pPr>
            <a:endParaRPr lang="en-GB" dirty="0"/>
          </a:p>
        </p:txBody>
      </p:sp>
    </p:spTree>
    <p:extLst>
      <p:ext uri="{BB962C8B-B14F-4D97-AF65-F5344CB8AC3E}">
        <p14:creationId xmlns:p14="http://schemas.microsoft.com/office/powerpoint/2010/main" val="426721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Retail Data</a:t>
            </a:r>
          </a:p>
        </p:txBody>
      </p:sp>
      <p:pic>
        <p:nvPicPr>
          <p:cNvPr id="5" name="Picture Placeholder 4">
            <a:extLst>
              <a:ext uri="{FF2B5EF4-FFF2-40B4-BE49-F238E27FC236}">
                <a16:creationId xmlns:a16="http://schemas.microsoft.com/office/drawing/2014/main" id="{05CDA887-44ED-F0A9-2BF5-6BC1F062DF59}"/>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Retail data includes information such as customer purchases, product reviews, and sales trends.</a:t>
            </a:r>
          </a:p>
          <a:p>
            <a:pPr>
              <a:buFontTx/>
              <a:buChar char="•"/>
            </a:pPr>
            <a:r>
              <a:rPr lang="en-US"/>
              <a:t>Retailers use this data to make decisions about pricing, promotions, and product selection.</a:t>
            </a:r>
          </a:p>
        </p:txBody>
      </p:sp>
    </p:spTree>
    <p:extLst>
      <p:ext uri="{BB962C8B-B14F-4D97-AF65-F5344CB8AC3E}">
        <p14:creationId xmlns:p14="http://schemas.microsoft.com/office/powerpoint/2010/main" val="8575776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Identify the key types of data each identified industry relies 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Explain how data security considerations may differ among the industries.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Assess how the volume of data can affect software development decisions.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Describe how compliance and regulations influence software development in each industry.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Articulate how customer needs can influence the rationale for software development in different industries.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Evaluate the role of innovation and competition in shaping software development rationale in one selected industry.</a:t>
            </a:r>
          </a:p>
          <a:p>
            <a:endParaRPr lang="en-GB" dirty="0"/>
          </a:p>
        </p:txBody>
      </p:sp>
    </p:spTree>
    <p:extLst>
      <p:ext uri="{BB962C8B-B14F-4D97-AF65-F5344CB8AC3E}">
        <p14:creationId xmlns:p14="http://schemas.microsoft.com/office/powerpoint/2010/main" val="9133230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pic>
        <p:nvPicPr>
          <p:cNvPr id="5" name="Picture Placeholder 4">
            <a:extLst>
              <a:ext uri="{FF2B5EF4-FFF2-40B4-BE49-F238E27FC236}">
                <a16:creationId xmlns:a16="http://schemas.microsoft.com/office/drawing/2014/main" id="{7D69D72C-3E6B-CE82-7265-C7DAE7FA4A4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Tree>
    <p:extLst>
      <p:ext uri="{BB962C8B-B14F-4D97-AF65-F5344CB8AC3E}">
        <p14:creationId xmlns:p14="http://schemas.microsoft.com/office/powerpoint/2010/main" val="42746466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87368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Manufacturing Data</a:t>
            </a:r>
          </a:p>
        </p:txBody>
      </p:sp>
      <p:pic>
        <p:nvPicPr>
          <p:cNvPr id="5" name="Picture Placeholder 4">
            <a:extLst>
              <a:ext uri="{FF2B5EF4-FFF2-40B4-BE49-F238E27FC236}">
                <a16:creationId xmlns:a16="http://schemas.microsoft.com/office/drawing/2014/main" id="{194C8E42-F439-1F79-7B39-2F6C4EB39FE6}"/>
              </a:ext>
            </a:extLst>
          </p:cNvPr>
          <p:cNvPicPr>
            <a:picLocks noGrp="1" noChangeAspect="1"/>
          </p:cNvPicPr>
          <p:nvPr>
            <p:ph type="pic" idx="1"/>
          </p:nvPr>
        </p:nvPicPr>
        <p:blipFill>
          <a:blip r:embed="rId3"/>
          <a:srcRect l="14364" r="14364"/>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Manufacturing data includes information such as production schedules, inventory levels, and quality control metrics.</a:t>
            </a:r>
          </a:p>
          <a:p>
            <a:pPr>
              <a:buFontTx/>
              <a:buChar char="•"/>
            </a:pPr>
            <a:r>
              <a:rPr lang="en-US"/>
              <a:t>Manufacturers use this data to make decisions about production, supply chain, and product quality.</a:t>
            </a:r>
          </a:p>
        </p:txBody>
      </p:sp>
    </p:spTree>
    <p:extLst>
      <p:ext uri="{BB962C8B-B14F-4D97-AF65-F5344CB8AC3E}">
        <p14:creationId xmlns:p14="http://schemas.microsoft.com/office/powerpoint/2010/main" val="68744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Transportation Data</a:t>
            </a:r>
          </a:p>
        </p:txBody>
      </p:sp>
      <p:pic>
        <p:nvPicPr>
          <p:cNvPr id="5" name="Picture Placeholder 4">
            <a:extLst>
              <a:ext uri="{FF2B5EF4-FFF2-40B4-BE49-F238E27FC236}">
                <a16:creationId xmlns:a16="http://schemas.microsoft.com/office/drawing/2014/main" id="{8B125ACC-3CC9-19B0-0BAC-FF5A2F6F8BE5}"/>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Transportation data includes information such as route maps, traffic patterns, and fuel consumption.</a:t>
            </a:r>
          </a:p>
          <a:p>
            <a:pPr>
              <a:buFontTx/>
              <a:buChar char="•"/>
            </a:pPr>
            <a:r>
              <a:rPr lang="en-US"/>
              <a:t>Transportation companies use this data to make decisions about routes, schedules, and fuel efficiency.</a:t>
            </a:r>
          </a:p>
        </p:txBody>
      </p:sp>
    </p:spTree>
    <p:extLst>
      <p:ext uri="{BB962C8B-B14F-4D97-AF65-F5344CB8AC3E}">
        <p14:creationId xmlns:p14="http://schemas.microsoft.com/office/powerpoint/2010/main" val="2677531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B735F7F-0C9A-4A8C-83BF-F1D07DDA387C}">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143</TotalTime>
  <Words>4295</Words>
  <Application>Microsoft Office PowerPoint</Application>
  <PresentationFormat>Widescreen</PresentationFormat>
  <Paragraphs>383</Paragraphs>
  <Slides>72</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Skills Bootcamp Classroom Rules</vt:lpstr>
      <vt:lpstr>Software Developer Bootcamp</vt:lpstr>
      <vt:lpstr>Objectives</vt:lpstr>
      <vt:lpstr>Key Types of Data Different Industries Rely On</vt:lpstr>
      <vt:lpstr>Financial Data</vt:lpstr>
      <vt:lpstr>Healthcare Data</vt:lpstr>
      <vt:lpstr>Retail Data</vt:lpstr>
      <vt:lpstr>Manufacturing Data</vt:lpstr>
      <vt:lpstr>Transportation Data</vt:lpstr>
      <vt:lpstr>Energy Data</vt:lpstr>
      <vt:lpstr>Media Data</vt:lpstr>
      <vt:lpstr>Technology Data</vt:lpstr>
      <vt:lpstr>Data Security Considerations Among Different Industries</vt:lpstr>
      <vt:lpstr>Data Security in the Financial Industry</vt:lpstr>
      <vt:lpstr>Data Security in the Healthcare Industry</vt:lpstr>
      <vt:lpstr>Data Security in the Retail Industry</vt:lpstr>
      <vt:lpstr>Data Security in the Education Industry</vt:lpstr>
      <vt:lpstr>Data Security in the Government Sector</vt:lpstr>
      <vt:lpstr>Data Security in the Technology Industry</vt:lpstr>
      <vt:lpstr>Data Security in the Media Industry</vt:lpstr>
      <vt:lpstr>Data Security in the Manufacturing Industry</vt:lpstr>
      <vt:lpstr>Data Security in the Transportation Industry</vt:lpstr>
      <vt:lpstr>Volume of Data Impact on Software Development Decisions</vt:lpstr>
      <vt:lpstr>What is Big Data?</vt:lpstr>
      <vt:lpstr>What is Big Data?</vt:lpstr>
      <vt:lpstr>Impact of Big Data on Software Development</vt:lpstr>
      <vt:lpstr>Impact of Big Data on Software Development</vt:lpstr>
      <vt:lpstr>Data Storage and Processing</vt:lpstr>
      <vt:lpstr>Data Storage and Processing</vt:lpstr>
      <vt:lpstr>Data Storage and Processing</vt:lpstr>
      <vt:lpstr>Data Storage and Processing</vt:lpstr>
      <vt:lpstr>Data Analysis and Visualisation</vt:lpstr>
      <vt:lpstr>Data Security and Privacy</vt:lpstr>
      <vt:lpstr>Data Security and Privacy</vt:lpstr>
      <vt:lpstr>Data Security and Privacy</vt:lpstr>
      <vt:lpstr>Data Security and Privacy</vt:lpstr>
      <vt:lpstr>Software Development Challenges</vt:lpstr>
      <vt:lpstr>Software Development Challenges</vt:lpstr>
      <vt:lpstr>Software Development Challenges</vt:lpstr>
      <vt:lpstr>Software Development Challenges</vt:lpstr>
      <vt:lpstr>Software Development Solutions</vt:lpstr>
      <vt:lpstr>Software Development Solutions</vt:lpstr>
      <vt:lpstr>Compliance and Regulations Impacting Software Development in Each Industry</vt:lpstr>
      <vt:lpstr>What is Compliance?</vt:lpstr>
      <vt:lpstr>What is Compliance?</vt:lpstr>
      <vt:lpstr>What is Compliance?</vt:lpstr>
      <vt:lpstr>What is Compliance?</vt:lpstr>
      <vt:lpstr>Compliance in the Financial Industry</vt:lpstr>
      <vt:lpstr>Compliance in the Healthcare Industry</vt:lpstr>
      <vt:lpstr>Compliance in the Retail Industry</vt:lpstr>
      <vt:lpstr>Compliance in the Manufacturing Industry</vt:lpstr>
      <vt:lpstr>Compliance in the Education Industry</vt:lpstr>
      <vt:lpstr>Compliance in the Technology Industry</vt:lpstr>
      <vt:lpstr>Customer Needs Impacting Software Development</vt:lpstr>
      <vt:lpstr>Retail Industry</vt:lpstr>
      <vt:lpstr>Healthcare Industry</vt:lpstr>
      <vt:lpstr>Financial Services Industry</vt:lpstr>
      <vt:lpstr>Manufacturing Industry</vt:lpstr>
      <vt:lpstr>Hospitality Industry</vt:lpstr>
      <vt:lpstr>Innovation and Competition in Shaping Software Development</vt:lpstr>
      <vt:lpstr>What is Innovation?</vt:lpstr>
      <vt:lpstr>What is Competition?</vt:lpstr>
      <vt:lpstr>Software Development</vt:lpstr>
      <vt:lpstr>Role of Innovation and Competition in Software Development</vt:lpstr>
      <vt:lpstr>Software Development in Different Industries</vt:lpstr>
      <vt:lpstr>Software Development in the Retail Industry</vt:lpstr>
      <vt:lpstr>Software Development in the Healthcare Industry</vt:lpstr>
      <vt:lpstr>Software Development in the Financial Industry</vt:lpstr>
      <vt:lpstr>Group Activity: Industry-Specific Software Dev Challenges (15 mins) </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Types of Data Different Industries Rely On</dc:title>
  <dc:creator>Ali Mostafa</dc:creator>
  <cp:lastModifiedBy>Ali Mostafa</cp:lastModifiedBy>
  <cp:revision>40</cp:revision>
  <dcterms:created xsi:type="dcterms:W3CDTF">2023-08-28T09:01:52Z</dcterms:created>
  <dcterms:modified xsi:type="dcterms:W3CDTF">2023-08-31T10:54:39Z</dcterms:modified>
</cp:coreProperties>
</file>