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19" r:id="rId2"/>
    <p:sldId id="256" r:id="rId3"/>
    <p:sldId id="257" r:id="rId4"/>
    <p:sldId id="268" r:id="rId5"/>
    <p:sldId id="267" r:id="rId6"/>
    <p:sldId id="266" r:id="rId7"/>
    <p:sldId id="265" r:id="rId8"/>
    <p:sldId id="264" r:id="rId9"/>
    <p:sldId id="263" r:id="rId10"/>
    <p:sldId id="262" r:id="rId11"/>
    <p:sldId id="261" r:id="rId12"/>
    <p:sldId id="260" r:id="rId13"/>
    <p:sldId id="330" r:id="rId14"/>
    <p:sldId id="331" r:id="rId15"/>
    <p:sldId id="332" r:id="rId16"/>
    <p:sldId id="269" r:id="rId17"/>
    <p:sldId id="270" r:id="rId18"/>
    <p:sldId id="271" r:id="rId19"/>
    <p:sldId id="272" r:id="rId20"/>
    <p:sldId id="273" r:id="rId21"/>
    <p:sldId id="274" r:id="rId22"/>
    <p:sldId id="275" r:id="rId23"/>
    <p:sldId id="276" r:id="rId24"/>
    <p:sldId id="279" r:id="rId25"/>
    <p:sldId id="280" r:id="rId26"/>
    <p:sldId id="281" r:id="rId27"/>
    <p:sldId id="282" r:id="rId28"/>
    <p:sldId id="283" r:id="rId29"/>
    <p:sldId id="284" r:id="rId30"/>
    <p:sldId id="285" r:id="rId31"/>
    <p:sldId id="286" r:id="rId32"/>
    <p:sldId id="321" r:id="rId33"/>
    <p:sldId id="259" r:id="rId34"/>
    <p:sldId id="2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95535" autoAdjust="0"/>
  </p:normalViewPr>
  <p:slideViewPr>
    <p:cSldViewPr snapToGrid="0">
      <p:cViewPr varScale="1">
        <p:scale>
          <a:sx n="109" d="100"/>
          <a:sy n="109" d="100"/>
        </p:scale>
        <p:origin x="85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9CEC03-C604-450D-AD51-65FCAA970CC0}" type="datetimeFigureOut">
              <a:rPr lang="en-GB" smtClean="0"/>
              <a:t>03/12/2023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FBC5C-20A2-4D91-9642-EFDDAA029B5F}" type="slidenum">
              <a:rPr lang="en-GB" smtClean="0"/>
              <a:t>‹#›</a:t>
            </a:fld>
            <a:endParaRPr lang="en-GB"/>
          </a:p>
        </p:txBody>
      </p:sp>
    </p:spTree>
    <p:extLst>
      <p:ext uri="{BB962C8B-B14F-4D97-AF65-F5344CB8AC3E}">
        <p14:creationId xmlns:p14="http://schemas.microsoft.com/office/powerpoint/2010/main" val="2682792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3</a:t>
            </a:fld>
            <a:endParaRPr lang="en-GB"/>
          </a:p>
        </p:txBody>
      </p:sp>
    </p:spTree>
    <p:extLst>
      <p:ext uri="{BB962C8B-B14F-4D97-AF65-F5344CB8AC3E}">
        <p14:creationId xmlns:p14="http://schemas.microsoft.com/office/powerpoint/2010/main" val="1761965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76ab71ce80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76ab71ce80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A2 Worksheet – Sandwich order calculator</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76b23c627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76b23c627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8805f8c2e9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8805f8c2e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32</a:t>
            </a:fld>
            <a:endParaRPr lang="en-GB"/>
          </a:p>
        </p:txBody>
      </p:sp>
    </p:spTree>
    <p:extLst>
      <p:ext uri="{BB962C8B-B14F-4D97-AF65-F5344CB8AC3E}">
        <p14:creationId xmlns:p14="http://schemas.microsoft.com/office/powerpoint/2010/main" val="1025666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F0AA9-1884-8E87-91A5-1FCB603000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18862AF-B345-72F2-D939-C0BE56690D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E899D8D-38BE-9D46-BE0E-B73471E6916D}"/>
              </a:ext>
            </a:extLst>
          </p:cNvPr>
          <p:cNvSpPr>
            <a:spLocks noGrp="1"/>
          </p:cNvSpPr>
          <p:nvPr>
            <p:ph type="dt" sz="half" idx="10"/>
          </p:nvPr>
        </p:nvSpPr>
        <p:spPr/>
        <p:txBody>
          <a:bodyPr/>
          <a:lstStyle/>
          <a:p>
            <a:fld id="{34CD015F-6E3B-4D99-B133-9AA07156D2A8}" type="datetimeFigureOut">
              <a:rPr lang="en-GB" smtClean="0"/>
              <a:t>03/12/2023</a:t>
            </a:fld>
            <a:endParaRPr lang="en-GB"/>
          </a:p>
        </p:txBody>
      </p:sp>
      <p:sp>
        <p:nvSpPr>
          <p:cNvPr id="5" name="Footer Placeholder 4">
            <a:extLst>
              <a:ext uri="{FF2B5EF4-FFF2-40B4-BE49-F238E27FC236}">
                <a16:creationId xmlns:a16="http://schemas.microsoft.com/office/drawing/2014/main" id="{B3129E54-1A9E-BF93-44E9-B758C8388A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7D71DA-E571-72AF-6FC7-DD72C583E9F2}"/>
              </a:ext>
            </a:extLst>
          </p:cNvPr>
          <p:cNvSpPr>
            <a:spLocks noGrp="1"/>
          </p:cNvSpPr>
          <p:nvPr>
            <p:ph type="sldNum" sz="quarter" idx="12"/>
          </p:nvPr>
        </p:nvSpPr>
        <p:spPr/>
        <p:txBody>
          <a:bodyPr/>
          <a:lstStyle/>
          <a:p>
            <a:fld id="{56125019-F5A2-49AF-B4CB-108E0379445C}" type="slidenum">
              <a:rPr lang="en-GB" smtClean="0"/>
              <a:t>‹#›</a:t>
            </a:fld>
            <a:endParaRPr lang="en-GB"/>
          </a:p>
        </p:txBody>
      </p:sp>
    </p:spTree>
    <p:extLst>
      <p:ext uri="{BB962C8B-B14F-4D97-AF65-F5344CB8AC3E}">
        <p14:creationId xmlns:p14="http://schemas.microsoft.com/office/powerpoint/2010/main" val="3693562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9A088-81D1-4AEF-5FF1-FF6C7CDACAA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6BCF8B2-E28C-E1FC-A30A-2EBAA0561E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9D3ECB0-3C09-D339-2F59-69CA43C488EB}"/>
              </a:ext>
            </a:extLst>
          </p:cNvPr>
          <p:cNvSpPr>
            <a:spLocks noGrp="1"/>
          </p:cNvSpPr>
          <p:nvPr>
            <p:ph type="dt" sz="half" idx="10"/>
          </p:nvPr>
        </p:nvSpPr>
        <p:spPr/>
        <p:txBody>
          <a:bodyPr/>
          <a:lstStyle/>
          <a:p>
            <a:fld id="{34CD015F-6E3B-4D99-B133-9AA07156D2A8}" type="datetimeFigureOut">
              <a:rPr lang="en-GB" smtClean="0"/>
              <a:t>03/12/2023</a:t>
            </a:fld>
            <a:endParaRPr lang="en-GB"/>
          </a:p>
        </p:txBody>
      </p:sp>
      <p:sp>
        <p:nvSpPr>
          <p:cNvPr id="5" name="Footer Placeholder 4">
            <a:extLst>
              <a:ext uri="{FF2B5EF4-FFF2-40B4-BE49-F238E27FC236}">
                <a16:creationId xmlns:a16="http://schemas.microsoft.com/office/drawing/2014/main" id="{6393AFF2-89A6-87A3-9EB7-31263FFB54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20C47A-A4CD-7372-3FF2-97832E738A27}"/>
              </a:ext>
            </a:extLst>
          </p:cNvPr>
          <p:cNvSpPr>
            <a:spLocks noGrp="1"/>
          </p:cNvSpPr>
          <p:nvPr>
            <p:ph type="sldNum" sz="quarter" idx="12"/>
          </p:nvPr>
        </p:nvSpPr>
        <p:spPr/>
        <p:txBody>
          <a:bodyPr/>
          <a:lstStyle/>
          <a:p>
            <a:fld id="{56125019-F5A2-49AF-B4CB-108E0379445C}" type="slidenum">
              <a:rPr lang="en-GB" smtClean="0"/>
              <a:t>‹#›</a:t>
            </a:fld>
            <a:endParaRPr lang="en-GB"/>
          </a:p>
        </p:txBody>
      </p:sp>
    </p:spTree>
    <p:extLst>
      <p:ext uri="{BB962C8B-B14F-4D97-AF65-F5344CB8AC3E}">
        <p14:creationId xmlns:p14="http://schemas.microsoft.com/office/powerpoint/2010/main" val="1558347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0766B7-AA29-CBB3-F4D5-88CE0B7A34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854246-1D81-6217-1D4C-9806816359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8BD360-8E64-0A1D-4237-F6B527EE5DEE}"/>
              </a:ext>
            </a:extLst>
          </p:cNvPr>
          <p:cNvSpPr>
            <a:spLocks noGrp="1"/>
          </p:cNvSpPr>
          <p:nvPr>
            <p:ph type="dt" sz="half" idx="10"/>
          </p:nvPr>
        </p:nvSpPr>
        <p:spPr/>
        <p:txBody>
          <a:bodyPr/>
          <a:lstStyle/>
          <a:p>
            <a:fld id="{34CD015F-6E3B-4D99-B133-9AA07156D2A8}" type="datetimeFigureOut">
              <a:rPr lang="en-GB" smtClean="0"/>
              <a:t>03/12/2023</a:t>
            </a:fld>
            <a:endParaRPr lang="en-GB"/>
          </a:p>
        </p:txBody>
      </p:sp>
      <p:sp>
        <p:nvSpPr>
          <p:cNvPr id="5" name="Footer Placeholder 4">
            <a:extLst>
              <a:ext uri="{FF2B5EF4-FFF2-40B4-BE49-F238E27FC236}">
                <a16:creationId xmlns:a16="http://schemas.microsoft.com/office/drawing/2014/main" id="{27534C83-DD06-2545-A1B5-A3BBF81034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CA8883-D8C3-6E0F-2272-1FC5DFBEBEF5}"/>
              </a:ext>
            </a:extLst>
          </p:cNvPr>
          <p:cNvSpPr>
            <a:spLocks noGrp="1"/>
          </p:cNvSpPr>
          <p:nvPr>
            <p:ph type="sldNum" sz="quarter" idx="12"/>
          </p:nvPr>
        </p:nvSpPr>
        <p:spPr/>
        <p:txBody>
          <a:bodyPr/>
          <a:lstStyle/>
          <a:p>
            <a:fld id="{56125019-F5A2-49AF-B4CB-108E0379445C}" type="slidenum">
              <a:rPr lang="en-GB" smtClean="0"/>
              <a:t>‹#›</a:t>
            </a:fld>
            <a:endParaRPr lang="en-GB"/>
          </a:p>
        </p:txBody>
      </p:sp>
    </p:spTree>
    <p:extLst>
      <p:ext uri="{BB962C8B-B14F-4D97-AF65-F5344CB8AC3E}">
        <p14:creationId xmlns:p14="http://schemas.microsoft.com/office/powerpoint/2010/main" val="2278903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or Images side by side">
  <p:cSld name="Text or Images side by side">
    <p:spTree>
      <p:nvGrpSpPr>
        <p:cNvPr id="1" name="Shape 36"/>
        <p:cNvGrpSpPr/>
        <p:nvPr/>
      </p:nvGrpSpPr>
      <p:grpSpPr>
        <a:xfrm>
          <a:off x="0" y="0"/>
          <a:ext cx="0" cy="0"/>
          <a:chOff x="0" y="0"/>
          <a:chExt cx="0" cy="0"/>
        </a:xfrm>
      </p:grpSpPr>
      <p:sp>
        <p:nvSpPr>
          <p:cNvPr id="37" name="Google Shape;37;p7"/>
          <p:cNvSpPr txBox="1">
            <a:spLocks noGrp="1"/>
          </p:cNvSpPr>
          <p:nvPr>
            <p:ph type="body" idx="1"/>
          </p:nvPr>
        </p:nvSpPr>
        <p:spPr>
          <a:xfrm>
            <a:off x="414533" y="1560165"/>
            <a:ext cx="5462000" cy="4878800"/>
          </a:xfrm>
          <a:prstGeom prst="rect">
            <a:avLst/>
          </a:prstGeom>
          <a:ln>
            <a:noFill/>
          </a:ln>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38" name="Google Shape;38;p7"/>
          <p:cNvSpPr txBox="1">
            <a:spLocks noGrp="1"/>
          </p:cNvSpPr>
          <p:nvPr>
            <p:ph type="title"/>
          </p:nvPr>
        </p:nvSpPr>
        <p:spPr>
          <a:xfrm>
            <a:off x="414533" y="426133"/>
            <a:ext cx="11361600" cy="930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2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9" name="Google Shape;39;p7"/>
          <p:cNvSpPr txBox="1">
            <a:spLocks noGrp="1"/>
          </p:cNvSpPr>
          <p:nvPr>
            <p:ph type="sldNum" idx="12"/>
          </p:nvPr>
        </p:nvSpPr>
        <p:spPr>
          <a:xfrm>
            <a:off x="11776267" y="6439067"/>
            <a:ext cx="415600" cy="418800"/>
          </a:xfrm>
          <a:prstGeom prst="rect">
            <a:avLst/>
          </a:prstGeom>
        </p:spPr>
        <p:txBody>
          <a:bodyPr spcFirstLastPara="1" wrap="square" lIns="91425" tIns="91425" rIns="91425" bIns="91425" anchor="t" anchorCtr="0">
            <a:noAutofit/>
          </a:bodyPr>
          <a:lstStyle>
            <a:lvl1pPr lvl="0" rtl="0">
              <a:buNone/>
              <a:defRPr sz="1067">
                <a:solidFill>
                  <a:srgbClr val="494985"/>
                </a:solidFill>
                <a:latin typeface="Quicksand Medium"/>
                <a:ea typeface="Quicksand Medium"/>
                <a:cs typeface="Quicksand Medium"/>
                <a:sym typeface="Quicksand Medium"/>
              </a:defRPr>
            </a:lvl1pPr>
            <a:lvl2pPr lvl="1" rtl="0">
              <a:buNone/>
              <a:defRPr sz="1067">
                <a:solidFill>
                  <a:srgbClr val="494985"/>
                </a:solidFill>
                <a:latin typeface="Quicksand Medium"/>
                <a:ea typeface="Quicksand Medium"/>
                <a:cs typeface="Quicksand Medium"/>
                <a:sym typeface="Quicksand Medium"/>
              </a:defRPr>
            </a:lvl2pPr>
            <a:lvl3pPr lvl="2" rtl="0">
              <a:buNone/>
              <a:defRPr sz="1067">
                <a:solidFill>
                  <a:srgbClr val="494985"/>
                </a:solidFill>
                <a:latin typeface="Quicksand Medium"/>
                <a:ea typeface="Quicksand Medium"/>
                <a:cs typeface="Quicksand Medium"/>
                <a:sym typeface="Quicksand Medium"/>
              </a:defRPr>
            </a:lvl3pPr>
            <a:lvl4pPr lvl="3" rtl="0">
              <a:buNone/>
              <a:defRPr sz="1067">
                <a:solidFill>
                  <a:srgbClr val="494985"/>
                </a:solidFill>
                <a:latin typeface="Quicksand Medium"/>
                <a:ea typeface="Quicksand Medium"/>
                <a:cs typeface="Quicksand Medium"/>
                <a:sym typeface="Quicksand Medium"/>
              </a:defRPr>
            </a:lvl4pPr>
            <a:lvl5pPr lvl="4" rtl="0">
              <a:buNone/>
              <a:defRPr sz="1067">
                <a:solidFill>
                  <a:srgbClr val="494985"/>
                </a:solidFill>
                <a:latin typeface="Quicksand Medium"/>
                <a:ea typeface="Quicksand Medium"/>
                <a:cs typeface="Quicksand Medium"/>
                <a:sym typeface="Quicksand Medium"/>
              </a:defRPr>
            </a:lvl5pPr>
            <a:lvl6pPr lvl="5" rtl="0">
              <a:buNone/>
              <a:defRPr sz="1067">
                <a:solidFill>
                  <a:srgbClr val="494985"/>
                </a:solidFill>
                <a:latin typeface="Quicksand Medium"/>
                <a:ea typeface="Quicksand Medium"/>
                <a:cs typeface="Quicksand Medium"/>
                <a:sym typeface="Quicksand Medium"/>
              </a:defRPr>
            </a:lvl6pPr>
            <a:lvl7pPr lvl="6" rtl="0">
              <a:buNone/>
              <a:defRPr sz="1067">
                <a:solidFill>
                  <a:srgbClr val="494985"/>
                </a:solidFill>
                <a:latin typeface="Quicksand Medium"/>
                <a:ea typeface="Quicksand Medium"/>
                <a:cs typeface="Quicksand Medium"/>
                <a:sym typeface="Quicksand Medium"/>
              </a:defRPr>
            </a:lvl7pPr>
            <a:lvl8pPr lvl="7" rtl="0">
              <a:buNone/>
              <a:defRPr sz="1067">
                <a:solidFill>
                  <a:srgbClr val="494985"/>
                </a:solidFill>
                <a:latin typeface="Quicksand Medium"/>
                <a:ea typeface="Quicksand Medium"/>
                <a:cs typeface="Quicksand Medium"/>
                <a:sym typeface="Quicksand Medium"/>
              </a:defRPr>
            </a:lvl8pPr>
            <a:lvl9pPr lvl="8" rtl="0">
              <a:buNone/>
              <a:defRPr sz="1067">
                <a:solidFill>
                  <a:srgbClr val="494985"/>
                </a:solidFill>
                <a:latin typeface="Quicksand Medium"/>
                <a:ea typeface="Quicksand Medium"/>
                <a:cs typeface="Quicksand Medium"/>
                <a:sym typeface="Quicksand Medium"/>
              </a:defRPr>
            </a:lvl9pPr>
          </a:lstStyle>
          <a:p>
            <a:pPr algn="ctr"/>
            <a:fld id="{00000000-1234-1234-1234-123412341234}" type="slidenum">
              <a:rPr lang="en-GB" smtClean="0"/>
              <a:pPr algn="ctr"/>
              <a:t>‹#›</a:t>
            </a:fld>
            <a:endParaRPr lang="en-GB"/>
          </a:p>
        </p:txBody>
      </p:sp>
      <p:sp>
        <p:nvSpPr>
          <p:cNvPr id="40" name="Google Shape;40;p7"/>
          <p:cNvSpPr txBox="1">
            <a:spLocks noGrp="1"/>
          </p:cNvSpPr>
          <p:nvPr>
            <p:ph type="body" idx="2"/>
          </p:nvPr>
        </p:nvSpPr>
        <p:spPr>
          <a:xfrm>
            <a:off x="6315467" y="1560133"/>
            <a:ext cx="5462000" cy="4878800"/>
          </a:xfrm>
          <a:prstGeom prst="rect">
            <a:avLst/>
          </a:prstGeom>
          <a:ln>
            <a:noFill/>
          </a:ln>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41" name="Google Shape;41;p7"/>
          <p:cNvSpPr txBox="1">
            <a:spLocks noGrp="1"/>
          </p:cNvSpPr>
          <p:nvPr>
            <p:ph type="subTitle" idx="3"/>
          </p:nvPr>
        </p:nvSpPr>
        <p:spPr>
          <a:xfrm>
            <a:off x="7010400" y="0"/>
            <a:ext cx="4753200" cy="418800"/>
          </a:xfrm>
          <a:prstGeom prst="rect">
            <a:avLst/>
          </a:prstGeom>
        </p:spPr>
        <p:txBody>
          <a:bodyPr spcFirstLastPara="1" wrap="square" lIns="91425" tIns="91425" rIns="0" bIns="91425" anchor="ctr" anchorCtr="0">
            <a:noAutofit/>
          </a:bodyPr>
          <a:lstStyle>
            <a:lvl1pPr lvl="0" algn="r" rtl="0">
              <a:lnSpc>
                <a:spcPct val="100000"/>
              </a:lnSpc>
              <a:spcBef>
                <a:spcPts val="0"/>
              </a:spcBef>
              <a:spcAft>
                <a:spcPts val="0"/>
              </a:spcAft>
              <a:buNone/>
              <a:defRPr sz="1600" b="1"/>
            </a:lvl1pPr>
            <a:lvl2pPr lvl="1" rtl="0">
              <a:spcBef>
                <a:spcPts val="0"/>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Tree>
    <p:extLst>
      <p:ext uri="{BB962C8B-B14F-4D97-AF65-F5344CB8AC3E}">
        <p14:creationId xmlns:p14="http://schemas.microsoft.com/office/powerpoint/2010/main" val="2095517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bjectives / Questions / Lists">
  <p:cSld name="Objectives / Questions / Lists">
    <p:spTree>
      <p:nvGrpSpPr>
        <p:cNvPr id="1" name="Shape 15"/>
        <p:cNvGrpSpPr/>
        <p:nvPr/>
      </p:nvGrpSpPr>
      <p:grpSpPr>
        <a:xfrm>
          <a:off x="0" y="0"/>
          <a:ext cx="0" cy="0"/>
          <a:chOff x="0" y="0"/>
          <a:chExt cx="0" cy="0"/>
        </a:xfrm>
      </p:grpSpPr>
      <p:sp>
        <p:nvSpPr>
          <p:cNvPr id="16" name="Google Shape;16;p3"/>
          <p:cNvSpPr txBox="1">
            <a:spLocks noGrp="1"/>
          </p:cNvSpPr>
          <p:nvPr>
            <p:ph type="body" idx="1"/>
          </p:nvPr>
        </p:nvSpPr>
        <p:spPr>
          <a:xfrm>
            <a:off x="414533" y="1356967"/>
            <a:ext cx="11362800" cy="5082000"/>
          </a:xfrm>
          <a:prstGeom prst="rect">
            <a:avLst/>
          </a:prstGeom>
          <a:ln>
            <a:noFill/>
          </a:ln>
        </p:spPr>
        <p:txBody>
          <a:bodyPr spcFirstLastPara="1" wrap="square" lIns="91425" tIns="91425" rIns="91425" bIns="91425" anchor="t" anchorCtr="0">
            <a:noAutofit/>
          </a:bodyPr>
          <a:lstStyle>
            <a:lvl1pPr marL="609585" lvl="0" indent="-457189" rtl="0">
              <a:lnSpc>
                <a:spcPct val="115000"/>
              </a:lnSpc>
              <a:spcBef>
                <a:spcPts val="0"/>
              </a:spcBef>
              <a:spcAft>
                <a:spcPts val="0"/>
              </a:spcAft>
              <a:buSzPts val="1800"/>
              <a:buChar char="●"/>
              <a:defRPr/>
            </a:lvl1pPr>
            <a:lvl2pPr marL="1219170" lvl="1" indent="-423323" rtl="0">
              <a:lnSpc>
                <a:spcPct val="115000"/>
              </a:lnSpc>
              <a:spcBef>
                <a:spcPts val="2133"/>
              </a:spcBef>
              <a:spcAft>
                <a:spcPts val="0"/>
              </a:spcAft>
              <a:buSzPts val="1400"/>
              <a:buChar char="○"/>
              <a:defRPr/>
            </a:lvl2pPr>
            <a:lvl3pPr marL="1828754" lvl="2" indent="-423323" rtl="0">
              <a:lnSpc>
                <a:spcPct val="115000"/>
              </a:lnSpc>
              <a:spcBef>
                <a:spcPts val="2133"/>
              </a:spcBef>
              <a:spcAft>
                <a:spcPts val="0"/>
              </a:spcAft>
              <a:buSzPts val="1400"/>
              <a:buChar char="■"/>
              <a:defRPr/>
            </a:lvl3pPr>
            <a:lvl4pPr marL="2438339" lvl="3" indent="-423323" rtl="0">
              <a:lnSpc>
                <a:spcPct val="115000"/>
              </a:lnSpc>
              <a:spcBef>
                <a:spcPts val="2133"/>
              </a:spcBef>
              <a:spcAft>
                <a:spcPts val="0"/>
              </a:spcAft>
              <a:buSzPts val="1400"/>
              <a:buChar char="●"/>
              <a:defRPr/>
            </a:lvl4pPr>
            <a:lvl5pPr marL="3047924" lvl="4" indent="-423323" rtl="0">
              <a:lnSpc>
                <a:spcPct val="115000"/>
              </a:lnSpc>
              <a:spcBef>
                <a:spcPts val="2133"/>
              </a:spcBef>
              <a:spcAft>
                <a:spcPts val="0"/>
              </a:spcAft>
              <a:buSzPts val="1400"/>
              <a:buChar char="○"/>
              <a:defRPr/>
            </a:lvl5pPr>
            <a:lvl6pPr marL="3657509" lvl="5" indent="-423323" rtl="0">
              <a:lnSpc>
                <a:spcPct val="115000"/>
              </a:lnSpc>
              <a:spcBef>
                <a:spcPts val="2133"/>
              </a:spcBef>
              <a:spcAft>
                <a:spcPts val="0"/>
              </a:spcAft>
              <a:buSzPts val="1400"/>
              <a:buChar char="■"/>
              <a:defRPr/>
            </a:lvl6pPr>
            <a:lvl7pPr marL="4267093" lvl="6" indent="-423323" rtl="0">
              <a:lnSpc>
                <a:spcPct val="115000"/>
              </a:lnSpc>
              <a:spcBef>
                <a:spcPts val="2133"/>
              </a:spcBef>
              <a:spcAft>
                <a:spcPts val="0"/>
              </a:spcAft>
              <a:buSzPts val="1400"/>
              <a:buChar char="●"/>
              <a:defRPr/>
            </a:lvl7pPr>
            <a:lvl8pPr marL="4876678" lvl="7" indent="-423323" rtl="0">
              <a:lnSpc>
                <a:spcPct val="115000"/>
              </a:lnSpc>
              <a:spcBef>
                <a:spcPts val="2133"/>
              </a:spcBef>
              <a:spcAft>
                <a:spcPts val="0"/>
              </a:spcAft>
              <a:buSzPts val="1400"/>
              <a:buChar char="○"/>
              <a:defRPr/>
            </a:lvl8pPr>
            <a:lvl9pPr marL="5486263" lvl="8" indent="-423323" rtl="0">
              <a:lnSpc>
                <a:spcPct val="115000"/>
              </a:lnSpc>
              <a:spcBef>
                <a:spcPts val="2133"/>
              </a:spcBef>
              <a:spcAft>
                <a:spcPts val="2133"/>
              </a:spcAft>
              <a:buSzPts val="1400"/>
              <a:buChar char="■"/>
              <a:defRPr/>
            </a:lvl9pPr>
          </a:lstStyle>
          <a:p>
            <a:endParaRPr/>
          </a:p>
        </p:txBody>
      </p:sp>
      <p:sp>
        <p:nvSpPr>
          <p:cNvPr id="17" name="Google Shape;17;p3"/>
          <p:cNvSpPr txBox="1">
            <a:spLocks noGrp="1"/>
          </p:cNvSpPr>
          <p:nvPr>
            <p:ph type="title"/>
          </p:nvPr>
        </p:nvSpPr>
        <p:spPr>
          <a:xfrm>
            <a:off x="414533" y="414533"/>
            <a:ext cx="11362800" cy="9424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2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8" name="Google Shape;18;p3"/>
          <p:cNvSpPr txBox="1">
            <a:spLocks noGrp="1"/>
          </p:cNvSpPr>
          <p:nvPr>
            <p:ph type="sldNum" idx="12"/>
          </p:nvPr>
        </p:nvSpPr>
        <p:spPr>
          <a:xfrm>
            <a:off x="11776267" y="6439067"/>
            <a:ext cx="415600" cy="418800"/>
          </a:xfrm>
          <a:prstGeom prst="rect">
            <a:avLst/>
          </a:prstGeom>
        </p:spPr>
        <p:txBody>
          <a:bodyPr spcFirstLastPara="1" wrap="square" lIns="91425" tIns="91425" rIns="91425" bIns="91425" anchor="t" anchorCtr="0">
            <a:noAutofit/>
          </a:bodyPr>
          <a:lstStyle>
            <a:lvl1pPr lvl="0" rtl="0">
              <a:buNone/>
              <a:defRPr sz="1067">
                <a:solidFill>
                  <a:srgbClr val="494985"/>
                </a:solidFill>
                <a:latin typeface="Quicksand Medium"/>
                <a:ea typeface="Quicksand Medium"/>
                <a:cs typeface="Quicksand Medium"/>
                <a:sym typeface="Quicksand Medium"/>
              </a:defRPr>
            </a:lvl1pPr>
            <a:lvl2pPr lvl="1" rtl="0">
              <a:buNone/>
              <a:defRPr sz="1067">
                <a:solidFill>
                  <a:srgbClr val="494985"/>
                </a:solidFill>
                <a:latin typeface="Quicksand Medium"/>
                <a:ea typeface="Quicksand Medium"/>
                <a:cs typeface="Quicksand Medium"/>
                <a:sym typeface="Quicksand Medium"/>
              </a:defRPr>
            </a:lvl2pPr>
            <a:lvl3pPr lvl="2" rtl="0">
              <a:buNone/>
              <a:defRPr sz="1067">
                <a:solidFill>
                  <a:srgbClr val="494985"/>
                </a:solidFill>
                <a:latin typeface="Quicksand Medium"/>
                <a:ea typeface="Quicksand Medium"/>
                <a:cs typeface="Quicksand Medium"/>
                <a:sym typeface="Quicksand Medium"/>
              </a:defRPr>
            </a:lvl3pPr>
            <a:lvl4pPr lvl="3" rtl="0">
              <a:buNone/>
              <a:defRPr sz="1067">
                <a:solidFill>
                  <a:srgbClr val="494985"/>
                </a:solidFill>
                <a:latin typeface="Quicksand Medium"/>
                <a:ea typeface="Quicksand Medium"/>
                <a:cs typeface="Quicksand Medium"/>
                <a:sym typeface="Quicksand Medium"/>
              </a:defRPr>
            </a:lvl4pPr>
            <a:lvl5pPr lvl="4" rtl="0">
              <a:buNone/>
              <a:defRPr sz="1067">
                <a:solidFill>
                  <a:srgbClr val="494985"/>
                </a:solidFill>
                <a:latin typeface="Quicksand Medium"/>
                <a:ea typeface="Quicksand Medium"/>
                <a:cs typeface="Quicksand Medium"/>
                <a:sym typeface="Quicksand Medium"/>
              </a:defRPr>
            </a:lvl5pPr>
            <a:lvl6pPr lvl="5" rtl="0">
              <a:buNone/>
              <a:defRPr sz="1067">
                <a:solidFill>
                  <a:srgbClr val="494985"/>
                </a:solidFill>
                <a:latin typeface="Quicksand Medium"/>
                <a:ea typeface="Quicksand Medium"/>
                <a:cs typeface="Quicksand Medium"/>
                <a:sym typeface="Quicksand Medium"/>
              </a:defRPr>
            </a:lvl6pPr>
            <a:lvl7pPr lvl="6" rtl="0">
              <a:buNone/>
              <a:defRPr sz="1067">
                <a:solidFill>
                  <a:srgbClr val="494985"/>
                </a:solidFill>
                <a:latin typeface="Quicksand Medium"/>
                <a:ea typeface="Quicksand Medium"/>
                <a:cs typeface="Quicksand Medium"/>
                <a:sym typeface="Quicksand Medium"/>
              </a:defRPr>
            </a:lvl7pPr>
            <a:lvl8pPr lvl="7" rtl="0">
              <a:buNone/>
              <a:defRPr sz="1067">
                <a:solidFill>
                  <a:srgbClr val="494985"/>
                </a:solidFill>
                <a:latin typeface="Quicksand Medium"/>
                <a:ea typeface="Quicksand Medium"/>
                <a:cs typeface="Quicksand Medium"/>
                <a:sym typeface="Quicksand Medium"/>
              </a:defRPr>
            </a:lvl8pPr>
            <a:lvl9pPr lvl="8" rtl="0">
              <a:buNone/>
              <a:defRPr sz="1067">
                <a:solidFill>
                  <a:srgbClr val="494985"/>
                </a:solidFill>
                <a:latin typeface="Quicksand Medium"/>
                <a:ea typeface="Quicksand Medium"/>
                <a:cs typeface="Quicksand Medium"/>
                <a:sym typeface="Quicksand Medium"/>
              </a:defRPr>
            </a:lvl9pPr>
          </a:lstStyle>
          <a:p>
            <a:pPr algn="ctr"/>
            <a:fld id="{00000000-1234-1234-1234-123412341234}" type="slidenum">
              <a:rPr lang="en-GB" smtClean="0"/>
              <a:pPr algn="ctr"/>
              <a:t>‹#›</a:t>
            </a:fld>
            <a:endParaRPr lang="en-GB"/>
          </a:p>
        </p:txBody>
      </p:sp>
      <p:sp>
        <p:nvSpPr>
          <p:cNvPr id="19" name="Google Shape;19;p3"/>
          <p:cNvSpPr txBox="1">
            <a:spLocks noGrp="1"/>
          </p:cNvSpPr>
          <p:nvPr>
            <p:ph type="subTitle" idx="2"/>
          </p:nvPr>
        </p:nvSpPr>
        <p:spPr>
          <a:xfrm>
            <a:off x="7010400" y="0"/>
            <a:ext cx="4753200" cy="418800"/>
          </a:xfrm>
          <a:prstGeom prst="rect">
            <a:avLst/>
          </a:prstGeom>
        </p:spPr>
        <p:txBody>
          <a:bodyPr spcFirstLastPara="1" wrap="square" lIns="91425" tIns="91425" rIns="0" bIns="91425" anchor="ctr" anchorCtr="0">
            <a:noAutofit/>
          </a:bodyPr>
          <a:lstStyle>
            <a:lvl1pPr lvl="0" algn="r">
              <a:lnSpc>
                <a:spcPct val="100000"/>
              </a:lnSpc>
              <a:spcBef>
                <a:spcPts val="0"/>
              </a:spcBef>
              <a:spcAft>
                <a:spcPts val="0"/>
              </a:spcAft>
              <a:buNone/>
              <a:defRPr sz="1600" b="1"/>
            </a:lvl1pPr>
            <a:lvl2pPr lvl="1">
              <a:spcBef>
                <a:spcPts val="0"/>
              </a:spcBef>
              <a:spcAft>
                <a:spcPts val="0"/>
              </a:spcAft>
              <a:buNone/>
              <a:defRPr/>
            </a:lvl2pPr>
            <a:lvl3pPr lvl="2">
              <a:spcBef>
                <a:spcPts val="2133"/>
              </a:spcBef>
              <a:spcAft>
                <a:spcPts val="0"/>
              </a:spcAft>
              <a:buNone/>
              <a:defRPr/>
            </a:lvl3pPr>
            <a:lvl4pPr lvl="3">
              <a:spcBef>
                <a:spcPts val="2133"/>
              </a:spcBef>
              <a:spcAft>
                <a:spcPts val="0"/>
              </a:spcAft>
              <a:buNone/>
              <a:defRPr/>
            </a:lvl4pPr>
            <a:lvl5pPr lvl="4">
              <a:spcBef>
                <a:spcPts val="2133"/>
              </a:spcBef>
              <a:spcAft>
                <a:spcPts val="0"/>
              </a:spcAft>
              <a:buNone/>
              <a:defRPr/>
            </a:lvl5pPr>
            <a:lvl6pPr lvl="5">
              <a:spcBef>
                <a:spcPts val="2133"/>
              </a:spcBef>
              <a:spcAft>
                <a:spcPts val="0"/>
              </a:spcAft>
              <a:buNone/>
              <a:defRPr/>
            </a:lvl6pPr>
            <a:lvl7pPr lvl="6">
              <a:spcBef>
                <a:spcPts val="2133"/>
              </a:spcBef>
              <a:spcAft>
                <a:spcPts val="0"/>
              </a:spcAft>
              <a:buNone/>
              <a:defRPr/>
            </a:lvl7pPr>
            <a:lvl8pPr lvl="7">
              <a:spcBef>
                <a:spcPts val="2133"/>
              </a:spcBef>
              <a:spcAft>
                <a:spcPts val="0"/>
              </a:spcAft>
              <a:buNone/>
              <a:defRPr/>
            </a:lvl8pPr>
            <a:lvl9pPr lvl="8">
              <a:spcBef>
                <a:spcPts val="2133"/>
              </a:spcBef>
              <a:spcAft>
                <a:spcPts val="2133"/>
              </a:spcAft>
              <a:buNone/>
              <a:defRPr/>
            </a:lvl9pPr>
          </a:lstStyle>
          <a:p>
            <a:endParaRPr/>
          </a:p>
        </p:txBody>
      </p:sp>
    </p:spTree>
    <p:extLst>
      <p:ext uri="{BB962C8B-B14F-4D97-AF65-F5344CB8AC3E}">
        <p14:creationId xmlns:p14="http://schemas.microsoft.com/office/powerpoint/2010/main" val="4027631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E723-944A-2323-A09E-1EFDD18C3D3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BC54B37-1204-BF90-3F77-55E66F8718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ACF81DC-8099-4897-2737-1EAAEEDDC9F8}"/>
              </a:ext>
            </a:extLst>
          </p:cNvPr>
          <p:cNvSpPr>
            <a:spLocks noGrp="1"/>
          </p:cNvSpPr>
          <p:nvPr>
            <p:ph type="dt" sz="half" idx="10"/>
          </p:nvPr>
        </p:nvSpPr>
        <p:spPr/>
        <p:txBody>
          <a:bodyPr/>
          <a:lstStyle/>
          <a:p>
            <a:fld id="{34CD015F-6E3B-4D99-B133-9AA07156D2A8}" type="datetimeFigureOut">
              <a:rPr lang="en-GB" smtClean="0"/>
              <a:t>03/12/2023</a:t>
            </a:fld>
            <a:endParaRPr lang="en-GB"/>
          </a:p>
        </p:txBody>
      </p:sp>
      <p:sp>
        <p:nvSpPr>
          <p:cNvPr id="5" name="Footer Placeholder 4">
            <a:extLst>
              <a:ext uri="{FF2B5EF4-FFF2-40B4-BE49-F238E27FC236}">
                <a16:creationId xmlns:a16="http://schemas.microsoft.com/office/drawing/2014/main" id="{A0F97EE2-E992-F041-8CD3-050C99FF90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6F0353-989F-74B7-00AB-9E6906156B35}"/>
              </a:ext>
            </a:extLst>
          </p:cNvPr>
          <p:cNvSpPr>
            <a:spLocks noGrp="1"/>
          </p:cNvSpPr>
          <p:nvPr>
            <p:ph type="sldNum" sz="quarter" idx="12"/>
          </p:nvPr>
        </p:nvSpPr>
        <p:spPr/>
        <p:txBody>
          <a:bodyPr/>
          <a:lstStyle/>
          <a:p>
            <a:fld id="{56125019-F5A2-49AF-B4CB-108E0379445C}" type="slidenum">
              <a:rPr lang="en-GB" smtClean="0"/>
              <a:t>‹#›</a:t>
            </a:fld>
            <a:endParaRPr lang="en-GB"/>
          </a:p>
        </p:txBody>
      </p:sp>
    </p:spTree>
    <p:extLst>
      <p:ext uri="{BB962C8B-B14F-4D97-AF65-F5344CB8AC3E}">
        <p14:creationId xmlns:p14="http://schemas.microsoft.com/office/powerpoint/2010/main" val="3800562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A36FC-FE97-4358-E887-61EE686033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49C0CDD-BA0B-2023-603D-2508E43437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E7AF37-D773-828E-CC45-6CFF9F111A8F}"/>
              </a:ext>
            </a:extLst>
          </p:cNvPr>
          <p:cNvSpPr>
            <a:spLocks noGrp="1"/>
          </p:cNvSpPr>
          <p:nvPr>
            <p:ph type="dt" sz="half" idx="10"/>
          </p:nvPr>
        </p:nvSpPr>
        <p:spPr/>
        <p:txBody>
          <a:bodyPr/>
          <a:lstStyle/>
          <a:p>
            <a:fld id="{34CD015F-6E3B-4D99-B133-9AA07156D2A8}" type="datetimeFigureOut">
              <a:rPr lang="en-GB" smtClean="0"/>
              <a:t>03/12/2023</a:t>
            </a:fld>
            <a:endParaRPr lang="en-GB"/>
          </a:p>
        </p:txBody>
      </p:sp>
      <p:sp>
        <p:nvSpPr>
          <p:cNvPr id="5" name="Footer Placeholder 4">
            <a:extLst>
              <a:ext uri="{FF2B5EF4-FFF2-40B4-BE49-F238E27FC236}">
                <a16:creationId xmlns:a16="http://schemas.microsoft.com/office/drawing/2014/main" id="{6A810FE3-E0C6-4B3B-7ECF-B6AD218939D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D8EEA8-83E4-B00A-0B1D-A608B65F761D}"/>
              </a:ext>
            </a:extLst>
          </p:cNvPr>
          <p:cNvSpPr>
            <a:spLocks noGrp="1"/>
          </p:cNvSpPr>
          <p:nvPr>
            <p:ph type="sldNum" sz="quarter" idx="12"/>
          </p:nvPr>
        </p:nvSpPr>
        <p:spPr/>
        <p:txBody>
          <a:bodyPr/>
          <a:lstStyle/>
          <a:p>
            <a:fld id="{56125019-F5A2-49AF-B4CB-108E0379445C}" type="slidenum">
              <a:rPr lang="en-GB" smtClean="0"/>
              <a:t>‹#›</a:t>
            </a:fld>
            <a:endParaRPr lang="en-GB"/>
          </a:p>
        </p:txBody>
      </p:sp>
    </p:spTree>
    <p:extLst>
      <p:ext uri="{BB962C8B-B14F-4D97-AF65-F5344CB8AC3E}">
        <p14:creationId xmlns:p14="http://schemas.microsoft.com/office/powerpoint/2010/main" val="939161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5F507-AEE7-CCD9-FE80-6ACE5CB11F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B960ABA-2940-9394-8D29-848C1A5CC5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A13A448-2914-913C-F781-915B82D5F5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A37D5F5-6B62-D3FD-ACAD-E8E456E86880}"/>
              </a:ext>
            </a:extLst>
          </p:cNvPr>
          <p:cNvSpPr>
            <a:spLocks noGrp="1"/>
          </p:cNvSpPr>
          <p:nvPr>
            <p:ph type="dt" sz="half" idx="10"/>
          </p:nvPr>
        </p:nvSpPr>
        <p:spPr/>
        <p:txBody>
          <a:bodyPr/>
          <a:lstStyle/>
          <a:p>
            <a:fld id="{34CD015F-6E3B-4D99-B133-9AA07156D2A8}" type="datetimeFigureOut">
              <a:rPr lang="en-GB" smtClean="0"/>
              <a:t>03/12/2023</a:t>
            </a:fld>
            <a:endParaRPr lang="en-GB"/>
          </a:p>
        </p:txBody>
      </p:sp>
      <p:sp>
        <p:nvSpPr>
          <p:cNvPr id="6" name="Footer Placeholder 5">
            <a:extLst>
              <a:ext uri="{FF2B5EF4-FFF2-40B4-BE49-F238E27FC236}">
                <a16:creationId xmlns:a16="http://schemas.microsoft.com/office/drawing/2014/main" id="{1E9EB5AB-4207-F63D-6E9B-2F9E62957F2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BB0547E-DD04-178E-6A7B-898D92E62B2D}"/>
              </a:ext>
            </a:extLst>
          </p:cNvPr>
          <p:cNvSpPr>
            <a:spLocks noGrp="1"/>
          </p:cNvSpPr>
          <p:nvPr>
            <p:ph type="sldNum" sz="quarter" idx="12"/>
          </p:nvPr>
        </p:nvSpPr>
        <p:spPr/>
        <p:txBody>
          <a:bodyPr/>
          <a:lstStyle/>
          <a:p>
            <a:fld id="{56125019-F5A2-49AF-B4CB-108E0379445C}" type="slidenum">
              <a:rPr lang="en-GB" smtClean="0"/>
              <a:t>‹#›</a:t>
            </a:fld>
            <a:endParaRPr lang="en-GB"/>
          </a:p>
        </p:txBody>
      </p:sp>
    </p:spTree>
    <p:extLst>
      <p:ext uri="{BB962C8B-B14F-4D97-AF65-F5344CB8AC3E}">
        <p14:creationId xmlns:p14="http://schemas.microsoft.com/office/powerpoint/2010/main" val="3020457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AAF3C-81E6-1B15-2201-ADB02BFB38A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FDE076F-1002-2B14-A819-961AEB7443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3F1479-414A-D152-75E0-09F4AFC3C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4CF59A5-EBCF-B28A-23C4-A4540E59A4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5A3C32-297D-0091-CA8B-9B808A9512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0A6BD7C-156D-A7BF-3E2A-0F748396A5FE}"/>
              </a:ext>
            </a:extLst>
          </p:cNvPr>
          <p:cNvSpPr>
            <a:spLocks noGrp="1"/>
          </p:cNvSpPr>
          <p:nvPr>
            <p:ph type="dt" sz="half" idx="10"/>
          </p:nvPr>
        </p:nvSpPr>
        <p:spPr/>
        <p:txBody>
          <a:bodyPr/>
          <a:lstStyle/>
          <a:p>
            <a:fld id="{34CD015F-6E3B-4D99-B133-9AA07156D2A8}" type="datetimeFigureOut">
              <a:rPr lang="en-GB" smtClean="0"/>
              <a:t>03/12/2023</a:t>
            </a:fld>
            <a:endParaRPr lang="en-GB"/>
          </a:p>
        </p:txBody>
      </p:sp>
      <p:sp>
        <p:nvSpPr>
          <p:cNvPr id="8" name="Footer Placeholder 7">
            <a:extLst>
              <a:ext uri="{FF2B5EF4-FFF2-40B4-BE49-F238E27FC236}">
                <a16:creationId xmlns:a16="http://schemas.microsoft.com/office/drawing/2014/main" id="{C3B2FE05-30E1-FDDD-F5D6-09CB6FD3F5E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11A1AB-FDF3-11E5-24F4-748137C1EC0F}"/>
              </a:ext>
            </a:extLst>
          </p:cNvPr>
          <p:cNvSpPr>
            <a:spLocks noGrp="1"/>
          </p:cNvSpPr>
          <p:nvPr>
            <p:ph type="sldNum" sz="quarter" idx="12"/>
          </p:nvPr>
        </p:nvSpPr>
        <p:spPr/>
        <p:txBody>
          <a:bodyPr/>
          <a:lstStyle/>
          <a:p>
            <a:fld id="{56125019-F5A2-49AF-B4CB-108E0379445C}" type="slidenum">
              <a:rPr lang="en-GB" smtClean="0"/>
              <a:t>‹#›</a:t>
            </a:fld>
            <a:endParaRPr lang="en-GB"/>
          </a:p>
        </p:txBody>
      </p:sp>
    </p:spTree>
    <p:extLst>
      <p:ext uri="{BB962C8B-B14F-4D97-AF65-F5344CB8AC3E}">
        <p14:creationId xmlns:p14="http://schemas.microsoft.com/office/powerpoint/2010/main" val="1870322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74732-D6B4-F4A8-A726-325F1C75D1A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F39EB74-0C6D-927C-63A8-2D77601A2702}"/>
              </a:ext>
            </a:extLst>
          </p:cNvPr>
          <p:cNvSpPr>
            <a:spLocks noGrp="1"/>
          </p:cNvSpPr>
          <p:nvPr>
            <p:ph type="dt" sz="half" idx="10"/>
          </p:nvPr>
        </p:nvSpPr>
        <p:spPr/>
        <p:txBody>
          <a:bodyPr/>
          <a:lstStyle/>
          <a:p>
            <a:fld id="{34CD015F-6E3B-4D99-B133-9AA07156D2A8}" type="datetimeFigureOut">
              <a:rPr lang="en-GB" smtClean="0"/>
              <a:t>03/12/2023</a:t>
            </a:fld>
            <a:endParaRPr lang="en-GB"/>
          </a:p>
        </p:txBody>
      </p:sp>
      <p:sp>
        <p:nvSpPr>
          <p:cNvPr id="4" name="Footer Placeholder 3">
            <a:extLst>
              <a:ext uri="{FF2B5EF4-FFF2-40B4-BE49-F238E27FC236}">
                <a16:creationId xmlns:a16="http://schemas.microsoft.com/office/drawing/2014/main" id="{F0C6B7BA-D3E1-DEC4-6FD0-D794A03BF13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BED0ABE-FCEA-0BC0-54FB-AE5CDE442BC1}"/>
              </a:ext>
            </a:extLst>
          </p:cNvPr>
          <p:cNvSpPr>
            <a:spLocks noGrp="1"/>
          </p:cNvSpPr>
          <p:nvPr>
            <p:ph type="sldNum" sz="quarter" idx="12"/>
          </p:nvPr>
        </p:nvSpPr>
        <p:spPr/>
        <p:txBody>
          <a:bodyPr/>
          <a:lstStyle/>
          <a:p>
            <a:fld id="{56125019-F5A2-49AF-B4CB-108E0379445C}" type="slidenum">
              <a:rPr lang="en-GB" smtClean="0"/>
              <a:t>‹#›</a:t>
            </a:fld>
            <a:endParaRPr lang="en-GB"/>
          </a:p>
        </p:txBody>
      </p:sp>
    </p:spTree>
    <p:extLst>
      <p:ext uri="{BB962C8B-B14F-4D97-AF65-F5344CB8AC3E}">
        <p14:creationId xmlns:p14="http://schemas.microsoft.com/office/powerpoint/2010/main" val="1053739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4D6217-870F-5FE3-6175-E79F6D8C6EFA}"/>
              </a:ext>
            </a:extLst>
          </p:cNvPr>
          <p:cNvSpPr>
            <a:spLocks noGrp="1"/>
          </p:cNvSpPr>
          <p:nvPr>
            <p:ph type="dt" sz="half" idx="10"/>
          </p:nvPr>
        </p:nvSpPr>
        <p:spPr/>
        <p:txBody>
          <a:bodyPr/>
          <a:lstStyle/>
          <a:p>
            <a:fld id="{34CD015F-6E3B-4D99-B133-9AA07156D2A8}" type="datetimeFigureOut">
              <a:rPr lang="en-GB" smtClean="0"/>
              <a:t>03/12/2023</a:t>
            </a:fld>
            <a:endParaRPr lang="en-GB"/>
          </a:p>
        </p:txBody>
      </p:sp>
      <p:sp>
        <p:nvSpPr>
          <p:cNvPr id="3" name="Footer Placeholder 2">
            <a:extLst>
              <a:ext uri="{FF2B5EF4-FFF2-40B4-BE49-F238E27FC236}">
                <a16:creationId xmlns:a16="http://schemas.microsoft.com/office/drawing/2014/main" id="{2E97B323-DCFB-D4C2-8C6E-CB2F7CB4A63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9A03648-BCD2-8ACF-DB8C-D8CC3B56D93C}"/>
              </a:ext>
            </a:extLst>
          </p:cNvPr>
          <p:cNvSpPr>
            <a:spLocks noGrp="1"/>
          </p:cNvSpPr>
          <p:nvPr>
            <p:ph type="sldNum" sz="quarter" idx="12"/>
          </p:nvPr>
        </p:nvSpPr>
        <p:spPr/>
        <p:txBody>
          <a:bodyPr/>
          <a:lstStyle/>
          <a:p>
            <a:fld id="{56125019-F5A2-49AF-B4CB-108E0379445C}" type="slidenum">
              <a:rPr lang="en-GB" smtClean="0"/>
              <a:t>‹#›</a:t>
            </a:fld>
            <a:endParaRPr lang="en-GB"/>
          </a:p>
        </p:txBody>
      </p:sp>
    </p:spTree>
    <p:extLst>
      <p:ext uri="{BB962C8B-B14F-4D97-AF65-F5344CB8AC3E}">
        <p14:creationId xmlns:p14="http://schemas.microsoft.com/office/powerpoint/2010/main" val="30647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D55B-1241-98D1-EACD-F323D1A25F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9E0AD1A-C7B4-9C1B-AC7B-60415CA2B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140ACCA-4FE6-7DC9-64FA-BE2C7F681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4F6F0F-EACF-D8E4-7A4E-29796AADA890}"/>
              </a:ext>
            </a:extLst>
          </p:cNvPr>
          <p:cNvSpPr>
            <a:spLocks noGrp="1"/>
          </p:cNvSpPr>
          <p:nvPr>
            <p:ph type="dt" sz="half" idx="10"/>
          </p:nvPr>
        </p:nvSpPr>
        <p:spPr/>
        <p:txBody>
          <a:bodyPr/>
          <a:lstStyle/>
          <a:p>
            <a:fld id="{34CD015F-6E3B-4D99-B133-9AA07156D2A8}" type="datetimeFigureOut">
              <a:rPr lang="en-GB" smtClean="0"/>
              <a:t>03/12/2023</a:t>
            </a:fld>
            <a:endParaRPr lang="en-GB"/>
          </a:p>
        </p:txBody>
      </p:sp>
      <p:sp>
        <p:nvSpPr>
          <p:cNvPr id="6" name="Footer Placeholder 5">
            <a:extLst>
              <a:ext uri="{FF2B5EF4-FFF2-40B4-BE49-F238E27FC236}">
                <a16:creationId xmlns:a16="http://schemas.microsoft.com/office/drawing/2014/main" id="{DF688E3B-5A3C-CA1D-EEFB-A7BB697091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11AC8E-4A43-728E-CA59-B5EFD4314034}"/>
              </a:ext>
            </a:extLst>
          </p:cNvPr>
          <p:cNvSpPr>
            <a:spLocks noGrp="1"/>
          </p:cNvSpPr>
          <p:nvPr>
            <p:ph type="sldNum" sz="quarter" idx="12"/>
          </p:nvPr>
        </p:nvSpPr>
        <p:spPr/>
        <p:txBody>
          <a:bodyPr/>
          <a:lstStyle/>
          <a:p>
            <a:fld id="{56125019-F5A2-49AF-B4CB-108E0379445C}" type="slidenum">
              <a:rPr lang="en-GB" smtClean="0"/>
              <a:t>‹#›</a:t>
            </a:fld>
            <a:endParaRPr lang="en-GB"/>
          </a:p>
        </p:txBody>
      </p:sp>
    </p:spTree>
    <p:extLst>
      <p:ext uri="{BB962C8B-B14F-4D97-AF65-F5344CB8AC3E}">
        <p14:creationId xmlns:p14="http://schemas.microsoft.com/office/powerpoint/2010/main" val="2572093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8A73-3C18-D5BC-673D-28BC4DB791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C18F29D-D25C-BEC0-EAF3-BED57E6168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31EB033-BFA0-82BF-A960-5494916272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CDB0A5-6F2E-7013-07BD-AFB14FE567DF}"/>
              </a:ext>
            </a:extLst>
          </p:cNvPr>
          <p:cNvSpPr>
            <a:spLocks noGrp="1"/>
          </p:cNvSpPr>
          <p:nvPr>
            <p:ph type="dt" sz="half" idx="10"/>
          </p:nvPr>
        </p:nvSpPr>
        <p:spPr/>
        <p:txBody>
          <a:bodyPr/>
          <a:lstStyle/>
          <a:p>
            <a:fld id="{34CD015F-6E3B-4D99-B133-9AA07156D2A8}" type="datetimeFigureOut">
              <a:rPr lang="en-GB" smtClean="0"/>
              <a:t>03/12/2023</a:t>
            </a:fld>
            <a:endParaRPr lang="en-GB"/>
          </a:p>
        </p:txBody>
      </p:sp>
      <p:sp>
        <p:nvSpPr>
          <p:cNvPr id="6" name="Footer Placeholder 5">
            <a:extLst>
              <a:ext uri="{FF2B5EF4-FFF2-40B4-BE49-F238E27FC236}">
                <a16:creationId xmlns:a16="http://schemas.microsoft.com/office/drawing/2014/main" id="{FF154B33-6031-50B6-F5CA-D097842CC58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DF1CA28-5BE6-02F3-614F-6C1D68E0186E}"/>
              </a:ext>
            </a:extLst>
          </p:cNvPr>
          <p:cNvSpPr>
            <a:spLocks noGrp="1"/>
          </p:cNvSpPr>
          <p:nvPr>
            <p:ph type="sldNum" sz="quarter" idx="12"/>
          </p:nvPr>
        </p:nvSpPr>
        <p:spPr/>
        <p:txBody>
          <a:bodyPr/>
          <a:lstStyle/>
          <a:p>
            <a:fld id="{56125019-F5A2-49AF-B4CB-108E0379445C}" type="slidenum">
              <a:rPr lang="en-GB" smtClean="0"/>
              <a:t>‹#›</a:t>
            </a:fld>
            <a:endParaRPr lang="en-GB"/>
          </a:p>
        </p:txBody>
      </p:sp>
    </p:spTree>
    <p:extLst>
      <p:ext uri="{BB962C8B-B14F-4D97-AF65-F5344CB8AC3E}">
        <p14:creationId xmlns:p14="http://schemas.microsoft.com/office/powerpoint/2010/main" val="2916436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5B6E08-B766-6D00-27E9-AAD22EC814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F01023A-8B14-5C48-1E05-1990DF8393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85F662-8CF9-F395-1282-D89C9CFB11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D015F-6E3B-4D99-B133-9AA07156D2A8}" type="datetimeFigureOut">
              <a:rPr lang="en-GB" smtClean="0"/>
              <a:t>03/12/2023</a:t>
            </a:fld>
            <a:endParaRPr lang="en-GB"/>
          </a:p>
        </p:txBody>
      </p:sp>
      <p:sp>
        <p:nvSpPr>
          <p:cNvPr id="5" name="Footer Placeholder 4">
            <a:extLst>
              <a:ext uri="{FF2B5EF4-FFF2-40B4-BE49-F238E27FC236}">
                <a16:creationId xmlns:a16="http://schemas.microsoft.com/office/drawing/2014/main" id="{FA71AD55-0F6E-464F-06DB-CD9FB0F57E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7A89333-548E-1D46-00EC-7D668DED35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125019-F5A2-49AF-B4CB-108E0379445C}" type="slidenum">
              <a:rPr lang="en-GB" smtClean="0"/>
              <a:t>‹#›</a:t>
            </a:fld>
            <a:endParaRPr lang="en-GB"/>
          </a:p>
        </p:txBody>
      </p:sp>
    </p:spTree>
    <p:extLst>
      <p:ext uri="{BB962C8B-B14F-4D97-AF65-F5344CB8AC3E}">
        <p14:creationId xmlns:p14="http://schemas.microsoft.com/office/powerpoint/2010/main" val="3191253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BAB0-B84D-9BA5-2D89-A8E7F4A89FA5}"/>
              </a:ext>
            </a:extLst>
          </p:cNvPr>
          <p:cNvSpPr>
            <a:spLocks noGrp="1"/>
          </p:cNvSpPr>
          <p:nvPr>
            <p:ph type="title"/>
          </p:nvPr>
        </p:nvSpPr>
        <p:spPr>
          <a:xfrm>
            <a:off x="439479" y="108171"/>
            <a:ext cx="9314204" cy="1325563"/>
          </a:xfrm>
        </p:spPr>
        <p:txBody>
          <a:bodyPr>
            <a:normAutofit/>
          </a:bodyPr>
          <a:lstStyle/>
          <a:p>
            <a:r>
              <a:rPr lang="en-US" b="0" dirty="0">
                <a:latin typeface="Arial"/>
                <a:cs typeface="Arial"/>
              </a:rPr>
              <a:t>Skills Bootcamp Classroom Rules</a:t>
            </a:r>
            <a:endParaRPr lang="en-US" b="0" dirty="0"/>
          </a:p>
        </p:txBody>
      </p:sp>
      <p:sp>
        <p:nvSpPr>
          <p:cNvPr id="3" name="TextBox 2">
            <a:extLst>
              <a:ext uri="{FF2B5EF4-FFF2-40B4-BE49-F238E27FC236}">
                <a16:creationId xmlns:a16="http://schemas.microsoft.com/office/drawing/2014/main" id="{1E4BFB08-2FF9-5E20-DBEE-43EA233FADFD}"/>
              </a:ext>
            </a:extLst>
          </p:cNvPr>
          <p:cNvSpPr txBox="1"/>
          <p:nvPr/>
        </p:nvSpPr>
        <p:spPr>
          <a:xfrm>
            <a:off x="249866" y="1295401"/>
            <a:ext cx="1054040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endParaRPr lang="en-US" sz="1600" b="1" u="sng" dirty="0">
              <a:cs typeface="Calibri"/>
            </a:endParaRPr>
          </a:p>
          <a:p>
            <a:pPr marL="228600" indent="-228600">
              <a:buAutoNum type="arabicPeriod"/>
            </a:pPr>
            <a:r>
              <a:rPr lang="en-US" sz="1600" b="1" dirty="0">
                <a:cs typeface="Calibri"/>
              </a:rPr>
              <a:t>Be on time:</a:t>
            </a:r>
            <a:r>
              <a:rPr lang="en-US" sz="1600" dirty="0">
                <a:cs typeface="Calibri"/>
              </a:rPr>
              <a:t> Just like in a physical classroom, it's important to be punctual for your online class. Log in to the virtual classroom a few minutes before the class starts.</a:t>
            </a:r>
          </a:p>
          <a:p>
            <a:pPr marL="228600" indent="-228600">
              <a:buAutoNum type="arabicPeriod"/>
            </a:pPr>
            <a:r>
              <a:rPr lang="en-US" sz="1600" b="1" dirty="0">
                <a:cs typeface="Calibri"/>
              </a:rPr>
              <a:t>Turn Cameras on:</a:t>
            </a:r>
            <a:r>
              <a:rPr lang="en-US" sz="1600" dirty="0">
                <a:cs typeface="Calibri"/>
              </a:rPr>
              <a:t> In order to </a:t>
            </a:r>
            <a:r>
              <a:rPr lang="en-US" sz="1600" dirty="0" err="1">
                <a:cs typeface="Calibri"/>
              </a:rPr>
              <a:t>maximise</a:t>
            </a:r>
            <a:r>
              <a:rPr lang="en-US" sz="1600" dirty="0">
                <a:cs typeface="Calibri"/>
              </a:rPr>
              <a:t> your learning studies show that being able to see your peers and your tutor being able to see you can increase motivations and retention, therefore we ask to keep your cameras on. </a:t>
            </a:r>
            <a:endParaRPr lang="en-US" sz="1600">
              <a:cs typeface="Calibri"/>
            </a:endParaRPr>
          </a:p>
          <a:p>
            <a:pPr marL="228600" indent="-228600">
              <a:buAutoNum type="arabicPeriod"/>
            </a:pPr>
            <a:r>
              <a:rPr lang="en-US" sz="1600" b="1" dirty="0">
                <a:cs typeface="Calibri"/>
              </a:rPr>
              <a:t>Attend all classes:</a:t>
            </a:r>
            <a:r>
              <a:rPr lang="en-US" sz="1600" dirty="0">
                <a:cs typeface="Calibri"/>
              </a:rPr>
              <a:t> In order to be successful in your bootcamp studies you need to attend all live sessions, therefore you should </a:t>
            </a:r>
            <a:r>
              <a:rPr lang="en-US" sz="1600" dirty="0" err="1">
                <a:cs typeface="Calibri"/>
              </a:rPr>
              <a:t>prioritise</a:t>
            </a:r>
            <a:r>
              <a:rPr lang="en-US" sz="1600" dirty="0">
                <a:cs typeface="Calibri"/>
              </a:rPr>
              <a:t> and make time for these sessions.  </a:t>
            </a:r>
            <a:endParaRPr lang="en-US" sz="1600">
              <a:cs typeface="Calibri" panose="020F0502020204030204"/>
            </a:endParaRPr>
          </a:p>
          <a:p>
            <a:pPr marL="228600" indent="-228600">
              <a:buAutoNum type="arabicPeriod"/>
            </a:pPr>
            <a:r>
              <a:rPr lang="en-US" sz="1600" b="1" dirty="0">
                <a:cs typeface="Calibri"/>
              </a:rPr>
              <a:t>Avoid distractions:</a:t>
            </a:r>
            <a:r>
              <a:rPr lang="en-US" sz="1600" dirty="0">
                <a:cs typeface="Calibri"/>
              </a:rPr>
              <a:t> Turn off your phone notifications, close any other unnecessary tabs, and focus solely on the class.</a:t>
            </a:r>
          </a:p>
          <a:p>
            <a:pPr marL="228600" indent="-228600">
              <a:buAutoNum type="arabicPeriod"/>
            </a:pPr>
            <a:r>
              <a:rPr lang="en-US" sz="1600" b="1" dirty="0">
                <a:cs typeface="Calibri"/>
              </a:rPr>
              <a:t>Participate actively</a:t>
            </a:r>
            <a:r>
              <a:rPr lang="en-US" sz="1600" dirty="0">
                <a:cs typeface="Calibri"/>
              </a:rPr>
              <a:t>: It's important to be an active participant in the class. Ask questions, answer questions, and participate in discussions.</a:t>
            </a:r>
          </a:p>
          <a:p>
            <a:pPr marL="228600" indent="-228600">
              <a:buAutoNum type="arabicPeriod"/>
            </a:pPr>
            <a:r>
              <a:rPr lang="en-US" sz="1600" b="1" dirty="0">
                <a:cs typeface="Calibri"/>
              </a:rPr>
              <a:t>Use proper language and tone:</a:t>
            </a:r>
            <a:r>
              <a:rPr lang="en-US" sz="1600" dirty="0">
                <a:cs typeface="Calibri"/>
              </a:rPr>
              <a:t> Use respectful language and tone when communicating with your classmates and instructor. Avoid using slang or inappropriate language.</a:t>
            </a:r>
          </a:p>
          <a:p>
            <a:pPr marL="228600" indent="-228600">
              <a:buAutoNum type="arabicPeriod"/>
            </a:pPr>
            <a:r>
              <a:rPr lang="en-US" sz="1600" b="1" dirty="0">
                <a:cs typeface="Calibri"/>
              </a:rPr>
              <a:t>Respect others' opinions</a:t>
            </a:r>
            <a:r>
              <a:rPr lang="en-US" sz="1600" dirty="0">
                <a:cs typeface="Calibri"/>
              </a:rPr>
              <a:t>: Be respectful of others' opinions, even if they differ from your own. Avoid making negative comments or attacking others.</a:t>
            </a:r>
          </a:p>
          <a:p>
            <a:pPr marL="228600" indent="-228600">
              <a:buAutoNum type="arabicPeriod"/>
            </a:pPr>
            <a:r>
              <a:rPr lang="en-US" sz="1600" b="1" dirty="0">
                <a:cs typeface="Calibri"/>
              </a:rPr>
              <a:t>Follow the instructor's guideline</a:t>
            </a:r>
            <a:r>
              <a:rPr lang="en-US" sz="1600" dirty="0">
                <a:cs typeface="Calibri"/>
              </a:rPr>
              <a:t>s: Follow the instructor's guidelines, such as submitting assignments on time. </a:t>
            </a:r>
            <a:endParaRPr lang="en-US" sz="1600">
              <a:cs typeface="Calibri" panose="020F0502020204030204"/>
            </a:endParaRPr>
          </a:p>
          <a:p>
            <a:pPr marL="228600" indent="-228600">
              <a:buAutoNum type="arabicPeriod"/>
            </a:pPr>
            <a:r>
              <a:rPr lang="en-US" sz="1600" b="1" dirty="0">
                <a:cs typeface="Calibri"/>
              </a:rPr>
              <a:t>Be polite:</a:t>
            </a:r>
            <a:r>
              <a:rPr lang="en-US" sz="1600" dirty="0">
                <a:cs typeface="Calibri"/>
              </a:rPr>
              <a:t> Be polite and respectful to everyone in the class, including the instructor, classmates, and guest speakers.</a:t>
            </a:r>
          </a:p>
          <a:p>
            <a:pPr marL="228600" indent="-228600">
              <a:buAutoNum type="arabicPeriod"/>
            </a:pPr>
            <a:r>
              <a:rPr lang="en-US" sz="1600" b="1" dirty="0">
                <a:cs typeface="Calibri"/>
              </a:rPr>
              <a:t>Dress appropriately</a:t>
            </a:r>
            <a:r>
              <a:rPr lang="en-US" sz="1600" dirty="0">
                <a:cs typeface="Calibri"/>
              </a:rPr>
              <a:t>: Even though you are not in a physical classroom, it's important to dress appropriately. Dress as if you were going to a face-to-face class.</a:t>
            </a:r>
          </a:p>
          <a:p>
            <a:pPr marL="228600" indent="-228600">
              <a:buAutoNum type="arabicPeriod"/>
            </a:pPr>
            <a:r>
              <a:rPr lang="en-US" sz="1600" b="1" dirty="0">
                <a:cs typeface="Calibri"/>
              </a:rPr>
              <a:t>Use appropriate technology:</a:t>
            </a:r>
            <a:r>
              <a:rPr lang="en-US" sz="1600" dirty="0">
                <a:cs typeface="Calibri"/>
              </a:rPr>
              <a:t> Ensure that you have the necessary equipment, such as a reliable internet connection, a microphone, and a webcam, and that they are in good working condition.</a:t>
            </a:r>
          </a:p>
          <a:p>
            <a:pPr marL="228600" indent="-228600">
              <a:buAutoNum type="arabicPeriod"/>
            </a:pPr>
            <a:endParaRPr lang="en-US" sz="1600" dirty="0">
              <a:cs typeface="Calibri"/>
            </a:endParaRPr>
          </a:p>
        </p:txBody>
      </p:sp>
    </p:spTree>
    <p:extLst>
      <p:ext uri="{BB962C8B-B14F-4D97-AF65-F5344CB8AC3E}">
        <p14:creationId xmlns:p14="http://schemas.microsoft.com/office/powerpoint/2010/main" val="320537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SCM Challenges</a:t>
            </a:r>
          </a:p>
        </p:txBody>
      </p:sp>
      <p:pic>
        <p:nvPicPr>
          <p:cNvPr id="5" name="Picture Placeholder 4">
            <a:extLst>
              <a:ext uri="{FF2B5EF4-FFF2-40B4-BE49-F238E27FC236}">
                <a16:creationId xmlns:a16="http://schemas.microsoft.com/office/drawing/2014/main" id="{E8F3BF66-5971-EF3A-5F46-09B82D2D1B65}"/>
              </a:ext>
            </a:extLst>
          </p:cNvPr>
          <p:cNvPicPr>
            <a:picLocks noGrp="1" noChangeAspect="1"/>
          </p:cNvPicPr>
          <p:nvPr>
            <p:ph type="pic" idx="1"/>
          </p:nvPr>
        </p:nvPicPr>
        <p:blipFill>
          <a:blip r:embed="rId2"/>
          <a:srcRect l="2526" r="2526"/>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The challenges of SCM include:</a:t>
            </a:r>
          </a:p>
          <a:p>
            <a:pPr>
              <a:buFontTx/>
              <a:buChar char="•"/>
            </a:pPr>
            <a:r>
              <a:rPr lang="en-US"/>
              <a:t>1. Keeping track of changes to software applications and other related documents.</a:t>
            </a:r>
          </a:p>
          <a:p>
            <a:pPr>
              <a:buFontTx/>
              <a:buChar char="•"/>
            </a:pPr>
            <a:r>
              <a:rPr lang="en-US"/>
              <a:t>2. Ensuring that all changes are properly documented and approved.</a:t>
            </a:r>
          </a:p>
          <a:p>
            <a:pPr>
              <a:buFontTx/>
              <a:buChar char="•"/>
            </a:pPr>
            <a:r>
              <a:rPr lang="en-US"/>
              <a:t>3. Ensuring that all changes are properly tested and released.</a:t>
            </a:r>
          </a:p>
          <a:p>
            <a:pPr>
              <a:buFontTx/>
              <a:buChar char="•"/>
            </a:pPr>
            <a:r>
              <a:rPr lang="en-US"/>
              <a:t>4. Ensuring that all changes are properly tracked and monitored.</a:t>
            </a:r>
          </a:p>
        </p:txBody>
      </p:sp>
    </p:spTree>
    <p:extLst>
      <p:ext uri="{BB962C8B-B14F-4D97-AF65-F5344CB8AC3E}">
        <p14:creationId xmlns:p14="http://schemas.microsoft.com/office/powerpoint/2010/main" val="973692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SCM in the Cloud</a:t>
            </a:r>
          </a:p>
        </p:txBody>
      </p:sp>
      <p:pic>
        <p:nvPicPr>
          <p:cNvPr id="5" name="Picture Placeholder 4">
            <a:extLst>
              <a:ext uri="{FF2B5EF4-FFF2-40B4-BE49-F238E27FC236}">
                <a16:creationId xmlns:a16="http://schemas.microsoft.com/office/drawing/2014/main" id="{65087E61-6605-194D-19F0-50507F142A72}"/>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SCM in the cloud is becoming increasingly popular as it allows for more flexibility and scalability.</a:t>
            </a:r>
          </a:p>
          <a:p>
            <a:pPr>
              <a:buFontTx/>
              <a:buChar char="•"/>
            </a:pPr>
            <a:r>
              <a:rPr lang="en-US"/>
              <a:t>Cloud-based SCM tools allow for faster deployment of software applications and other related documents.</a:t>
            </a:r>
          </a:p>
          <a:p>
            <a:pPr>
              <a:buFontTx/>
              <a:buChar char="•"/>
            </a:pPr>
            <a:r>
              <a:rPr lang="en-US"/>
              <a:t>They also allow for easier tracking and monitoring of changes to software applications and other related documents.</a:t>
            </a:r>
          </a:p>
        </p:txBody>
      </p:sp>
    </p:spTree>
    <p:extLst>
      <p:ext uri="{BB962C8B-B14F-4D97-AF65-F5344CB8AC3E}">
        <p14:creationId xmlns:p14="http://schemas.microsoft.com/office/powerpoint/2010/main" val="2784365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Conclusion</a:t>
            </a:r>
          </a:p>
        </p:txBody>
      </p:sp>
      <p:pic>
        <p:nvPicPr>
          <p:cNvPr id="5" name="Picture Placeholder 4">
            <a:extLst>
              <a:ext uri="{FF2B5EF4-FFF2-40B4-BE49-F238E27FC236}">
                <a16:creationId xmlns:a16="http://schemas.microsoft.com/office/drawing/2014/main" id="{32EEBAE9-01EE-DA9F-D01A-8635703101C6}"/>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Software Configuration Management is an essential process for managing and controlling changes to software applications and other related documents.</a:t>
            </a:r>
          </a:p>
          <a:p>
            <a:pPr>
              <a:buFontTx/>
              <a:buChar char="•"/>
            </a:pPr>
            <a:r>
              <a:rPr lang="en-US"/>
              <a:t>It helps to ensure that all changes are properly documented and approved, and that software applications are up-to-date and functioning properly.</a:t>
            </a:r>
          </a:p>
          <a:p>
            <a:pPr>
              <a:buFontTx/>
              <a:buChar char="•"/>
            </a:pPr>
            <a:r>
              <a:rPr lang="en-US"/>
              <a:t>SCM also helps to reduce the cost of software development and maintenance, and is becoming increasingly popular in the cloud.</a:t>
            </a:r>
          </a:p>
        </p:txBody>
      </p:sp>
    </p:spTree>
    <p:extLst>
      <p:ext uri="{BB962C8B-B14F-4D97-AF65-F5344CB8AC3E}">
        <p14:creationId xmlns:p14="http://schemas.microsoft.com/office/powerpoint/2010/main" val="3375246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4"/>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Use the worksheet to </a:t>
            </a:r>
            <a:r>
              <a:rPr lang="en-GB" b="1"/>
              <a:t>investigate </a:t>
            </a:r>
            <a:r>
              <a:rPr lang="en-GB"/>
              <a:t>and </a:t>
            </a:r>
            <a:r>
              <a:rPr lang="en-GB" b="1"/>
              <a:t>modify </a:t>
            </a:r>
            <a:r>
              <a:rPr lang="en-GB"/>
              <a:t>the code for a sandwich order calculator.</a:t>
            </a:r>
            <a:endParaRPr/>
          </a:p>
          <a:p>
            <a:pPr marL="0" indent="0">
              <a:spcBef>
                <a:spcPts val="2133"/>
              </a:spcBef>
              <a:spcAft>
                <a:spcPts val="2133"/>
              </a:spcAft>
              <a:buNone/>
            </a:pPr>
            <a:r>
              <a:rPr lang="en-GB"/>
              <a:t>Complete the </a:t>
            </a:r>
            <a:r>
              <a:rPr lang="en-GB" b="1"/>
              <a:t>make </a:t>
            </a:r>
            <a:r>
              <a:rPr lang="en-GB"/>
              <a:t>task to create your own pizza-cost calculator. </a:t>
            </a:r>
            <a:endParaRPr/>
          </a:p>
        </p:txBody>
      </p:sp>
      <p:sp>
        <p:nvSpPr>
          <p:cNvPr id="190" name="Google Shape;190;p24"/>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Sandwich order calculator</a:t>
            </a:r>
            <a:endParaRPr/>
          </a:p>
        </p:txBody>
      </p:sp>
      <p:pic>
        <p:nvPicPr>
          <p:cNvPr id="192" name="Google Shape;192;p24"/>
          <p:cNvPicPr preferRelativeResize="0"/>
          <p:nvPr/>
        </p:nvPicPr>
        <p:blipFill rotWithShape="1">
          <a:blip r:embed="rId3">
            <a:alphaModFix/>
          </a:blip>
          <a:srcRect b="8081"/>
          <a:stretch/>
        </p:blipFill>
        <p:spPr>
          <a:xfrm>
            <a:off x="7564166" y="1560165"/>
            <a:ext cx="4211967" cy="420144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414533" y="414533"/>
            <a:ext cx="11362800" cy="942400"/>
          </a:xfrm>
          <a:prstGeom prst="rect">
            <a:avLst/>
          </a:prstGeom>
        </p:spPr>
        <p:txBody>
          <a:bodyPr spcFirstLastPara="1" vert="horz" wrap="square" lIns="121900" tIns="121900" rIns="121900" bIns="121900" rtlCol="0" anchor="ctr" anchorCtr="0">
            <a:noAutofit/>
          </a:bodyPr>
          <a:lstStyle/>
          <a:p>
            <a:r>
              <a:rPr lang="en-GB" dirty="0"/>
              <a:t>Spot the five errors in this program</a:t>
            </a:r>
            <a:endParaRPr dirty="0"/>
          </a:p>
        </p:txBody>
      </p:sp>
      <p:sp>
        <p:nvSpPr>
          <p:cNvPr id="199" name="Google Shape;199;p25"/>
          <p:cNvSpPr txBox="1"/>
          <p:nvPr/>
        </p:nvSpPr>
        <p:spPr>
          <a:xfrm>
            <a:off x="1076901" y="2266233"/>
            <a:ext cx="9158400" cy="2482400"/>
          </a:xfrm>
          <a:prstGeom prst="rect">
            <a:avLst/>
          </a:prstGeom>
          <a:solidFill>
            <a:srgbClr val="EFEFEF"/>
          </a:solidFill>
          <a:ln>
            <a:noFill/>
          </a:ln>
        </p:spPr>
        <p:txBody>
          <a:bodyPr spcFirstLastPara="1" wrap="square" lIns="121900" tIns="121900" rIns="121900" bIns="121900" anchor="t" anchorCtr="0">
            <a:noAutofit/>
          </a:bodyPr>
          <a:lstStyle/>
          <a:p>
            <a:r>
              <a:rPr lang="en-GB" sz="2400">
                <a:latin typeface="Roboto Mono"/>
                <a:ea typeface="Roboto Mono"/>
                <a:cs typeface="Roboto Mono"/>
                <a:sym typeface="Roboto Mono"/>
              </a:rPr>
              <a:t>colour == input()</a:t>
            </a:r>
            <a:endParaRPr sz="2400">
              <a:latin typeface="Roboto Mono"/>
              <a:ea typeface="Roboto Mono"/>
              <a:cs typeface="Roboto Mono"/>
              <a:sym typeface="Roboto Mono"/>
            </a:endParaRPr>
          </a:p>
          <a:p>
            <a:r>
              <a:rPr lang="en-GB" sz="2400">
                <a:latin typeface="Roboto Mono"/>
                <a:ea typeface="Roboto Mono"/>
                <a:cs typeface="Roboto Mono"/>
                <a:sym typeface="Roboto Mono"/>
              </a:rPr>
              <a:t>suit = input()</a:t>
            </a:r>
            <a:endParaRPr sz="2400">
              <a:latin typeface="Roboto Mono"/>
              <a:ea typeface="Roboto Mono"/>
              <a:cs typeface="Roboto Mono"/>
              <a:sym typeface="Roboto Mono"/>
            </a:endParaRPr>
          </a:p>
          <a:p>
            <a:r>
              <a:rPr lang="en-GB" sz="2400">
                <a:latin typeface="Roboto Mono"/>
                <a:ea typeface="Roboto Mono"/>
                <a:cs typeface="Roboto Mono"/>
                <a:sym typeface="Roboto Mono"/>
              </a:rPr>
              <a:t>if colour != "red" AND suit = "hearts":</a:t>
            </a:r>
            <a:endParaRPr sz="2400">
              <a:latin typeface="Roboto Mono"/>
              <a:ea typeface="Roboto Mono"/>
              <a:cs typeface="Roboto Mono"/>
              <a:sym typeface="Roboto Mono"/>
            </a:endParaRPr>
          </a:p>
          <a:p>
            <a:r>
              <a:rPr lang="en-GB" sz="2400">
                <a:latin typeface="Roboto Mono"/>
                <a:ea typeface="Roboto Mono"/>
                <a:cs typeface="Roboto Mono"/>
                <a:sym typeface="Roboto Mono"/>
              </a:rPr>
              <a:t>    print("My card is a match")</a:t>
            </a:r>
            <a:endParaRPr sz="2400">
              <a:latin typeface="Roboto Mono"/>
              <a:ea typeface="Roboto Mono"/>
              <a:cs typeface="Roboto Mono"/>
              <a:sym typeface="Roboto Mono"/>
            </a:endParaRPr>
          </a:p>
          <a:p>
            <a:r>
              <a:rPr lang="en-GB" sz="2400">
                <a:latin typeface="Roboto Mono"/>
                <a:ea typeface="Roboto Mono"/>
                <a:cs typeface="Roboto Mono"/>
                <a:sym typeface="Roboto Mono"/>
              </a:rPr>
              <a:t>Else:</a:t>
            </a:r>
            <a:endParaRPr sz="2400">
              <a:latin typeface="Roboto Mono"/>
              <a:ea typeface="Roboto Mono"/>
              <a:cs typeface="Roboto Mono"/>
              <a:sym typeface="Roboto Mono"/>
            </a:endParaRPr>
          </a:p>
          <a:p>
            <a:r>
              <a:rPr lang="en-GB" sz="2400">
                <a:latin typeface="Roboto Mono"/>
                <a:ea typeface="Roboto Mono"/>
                <a:cs typeface="Roboto Mono"/>
                <a:sym typeface="Roboto Mono"/>
              </a:rPr>
              <a:t>    print("My card is not a match"</a:t>
            </a:r>
            <a:endParaRPr sz="2400">
              <a:latin typeface="Roboto Mono"/>
              <a:ea typeface="Roboto Mono"/>
              <a:cs typeface="Roboto Mono"/>
              <a:sym typeface="Roboto Mono"/>
            </a:endParaRPr>
          </a:p>
        </p:txBody>
      </p:sp>
      <p:sp>
        <p:nvSpPr>
          <p:cNvPr id="200" name="Google Shape;200;p25"/>
          <p:cNvSpPr txBox="1"/>
          <p:nvPr/>
        </p:nvSpPr>
        <p:spPr>
          <a:xfrm>
            <a:off x="414533" y="2266233"/>
            <a:ext cx="662400" cy="24824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p:txBody>
      </p:sp>
      <p:sp>
        <p:nvSpPr>
          <p:cNvPr id="201" name="Google Shape;201;p25"/>
          <p:cNvSpPr txBox="1">
            <a:spLocks noGrp="1"/>
          </p:cNvSpPr>
          <p:nvPr>
            <p:ph type="body" idx="1"/>
          </p:nvPr>
        </p:nvSpPr>
        <p:spPr>
          <a:xfrm>
            <a:off x="414533" y="1356967"/>
            <a:ext cx="11362800" cy="6844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dirty="0"/>
              <a:t>Use the </a:t>
            </a:r>
            <a:r>
              <a:rPr lang="en-GB" b="1" dirty="0"/>
              <a:t>worksheet</a:t>
            </a:r>
            <a:r>
              <a:rPr lang="en-GB" dirty="0"/>
              <a:t> to mark your answers. </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6"/>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Spot the five errors in this program</a:t>
            </a:r>
            <a:endParaRPr/>
          </a:p>
        </p:txBody>
      </p:sp>
      <p:sp>
        <p:nvSpPr>
          <p:cNvPr id="209" name="Google Shape;209;p26"/>
          <p:cNvSpPr txBox="1"/>
          <p:nvPr/>
        </p:nvSpPr>
        <p:spPr>
          <a:xfrm>
            <a:off x="1076901" y="2266233"/>
            <a:ext cx="9158400" cy="2482400"/>
          </a:xfrm>
          <a:prstGeom prst="rect">
            <a:avLst/>
          </a:prstGeom>
          <a:solidFill>
            <a:srgbClr val="EFEFEF"/>
          </a:solidFill>
          <a:ln>
            <a:noFill/>
          </a:ln>
        </p:spPr>
        <p:txBody>
          <a:bodyPr spcFirstLastPara="1" wrap="square" lIns="121900" tIns="121900" rIns="121900" bIns="121900" anchor="t" anchorCtr="0">
            <a:noAutofit/>
          </a:bodyPr>
          <a:lstStyle/>
          <a:p>
            <a:r>
              <a:rPr lang="en-GB" sz="2400">
                <a:latin typeface="Roboto Mono"/>
                <a:ea typeface="Roboto Mono"/>
                <a:cs typeface="Roboto Mono"/>
                <a:sym typeface="Roboto Mono"/>
              </a:rPr>
              <a:t>colour == input()</a:t>
            </a:r>
            <a:endParaRPr sz="2400">
              <a:latin typeface="Roboto Mono"/>
              <a:ea typeface="Roboto Mono"/>
              <a:cs typeface="Roboto Mono"/>
              <a:sym typeface="Roboto Mono"/>
            </a:endParaRPr>
          </a:p>
          <a:p>
            <a:r>
              <a:rPr lang="en-GB" sz="2400">
                <a:latin typeface="Roboto Mono"/>
                <a:ea typeface="Roboto Mono"/>
                <a:cs typeface="Roboto Mono"/>
                <a:sym typeface="Roboto Mono"/>
              </a:rPr>
              <a:t>suit = input()</a:t>
            </a:r>
            <a:endParaRPr sz="2400">
              <a:latin typeface="Roboto Mono"/>
              <a:ea typeface="Roboto Mono"/>
              <a:cs typeface="Roboto Mono"/>
              <a:sym typeface="Roboto Mono"/>
            </a:endParaRPr>
          </a:p>
          <a:p>
            <a:r>
              <a:rPr lang="en-GB" sz="2400">
                <a:latin typeface="Roboto Mono"/>
                <a:ea typeface="Roboto Mono"/>
                <a:cs typeface="Roboto Mono"/>
                <a:sym typeface="Roboto Mono"/>
              </a:rPr>
              <a:t>if colour != "red" AND suit = "hearts":</a:t>
            </a:r>
            <a:endParaRPr sz="2400">
              <a:latin typeface="Roboto Mono"/>
              <a:ea typeface="Roboto Mono"/>
              <a:cs typeface="Roboto Mono"/>
              <a:sym typeface="Roboto Mono"/>
            </a:endParaRPr>
          </a:p>
          <a:p>
            <a:r>
              <a:rPr lang="en-GB" sz="2400">
                <a:latin typeface="Roboto Mono"/>
                <a:ea typeface="Roboto Mono"/>
                <a:cs typeface="Roboto Mono"/>
                <a:sym typeface="Roboto Mono"/>
              </a:rPr>
              <a:t>    print("My card is a match")</a:t>
            </a:r>
            <a:endParaRPr sz="2400">
              <a:latin typeface="Roboto Mono"/>
              <a:ea typeface="Roboto Mono"/>
              <a:cs typeface="Roboto Mono"/>
              <a:sym typeface="Roboto Mono"/>
            </a:endParaRPr>
          </a:p>
          <a:p>
            <a:r>
              <a:rPr lang="en-GB" sz="2400">
                <a:latin typeface="Roboto Mono"/>
                <a:ea typeface="Roboto Mono"/>
                <a:cs typeface="Roboto Mono"/>
                <a:sym typeface="Roboto Mono"/>
              </a:rPr>
              <a:t>Else:</a:t>
            </a:r>
            <a:endParaRPr sz="2400">
              <a:latin typeface="Roboto Mono"/>
              <a:ea typeface="Roboto Mono"/>
              <a:cs typeface="Roboto Mono"/>
              <a:sym typeface="Roboto Mono"/>
            </a:endParaRPr>
          </a:p>
          <a:p>
            <a:r>
              <a:rPr lang="en-GB" sz="2400">
                <a:latin typeface="Roboto Mono"/>
                <a:ea typeface="Roboto Mono"/>
                <a:cs typeface="Roboto Mono"/>
                <a:sym typeface="Roboto Mono"/>
              </a:rPr>
              <a:t>    print("My card is not a match"</a:t>
            </a:r>
            <a:endParaRPr sz="2400">
              <a:latin typeface="Roboto Mono"/>
              <a:ea typeface="Roboto Mono"/>
              <a:cs typeface="Roboto Mono"/>
              <a:sym typeface="Roboto Mono"/>
            </a:endParaRPr>
          </a:p>
        </p:txBody>
      </p:sp>
      <p:sp>
        <p:nvSpPr>
          <p:cNvPr id="210" name="Google Shape;210;p26"/>
          <p:cNvSpPr txBox="1"/>
          <p:nvPr/>
        </p:nvSpPr>
        <p:spPr>
          <a:xfrm>
            <a:off x="414533" y="2266233"/>
            <a:ext cx="662400" cy="24824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p:txBody>
      </p:sp>
      <p:grpSp>
        <p:nvGrpSpPr>
          <p:cNvPr id="211" name="Google Shape;211;p26"/>
          <p:cNvGrpSpPr/>
          <p:nvPr/>
        </p:nvGrpSpPr>
        <p:grpSpPr>
          <a:xfrm>
            <a:off x="641500" y="1356934"/>
            <a:ext cx="4386400" cy="1401333"/>
            <a:chOff x="481125" y="1017700"/>
            <a:chExt cx="3289800" cy="1051000"/>
          </a:xfrm>
        </p:grpSpPr>
        <p:sp>
          <p:nvSpPr>
            <p:cNvPr id="212" name="Google Shape;212;p26"/>
            <p:cNvSpPr/>
            <p:nvPr/>
          </p:nvSpPr>
          <p:spPr>
            <a:xfrm>
              <a:off x="1782900" y="1778600"/>
              <a:ext cx="438600" cy="290100"/>
            </a:xfrm>
            <a:prstGeom prst="roundRect">
              <a:avLst>
                <a:gd name="adj" fmla="val 16667"/>
              </a:avLst>
            </a:prstGeom>
            <a:solidFill>
              <a:srgbClr val="5B5BA5">
                <a:alpha val="42460"/>
              </a:srgbClr>
            </a:solidFill>
            <a:ln>
              <a:noFill/>
            </a:ln>
          </p:spPr>
          <p:txBody>
            <a:bodyPr spcFirstLastPara="1" wrap="square" lIns="121900" tIns="121900" rIns="121900" bIns="121900" anchor="ctr" anchorCtr="0">
              <a:noAutofit/>
            </a:bodyPr>
            <a:lstStyle/>
            <a:p>
              <a:endParaRPr sz="2400"/>
            </a:p>
          </p:txBody>
        </p:sp>
        <p:sp>
          <p:nvSpPr>
            <p:cNvPr id="213" name="Google Shape;213;p26"/>
            <p:cNvSpPr txBox="1"/>
            <p:nvPr/>
          </p:nvSpPr>
          <p:spPr>
            <a:xfrm>
              <a:off x="481125" y="1017700"/>
              <a:ext cx="3289800" cy="351900"/>
            </a:xfrm>
            <a:prstGeom prst="rect">
              <a:avLst/>
            </a:prstGeom>
            <a:noFill/>
            <a:ln>
              <a:noFill/>
            </a:ln>
          </p:spPr>
          <p:txBody>
            <a:bodyPr spcFirstLastPara="1" wrap="square" lIns="121900" tIns="121900" rIns="121900" bIns="121900" anchor="t" anchorCtr="0">
              <a:noAutofit/>
            </a:bodyPr>
            <a:lstStyle/>
            <a:p>
              <a:r>
                <a:rPr lang="en-GB" sz="2400">
                  <a:solidFill>
                    <a:schemeClr val="dk1"/>
                  </a:solidFill>
                  <a:latin typeface="Quicksand"/>
                  <a:ea typeface="Quicksand"/>
                  <a:cs typeface="Quicksand"/>
                  <a:sym typeface="Quicksand"/>
                </a:rPr>
                <a:t>Should be a single equals sign here</a:t>
              </a:r>
              <a:endParaRPr sz="2400">
                <a:solidFill>
                  <a:schemeClr val="dk1"/>
                </a:solidFill>
                <a:latin typeface="Quicksand"/>
                <a:ea typeface="Quicksand"/>
                <a:cs typeface="Quicksand"/>
                <a:sym typeface="Quicksand"/>
              </a:endParaRPr>
            </a:p>
          </p:txBody>
        </p:sp>
        <p:cxnSp>
          <p:nvCxnSpPr>
            <p:cNvPr id="214" name="Google Shape;214;p26"/>
            <p:cNvCxnSpPr>
              <a:stCxn id="213" idx="2"/>
              <a:endCxn id="212" idx="0"/>
            </p:cNvCxnSpPr>
            <p:nvPr/>
          </p:nvCxnSpPr>
          <p:spPr>
            <a:xfrm rot="5400000">
              <a:off x="1859625" y="1512100"/>
              <a:ext cx="408900" cy="123900"/>
            </a:xfrm>
            <a:prstGeom prst="curvedConnector3">
              <a:avLst>
                <a:gd name="adj1" fmla="val 50012"/>
              </a:avLst>
            </a:prstGeom>
            <a:noFill/>
            <a:ln w="9525" cap="flat" cmpd="sng">
              <a:solidFill>
                <a:schemeClr val="dk1"/>
              </a:solidFill>
              <a:prstDash val="solid"/>
              <a:round/>
              <a:headEnd type="none" w="med" len="med"/>
              <a:tailEnd type="stealth" w="med" len="med"/>
            </a:ln>
          </p:spPr>
        </p:cxnSp>
      </p:grpSp>
      <p:grpSp>
        <p:nvGrpSpPr>
          <p:cNvPr id="215" name="Google Shape;215;p26"/>
          <p:cNvGrpSpPr/>
          <p:nvPr/>
        </p:nvGrpSpPr>
        <p:grpSpPr>
          <a:xfrm>
            <a:off x="4646267" y="1443861"/>
            <a:ext cx="6221767" cy="2045872"/>
            <a:chOff x="3484700" y="1082896"/>
            <a:chExt cx="4666325" cy="1534404"/>
          </a:xfrm>
        </p:grpSpPr>
        <p:sp>
          <p:nvSpPr>
            <p:cNvPr id="216" name="Google Shape;216;p26"/>
            <p:cNvSpPr/>
            <p:nvPr/>
          </p:nvSpPr>
          <p:spPr>
            <a:xfrm>
              <a:off x="3484700" y="2327200"/>
              <a:ext cx="438600" cy="290100"/>
            </a:xfrm>
            <a:prstGeom prst="roundRect">
              <a:avLst>
                <a:gd name="adj" fmla="val 16667"/>
              </a:avLst>
            </a:prstGeom>
            <a:solidFill>
              <a:srgbClr val="5B5BA5">
                <a:alpha val="42460"/>
              </a:srgbClr>
            </a:solidFill>
            <a:ln>
              <a:noFill/>
            </a:ln>
          </p:spPr>
          <p:txBody>
            <a:bodyPr spcFirstLastPara="1" wrap="square" lIns="121900" tIns="121900" rIns="121900" bIns="121900" anchor="ctr" anchorCtr="0">
              <a:noAutofit/>
            </a:bodyPr>
            <a:lstStyle/>
            <a:p>
              <a:endParaRPr sz="2400"/>
            </a:p>
          </p:txBody>
        </p:sp>
        <p:sp>
          <p:nvSpPr>
            <p:cNvPr id="217" name="Google Shape;217;p26"/>
            <p:cNvSpPr txBox="1"/>
            <p:nvPr/>
          </p:nvSpPr>
          <p:spPr>
            <a:xfrm>
              <a:off x="4861225" y="1082896"/>
              <a:ext cx="3289800" cy="351900"/>
            </a:xfrm>
            <a:prstGeom prst="rect">
              <a:avLst/>
            </a:prstGeom>
            <a:noFill/>
            <a:ln>
              <a:noFill/>
            </a:ln>
          </p:spPr>
          <p:txBody>
            <a:bodyPr spcFirstLastPara="1" wrap="square" lIns="121900" tIns="121900" rIns="121900" bIns="121900" anchor="t" anchorCtr="0">
              <a:noAutofit/>
            </a:bodyPr>
            <a:lstStyle/>
            <a:p>
              <a:r>
                <a:rPr lang="en-GB" sz="2400">
                  <a:solidFill>
                    <a:schemeClr val="dk1"/>
                  </a:solidFill>
                  <a:latin typeface="Quicksand"/>
                  <a:ea typeface="Quicksand"/>
                  <a:cs typeface="Quicksand"/>
                  <a:sym typeface="Quicksand"/>
                </a:rPr>
                <a:t>Lower case ‘and’ should be used</a:t>
              </a:r>
              <a:endParaRPr sz="2400">
                <a:solidFill>
                  <a:schemeClr val="dk1"/>
                </a:solidFill>
                <a:latin typeface="Quicksand"/>
                <a:ea typeface="Quicksand"/>
                <a:cs typeface="Quicksand"/>
                <a:sym typeface="Quicksand"/>
              </a:endParaRPr>
            </a:p>
          </p:txBody>
        </p:sp>
        <p:cxnSp>
          <p:nvCxnSpPr>
            <p:cNvPr id="218" name="Google Shape;218;p26"/>
            <p:cNvCxnSpPr>
              <a:stCxn id="217" idx="1"/>
              <a:endCxn id="216" idx="0"/>
            </p:cNvCxnSpPr>
            <p:nvPr/>
          </p:nvCxnSpPr>
          <p:spPr>
            <a:xfrm flipH="1">
              <a:off x="3704125" y="1258846"/>
              <a:ext cx="1157100" cy="1068300"/>
            </a:xfrm>
            <a:prstGeom prst="curvedConnector2">
              <a:avLst/>
            </a:prstGeom>
            <a:noFill/>
            <a:ln w="9525" cap="flat" cmpd="sng">
              <a:solidFill>
                <a:schemeClr val="dk1"/>
              </a:solidFill>
              <a:prstDash val="solid"/>
              <a:round/>
              <a:headEnd type="none" w="med" len="med"/>
              <a:tailEnd type="stealth" w="med" len="med"/>
            </a:ln>
          </p:spPr>
        </p:cxnSp>
      </p:grpSp>
      <p:grpSp>
        <p:nvGrpSpPr>
          <p:cNvPr id="219" name="Google Shape;219;p26"/>
          <p:cNvGrpSpPr/>
          <p:nvPr/>
        </p:nvGrpSpPr>
        <p:grpSpPr>
          <a:xfrm>
            <a:off x="6235401" y="2397633"/>
            <a:ext cx="5755167" cy="1479600"/>
            <a:chOff x="4676550" y="1798225"/>
            <a:chExt cx="4316375" cy="1109700"/>
          </a:xfrm>
        </p:grpSpPr>
        <p:sp>
          <p:nvSpPr>
            <p:cNvPr id="220" name="Google Shape;220;p26"/>
            <p:cNvSpPr/>
            <p:nvPr/>
          </p:nvSpPr>
          <p:spPr>
            <a:xfrm>
              <a:off x="4676550" y="2327200"/>
              <a:ext cx="311400" cy="290100"/>
            </a:xfrm>
            <a:prstGeom prst="roundRect">
              <a:avLst>
                <a:gd name="adj" fmla="val 16667"/>
              </a:avLst>
            </a:prstGeom>
            <a:solidFill>
              <a:srgbClr val="5B5BA5">
                <a:alpha val="42460"/>
              </a:srgbClr>
            </a:solidFill>
            <a:ln>
              <a:noFill/>
            </a:ln>
          </p:spPr>
          <p:txBody>
            <a:bodyPr spcFirstLastPara="1" wrap="square" lIns="121900" tIns="121900" rIns="121900" bIns="121900" anchor="ctr" anchorCtr="0">
              <a:noAutofit/>
            </a:bodyPr>
            <a:lstStyle/>
            <a:p>
              <a:endParaRPr sz="2400"/>
            </a:p>
          </p:txBody>
        </p:sp>
        <p:sp>
          <p:nvSpPr>
            <p:cNvPr id="221" name="Google Shape;221;p26"/>
            <p:cNvSpPr txBox="1"/>
            <p:nvPr/>
          </p:nvSpPr>
          <p:spPr>
            <a:xfrm>
              <a:off x="7732925" y="1798225"/>
              <a:ext cx="1260000" cy="1109700"/>
            </a:xfrm>
            <a:prstGeom prst="rect">
              <a:avLst/>
            </a:prstGeom>
            <a:noFill/>
            <a:ln>
              <a:noFill/>
            </a:ln>
          </p:spPr>
          <p:txBody>
            <a:bodyPr spcFirstLastPara="1" wrap="square" lIns="121900" tIns="121900" rIns="121900" bIns="121900" anchor="t" anchorCtr="0">
              <a:noAutofit/>
            </a:bodyPr>
            <a:lstStyle/>
            <a:p>
              <a:r>
                <a:rPr lang="en-GB" sz="2400">
                  <a:solidFill>
                    <a:schemeClr val="dk1"/>
                  </a:solidFill>
                  <a:latin typeface="Quicksand"/>
                  <a:ea typeface="Quicksand"/>
                  <a:cs typeface="Quicksand"/>
                  <a:sym typeface="Quicksand"/>
                </a:rPr>
                <a:t>Double equals sign is required here</a:t>
              </a:r>
              <a:endParaRPr sz="2400">
                <a:solidFill>
                  <a:schemeClr val="dk1"/>
                </a:solidFill>
                <a:latin typeface="Quicksand"/>
                <a:ea typeface="Quicksand"/>
                <a:cs typeface="Quicksand"/>
                <a:sym typeface="Quicksand"/>
              </a:endParaRPr>
            </a:p>
          </p:txBody>
        </p:sp>
        <p:cxnSp>
          <p:nvCxnSpPr>
            <p:cNvPr id="222" name="Google Shape;222;p26"/>
            <p:cNvCxnSpPr>
              <a:stCxn id="221" idx="1"/>
              <a:endCxn id="220" idx="0"/>
            </p:cNvCxnSpPr>
            <p:nvPr/>
          </p:nvCxnSpPr>
          <p:spPr>
            <a:xfrm rot="10800000">
              <a:off x="4832225" y="2327275"/>
              <a:ext cx="2900700" cy="25800"/>
            </a:xfrm>
            <a:prstGeom prst="curvedConnector4">
              <a:avLst>
                <a:gd name="adj1" fmla="val 47316"/>
                <a:gd name="adj2" fmla="val 1023256"/>
              </a:avLst>
            </a:prstGeom>
            <a:noFill/>
            <a:ln w="9525" cap="flat" cmpd="sng">
              <a:solidFill>
                <a:schemeClr val="dk1"/>
              </a:solidFill>
              <a:prstDash val="solid"/>
              <a:round/>
              <a:headEnd type="none" w="med" len="med"/>
              <a:tailEnd type="stealth" w="med" len="med"/>
            </a:ln>
          </p:spPr>
        </p:cxnSp>
      </p:grpSp>
      <p:grpSp>
        <p:nvGrpSpPr>
          <p:cNvPr id="223" name="Google Shape;223;p26"/>
          <p:cNvGrpSpPr/>
          <p:nvPr/>
        </p:nvGrpSpPr>
        <p:grpSpPr>
          <a:xfrm>
            <a:off x="441200" y="3877234"/>
            <a:ext cx="1680000" cy="2282733"/>
            <a:chOff x="330900" y="2907925"/>
            <a:chExt cx="1260000" cy="1712050"/>
          </a:xfrm>
        </p:grpSpPr>
        <p:sp>
          <p:nvSpPr>
            <p:cNvPr id="224" name="Google Shape;224;p26"/>
            <p:cNvSpPr/>
            <p:nvPr/>
          </p:nvSpPr>
          <p:spPr>
            <a:xfrm>
              <a:off x="881700" y="2907925"/>
              <a:ext cx="158400" cy="290100"/>
            </a:xfrm>
            <a:prstGeom prst="roundRect">
              <a:avLst>
                <a:gd name="adj" fmla="val 16667"/>
              </a:avLst>
            </a:prstGeom>
            <a:solidFill>
              <a:srgbClr val="5B5BA5">
                <a:alpha val="42460"/>
              </a:srgbClr>
            </a:solidFill>
            <a:ln>
              <a:noFill/>
            </a:ln>
          </p:spPr>
          <p:txBody>
            <a:bodyPr spcFirstLastPara="1" wrap="square" lIns="121900" tIns="121900" rIns="121900" bIns="121900" anchor="ctr" anchorCtr="0">
              <a:noAutofit/>
            </a:bodyPr>
            <a:lstStyle/>
            <a:p>
              <a:endParaRPr sz="2400"/>
            </a:p>
          </p:txBody>
        </p:sp>
        <p:sp>
          <p:nvSpPr>
            <p:cNvPr id="225" name="Google Shape;225;p26"/>
            <p:cNvSpPr txBox="1"/>
            <p:nvPr/>
          </p:nvSpPr>
          <p:spPr>
            <a:xfrm>
              <a:off x="330900" y="3695675"/>
              <a:ext cx="1260000" cy="924300"/>
            </a:xfrm>
            <a:prstGeom prst="rect">
              <a:avLst/>
            </a:prstGeom>
            <a:noFill/>
            <a:ln>
              <a:noFill/>
            </a:ln>
          </p:spPr>
          <p:txBody>
            <a:bodyPr spcFirstLastPara="1" wrap="square" lIns="121900" tIns="121900" rIns="121900" bIns="121900" anchor="t" anchorCtr="0">
              <a:noAutofit/>
            </a:bodyPr>
            <a:lstStyle/>
            <a:p>
              <a:r>
                <a:rPr lang="en-GB" sz="2400">
                  <a:solidFill>
                    <a:schemeClr val="dk1"/>
                  </a:solidFill>
                  <a:latin typeface="Quicksand"/>
                  <a:ea typeface="Quicksand"/>
                  <a:cs typeface="Quicksand"/>
                  <a:sym typeface="Quicksand"/>
                </a:rPr>
                <a:t>The ‘E’ should be lower case</a:t>
              </a:r>
              <a:endParaRPr sz="2400">
                <a:solidFill>
                  <a:schemeClr val="dk1"/>
                </a:solidFill>
                <a:latin typeface="Quicksand"/>
                <a:ea typeface="Quicksand"/>
                <a:cs typeface="Quicksand"/>
                <a:sym typeface="Quicksand"/>
              </a:endParaRPr>
            </a:p>
          </p:txBody>
        </p:sp>
        <p:cxnSp>
          <p:nvCxnSpPr>
            <p:cNvPr id="226" name="Google Shape;226;p26"/>
            <p:cNvCxnSpPr>
              <a:stCxn id="225" idx="0"/>
              <a:endCxn id="224" idx="2"/>
            </p:cNvCxnSpPr>
            <p:nvPr/>
          </p:nvCxnSpPr>
          <p:spPr>
            <a:xfrm rot="-5400000">
              <a:off x="712350" y="3446525"/>
              <a:ext cx="497700" cy="600"/>
            </a:xfrm>
            <a:prstGeom prst="curvedConnector3">
              <a:avLst>
                <a:gd name="adj1" fmla="val 49995"/>
              </a:avLst>
            </a:prstGeom>
            <a:noFill/>
            <a:ln w="9525" cap="flat" cmpd="sng">
              <a:solidFill>
                <a:schemeClr val="dk1"/>
              </a:solidFill>
              <a:prstDash val="solid"/>
              <a:round/>
              <a:headEnd type="none" w="med" len="med"/>
              <a:tailEnd type="stealth" w="med" len="med"/>
            </a:ln>
          </p:spPr>
        </p:cxnSp>
      </p:grpSp>
      <p:grpSp>
        <p:nvGrpSpPr>
          <p:cNvPr id="227" name="Google Shape;227;p26"/>
          <p:cNvGrpSpPr/>
          <p:nvPr/>
        </p:nvGrpSpPr>
        <p:grpSpPr>
          <a:xfrm>
            <a:off x="6776033" y="4221901"/>
            <a:ext cx="1680000" cy="1673100"/>
            <a:chOff x="5082025" y="3166425"/>
            <a:chExt cx="1260000" cy="1254825"/>
          </a:xfrm>
        </p:grpSpPr>
        <p:sp>
          <p:nvSpPr>
            <p:cNvPr id="228" name="Google Shape;228;p26"/>
            <p:cNvSpPr/>
            <p:nvPr/>
          </p:nvSpPr>
          <p:spPr>
            <a:xfrm>
              <a:off x="5533800" y="3166425"/>
              <a:ext cx="158400" cy="290100"/>
            </a:xfrm>
            <a:prstGeom prst="roundRect">
              <a:avLst>
                <a:gd name="adj" fmla="val 16667"/>
              </a:avLst>
            </a:prstGeom>
            <a:solidFill>
              <a:srgbClr val="5B5BA5">
                <a:alpha val="42460"/>
              </a:srgbClr>
            </a:solidFill>
            <a:ln>
              <a:noFill/>
            </a:ln>
          </p:spPr>
          <p:txBody>
            <a:bodyPr spcFirstLastPara="1" wrap="square" lIns="121900" tIns="121900" rIns="121900" bIns="121900" anchor="ctr" anchorCtr="0">
              <a:noAutofit/>
            </a:bodyPr>
            <a:lstStyle/>
            <a:p>
              <a:endParaRPr sz="2400"/>
            </a:p>
          </p:txBody>
        </p:sp>
        <p:sp>
          <p:nvSpPr>
            <p:cNvPr id="229" name="Google Shape;229;p26"/>
            <p:cNvSpPr txBox="1"/>
            <p:nvPr/>
          </p:nvSpPr>
          <p:spPr>
            <a:xfrm>
              <a:off x="5082025" y="3808350"/>
              <a:ext cx="1260000" cy="612900"/>
            </a:xfrm>
            <a:prstGeom prst="rect">
              <a:avLst/>
            </a:prstGeom>
            <a:noFill/>
            <a:ln>
              <a:noFill/>
            </a:ln>
          </p:spPr>
          <p:txBody>
            <a:bodyPr spcFirstLastPara="1" wrap="square" lIns="121900" tIns="121900" rIns="121900" bIns="121900" anchor="t" anchorCtr="0">
              <a:noAutofit/>
            </a:bodyPr>
            <a:lstStyle/>
            <a:p>
              <a:r>
                <a:rPr lang="en-GB" sz="2400">
                  <a:solidFill>
                    <a:schemeClr val="dk1"/>
                  </a:solidFill>
                  <a:latin typeface="Quicksand"/>
                  <a:ea typeface="Quicksand"/>
                  <a:cs typeface="Quicksand"/>
                  <a:sym typeface="Quicksand"/>
                </a:rPr>
                <a:t>Missing a final bracket</a:t>
              </a:r>
              <a:endParaRPr sz="2400">
                <a:solidFill>
                  <a:schemeClr val="dk1"/>
                </a:solidFill>
                <a:latin typeface="Quicksand"/>
                <a:ea typeface="Quicksand"/>
                <a:cs typeface="Quicksand"/>
                <a:sym typeface="Quicksand"/>
              </a:endParaRPr>
            </a:p>
          </p:txBody>
        </p:sp>
        <p:cxnSp>
          <p:nvCxnSpPr>
            <p:cNvPr id="230" name="Google Shape;230;p26"/>
            <p:cNvCxnSpPr>
              <a:stCxn id="229" idx="0"/>
              <a:endCxn id="228" idx="2"/>
            </p:cNvCxnSpPr>
            <p:nvPr/>
          </p:nvCxnSpPr>
          <p:spPr>
            <a:xfrm rot="5400000" flipH="1">
              <a:off x="5486575" y="3582900"/>
              <a:ext cx="351900" cy="99000"/>
            </a:xfrm>
            <a:prstGeom prst="curvedConnector3">
              <a:avLst>
                <a:gd name="adj1" fmla="val 49989"/>
              </a:avLst>
            </a:prstGeom>
            <a:noFill/>
            <a:ln w="9525" cap="flat" cmpd="sng">
              <a:solidFill>
                <a:schemeClr val="dk1"/>
              </a:solidFill>
              <a:prstDash val="solid"/>
              <a:round/>
              <a:headEnd type="none" w="med" len="med"/>
              <a:tailEnd type="stealth"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692BB-0B31-5466-644A-3343F3912B52}"/>
              </a:ext>
            </a:extLst>
          </p:cNvPr>
          <p:cNvSpPr>
            <a:spLocks noGrp="1"/>
          </p:cNvSpPr>
          <p:nvPr>
            <p:ph type="ctrTitle"/>
          </p:nvPr>
        </p:nvSpPr>
        <p:spPr/>
        <p:txBody>
          <a:bodyPr>
            <a:normAutofit fontScale="90000"/>
          </a:bodyPr>
          <a:lstStyle/>
          <a:p>
            <a:r>
              <a:rPr lang="en-US"/>
              <a:t>Key Features and Benefits of Using SCM Tools in Incremental Development</a:t>
            </a:r>
            <a:endParaRPr lang="en-GB"/>
          </a:p>
        </p:txBody>
      </p:sp>
    </p:spTree>
    <p:extLst>
      <p:ext uri="{BB962C8B-B14F-4D97-AF65-F5344CB8AC3E}">
        <p14:creationId xmlns:p14="http://schemas.microsoft.com/office/powerpoint/2010/main" val="2974727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7C111-B4F2-64F4-2C5B-50F16EE7AB20}"/>
              </a:ext>
            </a:extLst>
          </p:cNvPr>
          <p:cNvSpPr>
            <a:spLocks noGrp="1"/>
          </p:cNvSpPr>
          <p:nvPr>
            <p:ph type="title"/>
          </p:nvPr>
        </p:nvSpPr>
        <p:spPr/>
        <p:txBody>
          <a:bodyPr/>
          <a:lstStyle/>
          <a:p>
            <a:r>
              <a:rPr lang="en-GB"/>
              <a:t>What is SCM?</a:t>
            </a:r>
          </a:p>
        </p:txBody>
      </p:sp>
      <p:pic>
        <p:nvPicPr>
          <p:cNvPr id="5" name="Picture Placeholder 4">
            <a:extLst>
              <a:ext uri="{FF2B5EF4-FFF2-40B4-BE49-F238E27FC236}">
                <a16:creationId xmlns:a16="http://schemas.microsoft.com/office/drawing/2014/main" id="{5C06F30E-FE32-6699-95E4-FAB2CE513A55}"/>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8F47F61E-052F-C280-2CF1-756A6BDA0127}"/>
              </a:ext>
            </a:extLst>
          </p:cNvPr>
          <p:cNvSpPr>
            <a:spLocks noGrp="1"/>
          </p:cNvSpPr>
          <p:nvPr>
            <p:ph type="body" sz="half" idx="2"/>
          </p:nvPr>
        </p:nvSpPr>
        <p:spPr/>
        <p:txBody>
          <a:bodyPr/>
          <a:lstStyle/>
          <a:p>
            <a:pPr>
              <a:buFontTx/>
              <a:buChar char="•"/>
            </a:pPr>
            <a:r>
              <a:rPr lang="en-US"/>
              <a:t>Software Configuration Management (SCM) is a process for managing changes to software applications, tools, and other related artifacts throughout the software development life cycle.</a:t>
            </a:r>
          </a:p>
          <a:p>
            <a:pPr>
              <a:buFontTx/>
              <a:buChar char="•"/>
            </a:pPr>
            <a:r>
              <a:rPr lang="en-US"/>
              <a:t>SCM tools help to track and manage changes to the codebase, as well as to ensure that the code is up to date and consistent across all development teams.</a:t>
            </a:r>
            <a:endParaRPr lang="en-GB"/>
          </a:p>
        </p:txBody>
      </p:sp>
    </p:spTree>
    <p:extLst>
      <p:ext uri="{BB962C8B-B14F-4D97-AF65-F5344CB8AC3E}">
        <p14:creationId xmlns:p14="http://schemas.microsoft.com/office/powerpoint/2010/main" val="2713068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B8275-AC3A-7CAD-4335-52F340C6D4B1}"/>
              </a:ext>
            </a:extLst>
          </p:cNvPr>
          <p:cNvSpPr>
            <a:spLocks noGrp="1"/>
          </p:cNvSpPr>
          <p:nvPr>
            <p:ph type="title"/>
          </p:nvPr>
        </p:nvSpPr>
        <p:spPr/>
        <p:txBody>
          <a:bodyPr/>
          <a:lstStyle/>
          <a:p>
            <a:r>
              <a:rPr lang="en-GB"/>
              <a:t>Benefits of SCM Tools</a:t>
            </a:r>
          </a:p>
        </p:txBody>
      </p:sp>
      <p:pic>
        <p:nvPicPr>
          <p:cNvPr id="5" name="Picture Placeholder 4">
            <a:extLst>
              <a:ext uri="{FF2B5EF4-FFF2-40B4-BE49-F238E27FC236}">
                <a16:creationId xmlns:a16="http://schemas.microsoft.com/office/drawing/2014/main" id="{D7066E33-BD4D-63BC-8775-2BB7A7C61841}"/>
              </a:ext>
            </a:extLst>
          </p:cNvPr>
          <p:cNvPicPr>
            <a:picLocks noGrp="1" noChangeAspect="1"/>
          </p:cNvPicPr>
          <p:nvPr>
            <p:ph type="pic" idx="1"/>
          </p:nvPr>
        </p:nvPicPr>
        <p:blipFill>
          <a:blip r:embed="rId2"/>
          <a:srcRect l="8032" r="8032"/>
          <a:stretch>
            <a:fillRect/>
          </a:stretch>
        </p:blipFill>
        <p:spPr/>
      </p:pic>
      <p:sp>
        <p:nvSpPr>
          <p:cNvPr id="4" name="Text Placeholder 3">
            <a:extLst>
              <a:ext uri="{FF2B5EF4-FFF2-40B4-BE49-F238E27FC236}">
                <a16:creationId xmlns:a16="http://schemas.microsoft.com/office/drawing/2014/main" id="{F14F74FF-9581-3E4F-E1FF-97CA20915640}"/>
              </a:ext>
            </a:extLst>
          </p:cNvPr>
          <p:cNvSpPr>
            <a:spLocks noGrp="1"/>
          </p:cNvSpPr>
          <p:nvPr>
            <p:ph type="body" sz="half" idx="2"/>
          </p:nvPr>
        </p:nvSpPr>
        <p:spPr/>
        <p:txBody>
          <a:bodyPr/>
          <a:lstStyle/>
          <a:p>
            <a:pPr>
              <a:buFontTx/>
              <a:buChar char="•"/>
            </a:pPr>
            <a:r>
              <a:rPr lang="en-US"/>
              <a:t>SCM tools provide a number of benefits to developers, including:</a:t>
            </a:r>
          </a:p>
          <a:p>
            <a:pPr>
              <a:buFontTx/>
              <a:buChar char="•"/>
            </a:pPr>
            <a:r>
              <a:rPr lang="en-US"/>
              <a:t>1. Improved collaboration between teams and developers</a:t>
            </a:r>
          </a:p>
          <a:p>
            <a:pPr>
              <a:buFontTx/>
              <a:buChar char="•"/>
            </a:pPr>
            <a:r>
              <a:rPr lang="en-US"/>
              <a:t>2. Increased visibility into the development process</a:t>
            </a:r>
          </a:p>
          <a:p>
            <a:pPr>
              <a:buFontTx/>
              <a:buChar char="•"/>
            </a:pPr>
            <a:r>
              <a:rPr lang="en-US"/>
              <a:t>3. Improved code quality and consistency</a:t>
            </a:r>
          </a:p>
          <a:p>
            <a:pPr>
              <a:buFontTx/>
              <a:buChar char="•"/>
            </a:pPr>
            <a:r>
              <a:rPr lang="en-US"/>
              <a:t>4. Reduced risk of errors and bugs</a:t>
            </a:r>
          </a:p>
          <a:p>
            <a:pPr>
              <a:buFontTx/>
              <a:buChar char="•"/>
            </a:pPr>
            <a:r>
              <a:rPr lang="en-US"/>
              <a:t>5. Faster development cycles</a:t>
            </a:r>
            <a:endParaRPr lang="en-GB"/>
          </a:p>
        </p:txBody>
      </p:sp>
    </p:spTree>
    <p:extLst>
      <p:ext uri="{BB962C8B-B14F-4D97-AF65-F5344CB8AC3E}">
        <p14:creationId xmlns:p14="http://schemas.microsoft.com/office/powerpoint/2010/main" val="2312831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F205A-F2ED-3EEF-C22A-BFF4FE79A55F}"/>
              </a:ext>
            </a:extLst>
          </p:cNvPr>
          <p:cNvSpPr>
            <a:spLocks noGrp="1"/>
          </p:cNvSpPr>
          <p:nvPr>
            <p:ph type="title"/>
          </p:nvPr>
        </p:nvSpPr>
        <p:spPr/>
        <p:txBody>
          <a:bodyPr/>
          <a:lstStyle/>
          <a:p>
            <a:r>
              <a:rPr lang="en-GB"/>
              <a:t>Incremental Development</a:t>
            </a:r>
          </a:p>
        </p:txBody>
      </p:sp>
      <p:pic>
        <p:nvPicPr>
          <p:cNvPr id="5" name="Picture Placeholder 4">
            <a:extLst>
              <a:ext uri="{FF2B5EF4-FFF2-40B4-BE49-F238E27FC236}">
                <a16:creationId xmlns:a16="http://schemas.microsoft.com/office/drawing/2014/main" id="{CFAAF540-5B50-B187-9DEF-71AA8017C1BC}"/>
              </a:ext>
            </a:extLst>
          </p:cNvPr>
          <p:cNvPicPr>
            <a:picLocks noGrp="1" noChangeAspect="1"/>
          </p:cNvPicPr>
          <p:nvPr>
            <p:ph type="pic" idx="1"/>
          </p:nvPr>
        </p:nvPicPr>
        <p:blipFill>
          <a:blip r:embed="rId2"/>
          <a:srcRect l="8032" r="8032"/>
          <a:stretch>
            <a:fillRect/>
          </a:stretch>
        </p:blipFill>
        <p:spPr/>
      </p:pic>
      <p:sp>
        <p:nvSpPr>
          <p:cNvPr id="4" name="Text Placeholder 3">
            <a:extLst>
              <a:ext uri="{FF2B5EF4-FFF2-40B4-BE49-F238E27FC236}">
                <a16:creationId xmlns:a16="http://schemas.microsoft.com/office/drawing/2014/main" id="{94A3F6DC-634E-658E-9199-6B864B863FFC}"/>
              </a:ext>
            </a:extLst>
          </p:cNvPr>
          <p:cNvSpPr>
            <a:spLocks noGrp="1"/>
          </p:cNvSpPr>
          <p:nvPr>
            <p:ph type="body" sz="half" idx="2"/>
          </p:nvPr>
        </p:nvSpPr>
        <p:spPr/>
        <p:txBody>
          <a:bodyPr/>
          <a:lstStyle/>
          <a:p>
            <a:pPr>
              <a:buFontTx/>
              <a:buChar char="•"/>
            </a:pPr>
            <a:r>
              <a:rPr lang="en-US"/>
              <a:t>Incremental development is a software development methodology that focuses on breaking down a project into smaller, more manageable pieces.</a:t>
            </a:r>
          </a:p>
          <a:p>
            <a:pPr>
              <a:buFontTx/>
              <a:buChar char="•"/>
            </a:pPr>
            <a:r>
              <a:rPr lang="en-US"/>
              <a:t>This approach allows developers to focus on one piece of the project at a time, while still having the ability to see the big picture.</a:t>
            </a:r>
          </a:p>
          <a:p>
            <a:pPr>
              <a:buFontTx/>
              <a:buChar char="•"/>
            </a:pPr>
            <a:r>
              <a:rPr lang="en-US"/>
              <a:t>SCM tools are essential for successful incremental development, as they provide the necessary visibility and control over the codebase.</a:t>
            </a:r>
            <a:endParaRPr lang="en-GB"/>
          </a:p>
        </p:txBody>
      </p:sp>
    </p:spTree>
    <p:extLst>
      <p:ext uri="{BB962C8B-B14F-4D97-AF65-F5344CB8AC3E}">
        <p14:creationId xmlns:p14="http://schemas.microsoft.com/office/powerpoint/2010/main" val="2672170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5CC3-E147-9F87-2528-A81472F64F44}"/>
              </a:ext>
            </a:extLst>
          </p:cNvPr>
          <p:cNvSpPr>
            <a:spLocks noGrp="1"/>
          </p:cNvSpPr>
          <p:nvPr>
            <p:ph type="ctrTitle"/>
          </p:nvPr>
        </p:nvSpPr>
        <p:spPr/>
        <p:txBody>
          <a:bodyPr/>
          <a:lstStyle/>
          <a:p>
            <a:r>
              <a:rPr lang="en-GB" dirty="0"/>
              <a:t>Software Developer</a:t>
            </a:r>
            <a:br>
              <a:rPr lang="en-GB" dirty="0"/>
            </a:br>
            <a:r>
              <a:rPr lang="en-GB" dirty="0"/>
              <a:t>Bootcamp</a:t>
            </a:r>
          </a:p>
        </p:txBody>
      </p:sp>
      <p:sp>
        <p:nvSpPr>
          <p:cNvPr id="3" name="Subtitle 2">
            <a:extLst>
              <a:ext uri="{FF2B5EF4-FFF2-40B4-BE49-F238E27FC236}">
                <a16:creationId xmlns:a16="http://schemas.microsoft.com/office/drawing/2014/main" id="{FD8369AC-7CFB-453E-C759-0028D8764B00}"/>
              </a:ext>
            </a:extLst>
          </p:cNvPr>
          <p:cNvSpPr>
            <a:spLocks noGrp="1"/>
          </p:cNvSpPr>
          <p:nvPr>
            <p:ph type="subTitle" idx="1"/>
          </p:nvPr>
        </p:nvSpPr>
        <p:spPr>
          <a:xfrm>
            <a:off x="2868140" y="3617028"/>
            <a:ext cx="6455718" cy="1655762"/>
          </a:xfrm>
        </p:spPr>
        <p:txBody>
          <a:bodyPr/>
          <a:lstStyle/>
          <a:p>
            <a:r>
              <a:rPr lang="en-GB" dirty="0"/>
              <a:t>Unit 2 – </a:t>
            </a:r>
            <a:r>
              <a:rPr lang="en-GB" dirty="0">
                <a:effectLst/>
                <a:latin typeface="Calibri" panose="020F0502020204030204" pitchFamily="34" charset="0"/>
                <a:ea typeface="Calibri" panose="020F0502020204030204" pitchFamily="34" charset="0"/>
                <a:cs typeface="Arial" panose="020B0604020202020204" pitchFamily="34" charset="0"/>
              </a:rPr>
              <a:t>Digital Processes and Services</a:t>
            </a:r>
            <a:endParaRPr lang="en-GB" dirty="0"/>
          </a:p>
          <a:p>
            <a:endParaRPr lang="en-GB" dirty="0"/>
          </a:p>
          <a:p>
            <a:r>
              <a:rPr lang="en-GB" dirty="0"/>
              <a:t>Week 6C</a:t>
            </a:r>
          </a:p>
        </p:txBody>
      </p:sp>
    </p:spTree>
    <p:extLst>
      <p:ext uri="{BB962C8B-B14F-4D97-AF65-F5344CB8AC3E}">
        <p14:creationId xmlns:p14="http://schemas.microsoft.com/office/powerpoint/2010/main" val="3369664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BD616-D503-2EAF-FFE6-4804ABB3861E}"/>
              </a:ext>
            </a:extLst>
          </p:cNvPr>
          <p:cNvSpPr>
            <a:spLocks noGrp="1"/>
          </p:cNvSpPr>
          <p:nvPr>
            <p:ph type="title"/>
          </p:nvPr>
        </p:nvSpPr>
        <p:spPr/>
        <p:txBody>
          <a:bodyPr/>
          <a:lstStyle/>
          <a:p>
            <a:r>
              <a:rPr lang="en-US"/>
              <a:t>Key Features of SCM Tools</a:t>
            </a:r>
            <a:endParaRPr lang="en-GB"/>
          </a:p>
        </p:txBody>
      </p:sp>
      <p:pic>
        <p:nvPicPr>
          <p:cNvPr id="5" name="Picture Placeholder 4">
            <a:extLst>
              <a:ext uri="{FF2B5EF4-FFF2-40B4-BE49-F238E27FC236}">
                <a16:creationId xmlns:a16="http://schemas.microsoft.com/office/drawing/2014/main" id="{ACAC2404-5F27-0A2B-411B-E8BD7E8BE77C}"/>
              </a:ext>
            </a:extLst>
          </p:cNvPr>
          <p:cNvPicPr>
            <a:picLocks noGrp="1" noChangeAspect="1"/>
          </p:cNvPicPr>
          <p:nvPr>
            <p:ph type="pic" idx="1"/>
          </p:nvPr>
        </p:nvPicPr>
        <p:blipFill>
          <a:blip r:embed="rId2"/>
          <a:srcRect l="7830" r="7830"/>
          <a:stretch>
            <a:fillRect/>
          </a:stretch>
        </p:blipFill>
        <p:spPr/>
      </p:pic>
      <p:sp>
        <p:nvSpPr>
          <p:cNvPr id="4" name="Text Placeholder 3">
            <a:extLst>
              <a:ext uri="{FF2B5EF4-FFF2-40B4-BE49-F238E27FC236}">
                <a16:creationId xmlns:a16="http://schemas.microsoft.com/office/drawing/2014/main" id="{E6CEE19F-34A2-83DE-2A92-81BCC6914A7B}"/>
              </a:ext>
            </a:extLst>
          </p:cNvPr>
          <p:cNvSpPr>
            <a:spLocks noGrp="1"/>
          </p:cNvSpPr>
          <p:nvPr>
            <p:ph type="body" sz="half" idx="2"/>
          </p:nvPr>
        </p:nvSpPr>
        <p:spPr/>
        <p:txBody>
          <a:bodyPr/>
          <a:lstStyle/>
          <a:p>
            <a:pPr>
              <a:buFontTx/>
              <a:buChar char="•"/>
            </a:pPr>
            <a:r>
              <a:rPr lang="en-US"/>
              <a:t>SCM tools provide a number of key features that are essential for successful incremental development, including:</a:t>
            </a:r>
          </a:p>
          <a:p>
            <a:pPr>
              <a:buFontTx/>
              <a:buChar char="•"/>
            </a:pPr>
            <a:r>
              <a:rPr lang="en-US"/>
              <a:t>1. Version control: Allows developers to track changes to the codebase over time.</a:t>
            </a:r>
          </a:p>
          <a:p>
            <a:pPr>
              <a:buFontTx/>
              <a:buChar char="•"/>
            </a:pPr>
            <a:r>
              <a:rPr lang="en-US"/>
              <a:t>2. Branching and merging: Allows developers to create separate branches of the codebase for different features or bug fixes, and then merge them back into the main codebase when they are ready.</a:t>
            </a:r>
          </a:p>
          <a:p>
            <a:pPr>
              <a:buFontTx/>
              <a:buChar char="•"/>
            </a:pPr>
            <a:r>
              <a:rPr lang="en-US"/>
              <a:t>3. Automated builds: Automatically builds the codebase when changes are made, ensuring that the code is always up to date and consistent across all development teams.</a:t>
            </a:r>
            <a:endParaRPr lang="en-GB"/>
          </a:p>
        </p:txBody>
      </p:sp>
    </p:spTree>
    <p:extLst>
      <p:ext uri="{BB962C8B-B14F-4D97-AF65-F5344CB8AC3E}">
        <p14:creationId xmlns:p14="http://schemas.microsoft.com/office/powerpoint/2010/main" val="2302296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61D6A-553C-1BF9-FAD2-F9F7F2A3C7B7}"/>
              </a:ext>
            </a:extLst>
          </p:cNvPr>
          <p:cNvSpPr>
            <a:spLocks noGrp="1"/>
          </p:cNvSpPr>
          <p:nvPr>
            <p:ph type="title"/>
          </p:nvPr>
        </p:nvSpPr>
        <p:spPr/>
        <p:txBody>
          <a:bodyPr/>
          <a:lstStyle/>
          <a:p>
            <a:r>
              <a:rPr lang="en-US"/>
              <a:t>SCM Tools and Incremental Development</a:t>
            </a:r>
            <a:endParaRPr lang="en-GB"/>
          </a:p>
        </p:txBody>
      </p:sp>
      <p:pic>
        <p:nvPicPr>
          <p:cNvPr id="5" name="Picture Placeholder 4">
            <a:extLst>
              <a:ext uri="{FF2B5EF4-FFF2-40B4-BE49-F238E27FC236}">
                <a16:creationId xmlns:a16="http://schemas.microsoft.com/office/drawing/2014/main" id="{8BE20336-F7D0-A5CD-4113-E2D72A62A211}"/>
              </a:ext>
            </a:extLst>
          </p:cNvPr>
          <p:cNvPicPr>
            <a:picLocks noGrp="1" noChangeAspect="1"/>
          </p:cNvPicPr>
          <p:nvPr>
            <p:ph type="pic" idx="1"/>
          </p:nvPr>
        </p:nvPicPr>
        <p:blipFill>
          <a:blip r:embed="rId2"/>
          <a:srcRect l="8032" r="8032"/>
          <a:stretch>
            <a:fillRect/>
          </a:stretch>
        </p:blipFill>
        <p:spPr/>
      </p:pic>
      <p:sp>
        <p:nvSpPr>
          <p:cNvPr id="4" name="Text Placeholder 3">
            <a:extLst>
              <a:ext uri="{FF2B5EF4-FFF2-40B4-BE49-F238E27FC236}">
                <a16:creationId xmlns:a16="http://schemas.microsoft.com/office/drawing/2014/main" id="{975C5BE2-ACB3-CA21-A79B-A14AEABD377E}"/>
              </a:ext>
            </a:extLst>
          </p:cNvPr>
          <p:cNvSpPr>
            <a:spLocks noGrp="1"/>
          </p:cNvSpPr>
          <p:nvPr>
            <p:ph type="body" sz="half" idx="2"/>
          </p:nvPr>
        </p:nvSpPr>
        <p:spPr/>
        <p:txBody>
          <a:bodyPr/>
          <a:lstStyle/>
          <a:p>
            <a:pPr>
              <a:buFontTx/>
              <a:buChar char="•"/>
            </a:pPr>
            <a:r>
              <a:rPr lang="en-US"/>
              <a:t>SCM tools are essential for successful incremental development, as they provide the necessary visibility and control over the codebase.</a:t>
            </a:r>
          </a:p>
          <a:p>
            <a:pPr>
              <a:buFontTx/>
              <a:buChar char="•"/>
            </a:pPr>
            <a:r>
              <a:rPr lang="en-US"/>
              <a:t>By using SCM tools, developers can easily track changes to the codebase, ensure that the code is up to date and consistent across all development teams, and reduce the risk of errors and bugs.</a:t>
            </a:r>
            <a:endParaRPr lang="en-GB"/>
          </a:p>
        </p:txBody>
      </p:sp>
    </p:spTree>
    <p:extLst>
      <p:ext uri="{BB962C8B-B14F-4D97-AF65-F5344CB8AC3E}">
        <p14:creationId xmlns:p14="http://schemas.microsoft.com/office/powerpoint/2010/main" val="2490669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C864D-D25B-F926-6E5F-0028748FC85B}"/>
              </a:ext>
            </a:extLst>
          </p:cNvPr>
          <p:cNvSpPr>
            <a:spLocks noGrp="1"/>
          </p:cNvSpPr>
          <p:nvPr>
            <p:ph type="title"/>
          </p:nvPr>
        </p:nvSpPr>
        <p:spPr/>
        <p:txBody>
          <a:bodyPr/>
          <a:lstStyle/>
          <a:p>
            <a:r>
              <a:rPr lang="en-GB"/>
              <a:t>SCM Tools and Collaboration</a:t>
            </a:r>
          </a:p>
        </p:txBody>
      </p:sp>
      <p:pic>
        <p:nvPicPr>
          <p:cNvPr id="5" name="Picture Placeholder 4">
            <a:extLst>
              <a:ext uri="{FF2B5EF4-FFF2-40B4-BE49-F238E27FC236}">
                <a16:creationId xmlns:a16="http://schemas.microsoft.com/office/drawing/2014/main" id="{BE6401E3-5EAE-1D53-541B-EBF303BBA210}"/>
              </a:ext>
            </a:extLst>
          </p:cNvPr>
          <p:cNvPicPr>
            <a:picLocks noGrp="1" noChangeAspect="1"/>
          </p:cNvPicPr>
          <p:nvPr>
            <p:ph type="pic" idx="1"/>
          </p:nvPr>
        </p:nvPicPr>
        <p:blipFill>
          <a:blip r:embed="rId2"/>
          <a:srcRect l="8032" r="8032"/>
          <a:stretch>
            <a:fillRect/>
          </a:stretch>
        </p:blipFill>
        <p:spPr/>
      </p:pic>
      <p:sp>
        <p:nvSpPr>
          <p:cNvPr id="4" name="Text Placeholder 3">
            <a:extLst>
              <a:ext uri="{FF2B5EF4-FFF2-40B4-BE49-F238E27FC236}">
                <a16:creationId xmlns:a16="http://schemas.microsoft.com/office/drawing/2014/main" id="{79489E5B-CCBD-23C9-ED5D-7C43840F65AB}"/>
              </a:ext>
            </a:extLst>
          </p:cNvPr>
          <p:cNvSpPr>
            <a:spLocks noGrp="1"/>
          </p:cNvSpPr>
          <p:nvPr>
            <p:ph type="body" sz="half" idx="2"/>
          </p:nvPr>
        </p:nvSpPr>
        <p:spPr/>
        <p:txBody>
          <a:bodyPr/>
          <a:lstStyle/>
          <a:p>
            <a:pPr>
              <a:buFontTx/>
              <a:buChar char="•"/>
            </a:pPr>
            <a:r>
              <a:rPr lang="en-US"/>
              <a:t>SCM tools also provide a number of benefits when it comes to collaboration between teams and developers.</a:t>
            </a:r>
          </a:p>
          <a:p>
            <a:pPr>
              <a:buFontTx/>
              <a:buChar char="•"/>
            </a:pPr>
            <a:r>
              <a:rPr lang="en-US"/>
              <a:t>By using SCM tools, developers can easily share code and collaborate on projects, as well as track changes to the codebase over time.</a:t>
            </a:r>
            <a:endParaRPr lang="en-GB"/>
          </a:p>
        </p:txBody>
      </p:sp>
    </p:spTree>
    <p:extLst>
      <p:ext uri="{BB962C8B-B14F-4D97-AF65-F5344CB8AC3E}">
        <p14:creationId xmlns:p14="http://schemas.microsoft.com/office/powerpoint/2010/main" val="3416038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8443-1479-957F-D4B2-D2A264156B98}"/>
              </a:ext>
            </a:extLst>
          </p:cNvPr>
          <p:cNvSpPr>
            <a:spLocks noGrp="1"/>
          </p:cNvSpPr>
          <p:nvPr>
            <p:ph type="title"/>
          </p:nvPr>
        </p:nvSpPr>
        <p:spPr/>
        <p:txBody>
          <a:bodyPr/>
          <a:lstStyle/>
          <a:p>
            <a:r>
              <a:rPr lang="en-US"/>
              <a:t>SCM Tools and Quality Assurance</a:t>
            </a:r>
            <a:endParaRPr lang="en-GB"/>
          </a:p>
        </p:txBody>
      </p:sp>
      <p:pic>
        <p:nvPicPr>
          <p:cNvPr id="5" name="Picture Placeholder 4">
            <a:extLst>
              <a:ext uri="{FF2B5EF4-FFF2-40B4-BE49-F238E27FC236}">
                <a16:creationId xmlns:a16="http://schemas.microsoft.com/office/drawing/2014/main" id="{578580C2-D206-6EDA-E7CC-E3DF0BE8D435}"/>
              </a:ext>
            </a:extLst>
          </p:cNvPr>
          <p:cNvPicPr>
            <a:picLocks noGrp="1" noChangeAspect="1"/>
          </p:cNvPicPr>
          <p:nvPr>
            <p:ph type="pic" idx="1"/>
          </p:nvPr>
        </p:nvPicPr>
        <p:blipFill>
          <a:blip r:embed="rId2"/>
          <a:srcRect l="8032" r="8032"/>
          <a:stretch>
            <a:fillRect/>
          </a:stretch>
        </p:blipFill>
        <p:spPr/>
      </p:pic>
      <p:sp>
        <p:nvSpPr>
          <p:cNvPr id="4" name="Text Placeholder 3">
            <a:extLst>
              <a:ext uri="{FF2B5EF4-FFF2-40B4-BE49-F238E27FC236}">
                <a16:creationId xmlns:a16="http://schemas.microsoft.com/office/drawing/2014/main" id="{0868F8FE-82DE-35CB-8432-99DD5DD3AB8C}"/>
              </a:ext>
            </a:extLst>
          </p:cNvPr>
          <p:cNvSpPr>
            <a:spLocks noGrp="1"/>
          </p:cNvSpPr>
          <p:nvPr>
            <p:ph type="body" sz="half" idx="2"/>
          </p:nvPr>
        </p:nvSpPr>
        <p:spPr/>
        <p:txBody>
          <a:bodyPr/>
          <a:lstStyle/>
          <a:p>
            <a:pPr>
              <a:buFontTx/>
              <a:buChar char="•"/>
            </a:pPr>
            <a:r>
              <a:rPr lang="en-US"/>
              <a:t>SCM tools also provide a number of benefits when it comes to quality assurance.</a:t>
            </a:r>
          </a:p>
          <a:p>
            <a:pPr>
              <a:buFontTx/>
              <a:buChar char="•"/>
            </a:pPr>
            <a:r>
              <a:rPr lang="en-US"/>
              <a:t>By using SCM tools, developers can easily track changes to the codebase over time, as well as ensure that the code is up to date and consistent across all development teams.</a:t>
            </a:r>
            <a:endParaRPr lang="en-GB"/>
          </a:p>
        </p:txBody>
      </p:sp>
    </p:spTree>
    <p:extLst>
      <p:ext uri="{BB962C8B-B14F-4D97-AF65-F5344CB8AC3E}">
        <p14:creationId xmlns:p14="http://schemas.microsoft.com/office/powerpoint/2010/main" val="2314844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91C7-9661-62AF-648D-2A0B029FD9DC}"/>
              </a:ext>
            </a:extLst>
          </p:cNvPr>
          <p:cNvSpPr>
            <a:spLocks noGrp="1"/>
          </p:cNvSpPr>
          <p:nvPr>
            <p:ph type="ctrTitle"/>
          </p:nvPr>
        </p:nvSpPr>
        <p:spPr/>
        <p:txBody>
          <a:bodyPr>
            <a:normAutofit fontScale="90000"/>
          </a:bodyPr>
          <a:lstStyle/>
          <a:p>
            <a:r>
              <a:rPr lang="en-US"/>
              <a:t>Evaluate the Consequences of Not Using SCM Tools in Incremental Development</a:t>
            </a:r>
            <a:endParaRPr lang="en-GB"/>
          </a:p>
        </p:txBody>
      </p:sp>
    </p:spTree>
    <p:extLst>
      <p:ext uri="{BB962C8B-B14F-4D97-AF65-F5344CB8AC3E}">
        <p14:creationId xmlns:p14="http://schemas.microsoft.com/office/powerpoint/2010/main" val="578244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5FE7D-0F2A-118A-BB37-699A99A0CE27}"/>
              </a:ext>
            </a:extLst>
          </p:cNvPr>
          <p:cNvSpPr>
            <a:spLocks noGrp="1"/>
          </p:cNvSpPr>
          <p:nvPr>
            <p:ph type="title"/>
          </p:nvPr>
        </p:nvSpPr>
        <p:spPr/>
        <p:txBody>
          <a:bodyPr/>
          <a:lstStyle/>
          <a:p>
            <a:r>
              <a:rPr lang="en-GB"/>
              <a:t>What is SCM?</a:t>
            </a:r>
          </a:p>
        </p:txBody>
      </p:sp>
      <p:pic>
        <p:nvPicPr>
          <p:cNvPr id="5" name="Picture Placeholder 4">
            <a:extLst>
              <a:ext uri="{FF2B5EF4-FFF2-40B4-BE49-F238E27FC236}">
                <a16:creationId xmlns:a16="http://schemas.microsoft.com/office/drawing/2014/main" id="{39D6CDD4-9DEB-FC4A-A190-7D1D641925E5}"/>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0BECB88A-A71F-30AF-7967-A8134E1C3938}"/>
              </a:ext>
            </a:extLst>
          </p:cNvPr>
          <p:cNvSpPr>
            <a:spLocks noGrp="1"/>
          </p:cNvSpPr>
          <p:nvPr>
            <p:ph type="body" sz="half" idx="2"/>
          </p:nvPr>
        </p:nvSpPr>
        <p:spPr/>
        <p:txBody>
          <a:bodyPr/>
          <a:lstStyle/>
          <a:p>
            <a:pPr>
              <a:buFontTx/>
              <a:buChar char="•"/>
            </a:pPr>
            <a:r>
              <a:rPr lang="en-US"/>
              <a:t>Software Configuration Management (SCM) is a process used to manage changes to software applications and other related documents.</a:t>
            </a:r>
          </a:p>
          <a:p>
            <a:pPr>
              <a:buFontTx/>
              <a:buChar char="•"/>
            </a:pPr>
            <a:r>
              <a:rPr lang="en-US"/>
              <a:t>It is used to track changes in source code, documents, and other files related to software development.</a:t>
            </a:r>
          </a:p>
          <a:p>
            <a:pPr>
              <a:buFontTx/>
              <a:buChar char="•"/>
            </a:pPr>
            <a:r>
              <a:rPr lang="en-US"/>
              <a:t>It helps teams collaborate and coordinate their efforts to ensure that the software is developed in a consistent and reliable manner.</a:t>
            </a:r>
            <a:endParaRPr lang="en-GB"/>
          </a:p>
        </p:txBody>
      </p:sp>
    </p:spTree>
    <p:extLst>
      <p:ext uri="{BB962C8B-B14F-4D97-AF65-F5344CB8AC3E}">
        <p14:creationId xmlns:p14="http://schemas.microsoft.com/office/powerpoint/2010/main" val="3237926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9C35-E505-06B0-392A-E5754F7A5DC1}"/>
              </a:ext>
            </a:extLst>
          </p:cNvPr>
          <p:cNvSpPr>
            <a:spLocks noGrp="1"/>
          </p:cNvSpPr>
          <p:nvPr>
            <p:ph type="title"/>
          </p:nvPr>
        </p:nvSpPr>
        <p:spPr/>
        <p:txBody>
          <a:bodyPr/>
          <a:lstStyle/>
          <a:p>
            <a:r>
              <a:rPr lang="en-US"/>
              <a:t>Benefits of Using SCM Tools</a:t>
            </a:r>
            <a:endParaRPr lang="en-GB"/>
          </a:p>
        </p:txBody>
      </p:sp>
      <p:pic>
        <p:nvPicPr>
          <p:cNvPr id="5" name="Picture Placeholder 4">
            <a:extLst>
              <a:ext uri="{FF2B5EF4-FFF2-40B4-BE49-F238E27FC236}">
                <a16:creationId xmlns:a16="http://schemas.microsoft.com/office/drawing/2014/main" id="{74158C85-5251-63A0-1529-E114DE65CE92}"/>
              </a:ext>
            </a:extLst>
          </p:cNvPr>
          <p:cNvPicPr>
            <a:picLocks noGrp="1" noChangeAspect="1"/>
          </p:cNvPicPr>
          <p:nvPr>
            <p:ph type="pic" idx="1"/>
          </p:nvPr>
        </p:nvPicPr>
        <p:blipFill>
          <a:blip r:embed="rId2"/>
          <a:srcRect l="7695" r="7695"/>
          <a:stretch>
            <a:fillRect/>
          </a:stretch>
        </p:blipFill>
        <p:spPr/>
      </p:pic>
      <p:sp>
        <p:nvSpPr>
          <p:cNvPr id="4" name="Text Placeholder 3">
            <a:extLst>
              <a:ext uri="{FF2B5EF4-FFF2-40B4-BE49-F238E27FC236}">
                <a16:creationId xmlns:a16="http://schemas.microsoft.com/office/drawing/2014/main" id="{0478D063-4AFE-9227-7727-7FA259FBE0C1}"/>
              </a:ext>
            </a:extLst>
          </p:cNvPr>
          <p:cNvSpPr>
            <a:spLocks noGrp="1"/>
          </p:cNvSpPr>
          <p:nvPr>
            <p:ph type="body" sz="half" idx="2"/>
          </p:nvPr>
        </p:nvSpPr>
        <p:spPr/>
        <p:txBody>
          <a:bodyPr/>
          <a:lstStyle/>
          <a:p>
            <a:pPr>
              <a:buFontTx/>
              <a:buChar char="•"/>
            </a:pPr>
            <a:r>
              <a:rPr lang="en-US"/>
              <a:t>SCM tools provide a centralized repository for all software development related documents and files.</a:t>
            </a:r>
          </a:p>
          <a:p>
            <a:pPr>
              <a:buFontTx/>
              <a:buChar char="•"/>
            </a:pPr>
            <a:r>
              <a:rPr lang="en-US"/>
              <a:t>It helps teams track changes to the source code and documents, and allows them to easily roll back to a previous version if needed.</a:t>
            </a:r>
          </a:p>
          <a:p>
            <a:pPr>
              <a:buFontTx/>
              <a:buChar char="•"/>
            </a:pPr>
            <a:r>
              <a:rPr lang="en-US"/>
              <a:t>It also helps teams collaborate and coordinate their efforts, as all changes are tracked and visible to everyone on the team.</a:t>
            </a:r>
            <a:endParaRPr lang="en-GB"/>
          </a:p>
        </p:txBody>
      </p:sp>
    </p:spTree>
    <p:extLst>
      <p:ext uri="{BB962C8B-B14F-4D97-AF65-F5344CB8AC3E}">
        <p14:creationId xmlns:p14="http://schemas.microsoft.com/office/powerpoint/2010/main" val="1104275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A21FA-BD44-4BB4-838B-9A010BAFB98D}"/>
              </a:ext>
            </a:extLst>
          </p:cNvPr>
          <p:cNvSpPr>
            <a:spLocks noGrp="1"/>
          </p:cNvSpPr>
          <p:nvPr>
            <p:ph type="title"/>
          </p:nvPr>
        </p:nvSpPr>
        <p:spPr/>
        <p:txBody>
          <a:bodyPr/>
          <a:lstStyle/>
          <a:p>
            <a:r>
              <a:rPr lang="en-US"/>
              <a:t>Consequences of Not Using SCM Tools</a:t>
            </a:r>
            <a:endParaRPr lang="en-GB"/>
          </a:p>
        </p:txBody>
      </p:sp>
      <p:pic>
        <p:nvPicPr>
          <p:cNvPr id="5" name="Picture Placeholder 4">
            <a:extLst>
              <a:ext uri="{FF2B5EF4-FFF2-40B4-BE49-F238E27FC236}">
                <a16:creationId xmlns:a16="http://schemas.microsoft.com/office/drawing/2014/main" id="{AB78BEB1-D9D9-0A17-117D-40D70A24EF86}"/>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9F8085EB-72A3-EA54-2A88-AC6F8522E222}"/>
              </a:ext>
            </a:extLst>
          </p:cNvPr>
          <p:cNvSpPr>
            <a:spLocks noGrp="1"/>
          </p:cNvSpPr>
          <p:nvPr>
            <p:ph type="body" sz="half" idx="2"/>
          </p:nvPr>
        </p:nvSpPr>
        <p:spPr/>
        <p:txBody>
          <a:bodyPr/>
          <a:lstStyle/>
          <a:p>
            <a:pPr>
              <a:buFontTx/>
              <a:buChar char="•"/>
            </a:pPr>
            <a:r>
              <a:rPr lang="en-US"/>
              <a:t>Without SCM tools, teams are unable to track changes to the source code and documents.</a:t>
            </a:r>
          </a:p>
          <a:p>
            <a:pPr>
              <a:buFontTx/>
              <a:buChar char="•"/>
            </a:pPr>
            <a:r>
              <a:rPr lang="en-US"/>
              <a:t>This can lead to confusion and errors, as teams are unable to easily roll back to a previous version if needed.</a:t>
            </a:r>
          </a:p>
          <a:p>
            <a:pPr>
              <a:buFontTx/>
              <a:buChar char="•"/>
            </a:pPr>
            <a:r>
              <a:rPr lang="en-US"/>
              <a:t>It also makes it difficult for teams to collaborate and coordinate their efforts, as changes are not tracked and visible to everyone on the team.</a:t>
            </a:r>
            <a:endParaRPr lang="en-GB"/>
          </a:p>
        </p:txBody>
      </p:sp>
    </p:spTree>
    <p:extLst>
      <p:ext uri="{BB962C8B-B14F-4D97-AF65-F5344CB8AC3E}">
        <p14:creationId xmlns:p14="http://schemas.microsoft.com/office/powerpoint/2010/main" val="4159693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AE4A-7286-5FD7-6AFA-A7A8F5F3BB15}"/>
              </a:ext>
            </a:extLst>
          </p:cNvPr>
          <p:cNvSpPr>
            <a:spLocks noGrp="1"/>
          </p:cNvSpPr>
          <p:nvPr>
            <p:ph type="title"/>
          </p:nvPr>
        </p:nvSpPr>
        <p:spPr/>
        <p:txBody>
          <a:bodyPr>
            <a:normAutofit fontScale="90000"/>
          </a:bodyPr>
          <a:lstStyle/>
          <a:p>
            <a:r>
              <a:rPr lang="en-US"/>
              <a:t>Consequences of Not Using SCM Tools in Incremental Development</a:t>
            </a:r>
            <a:endParaRPr lang="en-GB"/>
          </a:p>
        </p:txBody>
      </p:sp>
      <p:pic>
        <p:nvPicPr>
          <p:cNvPr id="5" name="Picture Placeholder 4">
            <a:extLst>
              <a:ext uri="{FF2B5EF4-FFF2-40B4-BE49-F238E27FC236}">
                <a16:creationId xmlns:a16="http://schemas.microsoft.com/office/drawing/2014/main" id="{2BDE15CA-1FD3-3A70-9303-D3757B2B807D}"/>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830FF721-1E8B-B3DD-B6F2-C00967D77384}"/>
              </a:ext>
            </a:extLst>
          </p:cNvPr>
          <p:cNvSpPr>
            <a:spLocks noGrp="1"/>
          </p:cNvSpPr>
          <p:nvPr>
            <p:ph type="body" sz="half" idx="2"/>
          </p:nvPr>
        </p:nvSpPr>
        <p:spPr/>
        <p:txBody>
          <a:bodyPr/>
          <a:lstStyle/>
          <a:p>
            <a:pPr>
              <a:buFontTx/>
              <a:buChar char="•"/>
            </a:pPr>
            <a:r>
              <a:rPr lang="en-US"/>
              <a:t>Without SCM tools, teams are unable to track changes to the source code and documents in incremental development.</a:t>
            </a:r>
          </a:p>
          <a:p>
            <a:pPr>
              <a:buFontTx/>
              <a:buChar char="•"/>
            </a:pPr>
            <a:r>
              <a:rPr lang="en-US"/>
              <a:t>This can lead to confusion and errors, as teams are unable to easily roll back to a previous version if needed.</a:t>
            </a:r>
          </a:p>
          <a:p>
            <a:pPr>
              <a:buFontTx/>
              <a:buChar char="•"/>
            </a:pPr>
            <a:r>
              <a:rPr lang="en-US"/>
              <a:t>It also makes it difficult for teams to collaborate and coordinate their efforts, as changes are not tracked and visible to everyone on the team.</a:t>
            </a:r>
            <a:endParaRPr lang="en-GB"/>
          </a:p>
        </p:txBody>
      </p:sp>
    </p:spTree>
    <p:extLst>
      <p:ext uri="{BB962C8B-B14F-4D97-AF65-F5344CB8AC3E}">
        <p14:creationId xmlns:p14="http://schemas.microsoft.com/office/powerpoint/2010/main" val="3141534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2BC6-2E23-6EB4-1DC9-EA41EFE6D542}"/>
              </a:ext>
            </a:extLst>
          </p:cNvPr>
          <p:cNvSpPr>
            <a:spLocks noGrp="1"/>
          </p:cNvSpPr>
          <p:nvPr>
            <p:ph type="title"/>
          </p:nvPr>
        </p:nvSpPr>
        <p:spPr/>
        <p:txBody>
          <a:bodyPr>
            <a:normAutofit fontScale="90000"/>
          </a:bodyPr>
          <a:lstStyle/>
          <a:p>
            <a:r>
              <a:rPr lang="en-US"/>
              <a:t>Impact of Not Using SCM Tools in Incremental Development</a:t>
            </a:r>
            <a:endParaRPr lang="en-GB"/>
          </a:p>
        </p:txBody>
      </p:sp>
      <p:pic>
        <p:nvPicPr>
          <p:cNvPr id="5" name="Picture Placeholder 4">
            <a:extLst>
              <a:ext uri="{FF2B5EF4-FFF2-40B4-BE49-F238E27FC236}">
                <a16:creationId xmlns:a16="http://schemas.microsoft.com/office/drawing/2014/main" id="{3713919E-3154-43CA-14F6-D6E202511542}"/>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B50BDC3-2B2B-6F6D-B12E-E9431C99D0AB}"/>
              </a:ext>
            </a:extLst>
          </p:cNvPr>
          <p:cNvSpPr>
            <a:spLocks noGrp="1"/>
          </p:cNvSpPr>
          <p:nvPr>
            <p:ph type="body" sz="half" idx="2"/>
          </p:nvPr>
        </p:nvSpPr>
        <p:spPr/>
        <p:txBody>
          <a:bodyPr/>
          <a:lstStyle/>
          <a:p>
            <a:pPr>
              <a:buFontTx/>
              <a:buChar char="•"/>
            </a:pPr>
            <a:r>
              <a:rPr lang="en-US"/>
              <a:t>Not using SCM tools in incremental development can lead to a number of issues, such as:</a:t>
            </a:r>
          </a:p>
          <a:p>
            <a:pPr>
              <a:buFontTx/>
              <a:buChar char="•"/>
            </a:pPr>
            <a:r>
              <a:rPr lang="en-US"/>
              <a:t>- Increased risk of errors and bugs due to lack of version control.</a:t>
            </a:r>
          </a:p>
          <a:p>
            <a:pPr>
              <a:buFontTx/>
              <a:buChar char="•"/>
            </a:pPr>
            <a:r>
              <a:rPr lang="en-US"/>
              <a:t>- Increased risk of project delays due to lack of collaboration and coordination.</a:t>
            </a:r>
          </a:p>
          <a:p>
            <a:pPr>
              <a:buFontTx/>
              <a:buChar char="•"/>
            </a:pPr>
            <a:r>
              <a:rPr lang="en-US"/>
              <a:t>- Increased risk of project failure due to lack of visibility into changes.</a:t>
            </a:r>
            <a:endParaRPr lang="en-GB"/>
          </a:p>
        </p:txBody>
      </p:sp>
    </p:spTree>
    <p:extLst>
      <p:ext uri="{BB962C8B-B14F-4D97-AF65-F5344CB8AC3E}">
        <p14:creationId xmlns:p14="http://schemas.microsoft.com/office/powerpoint/2010/main" val="3056968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Following this session, you should be able to:</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Understand the Fundamentals of Software Configuration Management (SCM)</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Identify the Key Features and Benefits of Using SCM Tools in Incremental Development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Evaluate the Consequences of Not Using SCM Tools in Incremental Development</a:t>
            </a:r>
          </a:p>
          <a:p>
            <a:pPr>
              <a:lnSpc>
                <a:spcPct val="107000"/>
              </a:lnSpc>
              <a:spcAft>
                <a:spcPts val="800"/>
              </a:spcAft>
            </a:pPr>
            <a:r>
              <a:rPr lang="en-GB" sz="1800" kern="100" dirty="0">
                <a:latin typeface="Calibri" panose="020F0502020204030204" pitchFamily="34" charset="0"/>
                <a:ea typeface="Calibri" panose="020F0502020204030204" pitchFamily="34" charset="0"/>
                <a:cs typeface="Arial" panose="020B0604020202020204" pitchFamily="34" charset="0"/>
              </a:rPr>
              <a:t>Identify errors and debugging </a:t>
            </a: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GB" dirty="0"/>
          </a:p>
        </p:txBody>
      </p:sp>
    </p:spTree>
    <p:extLst>
      <p:ext uri="{BB962C8B-B14F-4D97-AF65-F5344CB8AC3E}">
        <p14:creationId xmlns:p14="http://schemas.microsoft.com/office/powerpoint/2010/main" val="128661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91A59-F1C9-8C33-C8D0-9FB43FD79B81}"/>
              </a:ext>
            </a:extLst>
          </p:cNvPr>
          <p:cNvSpPr>
            <a:spLocks noGrp="1"/>
          </p:cNvSpPr>
          <p:nvPr>
            <p:ph type="title"/>
          </p:nvPr>
        </p:nvSpPr>
        <p:spPr/>
        <p:txBody>
          <a:bodyPr/>
          <a:lstStyle/>
          <a:p>
            <a:r>
              <a:rPr lang="en-GB"/>
              <a:t>Conclusion</a:t>
            </a:r>
          </a:p>
        </p:txBody>
      </p:sp>
      <p:pic>
        <p:nvPicPr>
          <p:cNvPr id="5" name="Picture Placeholder 4">
            <a:extLst>
              <a:ext uri="{FF2B5EF4-FFF2-40B4-BE49-F238E27FC236}">
                <a16:creationId xmlns:a16="http://schemas.microsoft.com/office/drawing/2014/main" id="{801E09B4-9DFF-AD6E-E439-4FCD0EAE5CC9}"/>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EDE3F202-696D-9E6B-30F4-80D1F838FA86}"/>
              </a:ext>
            </a:extLst>
          </p:cNvPr>
          <p:cNvSpPr>
            <a:spLocks noGrp="1"/>
          </p:cNvSpPr>
          <p:nvPr>
            <p:ph type="body" sz="half" idx="2"/>
          </p:nvPr>
        </p:nvSpPr>
        <p:spPr/>
        <p:txBody>
          <a:bodyPr/>
          <a:lstStyle/>
          <a:p>
            <a:pPr>
              <a:buFontTx/>
              <a:buChar char="•"/>
            </a:pPr>
            <a:r>
              <a:rPr lang="en-US"/>
              <a:t>Using SCM tools in incremental development can help teams track changes to the source code and documents, and easily roll back to a previous version if needed.</a:t>
            </a:r>
          </a:p>
          <a:p>
            <a:pPr>
              <a:buFontTx/>
              <a:buChar char="•"/>
            </a:pPr>
            <a:r>
              <a:rPr lang="en-US"/>
              <a:t>It also helps teams collaborate and coordinate their efforts, as all changes are tracked and visible to everyone on the team.</a:t>
            </a:r>
          </a:p>
          <a:p>
            <a:pPr>
              <a:buFontTx/>
              <a:buChar char="•"/>
            </a:pPr>
            <a:r>
              <a:rPr lang="en-US"/>
              <a:t>Overall, using SCM tools in incremental development can help teams reduce the risk of errors, delays, and project failure.</a:t>
            </a:r>
            <a:endParaRPr lang="en-GB"/>
          </a:p>
        </p:txBody>
      </p:sp>
    </p:spTree>
    <p:extLst>
      <p:ext uri="{BB962C8B-B14F-4D97-AF65-F5344CB8AC3E}">
        <p14:creationId xmlns:p14="http://schemas.microsoft.com/office/powerpoint/2010/main" val="3766698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CAD1-E619-2786-9D86-596DDFB6249E}"/>
              </a:ext>
            </a:extLst>
          </p:cNvPr>
          <p:cNvSpPr>
            <a:spLocks noGrp="1"/>
          </p:cNvSpPr>
          <p:nvPr>
            <p:ph type="title"/>
          </p:nvPr>
        </p:nvSpPr>
        <p:spPr/>
        <p:txBody>
          <a:bodyPr/>
          <a:lstStyle/>
          <a:p>
            <a:r>
              <a:rPr lang="en-GB"/>
              <a:t>Questions?</a:t>
            </a:r>
          </a:p>
        </p:txBody>
      </p:sp>
      <p:pic>
        <p:nvPicPr>
          <p:cNvPr id="5" name="Picture Placeholder 4">
            <a:extLst>
              <a:ext uri="{FF2B5EF4-FFF2-40B4-BE49-F238E27FC236}">
                <a16:creationId xmlns:a16="http://schemas.microsoft.com/office/drawing/2014/main" id="{8AABC967-E70C-569F-ACF5-63B4E518DFE6}"/>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C0E8DA4-68B6-4E47-F29C-EC428D44B0F2}"/>
              </a:ext>
            </a:extLst>
          </p:cNvPr>
          <p:cNvSpPr>
            <a:spLocks noGrp="1"/>
          </p:cNvSpPr>
          <p:nvPr>
            <p:ph type="body" sz="half" idx="2"/>
          </p:nvPr>
        </p:nvSpPr>
        <p:spPr/>
        <p:txBody>
          <a:bodyPr/>
          <a:lstStyle/>
          <a:p>
            <a:pPr>
              <a:buFontTx/>
              <a:buChar char="•"/>
            </a:pPr>
            <a:endParaRPr lang="en-GB"/>
          </a:p>
        </p:txBody>
      </p:sp>
    </p:spTree>
    <p:extLst>
      <p:ext uri="{BB962C8B-B14F-4D97-AF65-F5344CB8AC3E}">
        <p14:creationId xmlns:p14="http://schemas.microsoft.com/office/powerpoint/2010/main" val="3936686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Now, you should be able to:</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Understand the Fundamentals of Software Configuration Management (SCM)</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Identify the Key Features and Benefits of Using SCM Tools in Incremental Development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Evaluate the Consequences of Not Using SCM Tools in Incremental Development</a:t>
            </a:r>
          </a:p>
          <a:p>
            <a:pPr>
              <a:lnSpc>
                <a:spcPct val="107000"/>
              </a:lnSpc>
              <a:spcAft>
                <a:spcPts val="800"/>
              </a:spcAft>
            </a:pPr>
            <a:r>
              <a:rPr lang="en-GB" sz="1800" kern="100" dirty="0">
                <a:latin typeface="Calibri" panose="020F0502020204030204" pitchFamily="34" charset="0"/>
                <a:ea typeface="Calibri" panose="020F0502020204030204" pitchFamily="34" charset="0"/>
                <a:cs typeface="Arial" panose="020B0604020202020204" pitchFamily="34" charset="0"/>
              </a:rPr>
              <a:t>Identify errors and debugging </a:t>
            </a: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GB" dirty="0"/>
          </a:p>
        </p:txBody>
      </p:sp>
    </p:spTree>
    <p:extLst>
      <p:ext uri="{BB962C8B-B14F-4D97-AF65-F5344CB8AC3E}">
        <p14:creationId xmlns:p14="http://schemas.microsoft.com/office/powerpoint/2010/main" val="4188716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Questions?</a:t>
            </a:r>
          </a:p>
        </p:txBody>
      </p:sp>
      <p:pic>
        <p:nvPicPr>
          <p:cNvPr id="5" name="Picture Placeholder 4">
            <a:extLst>
              <a:ext uri="{FF2B5EF4-FFF2-40B4-BE49-F238E27FC236}">
                <a16:creationId xmlns:a16="http://schemas.microsoft.com/office/drawing/2014/main" id="{6191BEC4-5158-0517-8712-7169E7A27F5E}"/>
              </a:ext>
            </a:extLst>
          </p:cNvPr>
          <p:cNvPicPr>
            <a:picLocks noGrp="1" noChangeAspect="1"/>
          </p:cNvPicPr>
          <p:nvPr>
            <p:ph type="pic" idx="1"/>
          </p:nvPr>
        </p:nvPicPr>
        <p:blipFill>
          <a:blip r:embed="rId2"/>
          <a:srcRect l="7965" r="7965"/>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endParaRPr lang="en-US"/>
          </a:p>
        </p:txBody>
      </p:sp>
    </p:spTree>
    <p:extLst>
      <p:ext uri="{BB962C8B-B14F-4D97-AF65-F5344CB8AC3E}">
        <p14:creationId xmlns:p14="http://schemas.microsoft.com/office/powerpoint/2010/main" val="4176818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4D06F-0648-E830-C8BA-88270BF8C9D8}"/>
              </a:ext>
            </a:extLst>
          </p:cNvPr>
          <p:cNvSpPr>
            <a:spLocks noGrp="1"/>
          </p:cNvSpPr>
          <p:nvPr>
            <p:ph type="title"/>
          </p:nvPr>
        </p:nvSpPr>
        <p:spPr/>
        <p:txBody>
          <a:bodyPr/>
          <a:lstStyle/>
          <a:p>
            <a:r>
              <a:rPr lang="en-GB"/>
              <a:t>Thank You!</a:t>
            </a:r>
          </a:p>
        </p:txBody>
      </p:sp>
      <p:pic>
        <p:nvPicPr>
          <p:cNvPr id="5" name="Picture Placeholder 4">
            <a:extLst>
              <a:ext uri="{FF2B5EF4-FFF2-40B4-BE49-F238E27FC236}">
                <a16:creationId xmlns:a16="http://schemas.microsoft.com/office/drawing/2014/main" id="{0ACC3B5D-9236-4003-F3D5-90BBEBBF6E17}"/>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33D74986-583F-4A98-8E9B-F3EF3310AFDA}"/>
              </a:ext>
            </a:extLst>
          </p:cNvPr>
          <p:cNvSpPr>
            <a:spLocks noGrp="1"/>
          </p:cNvSpPr>
          <p:nvPr>
            <p:ph type="body" sz="half" idx="2"/>
          </p:nvPr>
        </p:nvSpPr>
        <p:spPr/>
        <p:txBody>
          <a:bodyPr/>
          <a:lstStyle/>
          <a:p>
            <a:pPr>
              <a:buFontTx/>
              <a:buChar char="•"/>
            </a:pPr>
            <a:endParaRPr lang="en-GB"/>
          </a:p>
        </p:txBody>
      </p:sp>
    </p:spTree>
    <p:extLst>
      <p:ext uri="{BB962C8B-B14F-4D97-AF65-F5344CB8AC3E}">
        <p14:creationId xmlns:p14="http://schemas.microsoft.com/office/powerpoint/2010/main" val="1220969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0BDC-FE14-CE47-24C5-0CB7097AE1E6}"/>
              </a:ext>
            </a:extLst>
          </p:cNvPr>
          <p:cNvSpPr>
            <a:spLocks noGrp="1"/>
          </p:cNvSpPr>
          <p:nvPr>
            <p:ph type="ctrTitle"/>
          </p:nvPr>
        </p:nvSpPr>
        <p:spPr/>
        <p:txBody>
          <a:bodyPr>
            <a:normAutofit fontScale="90000"/>
          </a:bodyPr>
          <a:lstStyle/>
          <a:p>
            <a:r>
              <a:rPr lang="en-US"/>
              <a:t>Fundamentals of Software Configuration Management (SCM)</a:t>
            </a:r>
          </a:p>
        </p:txBody>
      </p:sp>
    </p:spTree>
    <p:extLst>
      <p:ext uri="{BB962C8B-B14F-4D97-AF65-F5344CB8AC3E}">
        <p14:creationId xmlns:p14="http://schemas.microsoft.com/office/powerpoint/2010/main" val="2977303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What is SCM?</a:t>
            </a:r>
          </a:p>
        </p:txBody>
      </p:sp>
      <p:pic>
        <p:nvPicPr>
          <p:cNvPr id="5" name="Picture Placeholder 4">
            <a:extLst>
              <a:ext uri="{FF2B5EF4-FFF2-40B4-BE49-F238E27FC236}">
                <a16:creationId xmlns:a16="http://schemas.microsoft.com/office/drawing/2014/main" id="{964EFC3C-7B10-D979-BDD4-001F2FABEFA2}"/>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Software Configuration Management (SCM) is a process used to manage and control changes to software applications and other related documents.</a:t>
            </a:r>
          </a:p>
          <a:p>
            <a:pPr>
              <a:buFontTx/>
              <a:buChar char="•"/>
            </a:pPr>
            <a:r>
              <a:rPr lang="en-US"/>
              <a:t>It is used to track and store changes to software applications, as well as to ensure that all changes are properly documented and approved.</a:t>
            </a:r>
          </a:p>
        </p:txBody>
      </p:sp>
    </p:spTree>
    <p:extLst>
      <p:ext uri="{BB962C8B-B14F-4D97-AF65-F5344CB8AC3E}">
        <p14:creationId xmlns:p14="http://schemas.microsoft.com/office/powerpoint/2010/main" val="3985393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Benefits of SCM</a:t>
            </a:r>
          </a:p>
        </p:txBody>
      </p:sp>
      <p:pic>
        <p:nvPicPr>
          <p:cNvPr id="5" name="Picture Placeholder 4">
            <a:extLst>
              <a:ext uri="{FF2B5EF4-FFF2-40B4-BE49-F238E27FC236}">
                <a16:creationId xmlns:a16="http://schemas.microsoft.com/office/drawing/2014/main" id="{89E16F96-9754-A367-AB21-97C0006C800A}"/>
              </a:ext>
            </a:extLst>
          </p:cNvPr>
          <p:cNvPicPr>
            <a:picLocks noGrp="1" noChangeAspect="1"/>
          </p:cNvPicPr>
          <p:nvPr>
            <p:ph type="pic" idx="1"/>
          </p:nvPr>
        </p:nvPicPr>
        <p:blipFill>
          <a:blip r:embed="rId2"/>
          <a:srcRect l="7897" r="7897"/>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SCM helps to ensure that software applications are up-to-date and functioning properly.</a:t>
            </a:r>
          </a:p>
          <a:p>
            <a:pPr>
              <a:buFontTx/>
              <a:buChar char="•"/>
            </a:pPr>
            <a:r>
              <a:rPr lang="en-US"/>
              <a:t>It also helps to reduce the risk of errors and improves the overall quality of the software.</a:t>
            </a:r>
          </a:p>
          <a:p>
            <a:pPr>
              <a:buFontTx/>
              <a:buChar char="•"/>
            </a:pPr>
            <a:r>
              <a:rPr lang="en-US"/>
              <a:t>SCM also helps to reduce the cost of software development and maintenance.</a:t>
            </a:r>
          </a:p>
        </p:txBody>
      </p:sp>
    </p:spTree>
    <p:extLst>
      <p:ext uri="{BB962C8B-B14F-4D97-AF65-F5344CB8AC3E}">
        <p14:creationId xmlns:p14="http://schemas.microsoft.com/office/powerpoint/2010/main" val="213799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SCM Processes</a:t>
            </a:r>
          </a:p>
        </p:txBody>
      </p:sp>
      <p:pic>
        <p:nvPicPr>
          <p:cNvPr id="5" name="Picture Placeholder 4">
            <a:extLst>
              <a:ext uri="{FF2B5EF4-FFF2-40B4-BE49-F238E27FC236}">
                <a16:creationId xmlns:a16="http://schemas.microsoft.com/office/drawing/2014/main" id="{3CDCD043-B602-8CC2-E3B6-789AF7F5D127}"/>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The SCM process typically involves the following steps:</a:t>
            </a:r>
          </a:p>
          <a:p>
            <a:pPr>
              <a:buFontTx/>
              <a:buChar char="•"/>
            </a:pPr>
            <a:r>
              <a:rPr lang="en-US"/>
              <a:t>1. Planning: Establishing the goals and objectives of the SCM process.</a:t>
            </a:r>
          </a:p>
          <a:p>
            <a:pPr>
              <a:buFontTx/>
              <a:buChar char="•"/>
            </a:pPr>
            <a:r>
              <a:rPr lang="en-US"/>
              <a:t>2. Version Control: Tracking and managing changes to software applications and other related documents.</a:t>
            </a:r>
          </a:p>
          <a:p>
            <a:pPr>
              <a:buFontTx/>
              <a:buChar char="•"/>
            </a:pPr>
            <a:r>
              <a:rPr lang="en-US"/>
              <a:t>3. Change Management: Approving and documenting changes to software applications and other related documents.</a:t>
            </a:r>
          </a:p>
          <a:p>
            <a:pPr>
              <a:buFontTx/>
              <a:buChar char="•"/>
            </a:pPr>
            <a:r>
              <a:rPr lang="en-US"/>
              <a:t>4. Release Management: Managing the release of software applications and other related documents.</a:t>
            </a:r>
          </a:p>
        </p:txBody>
      </p:sp>
    </p:spTree>
    <p:extLst>
      <p:ext uri="{BB962C8B-B14F-4D97-AF65-F5344CB8AC3E}">
        <p14:creationId xmlns:p14="http://schemas.microsoft.com/office/powerpoint/2010/main" val="4286189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SCM Tools</a:t>
            </a:r>
          </a:p>
        </p:txBody>
      </p:sp>
      <p:pic>
        <p:nvPicPr>
          <p:cNvPr id="5" name="Picture Placeholder 4">
            <a:extLst>
              <a:ext uri="{FF2B5EF4-FFF2-40B4-BE49-F238E27FC236}">
                <a16:creationId xmlns:a16="http://schemas.microsoft.com/office/drawing/2014/main" id="{4AC1A11B-72DE-1916-64D8-C4CF68E0B9D5}"/>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SCM tools are used to automate the SCM process and help to ensure that all changes are properly documented and approved.</a:t>
            </a:r>
          </a:p>
          <a:p>
            <a:pPr>
              <a:buFontTx/>
              <a:buChar char="•"/>
            </a:pPr>
            <a:r>
              <a:rPr lang="en-US"/>
              <a:t>Common SCM tools include version control systems, change management systems, and release management systems.</a:t>
            </a:r>
          </a:p>
        </p:txBody>
      </p:sp>
    </p:spTree>
    <p:extLst>
      <p:ext uri="{BB962C8B-B14F-4D97-AF65-F5344CB8AC3E}">
        <p14:creationId xmlns:p14="http://schemas.microsoft.com/office/powerpoint/2010/main" val="1866628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SCM Best Practices</a:t>
            </a:r>
          </a:p>
        </p:txBody>
      </p:sp>
      <p:pic>
        <p:nvPicPr>
          <p:cNvPr id="5" name="Picture Placeholder 4">
            <a:extLst>
              <a:ext uri="{FF2B5EF4-FFF2-40B4-BE49-F238E27FC236}">
                <a16:creationId xmlns:a16="http://schemas.microsoft.com/office/drawing/2014/main" id="{7561C53A-61E6-A3D4-6952-D22D425368BC}"/>
              </a:ext>
            </a:extLst>
          </p:cNvPr>
          <p:cNvPicPr>
            <a:picLocks noGrp="1" noChangeAspect="1"/>
          </p:cNvPicPr>
          <p:nvPr>
            <p:ph type="pic" idx="1"/>
          </p:nvPr>
        </p:nvPicPr>
        <p:blipFill>
          <a:blip r:embed="rId2"/>
          <a:srcRect l="10390" r="10390"/>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The best practices for SCM include:</a:t>
            </a:r>
          </a:p>
          <a:p>
            <a:pPr>
              <a:buFontTx/>
              <a:buChar char="•"/>
            </a:pPr>
            <a:r>
              <a:rPr lang="en-US"/>
              <a:t>1. Establishing clear goals and objectives for the SCM process.</a:t>
            </a:r>
          </a:p>
          <a:p>
            <a:pPr>
              <a:buFontTx/>
              <a:buChar char="•"/>
            </a:pPr>
            <a:r>
              <a:rPr lang="en-US"/>
              <a:t>2. Documenting all changes to software applications and other related documents.</a:t>
            </a:r>
          </a:p>
          <a:p>
            <a:pPr>
              <a:buFontTx/>
              <a:buChar char="•"/>
            </a:pPr>
            <a:r>
              <a:rPr lang="en-US"/>
              <a:t>3. Establishing a process for approving and documenting changes.</a:t>
            </a:r>
          </a:p>
          <a:p>
            <a:pPr>
              <a:buFontTx/>
              <a:buChar char="•"/>
            </a:pPr>
            <a:r>
              <a:rPr lang="en-US"/>
              <a:t>4. Establishing a process for managing the release of software applications and other related documents.</a:t>
            </a:r>
          </a:p>
        </p:txBody>
      </p:sp>
    </p:spTree>
    <p:extLst>
      <p:ext uri="{BB962C8B-B14F-4D97-AF65-F5344CB8AC3E}">
        <p14:creationId xmlns:p14="http://schemas.microsoft.com/office/powerpoint/2010/main" val="499916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00BBB83-779B-4972-A12B-A27E5056A137}">
  <we:reference id="wa200005566" version="1.0.0.0" store="en-001" storeType="OMEX"/>
  <we:alternateReferences>
    <we:reference id="wa200005566"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35</TotalTime>
  <Words>1999</Words>
  <Application>Microsoft Office PowerPoint</Application>
  <PresentationFormat>Widescreen</PresentationFormat>
  <Paragraphs>162</Paragraphs>
  <Slides>34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Quicksand</vt:lpstr>
      <vt:lpstr>Quicksand Medium</vt:lpstr>
      <vt:lpstr>Roboto Mono</vt:lpstr>
      <vt:lpstr>Office Theme</vt:lpstr>
      <vt:lpstr>Skills Bootcamp Classroom Rules</vt:lpstr>
      <vt:lpstr>Software Developer Bootcamp</vt:lpstr>
      <vt:lpstr>Objectives</vt:lpstr>
      <vt:lpstr>Fundamentals of Software Configuration Management (SCM)</vt:lpstr>
      <vt:lpstr>What is SCM?</vt:lpstr>
      <vt:lpstr>Benefits of SCM</vt:lpstr>
      <vt:lpstr>SCM Processes</vt:lpstr>
      <vt:lpstr>SCM Tools</vt:lpstr>
      <vt:lpstr>SCM Best Practices</vt:lpstr>
      <vt:lpstr>SCM Challenges</vt:lpstr>
      <vt:lpstr>SCM in the Cloud</vt:lpstr>
      <vt:lpstr>Conclusion</vt:lpstr>
      <vt:lpstr>Sandwich order calculator</vt:lpstr>
      <vt:lpstr>Spot the five errors in this program</vt:lpstr>
      <vt:lpstr>Spot the five errors in this program</vt:lpstr>
      <vt:lpstr>Key Features and Benefits of Using SCM Tools in Incremental Development</vt:lpstr>
      <vt:lpstr>What is SCM?</vt:lpstr>
      <vt:lpstr>Benefits of SCM Tools</vt:lpstr>
      <vt:lpstr>Incremental Development</vt:lpstr>
      <vt:lpstr>Key Features of SCM Tools</vt:lpstr>
      <vt:lpstr>SCM Tools and Incremental Development</vt:lpstr>
      <vt:lpstr>SCM Tools and Collaboration</vt:lpstr>
      <vt:lpstr>SCM Tools and Quality Assurance</vt:lpstr>
      <vt:lpstr>Evaluate the Consequences of Not Using SCM Tools in Incremental Development</vt:lpstr>
      <vt:lpstr>What is SCM?</vt:lpstr>
      <vt:lpstr>Benefits of Using SCM Tools</vt:lpstr>
      <vt:lpstr>Consequences of Not Using SCM Tools</vt:lpstr>
      <vt:lpstr>Consequences of Not Using SCM Tools in Incremental Development</vt:lpstr>
      <vt:lpstr>Impact of Not Using SCM Tools in Incremental Development</vt:lpstr>
      <vt:lpstr>Conclusion</vt:lpstr>
      <vt:lpstr>Questions?</vt:lpstr>
      <vt:lpstr>Objectives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 Bootcamp Classroom Rules</dc:title>
  <dc:creator>Ali Mostafa</dc:creator>
  <cp:lastModifiedBy>Daanish Hussain</cp:lastModifiedBy>
  <cp:revision>21</cp:revision>
  <dcterms:created xsi:type="dcterms:W3CDTF">2023-09-07T05:53:17Z</dcterms:created>
  <dcterms:modified xsi:type="dcterms:W3CDTF">2023-12-03T10:39:43Z</dcterms:modified>
</cp:coreProperties>
</file>