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19" r:id="rId2"/>
    <p:sldId id="256" r:id="rId3"/>
    <p:sldId id="257" r:id="rId4"/>
    <p:sldId id="268" r:id="rId5"/>
    <p:sldId id="280" r:id="rId6"/>
    <p:sldId id="281" r:id="rId7"/>
    <p:sldId id="267" r:id="rId8"/>
    <p:sldId id="266" r:id="rId9"/>
    <p:sldId id="265" r:id="rId10"/>
    <p:sldId id="264" r:id="rId11"/>
    <p:sldId id="263" r:id="rId12"/>
    <p:sldId id="262" r:id="rId13"/>
    <p:sldId id="261" r:id="rId14"/>
    <p:sldId id="260" r:id="rId15"/>
    <p:sldId id="259" r:id="rId16"/>
    <p:sldId id="269" r:id="rId17"/>
    <p:sldId id="270" r:id="rId18"/>
    <p:sldId id="271" r:id="rId19"/>
    <p:sldId id="272" r:id="rId20"/>
    <p:sldId id="273" r:id="rId21"/>
    <p:sldId id="274" r:id="rId22"/>
    <p:sldId id="275" r:id="rId23"/>
    <p:sldId id="276" r:id="rId24"/>
    <p:sldId id="277" r:id="rId25"/>
    <p:sldId id="279" r:id="rId26"/>
    <p:sldId id="322" r:id="rId27"/>
    <p:sldId id="320"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282" r:id="rId45"/>
    <p:sldId id="283" r:id="rId46"/>
    <p:sldId id="284" r:id="rId47"/>
    <p:sldId id="285" r:id="rId48"/>
    <p:sldId id="321" r:id="rId49"/>
    <p:sldId id="278" r:id="rId50"/>
    <p:sldId id="28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1069" autoAdjust="0"/>
  </p:normalViewPr>
  <p:slideViewPr>
    <p:cSldViewPr snapToGrid="0">
      <p:cViewPr varScale="1">
        <p:scale>
          <a:sx n="104" d="100"/>
          <a:sy n="104" d="100"/>
        </p:scale>
        <p:origin x="10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DCC30-C877-4875-9BD5-4E4A2C7F196E}" type="datetimeFigureOut">
              <a:rPr lang="en-GB" smtClean="0"/>
              <a:t>09/12/2023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48D23-65C9-4A76-8ED7-5EDD0FB61715}" type="slidenum">
              <a:rPr lang="en-GB" smtClean="0"/>
              <a:t>‹#›</a:t>
            </a:fld>
            <a:endParaRPr lang="en-GB"/>
          </a:p>
        </p:txBody>
      </p:sp>
    </p:spTree>
    <p:extLst>
      <p:ext uri="{BB962C8B-B14F-4D97-AF65-F5344CB8AC3E}">
        <p14:creationId xmlns:p14="http://schemas.microsoft.com/office/powerpoint/2010/main" val="93911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ded08e8d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ded08e8d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823043a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823043a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823043a6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823043a6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823043a6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823043a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823043a6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823043a6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823043a6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823043a6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823043a6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823043a6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823043a6f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823043a6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823043a6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823043a6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823043a6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823043a6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Good afternoon, everyone. Today, we delve into a real-world example of Agile methodology with the case study of '</a:t>
            </a:r>
            <a:r>
              <a:rPr lang="en-GB" sz="1800" dirty="0" err="1">
                <a:effectLst/>
                <a:latin typeface="Calibri" panose="020F0502020204030204" pitchFamily="34" charset="0"/>
                <a:ea typeface="Calibri" panose="020F0502020204030204" pitchFamily="34" charset="0"/>
                <a:cs typeface="Arial" panose="020B0604020202020204" pitchFamily="34" charset="0"/>
              </a:rPr>
              <a:t>Bankly</a:t>
            </a:r>
            <a:r>
              <a:rPr lang="en-GB" sz="1800" dirty="0">
                <a:effectLst/>
                <a:latin typeface="Calibri" panose="020F0502020204030204" pitchFamily="34" charset="0"/>
                <a:ea typeface="Calibri" panose="020F0502020204030204" pitchFamily="34" charset="0"/>
                <a:cs typeface="Arial" panose="020B0604020202020204" pitchFamily="34" charset="0"/>
              </a:rPr>
              <a:t>,' a FinTech start-up. </a:t>
            </a:r>
            <a:r>
              <a:rPr lang="en-GB" sz="1800" dirty="0" err="1">
                <a:effectLst/>
                <a:latin typeface="Calibri" panose="020F0502020204030204" pitchFamily="34" charset="0"/>
                <a:ea typeface="Calibri" panose="020F0502020204030204" pitchFamily="34" charset="0"/>
                <a:cs typeface="Arial" panose="020B0604020202020204" pitchFamily="34" charset="0"/>
              </a:rPr>
              <a:t>Bankly</a:t>
            </a:r>
            <a:r>
              <a:rPr lang="en-GB" sz="1800" dirty="0">
                <a:effectLst/>
                <a:latin typeface="Calibri" panose="020F0502020204030204" pitchFamily="34" charset="0"/>
                <a:ea typeface="Calibri" panose="020F0502020204030204" pitchFamily="34" charset="0"/>
                <a:cs typeface="Arial" panose="020B0604020202020204" pitchFamily="34" charset="0"/>
              </a:rPr>
              <a:t> recently transitioned from the Waterfall model to Agile and observed a 40% increase in project efficiency. The core phases they focused on were Requirement Gathering, Design and planning, Development and coding, Testing, and Deployment. Each of these phases has its own set of activities and goals.</a:t>
            </a:r>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26</a:t>
            </a:fld>
            <a:endParaRPr lang="en-GB"/>
          </a:p>
        </p:txBody>
      </p:sp>
    </p:spTree>
    <p:extLst>
      <p:ext uri="{BB962C8B-B14F-4D97-AF65-F5344CB8AC3E}">
        <p14:creationId xmlns:p14="http://schemas.microsoft.com/office/powerpoint/2010/main" val="2372943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823043a6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8823043a6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823043a6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823043a6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8823043a6f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8823043a6f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8823043a6f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8823043a6f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48</a:t>
            </a:fld>
            <a:endParaRPr lang="en-GB"/>
          </a:p>
        </p:txBody>
      </p:sp>
    </p:spTree>
    <p:extLst>
      <p:ext uri="{BB962C8B-B14F-4D97-AF65-F5344CB8AC3E}">
        <p14:creationId xmlns:p14="http://schemas.microsoft.com/office/powerpoint/2010/main" val="254679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27</a:t>
            </a:fld>
            <a:endParaRPr lang="en-GB"/>
          </a:p>
        </p:txBody>
      </p:sp>
    </p:spTree>
    <p:extLst>
      <p:ext uri="{BB962C8B-B14F-4D97-AF65-F5344CB8AC3E}">
        <p14:creationId xmlns:p14="http://schemas.microsoft.com/office/powerpoint/2010/main" val="171514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the Agile setup at </a:t>
            </a:r>
            <a:r>
              <a:rPr lang="en-GB" sz="1800" dirty="0" err="1">
                <a:effectLst/>
                <a:latin typeface="Calibri" panose="020F0502020204030204" pitchFamily="34" charset="0"/>
                <a:ea typeface="Calibri" panose="020F0502020204030204" pitchFamily="34" charset="0"/>
                <a:cs typeface="Arial" panose="020B0604020202020204" pitchFamily="34" charset="0"/>
              </a:rPr>
              <a:t>Bankly</a:t>
            </a:r>
            <a:r>
              <a:rPr lang="en-GB" sz="1800" dirty="0">
                <a:effectLst/>
                <a:latin typeface="Calibri" panose="020F0502020204030204" pitchFamily="34" charset="0"/>
                <a:ea typeface="Calibri" panose="020F0502020204030204" pitchFamily="34" charset="0"/>
                <a:cs typeface="Arial" panose="020B0604020202020204" pitchFamily="34" charset="0"/>
              </a:rPr>
              <a:t>, each phase is managed by specialised roles. The Product Owner leads Requirement Gathering, ensuring user stories are clear and prioritised. The Scrum Master facilitates the Design and planning phase, guiding the team through sprint planning. The Development Team takes on coding during the Development phase, and the QA Team is responsible for testing. Lastly, the DevOps team manages the Deployment phase, ensuring smooth CI/CD pipelines.</a:t>
            </a:r>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28</a:t>
            </a:fld>
            <a:endParaRPr lang="en-GB"/>
          </a:p>
        </p:txBody>
      </p:sp>
    </p:spTree>
    <p:extLst>
      <p:ext uri="{BB962C8B-B14F-4D97-AF65-F5344CB8AC3E}">
        <p14:creationId xmlns:p14="http://schemas.microsoft.com/office/powerpoint/2010/main" val="268037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Let's walk through how </a:t>
            </a:r>
            <a:r>
              <a:rPr lang="en-GB" sz="1800" dirty="0" err="1">
                <a:effectLst/>
                <a:latin typeface="Calibri" panose="020F0502020204030204" pitchFamily="34" charset="0"/>
                <a:ea typeface="Calibri" panose="020F0502020204030204" pitchFamily="34" charset="0"/>
                <a:cs typeface="Arial" panose="020B0604020202020204" pitchFamily="34" charset="0"/>
              </a:rPr>
              <a:t>Bankly</a:t>
            </a:r>
            <a:r>
              <a:rPr lang="en-GB" sz="1800" dirty="0">
                <a:effectLst/>
                <a:latin typeface="Calibri" panose="020F0502020204030204" pitchFamily="34" charset="0"/>
                <a:ea typeface="Calibri" panose="020F0502020204030204" pitchFamily="34" charset="0"/>
                <a:cs typeface="Arial" panose="020B0604020202020204" pitchFamily="34" charset="0"/>
              </a:rPr>
              <a:t> applied these Agile phases to implement a new payment gateway feature. The Product Owner gathered user stories covering new and existing user payment scenarios. The Scrum Master then facilitated a sprint planning session to allocate tasks for a 2-week sprint. During the sprint, the Development and QA Teams worked in parallel, maintaining communication through daily stand-ups. The result? A successful deployment with zero hotfixes is needed, demonstrating their Agile process's efficiency.</a:t>
            </a:r>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29</a:t>
            </a:fld>
            <a:endParaRPr lang="en-GB"/>
          </a:p>
        </p:txBody>
      </p:sp>
    </p:spTree>
    <p:extLst>
      <p:ext uri="{BB962C8B-B14F-4D97-AF65-F5344CB8AC3E}">
        <p14:creationId xmlns:p14="http://schemas.microsoft.com/office/powerpoint/2010/main" val="255254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This activity will help you to Identify and Explain the Core Phases in Agile Software Development Methodology, Describe the Roles and Responsibilities Associated with Each Phase, and Demonstrate How to Apply Agile Phases in a Practical Scenario.</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30</a:t>
            </a:fld>
            <a:endParaRPr lang="en-GB"/>
          </a:p>
        </p:txBody>
      </p:sp>
    </p:spTree>
    <p:extLst>
      <p:ext uri="{BB962C8B-B14F-4D97-AF65-F5344CB8AC3E}">
        <p14:creationId xmlns:p14="http://schemas.microsoft.com/office/powerpoint/2010/main" val="282811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31</a:t>
            </a:fld>
            <a:endParaRPr lang="en-GB"/>
          </a:p>
        </p:txBody>
      </p:sp>
    </p:spTree>
    <p:extLst>
      <p:ext uri="{BB962C8B-B14F-4D97-AF65-F5344CB8AC3E}">
        <p14:creationId xmlns:p14="http://schemas.microsoft.com/office/powerpoint/2010/main" val="17865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32</a:t>
            </a:fld>
            <a:endParaRPr lang="en-GB"/>
          </a:p>
        </p:txBody>
      </p:sp>
    </p:spTree>
    <p:extLst>
      <p:ext uri="{BB962C8B-B14F-4D97-AF65-F5344CB8AC3E}">
        <p14:creationId xmlns:p14="http://schemas.microsoft.com/office/powerpoint/2010/main" val="89910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33</a:t>
            </a:fld>
            <a:endParaRPr lang="en-GB"/>
          </a:p>
        </p:txBody>
      </p:sp>
    </p:spTree>
    <p:extLst>
      <p:ext uri="{BB962C8B-B14F-4D97-AF65-F5344CB8AC3E}">
        <p14:creationId xmlns:p14="http://schemas.microsoft.com/office/powerpoint/2010/main" val="105846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96FA-9025-5077-6B1B-6DE53D71F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7B052-45D0-A2F1-6FA7-2C6F67F51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DB373D-4077-5D75-92FE-BD4CD207D825}"/>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97D73202-BF51-3E2F-6C7B-51480C1D7C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9D88DF-1978-0E93-0341-7BCEA2DC903A}"/>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59236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4BDD-AD78-39A4-8C45-CD77955C24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9FAFF3-AA60-8595-3EF9-6928B43B7D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D109B5-75C8-41B1-44EE-EB13E9A94E60}"/>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CE055117-A3B6-9EBB-D410-C5A1BF5175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2FD87-E59D-F9C3-B51F-2FEEDAB1CAE5}"/>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212846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5F963-B7DE-D818-C9B6-EA6640AC28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6DC42-5372-2409-B864-BA69E0AC8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51A59B-8C62-9A70-539C-C1C74F868891}"/>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E9E732D1-89C0-FC08-1E38-A5E7D4C9AA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92D974-A8EF-1303-B7BA-0E615580C24C}"/>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47534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04308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45E7-EB01-C8FA-93C0-C9C1374B95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F9396F-3B1B-4B57-AEB6-D7810C581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9429A5-7C65-5924-4DF8-53E7E700A936}"/>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180132AA-5587-D611-1A85-3688F8E541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26658-A2DC-A1E1-CAC3-5E6055070C10}"/>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70530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2C12-900F-302D-3EF1-041733BBC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1C24A3-DAB7-5FA8-0314-A37566007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9290F-63B4-2FC6-7246-AB7CF9D3CFB6}"/>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52C8ED5C-7904-E683-FEC1-A3353B47B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8BEC2-BECB-10B6-758D-E6CBA21ED9D4}"/>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332479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80E7-ADB0-FE71-9AA7-1AB55FCC71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E9007B-289B-FEAF-638C-22AC82271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1675E1-DAC7-6866-9543-6BCEFEAD8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EA3590-771E-315A-2E42-450AA2E968EA}"/>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6" name="Footer Placeholder 5">
            <a:extLst>
              <a:ext uri="{FF2B5EF4-FFF2-40B4-BE49-F238E27FC236}">
                <a16:creationId xmlns:a16="http://schemas.microsoft.com/office/drawing/2014/main" id="{8D5DED72-CFBF-2AC9-A308-512B46F82F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F08B7E-4C30-6508-CD22-4BEAC2459E32}"/>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208283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48B9-8CA4-8727-8D93-4145DFA257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7B8747-F396-3D03-5C63-82E7251D0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B4770-3690-0F89-8700-7DB0C01FC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ED644C8-E73C-B6ED-1CB7-15B559208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F8106-2D57-4220-F141-D00ACE7E8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E8D5B6-498E-E381-0465-E432CF6D7167}"/>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8" name="Footer Placeholder 7">
            <a:extLst>
              <a:ext uri="{FF2B5EF4-FFF2-40B4-BE49-F238E27FC236}">
                <a16:creationId xmlns:a16="http://schemas.microsoft.com/office/drawing/2014/main" id="{9B9DF312-C857-EB06-AFC2-BCA1672D25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6F0D4E-A6F0-927B-CD09-53B536B1BBE0}"/>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413360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EBF5-81F6-47E3-3B1D-9EF207C0E1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962E85-B006-8B9D-6362-9C006533826E}"/>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4" name="Footer Placeholder 3">
            <a:extLst>
              <a:ext uri="{FF2B5EF4-FFF2-40B4-BE49-F238E27FC236}">
                <a16:creationId xmlns:a16="http://schemas.microsoft.com/office/drawing/2014/main" id="{1C528EB2-222F-9071-7243-30A0A7728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72B8AF-F0FB-C40D-CCE2-68D1FE7D7C49}"/>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334938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05CCC-A68A-B305-76A8-5EFD382B45E8}"/>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3" name="Footer Placeholder 2">
            <a:extLst>
              <a:ext uri="{FF2B5EF4-FFF2-40B4-BE49-F238E27FC236}">
                <a16:creationId xmlns:a16="http://schemas.microsoft.com/office/drawing/2014/main" id="{F1FD43BB-5E48-6792-DD28-A95A93A45F3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2B0F57-994E-660C-79FE-79DF569A929A}"/>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96433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077C-C6EB-48B5-EEF5-3B12E2A49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A31535-0C76-4C87-E950-A74519294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EC9AD8-F294-B77E-486D-27F63DC96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26715-ED19-EDFE-9272-15E683B50066}"/>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6" name="Footer Placeholder 5">
            <a:extLst>
              <a:ext uri="{FF2B5EF4-FFF2-40B4-BE49-F238E27FC236}">
                <a16:creationId xmlns:a16="http://schemas.microsoft.com/office/drawing/2014/main" id="{2E985319-1836-8545-220C-F92F2D1E7B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B7769-1C4F-B5BC-FAF9-2FE2AFF7A9EF}"/>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387739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38AD-0192-15EE-D219-3CD65791D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D5D5C2-A46A-E739-B331-91ABA9969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2AC862-DB18-2152-3A7D-EC5CE451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6EA4-27A5-4B32-C824-35BEC92881C9}"/>
              </a:ext>
            </a:extLst>
          </p:cNvPr>
          <p:cNvSpPr>
            <a:spLocks noGrp="1"/>
          </p:cNvSpPr>
          <p:nvPr>
            <p:ph type="dt" sz="half" idx="10"/>
          </p:nvPr>
        </p:nvSpPr>
        <p:spPr/>
        <p:txBody>
          <a:bodyPr/>
          <a:lstStyle/>
          <a:p>
            <a:fld id="{C92BDA06-A2E7-446A-8B4F-E7917115C123}" type="datetimeFigureOut">
              <a:rPr lang="en-GB" smtClean="0"/>
              <a:t>09/12/2023</a:t>
            </a:fld>
            <a:endParaRPr lang="en-GB"/>
          </a:p>
        </p:txBody>
      </p:sp>
      <p:sp>
        <p:nvSpPr>
          <p:cNvPr id="6" name="Footer Placeholder 5">
            <a:extLst>
              <a:ext uri="{FF2B5EF4-FFF2-40B4-BE49-F238E27FC236}">
                <a16:creationId xmlns:a16="http://schemas.microsoft.com/office/drawing/2014/main" id="{32ED356A-C6C2-9D16-0079-3955F0D0DB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0363B3-52EA-5879-955F-A631031FFF27}"/>
              </a:ext>
            </a:extLst>
          </p:cNvPr>
          <p:cNvSpPr>
            <a:spLocks noGrp="1"/>
          </p:cNvSpPr>
          <p:nvPr>
            <p:ph type="sldNum" sz="quarter" idx="12"/>
          </p:nvPr>
        </p:nvSpPr>
        <p:spPr/>
        <p:txBody>
          <a:bodyPr/>
          <a:lstStyle/>
          <a:p>
            <a:fld id="{27434259-2CD1-433F-9B72-5DD9DDD00BB2}" type="slidenum">
              <a:rPr lang="en-GB" smtClean="0"/>
              <a:t>‹#›</a:t>
            </a:fld>
            <a:endParaRPr lang="en-GB"/>
          </a:p>
        </p:txBody>
      </p:sp>
    </p:spTree>
    <p:extLst>
      <p:ext uri="{BB962C8B-B14F-4D97-AF65-F5344CB8AC3E}">
        <p14:creationId xmlns:p14="http://schemas.microsoft.com/office/powerpoint/2010/main" val="389358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6B66E-230D-8EAF-A24B-594E5E191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DB987C-E2D8-7FBD-ACA7-AA85B74B7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23680F-34A7-000D-AB65-0FAE76F6F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BDA06-A2E7-446A-8B4F-E7917115C123}" type="datetimeFigureOut">
              <a:rPr lang="en-GB" smtClean="0"/>
              <a:t>09/12/2023</a:t>
            </a:fld>
            <a:endParaRPr lang="en-GB"/>
          </a:p>
        </p:txBody>
      </p:sp>
      <p:sp>
        <p:nvSpPr>
          <p:cNvPr id="5" name="Footer Placeholder 4">
            <a:extLst>
              <a:ext uri="{FF2B5EF4-FFF2-40B4-BE49-F238E27FC236}">
                <a16:creationId xmlns:a16="http://schemas.microsoft.com/office/drawing/2014/main" id="{7BC6168E-D960-CD81-A84D-FF1CC3175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7ADB26D-CFF8-5D8C-8A33-ECDCA7F1F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34259-2CD1-433F-9B72-5DD9DDD00BB2}" type="slidenum">
              <a:rPr lang="en-GB" smtClean="0"/>
              <a:t>‹#›</a:t>
            </a:fld>
            <a:endParaRPr lang="en-GB"/>
          </a:p>
        </p:txBody>
      </p:sp>
    </p:spTree>
    <p:extLst>
      <p:ext uri="{BB962C8B-B14F-4D97-AF65-F5344CB8AC3E}">
        <p14:creationId xmlns:p14="http://schemas.microsoft.com/office/powerpoint/2010/main" val="2105119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Development</a:t>
            </a:r>
          </a:p>
        </p:txBody>
      </p:sp>
      <p:pic>
        <p:nvPicPr>
          <p:cNvPr id="5" name="Picture Placeholder 4">
            <a:extLst>
              <a:ext uri="{FF2B5EF4-FFF2-40B4-BE49-F238E27FC236}">
                <a16:creationId xmlns:a16="http://schemas.microsoft.com/office/drawing/2014/main" id="{30E8286A-9827-7325-DAEF-3811E3A3691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development phase is the fourth step in the Agile software development methodology. It involves building the software according to the solution architecture.</a:t>
            </a:r>
          </a:p>
          <a:p>
            <a:pPr>
              <a:buFontTx/>
              <a:buChar char="•"/>
            </a:pPr>
            <a:r>
              <a:rPr lang="en-US"/>
              <a:t>The goal of this phase is to ensure that the software is built correctly before any testing begins.</a:t>
            </a:r>
          </a:p>
        </p:txBody>
      </p:sp>
    </p:spTree>
    <p:extLst>
      <p:ext uri="{BB962C8B-B14F-4D97-AF65-F5344CB8AC3E}">
        <p14:creationId xmlns:p14="http://schemas.microsoft.com/office/powerpoint/2010/main" val="37655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Testing</a:t>
            </a:r>
          </a:p>
        </p:txBody>
      </p:sp>
      <p:pic>
        <p:nvPicPr>
          <p:cNvPr id="5" name="Picture Placeholder 4">
            <a:extLst>
              <a:ext uri="{FF2B5EF4-FFF2-40B4-BE49-F238E27FC236}">
                <a16:creationId xmlns:a16="http://schemas.microsoft.com/office/drawing/2014/main" id="{C1FB1D5E-59B4-7617-4AA5-D22D54B752B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testing phase is the fifth step in the Agile software development methodology. It involves verifying that the software meets the project requirements.</a:t>
            </a:r>
          </a:p>
          <a:p>
            <a:pPr>
              <a:buFontTx/>
              <a:buChar char="•"/>
            </a:pPr>
            <a:r>
              <a:rPr lang="en-US"/>
              <a:t>The goal of this phase is to ensure that the software is working correctly before any deployment begins.</a:t>
            </a:r>
          </a:p>
        </p:txBody>
      </p:sp>
    </p:spTree>
    <p:extLst>
      <p:ext uri="{BB962C8B-B14F-4D97-AF65-F5344CB8AC3E}">
        <p14:creationId xmlns:p14="http://schemas.microsoft.com/office/powerpoint/2010/main" val="253467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Deployment</a:t>
            </a:r>
          </a:p>
        </p:txBody>
      </p:sp>
      <p:pic>
        <p:nvPicPr>
          <p:cNvPr id="5" name="Picture Placeholder 4">
            <a:extLst>
              <a:ext uri="{FF2B5EF4-FFF2-40B4-BE49-F238E27FC236}">
                <a16:creationId xmlns:a16="http://schemas.microsoft.com/office/drawing/2014/main" id="{7F0321ED-8CB3-06C2-1AF3-5C049587A518}"/>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deployment phase is the sixth step in the Agile software development methodology. It involves releasing the software to the intended users.</a:t>
            </a:r>
          </a:p>
          <a:p>
            <a:pPr>
              <a:buFontTx/>
              <a:buChar char="•"/>
            </a:pPr>
            <a:r>
              <a:rPr lang="en-US"/>
              <a:t>The goal of this phase is to ensure that the software is released correctly and that the users are able to use it.</a:t>
            </a:r>
          </a:p>
        </p:txBody>
      </p:sp>
    </p:spTree>
    <p:extLst>
      <p:ext uri="{BB962C8B-B14F-4D97-AF65-F5344CB8AC3E}">
        <p14:creationId xmlns:p14="http://schemas.microsoft.com/office/powerpoint/2010/main" val="297113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Maintenance</a:t>
            </a:r>
          </a:p>
        </p:txBody>
      </p:sp>
      <p:pic>
        <p:nvPicPr>
          <p:cNvPr id="5" name="Picture Placeholder 4">
            <a:extLst>
              <a:ext uri="{FF2B5EF4-FFF2-40B4-BE49-F238E27FC236}">
                <a16:creationId xmlns:a16="http://schemas.microsoft.com/office/drawing/2014/main" id="{71B9B930-E747-4EC7-9F31-DC58503B243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maintenance phase is the seventh step in the Agile software development methodology. It involves supporting the software after it has been released.</a:t>
            </a:r>
          </a:p>
          <a:p>
            <a:pPr>
              <a:buFontTx/>
              <a:buChar char="•"/>
            </a:pPr>
            <a:r>
              <a:rPr lang="en-US"/>
              <a:t>The goal of this phase is to ensure that the software is working correctly and that the users are able to use it.</a:t>
            </a:r>
          </a:p>
        </p:txBody>
      </p:sp>
    </p:spTree>
    <p:extLst>
      <p:ext uri="{BB962C8B-B14F-4D97-AF65-F5344CB8AC3E}">
        <p14:creationId xmlns:p14="http://schemas.microsoft.com/office/powerpoint/2010/main" val="102636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Review</a:t>
            </a:r>
          </a:p>
        </p:txBody>
      </p:sp>
      <p:pic>
        <p:nvPicPr>
          <p:cNvPr id="5" name="Picture Placeholder 4">
            <a:extLst>
              <a:ext uri="{FF2B5EF4-FFF2-40B4-BE49-F238E27FC236}">
                <a16:creationId xmlns:a16="http://schemas.microsoft.com/office/drawing/2014/main" id="{2168BDC9-0098-229E-D931-CDD75D49AA7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review phase is the eighth step in the Agile software development methodology. It involves evaluating the process to identify areas for improvement.</a:t>
            </a:r>
          </a:p>
          <a:p>
            <a:pPr>
              <a:buFontTx/>
              <a:buChar char="•"/>
            </a:pPr>
            <a:r>
              <a:rPr lang="en-US"/>
              <a:t>The goal of this phase is to ensure that the process is efficient and effective and that the project is successful.</a:t>
            </a:r>
          </a:p>
        </p:txBody>
      </p:sp>
    </p:spTree>
    <p:extLst>
      <p:ext uri="{BB962C8B-B14F-4D97-AF65-F5344CB8AC3E}">
        <p14:creationId xmlns:p14="http://schemas.microsoft.com/office/powerpoint/2010/main" val="418057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FA8AD9B3-DA54-9BC2-7967-61BA36E41CC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Agile software development methodology is an iterative and collaborative approach to software development that is designed to be adaptive to changing requirements.</a:t>
            </a:r>
          </a:p>
          <a:p>
            <a:pPr>
              <a:buFontTx/>
              <a:buChar char="•"/>
            </a:pPr>
            <a:r>
              <a:rPr lang="en-US"/>
              <a:t>The benefits of this approach include faster delivery, better quality, and increased customer satisfaction.</a:t>
            </a:r>
          </a:p>
        </p:txBody>
      </p:sp>
    </p:spTree>
    <p:extLst>
      <p:ext uri="{BB962C8B-B14F-4D97-AF65-F5344CB8AC3E}">
        <p14:creationId xmlns:p14="http://schemas.microsoft.com/office/powerpoint/2010/main" val="4574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E25B-0BF2-404B-9D20-BB566AB170E8}"/>
              </a:ext>
            </a:extLst>
          </p:cNvPr>
          <p:cNvSpPr>
            <a:spLocks noGrp="1"/>
          </p:cNvSpPr>
          <p:nvPr>
            <p:ph type="ctrTitle"/>
          </p:nvPr>
        </p:nvSpPr>
        <p:spPr>
          <a:xfrm>
            <a:off x="1524000" y="1552209"/>
            <a:ext cx="9144000" cy="2387600"/>
          </a:xfrm>
        </p:spPr>
        <p:txBody>
          <a:bodyPr/>
          <a:lstStyle/>
          <a:p>
            <a:r>
              <a:rPr lang="en-US" dirty="0"/>
              <a:t>Roles and Responsibilities Associated with Each Phase</a:t>
            </a:r>
            <a:endParaRPr lang="en-GB" dirty="0"/>
          </a:p>
        </p:txBody>
      </p:sp>
    </p:spTree>
    <p:extLst>
      <p:ext uri="{BB962C8B-B14F-4D97-AF65-F5344CB8AC3E}">
        <p14:creationId xmlns:p14="http://schemas.microsoft.com/office/powerpoint/2010/main" val="204785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E6A3-9A64-D116-E0BC-E328B47BC830}"/>
              </a:ext>
            </a:extLst>
          </p:cNvPr>
          <p:cNvSpPr>
            <a:spLocks noGrp="1"/>
          </p:cNvSpPr>
          <p:nvPr>
            <p:ph type="title"/>
          </p:nvPr>
        </p:nvSpPr>
        <p:spPr/>
        <p:txBody>
          <a:bodyPr/>
          <a:lstStyle/>
          <a:p>
            <a:r>
              <a:rPr lang="en-GB"/>
              <a:t>Planning Phase</a:t>
            </a:r>
          </a:p>
        </p:txBody>
      </p:sp>
      <p:pic>
        <p:nvPicPr>
          <p:cNvPr id="5" name="Picture Placeholder 4">
            <a:extLst>
              <a:ext uri="{FF2B5EF4-FFF2-40B4-BE49-F238E27FC236}">
                <a16:creationId xmlns:a16="http://schemas.microsoft.com/office/drawing/2014/main" id="{5BAABEB4-94FB-FAB2-CD39-7DF627EFED89}"/>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BE9B97F8-0E1E-7F12-26AA-08B83CB2A85F}"/>
              </a:ext>
            </a:extLst>
          </p:cNvPr>
          <p:cNvSpPr>
            <a:spLocks noGrp="1"/>
          </p:cNvSpPr>
          <p:nvPr>
            <p:ph type="body" sz="half" idx="2"/>
          </p:nvPr>
        </p:nvSpPr>
        <p:spPr/>
        <p:txBody>
          <a:bodyPr/>
          <a:lstStyle/>
          <a:p>
            <a:pPr>
              <a:buFontTx/>
              <a:buChar char="•"/>
            </a:pPr>
            <a:r>
              <a:rPr lang="en-US"/>
              <a:t>The planning phase is the first step in any project and is essential for the success of the project.</a:t>
            </a:r>
          </a:p>
          <a:p>
            <a:pPr>
              <a:buFontTx/>
              <a:buChar char="•"/>
            </a:pPr>
            <a:r>
              <a:rPr lang="en-US"/>
              <a:t>The project manager is responsible for defining the scope of the project, setting goals and objectives, and creating a timeline for the project.</a:t>
            </a:r>
          </a:p>
          <a:p>
            <a:pPr>
              <a:buFontTx/>
              <a:buChar char="•"/>
            </a:pPr>
            <a:r>
              <a:rPr lang="en-US"/>
              <a:t>The team should also be involved in the planning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27295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8ADB-F91D-AB6B-2158-664441599B45}"/>
              </a:ext>
            </a:extLst>
          </p:cNvPr>
          <p:cNvSpPr>
            <a:spLocks noGrp="1"/>
          </p:cNvSpPr>
          <p:nvPr>
            <p:ph type="title"/>
          </p:nvPr>
        </p:nvSpPr>
        <p:spPr/>
        <p:txBody>
          <a:bodyPr/>
          <a:lstStyle/>
          <a:p>
            <a:r>
              <a:rPr lang="en-GB"/>
              <a:t>Design Phase</a:t>
            </a:r>
          </a:p>
        </p:txBody>
      </p:sp>
      <p:pic>
        <p:nvPicPr>
          <p:cNvPr id="5" name="Picture Placeholder 4">
            <a:extLst>
              <a:ext uri="{FF2B5EF4-FFF2-40B4-BE49-F238E27FC236}">
                <a16:creationId xmlns:a16="http://schemas.microsoft.com/office/drawing/2014/main" id="{A5421BB6-B8F2-F678-8E07-F406AA45476F}"/>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6BB2E75D-672B-F9CA-DC78-2E0501D09B6C}"/>
              </a:ext>
            </a:extLst>
          </p:cNvPr>
          <p:cNvSpPr>
            <a:spLocks noGrp="1"/>
          </p:cNvSpPr>
          <p:nvPr>
            <p:ph type="body" sz="half" idx="2"/>
          </p:nvPr>
        </p:nvSpPr>
        <p:spPr/>
        <p:txBody>
          <a:bodyPr/>
          <a:lstStyle/>
          <a:p>
            <a:pPr>
              <a:buFontTx/>
              <a:buChar char="•"/>
            </a:pPr>
            <a:r>
              <a:rPr lang="en-US"/>
              <a:t>The design phase is the second step in any project and is essential for the success of the project.</a:t>
            </a:r>
          </a:p>
          <a:p>
            <a:pPr>
              <a:buFontTx/>
              <a:buChar char="•"/>
            </a:pPr>
            <a:r>
              <a:rPr lang="en-US"/>
              <a:t>The project manager is responsible for creating the blueprint for the project, which includes the design of the project, the resources needed, and the timeline for completion.</a:t>
            </a:r>
          </a:p>
          <a:p>
            <a:pPr>
              <a:buFontTx/>
              <a:buChar char="•"/>
            </a:pPr>
            <a:r>
              <a:rPr lang="en-US"/>
              <a:t>The team should also be involved in the design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135289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336F-46D9-3D19-5BB2-EE14CAF2CE98}"/>
              </a:ext>
            </a:extLst>
          </p:cNvPr>
          <p:cNvSpPr>
            <a:spLocks noGrp="1"/>
          </p:cNvSpPr>
          <p:nvPr>
            <p:ph type="title"/>
          </p:nvPr>
        </p:nvSpPr>
        <p:spPr/>
        <p:txBody>
          <a:bodyPr/>
          <a:lstStyle/>
          <a:p>
            <a:r>
              <a:rPr lang="en-GB"/>
              <a:t>Implementation Phase</a:t>
            </a:r>
          </a:p>
        </p:txBody>
      </p:sp>
      <p:pic>
        <p:nvPicPr>
          <p:cNvPr id="5" name="Picture Placeholder 4">
            <a:extLst>
              <a:ext uri="{FF2B5EF4-FFF2-40B4-BE49-F238E27FC236}">
                <a16:creationId xmlns:a16="http://schemas.microsoft.com/office/drawing/2014/main" id="{426AEA48-F49F-0DF7-D6E8-17B3D0208CA7}"/>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E7EAC793-EE09-4655-B1F3-78587DDCF51A}"/>
              </a:ext>
            </a:extLst>
          </p:cNvPr>
          <p:cNvSpPr>
            <a:spLocks noGrp="1"/>
          </p:cNvSpPr>
          <p:nvPr>
            <p:ph type="body" sz="half" idx="2"/>
          </p:nvPr>
        </p:nvSpPr>
        <p:spPr/>
        <p:txBody>
          <a:bodyPr/>
          <a:lstStyle/>
          <a:p>
            <a:pPr>
              <a:buFontTx/>
              <a:buChar char="•"/>
            </a:pPr>
            <a:r>
              <a:rPr lang="en-US"/>
              <a:t>The implementation phase is the third step in any project and is essential for the success of the project.</a:t>
            </a:r>
          </a:p>
          <a:p>
            <a:pPr>
              <a:buFontTx/>
              <a:buChar char="•"/>
            </a:pPr>
            <a:r>
              <a:rPr lang="en-US"/>
              <a:t>The project manager is responsible for putting the plan into action, which includes assigning tasks to team members, monitoring progress, and ensuring that the project is completed on time and within budget.</a:t>
            </a:r>
          </a:p>
          <a:p>
            <a:pPr>
              <a:buFontTx/>
              <a:buChar char="•"/>
            </a:pPr>
            <a:r>
              <a:rPr lang="en-US"/>
              <a:t>The team should also be involved in the implementation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417404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5A</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4CEF-4B9F-0CD5-C89D-34B8F0E5FCE8}"/>
              </a:ext>
            </a:extLst>
          </p:cNvPr>
          <p:cNvSpPr>
            <a:spLocks noGrp="1"/>
          </p:cNvSpPr>
          <p:nvPr>
            <p:ph type="title"/>
          </p:nvPr>
        </p:nvSpPr>
        <p:spPr/>
        <p:txBody>
          <a:bodyPr/>
          <a:lstStyle/>
          <a:p>
            <a:r>
              <a:rPr lang="en-GB"/>
              <a:t>Testing Phase</a:t>
            </a:r>
          </a:p>
        </p:txBody>
      </p:sp>
      <p:pic>
        <p:nvPicPr>
          <p:cNvPr id="5" name="Picture Placeholder 4">
            <a:extLst>
              <a:ext uri="{FF2B5EF4-FFF2-40B4-BE49-F238E27FC236}">
                <a16:creationId xmlns:a16="http://schemas.microsoft.com/office/drawing/2014/main" id="{07908D96-6CC9-A86B-72AA-BFCC3F25B69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83E505D-7512-09A4-74CA-AE960FF9DD2D}"/>
              </a:ext>
            </a:extLst>
          </p:cNvPr>
          <p:cNvSpPr>
            <a:spLocks noGrp="1"/>
          </p:cNvSpPr>
          <p:nvPr>
            <p:ph type="body" sz="half" idx="2"/>
          </p:nvPr>
        </p:nvSpPr>
        <p:spPr/>
        <p:txBody>
          <a:bodyPr/>
          <a:lstStyle/>
          <a:p>
            <a:pPr>
              <a:buFontTx/>
              <a:buChar char="•"/>
            </a:pPr>
            <a:r>
              <a:rPr lang="en-US"/>
              <a:t>The testing phase is the fourth step in any project and is essential for the success of the project.</a:t>
            </a:r>
          </a:p>
          <a:p>
            <a:pPr>
              <a:buFontTx/>
              <a:buChar char="•"/>
            </a:pPr>
            <a:r>
              <a:rPr lang="en-US"/>
              <a:t>The project manager is responsible for ensuring that the project meets the quality and performance standards set out in the design phase.</a:t>
            </a:r>
          </a:p>
          <a:p>
            <a:pPr>
              <a:buFontTx/>
              <a:buChar char="•"/>
            </a:pPr>
            <a:r>
              <a:rPr lang="en-US"/>
              <a:t>The team should also be involved in the testing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110482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B5F9-0686-B66A-5EFD-CAD06197FCF2}"/>
              </a:ext>
            </a:extLst>
          </p:cNvPr>
          <p:cNvSpPr>
            <a:spLocks noGrp="1"/>
          </p:cNvSpPr>
          <p:nvPr>
            <p:ph type="title"/>
          </p:nvPr>
        </p:nvSpPr>
        <p:spPr/>
        <p:txBody>
          <a:bodyPr/>
          <a:lstStyle/>
          <a:p>
            <a:r>
              <a:rPr lang="en-GB"/>
              <a:t>Deployment Phase</a:t>
            </a:r>
          </a:p>
        </p:txBody>
      </p:sp>
      <p:pic>
        <p:nvPicPr>
          <p:cNvPr id="5" name="Picture Placeholder 4">
            <a:extLst>
              <a:ext uri="{FF2B5EF4-FFF2-40B4-BE49-F238E27FC236}">
                <a16:creationId xmlns:a16="http://schemas.microsoft.com/office/drawing/2014/main" id="{9E0BDE8F-640C-3A16-2219-239D634C741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A6F8CBA-F297-DA1C-D9B4-9194ADE6D864}"/>
              </a:ext>
            </a:extLst>
          </p:cNvPr>
          <p:cNvSpPr>
            <a:spLocks noGrp="1"/>
          </p:cNvSpPr>
          <p:nvPr>
            <p:ph type="body" sz="half" idx="2"/>
          </p:nvPr>
        </p:nvSpPr>
        <p:spPr/>
        <p:txBody>
          <a:bodyPr>
            <a:normAutofit lnSpcReduction="10000"/>
          </a:bodyPr>
          <a:lstStyle/>
          <a:p>
            <a:pPr>
              <a:buFontTx/>
              <a:buChar char="•"/>
            </a:pPr>
            <a:r>
              <a:rPr lang="en-US"/>
              <a:t>The deployment phase is the fifth step in any project and is essential for the success of the project.</a:t>
            </a:r>
          </a:p>
          <a:p>
            <a:pPr>
              <a:buFontTx/>
              <a:buChar char="•"/>
            </a:pPr>
            <a:r>
              <a:rPr lang="en-US"/>
              <a:t>The project manager is responsible for releasing the project to the public, which includes ensuring that the project is properly documented and that all necessary steps have been taken to ensure a successful launch.</a:t>
            </a:r>
          </a:p>
          <a:p>
            <a:pPr>
              <a:buFontTx/>
              <a:buChar char="•"/>
            </a:pPr>
            <a:r>
              <a:rPr lang="en-US"/>
              <a:t>The team should also be involved in the deployment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14626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849F-A22C-D72D-AEC2-5F8A50BB7246}"/>
              </a:ext>
            </a:extLst>
          </p:cNvPr>
          <p:cNvSpPr>
            <a:spLocks noGrp="1"/>
          </p:cNvSpPr>
          <p:nvPr>
            <p:ph type="title"/>
          </p:nvPr>
        </p:nvSpPr>
        <p:spPr/>
        <p:txBody>
          <a:bodyPr/>
          <a:lstStyle/>
          <a:p>
            <a:r>
              <a:rPr lang="en-GB"/>
              <a:t>Maintenance Phase</a:t>
            </a:r>
          </a:p>
        </p:txBody>
      </p:sp>
      <p:pic>
        <p:nvPicPr>
          <p:cNvPr id="5" name="Picture Placeholder 4">
            <a:extLst>
              <a:ext uri="{FF2B5EF4-FFF2-40B4-BE49-F238E27FC236}">
                <a16:creationId xmlns:a16="http://schemas.microsoft.com/office/drawing/2014/main" id="{BBBC10FC-045B-8817-A56D-23F3BDFE359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98FADBE-85AC-14A7-052E-E7B7EC27BB63}"/>
              </a:ext>
            </a:extLst>
          </p:cNvPr>
          <p:cNvSpPr>
            <a:spLocks noGrp="1"/>
          </p:cNvSpPr>
          <p:nvPr>
            <p:ph type="body" sz="half" idx="2"/>
          </p:nvPr>
        </p:nvSpPr>
        <p:spPr/>
        <p:txBody>
          <a:bodyPr/>
          <a:lstStyle/>
          <a:p>
            <a:pPr>
              <a:buFontTx/>
              <a:buChar char="•"/>
            </a:pPr>
            <a:r>
              <a:rPr lang="en-US"/>
              <a:t>The maintenance phase is the sixth step in any project and is essential for the success of the project.</a:t>
            </a:r>
          </a:p>
          <a:p>
            <a:pPr>
              <a:buFontTx/>
              <a:buChar char="•"/>
            </a:pPr>
            <a:r>
              <a:rPr lang="en-US"/>
              <a:t>The project manager is responsible for ensuring that the project is up-to-date and that any changes or updates are properly documented.</a:t>
            </a:r>
          </a:p>
          <a:p>
            <a:pPr>
              <a:buFontTx/>
              <a:buChar char="•"/>
            </a:pPr>
            <a:r>
              <a:rPr lang="en-US"/>
              <a:t>The team should also be involved in the maintenance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117780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0FFC-3F15-28B7-5E06-E7AAD1D0AFCE}"/>
              </a:ext>
            </a:extLst>
          </p:cNvPr>
          <p:cNvSpPr>
            <a:spLocks noGrp="1"/>
          </p:cNvSpPr>
          <p:nvPr>
            <p:ph type="title"/>
          </p:nvPr>
        </p:nvSpPr>
        <p:spPr/>
        <p:txBody>
          <a:bodyPr/>
          <a:lstStyle/>
          <a:p>
            <a:r>
              <a:rPr lang="en-GB"/>
              <a:t>Evaluation Phase</a:t>
            </a:r>
          </a:p>
        </p:txBody>
      </p:sp>
      <p:pic>
        <p:nvPicPr>
          <p:cNvPr id="5" name="Picture Placeholder 4">
            <a:extLst>
              <a:ext uri="{FF2B5EF4-FFF2-40B4-BE49-F238E27FC236}">
                <a16:creationId xmlns:a16="http://schemas.microsoft.com/office/drawing/2014/main" id="{17A45316-BF67-9BE4-A7EF-2C1C8478FF7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E65B162-1E93-F41B-061D-00A24B253858}"/>
              </a:ext>
            </a:extLst>
          </p:cNvPr>
          <p:cNvSpPr>
            <a:spLocks noGrp="1"/>
          </p:cNvSpPr>
          <p:nvPr>
            <p:ph type="body" sz="half" idx="2"/>
          </p:nvPr>
        </p:nvSpPr>
        <p:spPr/>
        <p:txBody>
          <a:bodyPr/>
          <a:lstStyle/>
          <a:p>
            <a:pPr>
              <a:buFontTx/>
              <a:buChar char="•"/>
            </a:pPr>
            <a:r>
              <a:rPr lang="en-US"/>
              <a:t>The evaluation phase is the seventh step in any project and is essential for the success of the project.</a:t>
            </a:r>
          </a:p>
          <a:p>
            <a:pPr>
              <a:buFontTx/>
              <a:buChar char="•"/>
            </a:pPr>
            <a:r>
              <a:rPr lang="en-US"/>
              <a:t>The project manager is responsible for assessing the success of the project, which includes gathering feedback from stakeholders and team members, and analyzing the results.</a:t>
            </a:r>
          </a:p>
          <a:p>
            <a:pPr>
              <a:buFontTx/>
              <a:buChar char="•"/>
            </a:pPr>
            <a:r>
              <a:rPr lang="en-US"/>
              <a:t>The team should also be involved in the evaluation process to ensure that everyone is on the same page and understands the project goals.</a:t>
            </a:r>
          </a:p>
          <a:p>
            <a:pPr>
              <a:buFontTx/>
              <a:buChar char="•"/>
            </a:pPr>
            <a:r>
              <a:rPr lang="en-US"/>
              <a:t>The team should also be responsible for identifying any potential risks or challenges that may arise during the project.</a:t>
            </a:r>
            <a:endParaRPr lang="en-GB"/>
          </a:p>
        </p:txBody>
      </p:sp>
    </p:spTree>
    <p:extLst>
      <p:ext uri="{BB962C8B-B14F-4D97-AF65-F5344CB8AC3E}">
        <p14:creationId xmlns:p14="http://schemas.microsoft.com/office/powerpoint/2010/main" val="101131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2E26-3E7F-6BEE-492D-14489C4618E0}"/>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B1DBE0F2-1D27-0527-4FBE-8F0E1CFE117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4FACF82-9149-2203-062D-D59BAD77F7DF}"/>
              </a:ext>
            </a:extLst>
          </p:cNvPr>
          <p:cNvSpPr>
            <a:spLocks noGrp="1"/>
          </p:cNvSpPr>
          <p:nvPr>
            <p:ph type="body" sz="half" idx="2"/>
          </p:nvPr>
        </p:nvSpPr>
        <p:spPr/>
        <p:txBody>
          <a:bodyPr>
            <a:normAutofit lnSpcReduction="10000"/>
          </a:bodyPr>
          <a:lstStyle/>
          <a:p>
            <a:pPr>
              <a:buFontTx/>
              <a:buChar char="•"/>
            </a:pPr>
            <a:r>
              <a:rPr lang="en-US"/>
              <a:t>It is essential for any project to have a clear understanding of the roles and responsibilities associated with each phase of the project.</a:t>
            </a:r>
          </a:p>
          <a:p>
            <a:pPr>
              <a:buFontTx/>
              <a:buChar char="•"/>
            </a:pPr>
            <a:r>
              <a:rPr lang="en-US"/>
              <a:t>The project manager is responsible for setting the goals and objectives, creating the timeline, and ensuring that the project is completed on time and within budget.</a:t>
            </a:r>
          </a:p>
          <a:p>
            <a:pPr>
              <a:buFontTx/>
              <a:buChar char="•"/>
            </a:pPr>
            <a:r>
              <a:rPr lang="en-US"/>
              <a:t>The team should also be involved in each phase of the project to ensure that everyone is on the same page and understands the project goals.</a:t>
            </a:r>
          </a:p>
          <a:p>
            <a:pPr>
              <a:buFontTx/>
              <a:buChar char="•"/>
            </a:pPr>
            <a:r>
              <a:rPr lang="en-US"/>
              <a:t>By understanding the roles and responsibilities associated with each phase of the project, the team can work together to ensure the success of the project.</a:t>
            </a:r>
            <a:endParaRPr lang="en-GB"/>
          </a:p>
        </p:txBody>
      </p:sp>
    </p:spTree>
    <p:extLst>
      <p:ext uri="{BB962C8B-B14F-4D97-AF65-F5344CB8AC3E}">
        <p14:creationId xmlns:p14="http://schemas.microsoft.com/office/powerpoint/2010/main" val="374107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1DC6-7ED7-345F-573C-5417757ED80F}"/>
              </a:ext>
            </a:extLst>
          </p:cNvPr>
          <p:cNvSpPr>
            <a:spLocks noGrp="1"/>
          </p:cNvSpPr>
          <p:nvPr>
            <p:ph type="ctrTitle"/>
          </p:nvPr>
        </p:nvSpPr>
        <p:spPr>
          <a:xfrm>
            <a:off x="1524000" y="1888271"/>
            <a:ext cx="9144000" cy="2387600"/>
          </a:xfrm>
        </p:spPr>
        <p:txBody>
          <a:bodyPr>
            <a:normAutofit/>
          </a:bodyPr>
          <a:lstStyle/>
          <a:p>
            <a:r>
              <a:rPr lang="en-US" dirty="0"/>
              <a:t>How Agile is Applied in Real Life</a:t>
            </a:r>
            <a:endParaRPr lang="en-GB" dirty="0"/>
          </a:p>
        </p:txBody>
      </p:sp>
    </p:spTree>
    <p:extLst>
      <p:ext uri="{BB962C8B-B14F-4D97-AF65-F5344CB8AC3E}">
        <p14:creationId xmlns:p14="http://schemas.microsoft.com/office/powerpoint/2010/main" val="199573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US" dirty="0"/>
              <a:t>C</a:t>
            </a:r>
            <a:r>
              <a:rPr lang="en-GB" dirty="0" err="1"/>
              <a:t>ase</a:t>
            </a:r>
            <a:r>
              <a:rPr lang="en-GB" dirty="0"/>
              <a:t> Study - </a:t>
            </a:r>
            <a:r>
              <a:rPr lang="en-GB" sz="4000" kern="100" dirty="0">
                <a:effectLst/>
                <a:latin typeface="Calibri" panose="020F0502020204030204" pitchFamily="34" charset="0"/>
                <a:ea typeface="Calibri" panose="020F0502020204030204" pitchFamily="34" charset="0"/>
                <a:cs typeface="Arial" panose="020B0604020202020204" pitchFamily="34" charset="0"/>
              </a:rPr>
              <a:t>Agile Implementation in FinTech Start-up "</a:t>
            </a:r>
            <a:r>
              <a:rPr lang="en-GB" sz="4000" kern="100" dirty="0" err="1">
                <a:effectLst/>
                <a:latin typeface="Calibri" panose="020F0502020204030204" pitchFamily="34" charset="0"/>
                <a:ea typeface="Calibri" panose="020F0502020204030204" pitchFamily="34" charset="0"/>
                <a:cs typeface="Arial" panose="020B0604020202020204" pitchFamily="34" charset="0"/>
              </a:rPr>
              <a:t>Bankly</a:t>
            </a:r>
            <a:r>
              <a:rPr lang="en-GB" sz="4000" kern="100" dirty="0">
                <a:effectLst/>
                <a:latin typeface="Calibri" panose="020F0502020204030204" pitchFamily="34" charset="0"/>
                <a:ea typeface="Calibri" panose="020F0502020204030204" pitchFamily="34" charset="0"/>
                <a:cs typeface="Arial" panose="020B0604020202020204" pitchFamily="34" charset="0"/>
              </a:rPr>
              <a:t>"</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52232" y="2141537"/>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Introduction: A brief look into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Bankly</a:t>
            </a:r>
            <a:r>
              <a:rPr lang="en-GB" sz="1800" kern="100" dirty="0">
                <a:effectLst/>
                <a:latin typeface="Calibri" panose="020F0502020204030204" pitchFamily="34" charset="0"/>
                <a:ea typeface="Calibri" panose="020F0502020204030204" pitchFamily="34" charset="0"/>
                <a:cs typeface="Arial" panose="020B0604020202020204" pitchFamily="34" charset="0"/>
              </a:rPr>
              <a:t>," a FinTech start-up that transitioned from Waterfall to Agile.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Requirement Gathering: User stories and backlogs replace traditional requirements documents.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Design &amp; Planning: Sprint planning sessions to design the architecture.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Development &amp; Coding: Iterative cycles or 'sprints' for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Testing: Ongoing and integrated into each sprint.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Deployment: Frequent releases and feedback incorporation.</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Agile methodology life cycle diagram scheme infographics with analysis,  planning, design, development, testing, review and launch Stock Vector  Image &amp; Art - Alamy">
            <a:extLst>
              <a:ext uri="{FF2B5EF4-FFF2-40B4-BE49-F238E27FC236}">
                <a16:creationId xmlns:a16="http://schemas.microsoft.com/office/drawing/2014/main" id="{C513E872-9450-DCC5-30DA-1F43518A1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7161" y="3141758"/>
            <a:ext cx="3600769" cy="30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7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kern="100" dirty="0">
                <a:effectLst/>
                <a:latin typeface="Calibri" panose="020F0502020204030204" pitchFamily="34" charset="0"/>
                <a:ea typeface="Calibri" panose="020F0502020204030204" pitchFamily="34" charset="0"/>
                <a:cs typeface="Arial" panose="020B0604020202020204" pitchFamily="34" charset="0"/>
              </a:rPr>
              <a:t>Describe the Roles and Responsibilities Associated with Each Phase</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28786" y="1977414"/>
            <a:ext cx="9609944" cy="435133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Roles and Responsibilities in Agile Phases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Who Does What in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Bankly's</a:t>
            </a:r>
            <a:r>
              <a:rPr lang="en-GB" sz="1800" kern="100" dirty="0">
                <a:effectLst/>
                <a:latin typeface="Calibri" panose="020F0502020204030204" pitchFamily="34" charset="0"/>
                <a:ea typeface="Calibri" panose="020F0502020204030204" pitchFamily="34" charset="0"/>
                <a:cs typeface="Arial" panose="020B0604020202020204" pitchFamily="34" charset="0"/>
              </a:rPr>
              <a:t> Agile Teams?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Product Owner: Requirement gathering and prioritisation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Scrum Master: Sprint planning and team facilitation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Development Team: Coding, unit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QA Team: Test case design and execution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DevOps: Continuous Integration/Continuous Deployment (CI/CD)</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descr="Agile Team Structure PowerPoint Template - PPT Slides">
            <a:extLst>
              <a:ext uri="{FF2B5EF4-FFF2-40B4-BE49-F238E27FC236}">
                <a16:creationId xmlns:a16="http://schemas.microsoft.com/office/drawing/2014/main" id="{E8B50B88-97DA-34A4-BE06-B3C2C0DB7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876" y="1826357"/>
            <a:ext cx="4491892" cy="336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46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kern="100" dirty="0">
                <a:effectLst/>
                <a:latin typeface="Calibri" panose="020F0502020204030204" pitchFamily="34" charset="0"/>
                <a:ea typeface="Calibri" panose="020F0502020204030204" pitchFamily="34" charset="0"/>
                <a:cs typeface="Arial" panose="020B0604020202020204" pitchFamily="34" charset="0"/>
              </a:rPr>
              <a:t>Describe the Roles and Responsibilities Associated with Each Phase</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28786" y="1977414"/>
            <a:ext cx="9609944" cy="435133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Roles and Responsibilities in Agile Phases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Who Does What in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Bankly's</a:t>
            </a:r>
            <a:r>
              <a:rPr lang="en-GB" sz="1800" kern="100" dirty="0">
                <a:effectLst/>
                <a:latin typeface="Calibri" panose="020F0502020204030204" pitchFamily="34" charset="0"/>
                <a:ea typeface="Calibri" panose="020F0502020204030204" pitchFamily="34" charset="0"/>
                <a:cs typeface="Arial" panose="020B0604020202020204" pitchFamily="34" charset="0"/>
              </a:rPr>
              <a:t> Agile Teams?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Product Owner: Requirement gathering and prioritisation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Scrum Master: Sprint planning and team facilitation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Development Team: Coding, unit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QA Team: Test case design and execution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DevOps: Continuous Integration/Continuous Deployment (CI/CD)</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descr="Agile Team Structure PowerPoint Template - PPT Slides">
            <a:extLst>
              <a:ext uri="{FF2B5EF4-FFF2-40B4-BE49-F238E27FC236}">
                <a16:creationId xmlns:a16="http://schemas.microsoft.com/office/drawing/2014/main" id="{E8B50B88-97DA-34A4-BE06-B3C2C0DB7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876" y="1826357"/>
            <a:ext cx="4491892" cy="336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634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dirty="0">
                <a:effectLst/>
                <a:latin typeface="Calibri" panose="020F0502020204030204" pitchFamily="34" charset="0"/>
                <a:ea typeface="Calibri" panose="020F0502020204030204" pitchFamily="34" charset="0"/>
                <a:cs typeface="Arial" panose="020B0604020202020204" pitchFamily="34" charset="0"/>
              </a:rPr>
              <a:t>Demonstrate How to Apply Agile Phases in a Practical Scenario</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28786" y="1977414"/>
            <a:ext cx="9609944" cy="435133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Agile in Action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 Walkthrough of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Bankly's</a:t>
            </a:r>
            <a:r>
              <a:rPr lang="en-GB" sz="1800" kern="100" dirty="0">
                <a:effectLst/>
                <a:latin typeface="Calibri" panose="020F0502020204030204" pitchFamily="34" charset="0"/>
                <a:ea typeface="Calibri" panose="020F0502020204030204" pitchFamily="34" charset="0"/>
                <a:cs typeface="Arial" panose="020B0604020202020204" pitchFamily="34" charset="0"/>
              </a:rPr>
              <a:t> Last Sprint Cycle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Scenario: Implementation of a new payment gateway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Requirement Gathering: User stories to cover new and existing user scenarios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Sprint Planning: 2-week sprint, tasks allocated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Coding &amp; Testing: Parallel activities, daily stand-ups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Deployment: Successful release with zero hotfixes needed</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Instagantt | Agile Sprint Planning and Gantt Chart Method">
            <a:extLst>
              <a:ext uri="{FF2B5EF4-FFF2-40B4-BE49-F238E27FC236}">
                <a16:creationId xmlns:a16="http://schemas.microsoft.com/office/drawing/2014/main" id="{5ED39BCF-3B0E-458C-76FB-B10253670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154" y="1424965"/>
            <a:ext cx="4978361" cy="231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and Explain the Core Phases in Agile Software Development Methodology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Describe the Roles and Responsibilities Associated with Each Phase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Demonstrate How to Apply Agile Phases in a Practical Scenario</a:t>
            </a: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"Brew Your Agile Coffee"</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28786" y="1977414"/>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activity is based on this Industry Case Study: "Cafe Agile"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Background: Cafe Agile is a small, budding coffee shop that has recently implemented Agile methodologies to manage daily operations. The case study highlights how they've adopted Agile phases such as Requirement Gathering, Planning, Development (or, in this case, "brewing"), Testing (taste tests), and Deployment (serving coffee).</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158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"Brew Your Agile Coffee"</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53968"/>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Phases in Cafe Agile: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Requirement Gathering: Employees and customers suggest new coffee flavours.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Planning: Decide which new coffee flavour to develop next.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Development: Create and brew the new coffee.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4. Testing: Conduct taste tests among staff.</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5. Deployment: Serve the new coffee flavour to the customers.</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6561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"Brew Your Agile Coffee"</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53968"/>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Roles: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Product Owner: The cafe manager prioritises which coffee flavour to develop.</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Scrum Master: The senior barista who coordinates and facilitates the daily stand-ups.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Development Team: The baristas who brew the coffee.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QA Team: Staff members who do the taste tests.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Customers: Act as the end-users who provide feedback.</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606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"Brew Your Agile Coffee"</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53968"/>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Objective:  To simulate the Agile process in a fun, engaging way, focusing on the cafe setting to make it relatable for beginners.</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Assign Roles (1 min):  Each group receives cards that assign roles based on those at Cafe Agile.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Brainstorming Coffee Flavours (2 mins):  Write down as many coffee flavour ideas as possible. This simulates Requirement Gathering.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Prioritise and Plan (3 mins):  The Product Owner in each group chooses one flavour to 'develop.' The Scrum Master facilitates this discussion.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Feedback (2 mins):  The 'coffee' is now served. Each group presents their chosen coffee flavour and brewing process to the class, simulating Deployment.</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9657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You can use a </a:t>
            </a:r>
            <a:r>
              <a:rPr lang="en-GB" b="1"/>
              <a:t>logical expression</a:t>
            </a:r>
            <a:r>
              <a:rPr lang="en-GB"/>
              <a:t> in a </a:t>
            </a:r>
            <a:r>
              <a:rPr lang="en-GB" b="1"/>
              <a:t>condition </a:t>
            </a:r>
            <a:r>
              <a:rPr lang="en-GB"/>
              <a:t>to control the flow of execution in your programs. </a:t>
            </a:r>
            <a:endParaRPr/>
          </a:p>
        </p:txBody>
      </p:sp>
      <p:sp>
        <p:nvSpPr>
          <p:cNvPr id="236" name="Google Shape;236;p2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37" name="Google Shape;237;p2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a:t>
            </a:r>
            <a:endParaRPr/>
          </a:p>
        </p:txBody>
      </p:sp>
      <p:sp>
        <p:nvSpPr>
          <p:cNvPr id="239" name="Google Shape;239;p25"/>
          <p:cNvSpPr txBox="1"/>
          <p:nvPr/>
        </p:nvSpPr>
        <p:spPr>
          <a:xfrm>
            <a:off x="829667" y="1560200"/>
            <a:ext cx="3608400" cy="12120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p:txBody>
      </p:sp>
      <p:sp>
        <p:nvSpPr>
          <p:cNvPr id="240" name="Google Shape;240;p25"/>
          <p:cNvSpPr txBox="1"/>
          <p:nvPr/>
        </p:nvSpPr>
        <p:spPr>
          <a:xfrm>
            <a:off x="414533" y="1560167"/>
            <a:ext cx="486400" cy="12120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p:txBody>
      </p:sp>
      <p:sp>
        <p:nvSpPr>
          <p:cNvPr id="241" name="Google Shape;241;p25"/>
          <p:cNvSpPr/>
          <p:nvPr/>
        </p:nvSpPr>
        <p:spPr>
          <a:xfrm>
            <a:off x="1419300" y="2017633"/>
            <a:ext cx="1688400" cy="301600"/>
          </a:xfrm>
          <a:prstGeom prst="roundRect">
            <a:avLst>
              <a:gd name="adj" fmla="val 16667"/>
            </a:avLst>
          </a:prstGeom>
          <a:solidFill>
            <a:srgbClr val="5B5BA5">
              <a:alpha val="2682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can use a </a:t>
            </a:r>
            <a:r>
              <a:rPr lang="en-GB" b="1"/>
              <a:t>logical expression</a:t>
            </a:r>
            <a:r>
              <a:rPr lang="en-GB"/>
              <a:t> in a </a:t>
            </a:r>
            <a:r>
              <a:rPr lang="en-GB" b="1"/>
              <a:t>condition </a:t>
            </a:r>
            <a:r>
              <a:rPr lang="en-GB"/>
              <a:t>to control the flow of execution in your programs. </a:t>
            </a:r>
            <a:endParaRPr/>
          </a:p>
          <a:p>
            <a:pPr marL="0" indent="0">
              <a:spcBef>
                <a:spcPts val="2133"/>
              </a:spcBef>
              <a:buNone/>
            </a:pPr>
            <a:r>
              <a:rPr lang="en-GB"/>
              <a:t>Here a condition has been used in a </a:t>
            </a:r>
            <a:r>
              <a:rPr lang="en-GB" b="1"/>
              <a:t>selection statement</a:t>
            </a:r>
            <a:r>
              <a:rPr lang="en-GB"/>
              <a:t>. </a:t>
            </a:r>
            <a:endParaRPr/>
          </a:p>
          <a:p>
            <a:pPr marL="0" indent="0">
              <a:spcBef>
                <a:spcPts val="2133"/>
              </a:spcBef>
              <a:spcAft>
                <a:spcPts val="2133"/>
              </a:spcAft>
              <a:buNone/>
            </a:pPr>
            <a:r>
              <a:rPr lang="en-GB" sz="1867"/>
              <a:t>This is also known as an </a:t>
            </a:r>
            <a:r>
              <a:rPr lang="en-GB" sz="1867" b="1">
                <a:latin typeface="Roboto Mono"/>
                <a:ea typeface="Roboto Mono"/>
                <a:cs typeface="Roboto Mono"/>
                <a:sym typeface="Roboto Mono"/>
              </a:rPr>
              <a:t>if</a:t>
            </a:r>
            <a:r>
              <a:rPr lang="en-GB" sz="1867" b="1"/>
              <a:t> statement</a:t>
            </a:r>
            <a:r>
              <a:rPr lang="en-GB" sz="1867"/>
              <a:t>. </a:t>
            </a:r>
            <a:endParaRPr sz="1867"/>
          </a:p>
        </p:txBody>
      </p:sp>
      <p:sp>
        <p:nvSpPr>
          <p:cNvPr id="247" name="Google Shape;247;p2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48" name="Google Shape;248;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a:t>
            </a:r>
            <a:endParaRPr/>
          </a:p>
        </p:txBody>
      </p:sp>
      <p:sp>
        <p:nvSpPr>
          <p:cNvPr id="250" name="Google Shape;250;p26"/>
          <p:cNvSpPr txBox="1"/>
          <p:nvPr/>
        </p:nvSpPr>
        <p:spPr>
          <a:xfrm>
            <a:off x="829667" y="1560200"/>
            <a:ext cx="3608400" cy="12120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p:txBody>
      </p:sp>
      <p:sp>
        <p:nvSpPr>
          <p:cNvPr id="251" name="Google Shape;251;p26"/>
          <p:cNvSpPr txBox="1"/>
          <p:nvPr/>
        </p:nvSpPr>
        <p:spPr>
          <a:xfrm>
            <a:off x="414533" y="1560167"/>
            <a:ext cx="486400" cy="12120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p:txBody>
      </p:sp>
      <p:sp>
        <p:nvSpPr>
          <p:cNvPr id="252" name="Google Shape;252;p26"/>
          <p:cNvSpPr/>
          <p:nvPr/>
        </p:nvSpPr>
        <p:spPr>
          <a:xfrm>
            <a:off x="943333" y="2017633"/>
            <a:ext cx="3386400" cy="680400"/>
          </a:xfrm>
          <a:prstGeom prst="roundRect">
            <a:avLst>
              <a:gd name="adj" fmla="val 16667"/>
            </a:avLst>
          </a:prstGeom>
          <a:solidFill>
            <a:srgbClr val="5B5BA5">
              <a:alpha val="26820"/>
            </a:srgbClr>
          </a:solidFill>
          <a:ln>
            <a:noFill/>
          </a:ln>
        </p:spPr>
        <p:txBody>
          <a:bodyPr spcFirstLastPara="1" wrap="square" lIns="121900" tIns="121900" rIns="121900" bIns="121900" anchor="ctr" anchorCtr="0">
            <a:noAutofit/>
          </a:bodyPr>
          <a:lstStyle/>
          <a:p>
            <a:endParaRPr sz="2400"/>
          </a:p>
        </p:txBody>
      </p:sp>
      <p:pic>
        <p:nvPicPr>
          <p:cNvPr id="253" name="Google Shape;253;p26"/>
          <p:cNvPicPr preferRelativeResize="0"/>
          <p:nvPr/>
        </p:nvPicPr>
        <p:blipFill>
          <a:blip r:embed="rId3">
            <a:alphaModFix/>
          </a:blip>
          <a:stretch>
            <a:fillRect/>
          </a:stretch>
        </p:blipFill>
        <p:spPr>
          <a:xfrm>
            <a:off x="6096001" y="4314058"/>
            <a:ext cx="265300" cy="265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b="1"/>
              <a:t>Selection </a:t>
            </a:r>
            <a:r>
              <a:rPr lang="en-GB"/>
              <a:t>statements control the flow of execution because a </a:t>
            </a:r>
            <a:r>
              <a:rPr lang="en-GB" b="1"/>
              <a:t>block </a:t>
            </a:r>
            <a:r>
              <a:rPr lang="en-GB"/>
              <a:t>of code will only run if the condition is </a:t>
            </a:r>
            <a:r>
              <a:rPr lang="en-GB" b="1"/>
              <a:t>True</a:t>
            </a:r>
            <a:r>
              <a:rPr lang="en-GB"/>
              <a:t>. </a:t>
            </a:r>
            <a:endParaRPr sz="1867"/>
          </a:p>
        </p:txBody>
      </p:sp>
      <p:sp>
        <p:nvSpPr>
          <p:cNvPr id="259" name="Google Shape;259;p2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60" name="Google Shape;260;p2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Selection</a:t>
            </a:r>
            <a:endParaRPr dirty="0"/>
          </a:p>
        </p:txBody>
      </p:sp>
      <p:sp>
        <p:nvSpPr>
          <p:cNvPr id="262" name="Google Shape;262;p27"/>
          <p:cNvSpPr txBox="1"/>
          <p:nvPr/>
        </p:nvSpPr>
        <p:spPr>
          <a:xfrm>
            <a:off x="829667" y="1560200"/>
            <a:ext cx="3608400" cy="12120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p:txBody>
      </p:sp>
      <p:sp>
        <p:nvSpPr>
          <p:cNvPr id="263" name="Google Shape;263;p27"/>
          <p:cNvSpPr txBox="1"/>
          <p:nvPr/>
        </p:nvSpPr>
        <p:spPr>
          <a:xfrm>
            <a:off x="414533" y="1560167"/>
            <a:ext cx="486400" cy="12120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p:txBody>
      </p:sp>
      <p:sp>
        <p:nvSpPr>
          <p:cNvPr id="264" name="Google Shape;264;p27"/>
          <p:cNvSpPr/>
          <p:nvPr/>
        </p:nvSpPr>
        <p:spPr>
          <a:xfrm>
            <a:off x="1405567" y="2330033"/>
            <a:ext cx="2839200" cy="368000"/>
          </a:xfrm>
          <a:prstGeom prst="roundRect">
            <a:avLst>
              <a:gd name="adj" fmla="val 16667"/>
            </a:avLst>
          </a:prstGeom>
          <a:solidFill>
            <a:srgbClr val="5B5BA5">
              <a:alpha val="2682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70" name="Google Shape;270;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272" name="Google Shape;272;p28"/>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273" name="Google Shape;273;p28"/>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274" name="Google Shape;274;p28"/>
          <p:cNvCxnSpPr>
            <a:stCxn id="275" idx="2"/>
            <a:endCxn id="276"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277" name="Google Shape;277;p28"/>
          <p:cNvCxnSpPr>
            <a:stCxn id="278" idx="2"/>
            <a:endCxn id="279"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278" name="Google Shape;278;p28"/>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6" name="Google Shape;276;p28"/>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0" name="Google Shape;280;p28"/>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281" name="Google Shape;281;p28"/>
          <p:cNvCxnSpPr>
            <a:stCxn id="276" idx="3"/>
            <a:endCxn id="278"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275" name="Google Shape;275;p28"/>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2" name="Google Shape;282;p28"/>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9" name="Google Shape;279;p28"/>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3" name="Google Shape;283;p28"/>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Here is a walkthrough of a selection statement. </a:t>
            </a:r>
            <a:endParaRPr sz="2400">
              <a:solidFill>
                <a:schemeClr val="dk1"/>
              </a:solidFill>
              <a:latin typeface="Quicksand"/>
              <a:ea typeface="Quicksand"/>
              <a:cs typeface="Quicksand"/>
              <a:sym typeface="Quicksan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89" name="Google Shape;289;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291" name="Google Shape;291;p29"/>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highlight>
                  <a:srgbClr val="FFFFFF"/>
                </a:highlight>
                <a:latin typeface="Roboto Mono"/>
                <a:ea typeface="Roboto Mono"/>
                <a:cs typeface="Roboto Mono"/>
                <a:sym typeface="Roboto Mono"/>
              </a:rPr>
              <a:t>score = 20</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292" name="Google Shape;292;p29"/>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293" name="Google Shape;293;p29"/>
          <p:cNvCxnSpPr>
            <a:stCxn id="294" idx="2"/>
            <a:endCxn id="295"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296" name="Google Shape;296;p29"/>
          <p:cNvCxnSpPr>
            <a:stCxn id="297" idx="2"/>
            <a:endCxn id="298"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297" name="Google Shape;297;p29"/>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5" name="Google Shape;295;p29"/>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9" name="Google Shape;299;p29"/>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300" name="Google Shape;300;p29"/>
          <p:cNvCxnSpPr>
            <a:stCxn id="295" idx="3"/>
            <a:endCxn id="297"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294" name="Google Shape;294;p29"/>
          <p:cNvSpPr/>
          <p:nvPr/>
        </p:nvSpPr>
        <p:spPr>
          <a:xfrm>
            <a:off x="4873667" y="17412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1" name="Google Shape;301;p29"/>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8" name="Google Shape;298;p29"/>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2" name="Google Shape;302;p29"/>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assigned </a:t>
            </a:r>
            <a:r>
              <a:rPr lang="en-GB" sz="2400">
                <a:solidFill>
                  <a:schemeClr val="dk1"/>
                </a:solidFill>
                <a:latin typeface="Roboto Mono"/>
                <a:ea typeface="Roboto Mono"/>
                <a:cs typeface="Roboto Mono"/>
                <a:sym typeface="Roboto Mono"/>
              </a:rPr>
              <a:t>20</a:t>
            </a:r>
            <a:endParaRPr sz="2400">
              <a:solidFill>
                <a:schemeClr val="dk1"/>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308" name="Google Shape;308;p3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310" name="Google Shape;310;p30"/>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highlight>
                  <a:srgbClr val="FFFFFF"/>
                </a:highlight>
                <a:latin typeface="Roboto Mono"/>
                <a:ea typeface="Roboto Mono"/>
                <a:cs typeface="Roboto Mono"/>
                <a:sym typeface="Roboto Mono"/>
              </a:rPr>
              <a:t>score = 20</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311" name="Google Shape;311;p30"/>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312" name="Google Shape;312;p30"/>
          <p:cNvCxnSpPr>
            <a:stCxn id="313" idx="2"/>
            <a:endCxn id="314"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315" name="Google Shape;315;p30"/>
          <p:cNvCxnSpPr>
            <a:stCxn id="316" idx="2"/>
            <a:endCxn id="317"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316" name="Google Shape;316;p30"/>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4" name="Google Shape;314;p30"/>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18" name="Google Shape;318;p30"/>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319" name="Google Shape;319;p30"/>
          <p:cNvCxnSpPr>
            <a:stCxn id="314" idx="3"/>
            <a:endCxn id="316"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313" name="Google Shape;313;p30"/>
          <p:cNvSpPr/>
          <p:nvPr/>
        </p:nvSpPr>
        <p:spPr>
          <a:xfrm>
            <a:off x="4873667" y="17412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0" name="Google Shape;320;p30"/>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7" name="Google Shape;317;p30"/>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1" name="Google Shape;321;p30"/>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322" name="Google Shape;322;p30"/>
          <p:cNvSpPr/>
          <p:nvPr/>
        </p:nvSpPr>
        <p:spPr>
          <a:xfrm>
            <a:off x="8111138" y="2329127"/>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20</a:t>
            </a:r>
            <a:endParaRPr sz="2400">
              <a:latin typeface="Roboto Mono"/>
              <a:ea typeface="Roboto Mono"/>
              <a:cs typeface="Roboto Mono"/>
              <a:sym typeface="Roboto Mono"/>
            </a:endParaRPr>
          </a:p>
        </p:txBody>
      </p:sp>
      <p:sp>
        <p:nvSpPr>
          <p:cNvPr id="323" name="Google Shape;323;p30"/>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24" name="Google Shape;324;p30"/>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endParaRPr sz="2400">
              <a:latin typeface="Roboto Mono"/>
              <a:ea typeface="Roboto Mono"/>
              <a:cs typeface="Roboto Mono"/>
              <a:sym typeface="Roboto Mono"/>
            </a:endParaRPr>
          </a:p>
        </p:txBody>
      </p:sp>
      <p:sp>
        <p:nvSpPr>
          <p:cNvPr id="325" name="Google Shape;325;p30"/>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assigned </a:t>
            </a:r>
            <a:r>
              <a:rPr lang="en-GB" sz="2400">
                <a:solidFill>
                  <a:schemeClr val="dk1"/>
                </a:solidFill>
                <a:latin typeface="Roboto Mono"/>
                <a:ea typeface="Roboto Mono"/>
                <a:cs typeface="Roboto Mono"/>
                <a:sym typeface="Roboto Mono"/>
              </a:rPr>
              <a:t>20</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a:xfrm>
            <a:off x="1524000" y="1716332"/>
            <a:ext cx="9144000" cy="2387600"/>
          </a:xfrm>
        </p:spPr>
        <p:txBody>
          <a:bodyPr>
            <a:normAutofit fontScale="90000"/>
          </a:bodyPr>
          <a:lstStyle/>
          <a:p>
            <a:r>
              <a:rPr lang="en-US" dirty="0"/>
              <a:t>Core Phases in Agile Software Development Methodology</a:t>
            </a:r>
          </a:p>
        </p:txBody>
      </p:sp>
    </p:spTree>
    <p:extLst>
      <p:ext uri="{BB962C8B-B14F-4D97-AF65-F5344CB8AC3E}">
        <p14:creationId xmlns:p14="http://schemas.microsoft.com/office/powerpoint/2010/main" val="622349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331" name="Google Shape;331;p3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333" name="Google Shape;333;p31"/>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highlight>
                  <a:srgbClr val="FFFFFF"/>
                </a:highlight>
                <a:latin typeface="Roboto Mono"/>
                <a:ea typeface="Roboto Mono"/>
                <a:cs typeface="Roboto Mono"/>
                <a:sym typeface="Roboto Mono"/>
              </a:rPr>
              <a:t>if score &gt; 30:</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334" name="Google Shape;334;p31"/>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335" name="Google Shape;335;p31"/>
          <p:cNvCxnSpPr>
            <a:stCxn id="336" idx="2"/>
            <a:endCxn id="337"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338" name="Google Shape;338;p31"/>
          <p:cNvCxnSpPr>
            <a:stCxn id="339" idx="2"/>
            <a:endCxn id="340"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339" name="Google Shape;339;p31"/>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7" name="Google Shape;337;p31"/>
          <p:cNvSpPr/>
          <p:nvPr/>
        </p:nvSpPr>
        <p:spPr>
          <a:xfrm>
            <a:off x="4873684" y="2054788"/>
            <a:ext cx="315933" cy="241633"/>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41" name="Google Shape;341;p31"/>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342" name="Google Shape;342;p31"/>
          <p:cNvCxnSpPr>
            <a:stCxn id="337" idx="3"/>
            <a:endCxn id="339"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336" name="Google Shape;336;p31"/>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3" name="Google Shape;343;p31"/>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31"/>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4" name="Google Shape;344;p31"/>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345" name="Google Shape;345;p31"/>
          <p:cNvSpPr/>
          <p:nvPr/>
        </p:nvSpPr>
        <p:spPr>
          <a:xfrm>
            <a:off x="8224143" y="23676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20</a:t>
            </a:r>
            <a:endParaRPr sz="2400">
              <a:latin typeface="Roboto Mono"/>
              <a:ea typeface="Roboto Mono"/>
              <a:cs typeface="Roboto Mono"/>
              <a:sym typeface="Roboto Mono"/>
            </a:endParaRPr>
          </a:p>
        </p:txBody>
      </p:sp>
      <p:sp>
        <p:nvSpPr>
          <p:cNvPr id="346" name="Google Shape;346;p31"/>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47" name="Google Shape;347;p31"/>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endParaRPr sz="2400">
              <a:latin typeface="Roboto Mono"/>
              <a:ea typeface="Roboto Mono"/>
              <a:cs typeface="Roboto Mono"/>
              <a:sym typeface="Roboto Mono"/>
            </a:endParaRPr>
          </a:p>
        </p:txBody>
      </p:sp>
      <p:sp>
        <p:nvSpPr>
          <p:cNvPr id="348" name="Google Shape;348;p31"/>
          <p:cNvSpPr/>
          <p:nvPr/>
        </p:nvSpPr>
        <p:spPr>
          <a:xfrm>
            <a:off x="3288300" y="2024617"/>
            <a:ext cx="805600" cy="3020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r>
              <a:rPr lang="en-GB" sz="1333">
                <a:solidFill>
                  <a:srgbClr val="FFFFFF"/>
                </a:solidFill>
                <a:latin typeface="Roboto Mono"/>
                <a:ea typeface="Roboto Mono"/>
                <a:cs typeface="Roboto Mono"/>
                <a:sym typeface="Roboto Mono"/>
              </a:rPr>
              <a:t>False</a:t>
            </a:r>
            <a:endParaRPr sz="1333">
              <a:solidFill>
                <a:srgbClr val="FFFFFF"/>
              </a:solidFill>
              <a:latin typeface="Roboto Mono"/>
              <a:ea typeface="Roboto Mono"/>
              <a:cs typeface="Roboto Mono"/>
              <a:sym typeface="Roboto Mono"/>
            </a:endParaRPr>
          </a:p>
        </p:txBody>
      </p:sp>
      <p:sp>
        <p:nvSpPr>
          <p:cNvPr id="349" name="Google Shape;349;p31"/>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not greater than </a:t>
            </a:r>
            <a:r>
              <a:rPr lang="en-GB" sz="2400">
                <a:solidFill>
                  <a:schemeClr val="dk1"/>
                </a:solidFill>
                <a:latin typeface="Roboto Mono"/>
                <a:ea typeface="Roboto Mono"/>
                <a:cs typeface="Roboto Mono"/>
                <a:sym typeface="Roboto Mono"/>
              </a:rPr>
              <a:t>30,</a:t>
            </a:r>
            <a:r>
              <a:rPr lang="en-GB" sz="2400">
                <a:solidFill>
                  <a:schemeClr val="dk1"/>
                </a:solidFill>
                <a:latin typeface="Quicksand"/>
                <a:ea typeface="Quicksand"/>
                <a:cs typeface="Quicksand"/>
                <a:sym typeface="Quicksand"/>
              </a:rPr>
              <a:t> so the condition is </a:t>
            </a:r>
            <a:r>
              <a:rPr lang="en-GB" sz="2400" b="1">
                <a:solidFill>
                  <a:schemeClr val="dk1"/>
                </a:solidFill>
                <a:latin typeface="Quicksand"/>
                <a:ea typeface="Quicksand"/>
                <a:cs typeface="Quicksand"/>
                <a:sym typeface="Quicksand"/>
              </a:rPr>
              <a:t>False</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355" name="Google Shape;355;p3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357" name="Google Shape;357;p32"/>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highlight>
                  <a:srgbClr val="FFFFFF"/>
                </a:highlight>
                <a:latin typeface="Roboto Mono"/>
                <a:ea typeface="Roboto Mono"/>
                <a:cs typeface="Roboto Mono"/>
                <a:sym typeface="Roboto Mono"/>
              </a:rPr>
              <a:t>print("The end")</a:t>
            </a:r>
            <a:endParaRPr sz="2133">
              <a:highlight>
                <a:srgbClr val="FFFFFF"/>
              </a:highlight>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358" name="Google Shape;358;p32"/>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359" name="Google Shape;359;p32"/>
          <p:cNvCxnSpPr>
            <a:stCxn id="360" idx="2"/>
            <a:endCxn id="361"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362" name="Google Shape;362;p32"/>
          <p:cNvCxnSpPr>
            <a:stCxn id="363" idx="2"/>
            <a:endCxn id="364"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363" name="Google Shape;363;p32"/>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1" name="Google Shape;361;p32"/>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65" name="Google Shape;365;p32"/>
          <p:cNvCxnSpPr/>
          <p:nvPr/>
        </p:nvCxnSpPr>
        <p:spPr>
          <a:xfrm rot="-5400000" flipH="1">
            <a:off x="4816251" y="2511152"/>
            <a:ext cx="430000" cy="800"/>
          </a:xfrm>
          <a:prstGeom prst="curvedConnector3">
            <a:avLst>
              <a:gd name="adj1" fmla="val 50000"/>
            </a:avLst>
          </a:prstGeom>
          <a:noFill/>
          <a:ln w="19050" cap="flat" cmpd="sng">
            <a:solidFill>
              <a:srgbClr val="5B5BA5"/>
            </a:solidFill>
            <a:prstDash val="solid"/>
            <a:round/>
            <a:headEnd type="none" w="med" len="med"/>
            <a:tailEnd type="none" w="med" len="med"/>
          </a:ln>
        </p:spPr>
      </p:cxnSp>
      <p:cxnSp>
        <p:nvCxnSpPr>
          <p:cNvPr id="366" name="Google Shape;366;p32"/>
          <p:cNvCxnSpPr>
            <a:stCxn id="361" idx="3"/>
            <a:endCxn id="363"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360" name="Google Shape;360;p32"/>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7" name="Google Shape;367;p32"/>
          <p:cNvSpPr/>
          <p:nvPr/>
        </p:nvSpPr>
        <p:spPr>
          <a:xfrm>
            <a:off x="4874067" y="27266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4" name="Google Shape;364;p32"/>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8" name="Google Shape;368;p32"/>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369" name="Google Shape;369;p32"/>
          <p:cNvSpPr/>
          <p:nvPr/>
        </p:nvSpPr>
        <p:spPr>
          <a:xfrm>
            <a:off x="8291733" y="2373727"/>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20</a:t>
            </a:r>
            <a:endParaRPr sz="2400">
              <a:latin typeface="Roboto Mono"/>
              <a:ea typeface="Roboto Mono"/>
              <a:cs typeface="Roboto Mono"/>
              <a:sym typeface="Roboto Mono"/>
            </a:endParaRPr>
          </a:p>
        </p:txBody>
      </p:sp>
      <p:sp>
        <p:nvSpPr>
          <p:cNvPr id="370" name="Google Shape;370;p32"/>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71" name="Google Shape;371;p32"/>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The end</a:t>
            </a:r>
            <a:endParaRPr sz="2400">
              <a:latin typeface="Roboto Mono"/>
              <a:ea typeface="Roboto Mono"/>
              <a:cs typeface="Roboto Mono"/>
              <a:sym typeface="Roboto Mono"/>
            </a:endParaRPr>
          </a:p>
        </p:txBody>
      </p:sp>
      <p:sp>
        <p:nvSpPr>
          <p:cNvPr id="372" name="Google Shape;372;p32"/>
          <p:cNvSpPr txBox="1"/>
          <p:nvPr/>
        </p:nvSpPr>
        <p:spPr>
          <a:xfrm>
            <a:off x="7010533" y="2955833"/>
            <a:ext cx="12812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73" name="Google Shape;373;p32"/>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The flow of control moves to line 4 and outputs </a:t>
            </a:r>
            <a:r>
              <a:rPr lang="en-GB" sz="2400">
                <a:solidFill>
                  <a:schemeClr val="dk1"/>
                </a:solidFill>
                <a:latin typeface="Roboto Mono"/>
                <a:ea typeface="Roboto Mono"/>
                <a:cs typeface="Roboto Mono"/>
                <a:sym typeface="Roboto Mono"/>
              </a:rPr>
              <a:t>The end</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379" name="Google Shape;379;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Selection: walkthrough</a:t>
            </a:r>
            <a:endParaRPr dirty="0"/>
          </a:p>
        </p:txBody>
      </p:sp>
      <p:sp>
        <p:nvSpPr>
          <p:cNvPr id="381" name="Google Shape;381;p33"/>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a:t>
            </a:r>
            <a:r>
              <a:rPr lang="en-GB" sz="2133">
                <a:highlight>
                  <a:srgbClr val="FFFFFF"/>
                </a:highlight>
                <a:latin typeface="Roboto Mono"/>
                <a:ea typeface="Roboto Mono"/>
                <a:cs typeface="Roboto Mono"/>
                <a:sym typeface="Roboto Mono"/>
              </a:rPr>
              <a:t>35</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382" name="Google Shape;382;p33"/>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383" name="Google Shape;383;p33"/>
          <p:cNvCxnSpPr>
            <a:stCxn id="384" idx="2"/>
            <a:endCxn id="385"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386" name="Google Shape;386;p33"/>
          <p:cNvCxnSpPr>
            <a:stCxn id="387" idx="2"/>
            <a:endCxn id="388"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387" name="Google Shape;387;p33"/>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5" name="Google Shape;385;p33"/>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89" name="Google Shape;389;p33"/>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390" name="Google Shape;390;p33"/>
          <p:cNvCxnSpPr>
            <a:stCxn id="385" idx="3"/>
            <a:endCxn id="387"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384" name="Google Shape;384;p33"/>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1" name="Google Shape;391;p33"/>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8" name="Google Shape;388;p33"/>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3" name="Google Shape;393;p33"/>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This time, </a:t>
            </a:r>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assigned </a:t>
            </a:r>
            <a:r>
              <a:rPr lang="en-GB" sz="2400">
                <a:solidFill>
                  <a:schemeClr val="dk1"/>
                </a:solidFill>
                <a:latin typeface="Roboto Mono"/>
                <a:ea typeface="Roboto Mono"/>
                <a:cs typeface="Roboto Mono"/>
                <a:sym typeface="Roboto Mono"/>
              </a:rPr>
              <a:t>35</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399" name="Google Shape;399;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401" name="Google Shape;401;p34"/>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highlight>
                  <a:srgbClr val="FFFFFF"/>
                </a:highlight>
                <a:latin typeface="Roboto Mono"/>
                <a:ea typeface="Roboto Mono"/>
                <a:cs typeface="Roboto Mono"/>
                <a:sym typeface="Roboto Mono"/>
              </a:rPr>
              <a:t>score = 35</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402" name="Google Shape;402;p34"/>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403" name="Google Shape;403;p34"/>
          <p:cNvCxnSpPr>
            <a:stCxn id="404" idx="2"/>
            <a:endCxn id="405"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406" name="Google Shape;406;p34"/>
          <p:cNvCxnSpPr>
            <a:stCxn id="407" idx="2"/>
            <a:endCxn id="408"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407" name="Google Shape;407;p34"/>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5" name="Google Shape;405;p34"/>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09" name="Google Shape;409;p34"/>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410" name="Google Shape;410;p34"/>
          <p:cNvCxnSpPr>
            <a:stCxn id="405" idx="3"/>
            <a:endCxn id="407"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404" name="Google Shape;404;p34"/>
          <p:cNvSpPr/>
          <p:nvPr/>
        </p:nvSpPr>
        <p:spPr>
          <a:xfrm>
            <a:off x="4873667" y="17412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1" name="Google Shape;411;p34"/>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8" name="Google Shape;408;p34"/>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2" name="Google Shape;412;p34"/>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This time, </a:t>
            </a:r>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assigned </a:t>
            </a:r>
            <a:r>
              <a:rPr lang="en-GB" sz="2400">
                <a:solidFill>
                  <a:schemeClr val="dk1"/>
                </a:solidFill>
                <a:latin typeface="Roboto Mono"/>
                <a:ea typeface="Roboto Mono"/>
                <a:cs typeface="Roboto Mono"/>
                <a:sym typeface="Roboto Mono"/>
              </a:rPr>
              <a:t>35</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418" name="Google Shape;418;p3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420" name="Google Shape;420;p35"/>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highlight>
                  <a:srgbClr val="FFFFFF"/>
                </a:highlight>
                <a:latin typeface="Roboto Mono"/>
                <a:ea typeface="Roboto Mono"/>
                <a:cs typeface="Roboto Mono"/>
                <a:sym typeface="Roboto Mono"/>
              </a:rPr>
              <a:t>score = 35</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421" name="Google Shape;421;p35"/>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422" name="Google Shape;422;p35"/>
          <p:cNvCxnSpPr>
            <a:stCxn id="423" idx="2"/>
            <a:endCxn id="424"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425" name="Google Shape;425;p35"/>
          <p:cNvCxnSpPr>
            <a:stCxn id="426" idx="2"/>
            <a:endCxn id="427"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426" name="Google Shape;426;p35"/>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4" name="Google Shape;424;p35"/>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28" name="Google Shape;428;p35"/>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429" name="Google Shape;429;p35"/>
          <p:cNvCxnSpPr>
            <a:stCxn id="424" idx="3"/>
            <a:endCxn id="426"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423" name="Google Shape;423;p35"/>
          <p:cNvSpPr/>
          <p:nvPr/>
        </p:nvSpPr>
        <p:spPr>
          <a:xfrm>
            <a:off x="4873667" y="17412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35"/>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7" name="Google Shape;427;p35"/>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1" name="Google Shape;431;p35"/>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432" name="Google Shape;432;p35"/>
          <p:cNvSpPr/>
          <p:nvPr/>
        </p:nvSpPr>
        <p:spPr>
          <a:xfrm>
            <a:off x="8190650" y="2356769"/>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35</a:t>
            </a:r>
            <a:endParaRPr sz="2400">
              <a:latin typeface="Roboto Mono"/>
              <a:ea typeface="Roboto Mono"/>
              <a:cs typeface="Roboto Mono"/>
              <a:sym typeface="Roboto Mono"/>
            </a:endParaRPr>
          </a:p>
        </p:txBody>
      </p:sp>
      <p:sp>
        <p:nvSpPr>
          <p:cNvPr id="433" name="Google Shape;433;p35"/>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34" name="Google Shape;434;p35"/>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endParaRPr sz="2400">
              <a:latin typeface="Roboto Mono"/>
              <a:ea typeface="Roboto Mono"/>
              <a:cs typeface="Roboto Mono"/>
              <a:sym typeface="Roboto Mono"/>
            </a:endParaRPr>
          </a:p>
        </p:txBody>
      </p:sp>
      <p:sp>
        <p:nvSpPr>
          <p:cNvPr id="435" name="Google Shape;435;p35"/>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This time, </a:t>
            </a:r>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is assigned </a:t>
            </a:r>
            <a:r>
              <a:rPr lang="en-GB" sz="2400">
                <a:solidFill>
                  <a:schemeClr val="dk1"/>
                </a:solidFill>
                <a:latin typeface="Roboto Mono"/>
                <a:ea typeface="Roboto Mono"/>
                <a:cs typeface="Roboto Mono"/>
                <a:sym typeface="Roboto Mono"/>
              </a:rPr>
              <a:t>35</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441" name="Google Shape;441;p3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443" name="Google Shape;443;p36"/>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35</a:t>
            </a:r>
            <a:endParaRPr sz="2133">
              <a:latin typeface="Roboto Mono"/>
              <a:ea typeface="Roboto Mono"/>
              <a:cs typeface="Roboto Mono"/>
              <a:sym typeface="Roboto Mono"/>
            </a:endParaRPr>
          </a:p>
          <a:p>
            <a:r>
              <a:rPr lang="en-GB" sz="2133">
                <a:highlight>
                  <a:srgbClr val="FFFFFF"/>
                </a:highlight>
                <a:latin typeface="Roboto Mono"/>
                <a:ea typeface="Roboto Mono"/>
                <a:cs typeface="Roboto Mono"/>
                <a:sym typeface="Roboto Mono"/>
              </a:rPr>
              <a:t>if score &gt; 30:</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444" name="Google Shape;444;p36"/>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445" name="Google Shape;445;p36"/>
          <p:cNvCxnSpPr>
            <a:stCxn id="446" idx="2"/>
            <a:endCxn id="447"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448" name="Google Shape;448;p36"/>
          <p:cNvCxnSpPr>
            <a:stCxn id="449" idx="2"/>
            <a:endCxn id="450"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449" name="Google Shape;449;p36"/>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36"/>
          <p:cNvSpPr/>
          <p:nvPr/>
        </p:nvSpPr>
        <p:spPr>
          <a:xfrm>
            <a:off x="4873684" y="2054788"/>
            <a:ext cx="315933" cy="241633"/>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51" name="Google Shape;451;p36"/>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452" name="Google Shape;452;p36"/>
          <p:cNvCxnSpPr>
            <a:stCxn id="447" idx="3"/>
            <a:endCxn id="449"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446" name="Google Shape;446;p36"/>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3" name="Google Shape;453;p36"/>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0" name="Google Shape;450;p36"/>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4" name="Google Shape;454;p36"/>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455" name="Google Shape;455;p36"/>
          <p:cNvSpPr/>
          <p:nvPr/>
        </p:nvSpPr>
        <p:spPr>
          <a:xfrm>
            <a:off x="8150894" y="2350956"/>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35</a:t>
            </a:r>
            <a:endParaRPr sz="2400">
              <a:latin typeface="Roboto Mono"/>
              <a:ea typeface="Roboto Mono"/>
              <a:cs typeface="Roboto Mono"/>
              <a:sym typeface="Roboto Mono"/>
            </a:endParaRPr>
          </a:p>
        </p:txBody>
      </p:sp>
      <p:sp>
        <p:nvSpPr>
          <p:cNvPr id="456" name="Google Shape;456;p36"/>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57" name="Google Shape;457;p36"/>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endParaRPr sz="2400">
              <a:latin typeface="Roboto Mono"/>
              <a:ea typeface="Roboto Mono"/>
              <a:cs typeface="Roboto Mono"/>
              <a:sym typeface="Roboto Mono"/>
            </a:endParaRPr>
          </a:p>
        </p:txBody>
      </p:sp>
      <p:sp>
        <p:nvSpPr>
          <p:cNvPr id="458" name="Google Shape;458;p36"/>
          <p:cNvSpPr/>
          <p:nvPr/>
        </p:nvSpPr>
        <p:spPr>
          <a:xfrm>
            <a:off x="3288300" y="2024617"/>
            <a:ext cx="805600" cy="3020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r>
              <a:rPr lang="en-GB" sz="1333">
                <a:solidFill>
                  <a:srgbClr val="FFFFFF"/>
                </a:solidFill>
                <a:latin typeface="Roboto Mono"/>
                <a:ea typeface="Roboto Mono"/>
                <a:cs typeface="Roboto Mono"/>
                <a:sym typeface="Roboto Mono"/>
              </a:rPr>
              <a:t>True</a:t>
            </a:r>
            <a:endParaRPr sz="1333">
              <a:solidFill>
                <a:srgbClr val="FFFFFF"/>
              </a:solidFill>
              <a:latin typeface="Roboto Mono"/>
              <a:ea typeface="Roboto Mono"/>
              <a:cs typeface="Roboto Mono"/>
              <a:sym typeface="Roboto Mono"/>
            </a:endParaRPr>
          </a:p>
        </p:txBody>
      </p:sp>
      <p:sp>
        <p:nvSpPr>
          <p:cNvPr id="459" name="Google Shape;459;p36"/>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Roboto Mono"/>
                <a:ea typeface="Roboto Mono"/>
                <a:cs typeface="Roboto Mono"/>
                <a:sym typeface="Roboto Mono"/>
              </a:rPr>
              <a:t>score</a:t>
            </a:r>
            <a:r>
              <a:rPr lang="en-GB" sz="2400">
                <a:solidFill>
                  <a:schemeClr val="dk1"/>
                </a:solidFill>
                <a:latin typeface="Quicksand"/>
                <a:ea typeface="Quicksand"/>
                <a:cs typeface="Quicksand"/>
                <a:sym typeface="Quicksand"/>
              </a:rPr>
              <a:t> </a:t>
            </a:r>
            <a:r>
              <a:rPr lang="en-GB" sz="2400" b="1">
                <a:solidFill>
                  <a:schemeClr val="dk1"/>
                </a:solidFill>
                <a:latin typeface="Quicksand"/>
                <a:ea typeface="Quicksand"/>
                <a:cs typeface="Quicksand"/>
                <a:sym typeface="Quicksand"/>
              </a:rPr>
              <a:t>is</a:t>
            </a:r>
            <a:r>
              <a:rPr lang="en-GB" sz="2400">
                <a:solidFill>
                  <a:schemeClr val="dk1"/>
                </a:solidFill>
                <a:latin typeface="Quicksand"/>
                <a:ea typeface="Quicksand"/>
                <a:cs typeface="Quicksand"/>
                <a:sym typeface="Quicksand"/>
              </a:rPr>
              <a:t> over </a:t>
            </a:r>
            <a:r>
              <a:rPr lang="en-GB" sz="2400">
                <a:solidFill>
                  <a:schemeClr val="dk1"/>
                </a:solidFill>
                <a:latin typeface="Roboto Mono"/>
                <a:ea typeface="Roboto Mono"/>
                <a:cs typeface="Roboto Mono"/>
                <a:sym typeface="Roboto Mono"/>
              </a:rPr>
              <a:t>30</a:t>
            </a:r>
            <a:r>
              <a:rPr lang="en-GB" sz="2400">
                <a:solidFill>
                  <a:schemeClr val="dk1"/>
                </a:solidFill>
                <a:latin typeface="Quicksand"/>
                <a:ea typeface="Quicksand"/>
                <a:cs typeface="Quicksand"/>
                <a:sym typeface="Quicksand"/>
              </a:rPr>
              <a:t> so this condition is now </a:t>
            </a:r>
            <a:r>
              <a:rPr lang="en-GB" sz="2400" b="1">
                <a:solidFill>
                  <a:schemeClr val="dk1"/>
                </a:solidFill>
                <a:latin typeface="Quicksand"/>
                <a:ea typeface="Quicksand"/>
                <a:cs typeface="Quicksand"/>
                <a:sym typeface="Quicksand"/>
              </a:rPr>
              <a:t>True</a:t>
            </a:r>
            <a:endParaRPr sz="2400" b="1">
              <a:solidFill>
                <a:schemeClr val="dk1"/>
              </a:solidFill>
              <a:latin typeface="Quicksand"/>
              <a:ea typeface="Quicksand"/>
              <a:cs typeface="Quicksand"/>
              <a:sym typeface="Quicksan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465" name="Google Shape;465;p3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467" name="Google Shape;467;p37"/>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a:t>
            </a:r>
            <a:r>
              <a:rPr lang="en-GB" sz="2133">
                <a:highlight>
                  <a:srgbClr val="FFFFFF"/>
                </a:highlight>
                <a:latin typeface="Roboto Mono"/>
                <a:ea typeface="Roboto Mono"/>
                <a:cs typeface="Roboto Mono"/>
                <a:sym typeface="Roboto Mono"/>
              </a:rPr>
              <a:t>print("You won!")</a:t>
            </a:r>
            <a:endParaRPr sz="2133">
              <a:highlight>
                <a:srgbClr val="FFFFFF"/>
              </a:highlight>
              <a:latin typeface="Roboto Mono"/>
              <a:ea typeface="Roboto Mono"/>
              <a:cs typeface="Roboto Mono"/>
              <a:sym typeface="Roboto Mono"/>
            </a:endParaRPr>
          </a:p>
          <a:p>
            <a:r>
              <a:rPr lang="en-GB" sz="2133">
                <a:latin typeface="Roboto Mono"/>
                <a:ea typeface="Roboto Mono"/>
                <a:cs typeface="Roboto Mono"/>
                <a:sym typeface="Roboto Mono"/>
              </a:rPr>
              <a:t>print("The end")</a:t>
            </a:r>
            <a:endParaRPr sz="2133">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468" name="Google Shape;468;p37"/>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469" name="Google Shape;469;p37"/>
          <p:cNvCxnSpPr>
            <a:stCxn id="470" idx="2"/>
            <a:endCxn id="471"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472" name="Google Shape;472;p37"/>
          <p:cNvCxnSpPr>
            <a:stCxn id="473" idx="2"/>
            <a:endCxn id="474"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473" name="Google Shape;473;p37"/>
          <p:cNvSpPr/>
          <p:nvPr/>
        </p:nvSpPr>
        <p:spPr>
          <a:xfrm>
            <a:off x="5387133" y="2367727"/>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1" name="Google Shape;471;p37"/>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75" name="Google Shape;475;p37"/>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476" name="Google Shape;476;p37"/>
          <p:cNvCxnSpPr>
            <a:stCxn id="471" idx="3"/>
            <a:endCxn id="473"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470" name="Google Shape;470;p37"/>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7" name="Google Shape;477;p37"/>
          <p:cNvSpPr/>
          <p:nvPr/>
        </p:nvSpPr>
        <p:spPr>
          <a:xfrm>
            <a:off x="4874067" y="27266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4" name="Google Shape;474;p37"/>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8" name="Google Shape;478;p37"/>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479" name="Google Shape;479;p37"/>
          <p:cNvSpPr/>
          <p:nvPr/>
        </p:nvSpPr>
        <p:spPr>
          <a:xfrm>
            <a:off x="8121076" y="2403439"/>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35</a:t>
            </a:r>
            <a:endParaRPr sz="2400">
              <a:latin typeface="Roboto Mono"/>
              <a:ea typeface="Roboto Mono"/>
              <a:cs typeface="Roboto Mono"/>
              <a:sym typeface="Roboto Mono"/>
            </a:endParaRPr>
          </a:p>
        </p:txBody>
      </p:sp>
      <p:sp>
        <p:nvSpPr>
          <p:cNvPr id="480" name="Google Shape;480;p37"/>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81" name="Google Shape;481;p37"/>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You won!</a:t>
            </a:r>
            <a:endParaRPr sz="2400">
              <a:latin typeface="Roboto Mono"/>
              <a:ea typeface="Roboto Mono"/>
              <a:cs typeface="Roboto Mono"/>
              <a:sym typeface="Roboto Mono"/>
            </a:endParaRPr>
          </a:p>
        </p:txBody>
      </p:sp>
      <p:sp>
        <p:nvSpPr>
          <p:cNvPr id="482" name="Google Shape;482;p37"/>
          <p:cNvSpPr txBox="1"/>
          <p:nvPr/>
        </p:nvSpPr>
        <p:spPr>
          <a:xfrm>
            <a:off x="7010533" y="2955833"/>
            <a:ext cx="12812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83" name="Google Shape;483;p37"/>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The flow of execution moves to line 3 and outputs </a:t>
            </a:r>
            <a:r>
              <a:rPr lang="en-GB" sz="2400">
                <a:solidFill>
                  <a:schemeClr val="dk1"/>
                </a:solidFill>
                <a:latin typeface="Roboto Mono"/>
                <a:ea typeface="Roboto Mono"/>
                <a:cs typeface="Roboto Mono"/>
                <a:sym typeface="Roboto Mono"/>
              </a:rPr>
              <a:t>You won!</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489" name="Google Shape;489;p3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Selection: walkthrough</a:t>
            </a:r>
            <a:endParaRPr/>
          </a:p>
        </p:txBody>
      </p:sp>
      <p:sp>
        <p:nvSpPr>
          <p:cNvPr id="491" name="Google Shape;491;p38"/>
          <p:cNvSpPr txBox="1"/>
          <p:nvPr/>
        </p:nvSpPr>
        <p:spPr>
          <a:xfrm>
            <a:off x="829667" y="1560200"/>
            <a:ext cx="3726800" cy="1495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score = 20</a:t>
            </a:r>
            <a:endParaRPr sz="2133">
              <a:latin typeface="Roboto Mono"/>
              <a:ea typeface="Roboto Mono"/>
              <a:cs typeface="Roboto Mono"/>
              <a:sym typeface="Roboto Mono"/>
            </a:endParaRPr>
          </a:p>
          <a:p>
            <a:r>
              <a:rPr lang="en-GB" sz="2133">
                <a:latin typeface="Roboto Mono"/>
                <a:ea typeface="Roboto Mono"/>
                <a:cs typeface="Roboto Mono"/>
                <a:sym typeface="Roboto Mono"/>
              </a:rPr>
              <a:t>if score &gt; 30:</a:t>
            </a:r>
            <a:endParaRPr sz="2133">
              <a:latin typeface="Roboto Mono"/>
              <a:ea typeface="Roboto Mono"/>
              <a:cs typeface="Roboto Mono"/>
              <a:sym typeface="Roboto Mono"/>
            </a:endParaRPr>
          </a:p>
          <a:p>
            <a:r>
              <a:rPr lang="en-GB" sz="2133">
                <a:latin typeface="Roboto Mono"/>
                <a:ea typeface="Roboto Mono"/>
                <a:cs typeface="Roboto Mono"/>
                <a:sym typeface="Roboto Mono"/>
              </a:rPr>
              <a:t>    print("You won!")</a:t>
            </a:r>
            <a:endParaRPr sz="2133">
              <a:latin typeface="Roboto Mono"/>
              <a:ea typeface="Roboto Mono"/>
              <a:cs typeface="Roboto Mono"/>
              <a:sym typeface="Roboto Mono"/>
            </a:endParaRPr>
          </a:p>
          <a:p>
            <a:r>
              <a:rPr lang="en-GB" sz="2133">
                <a:highlight>
                  <a:srgbClr val="FFFFFF"/>
                </a:highlight>
                <a:latin typeface="Roboto Mono"/>
                <a:ea typeface="Roboto Mono"/>
                <a:cs typeface="Roboto Mono"/>
                <a:sym typeface="Roboto Mono"/>
              </a:rPr>
              <a:t>print("The end")</a:t>
            </a:r>
            <a:endParaRPr sz="2133">
              <a:highlight>
                <a:srgbClr val="FFFFFF"/>
              </a:highlight>
              <a:latin typeface="Roboto Mono"/>
              <a:ea typeface="Roboto Mono"/>
              <a:cs typeface="Roboto Mono"/>
              <a:sym typeface="Roboto Mono"/>
            </a:endParaRPr>
          </a:p>
          <a:p>
            <a:endParaRPr sz="2133">
              <a:latin typeface="Roboto Mono"/>
              <a:ea typeface="Roboto Mono"/>
              <a:cs typeface="Roboto Mono"/>
              <a:sym typeface="Roboto Mono"/>
            </a:endParaRPr>
          </a:p>
        </p:txBody>
      </p:sp>
      <p:sp>
        <p:nvSpPr>
          <p:cNvPr id="492" name="Google Shape;492;p38"/>
          <p:cNvSpPr txBox="1"/>
          <p:nvPr/>
        </p:nvSpPr>
        <p:spPr>
          <a:xfrm>
            <a:off x="414533" y="1560167"/>
            <a:ext cx="486400" cy="14952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p:txBody>
      </p:sp>
      <p:cxnSp>
        <p:nvCxnSpPr>
          <p:cNvPr id="493" name="Google Shape;493;p38"/>
          <p:cNvCxnSpPr>
            <a:stCxn id="494" idx="2"/>
            <a:endCxn id="495" idx="0"/>
          </p:cNvCxnSpPr>
          <p:nvPr/>
        </p:nvCxnSpPr>
        <p:spPr>
          <a:xfrm rot="-5400000" flipH="1">
            <a:off x="4960667" y="1983095"/>
            <a:ext cx="142800" cy="800"/>
          </a:xfrm>
          <a:prstGeom prst="curvedConnector3">
            <a:avLst>
              <a:gd name="adj1" fmla="val 49962"/>
            </a:avLst>
          </a:prstGeom>
          <a:noFill/>
          <a:ln w="9525" cap="flat" cmpd="sng">
            <a:solidFill>
              <a:srgbClr val="5B5BA5"/>
            </a:solidFill>
            <a:prstDash val="solid"/>
            <a:round/>
            <a:headEnd type="none" w="med" len="med"/>
            <a:tailEnd type="none" w="med" len="med"/>
          </a:ln>
        </p:spPr>
      </p:cxnSp>
      <p:cxnSp>
        <p:nvCxnSpPr>
          <p:cNvPr id="496" name="Google Shape;496;p38"/>
          <p:cNvCxnSpPr>
            <a:stCxn id="497" idx="2"/>
            <a:endCxn id="498" idx="6"/>
          </p:cNvCxnSpPr>
          <p:nvPr/>
        </p:nvCxnSpPr>
        <p:spPr>
          <a:xfrm rot="5400000">
            <a:off x="5255733" y="2338327"/>
            <a:ext cx="89200" cy="489600"/>
          </a:xfrm>
          <a:prstGeom prst="bentConnector2">
            <a:avLst/>
          </a:prstGeom>
          <a:noFill/>
          <a:ln w="9525" cap="flat" cmpd="sng">
            <a:solidFill>
              <a:srgbClr val="5B5BA5"/>
            </a:solidFill>
            <a:prstDash val="solid"/>
            <a:round/>
            <a:headEnd type="none" w="med" len="med"/>
            <a:tailEnd type="stealth" w="med" len="med"/>
          </a:ln>
        </p:spPr>
      </p:cxnSp>
      <p:sp>
        <p:nvSpPr>
          <p:cNvPr id="497" name="Google Shape;497;p38"/>
          <p:cNvSpPr/>
          <p:nvPr/>
        </p:nvSpPr>
        <p:spPr>
          <a:xfrm>
            <a:off x="5387133" y="2367727"/>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5" name="Google Shape;495;p38"/>
          <p:cNvSpPr/>
          <p:nvPr/>
        </p:nvSpPr>
        <p:spPr>
          <a:xfrm>
            <a:off x="4873684" y="205478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9" name="Google Shape;499;p38"/>
          <p:cNvCxnSpPr/>
          <p:nvPr/>
        </p:nvCxnSpPr>
        <p:spPr>
          <a:xfrm rot="-5400000" flipH="1">
            <a:off x="4816251" y="2511152"/>
            <a:ext cx="430000" cy="800"/>
          </a:xfrm>
          <a:prstGeom prst="curvedConnector3">
            <a:avLst>
              <a:gd name="adj1" fmla="val 50000"/>
            </a:avLst>
          </a:prstGeom>
          <a:noFill/>
          <a:ln w="9525" cap="flat" cmpd="sng">
            <a:solidFill>
              <a:srgbClr val="5B5BA5"/>
            </a:solidFill>
            <a:prstDash val="solid"/>
            <a:round/>
            <a:headEnd type="none" w="med" len="med"/>
            <a:tailEnd type="none" w="med" len="med"/>
          </a:ln>
        </p:spPr>
      </p:cxnSp>
      <p:cxnSp>
        <p:nvCxnSpPr>
          <p:cNvPr id="500" name="Google Shape;500;p38"/>
          <p:cNvCxnSpPr>
            <a:stCxn id="495" idx="3"/>
            <a:endCxn id="497" idx="0"/>
          </p:cNvCxnSpPr>
          <p:nvPr/>
        </p:nvCxnSpPr>
        <p:spPr>
          <a:xfrm>
            <a:off x="5189617" y="2175604"/>
            <a:ext cx="355600" cy="192000"/>
          </a:xfrm>
          <a:prstGeom prst="bentConnector2">
            <a:avLst/>
          </a:prstGeom>
          <a:noFill/>
          <a:ln w="9525" cap="flat" cmpd="sng">
            <a:solidFill>
              <a:srgbClr val="5B5BA5"/>
            </a:solidFill>
            <a:prstDash val="solid"/>
            <a:round/>
            <a:headEnd type="none" w="med" len="med"/>
            <a:tailEnd type="stealth" w="med" len="med"/>
          </a:ln>
        </p:spPr>
      </p:cxnSp>
      <p:sp>
        <p:nvSpPr>
          <p:cNvPr id="494" name="Google Shape;494;p38"/>
          <p:cNvSpPr/>
          <p:nvPr/>
        </p:nvSpPr>
        <p:spPr>
          <a:xfrm>
            <a:off x="4873667" y="1741295"/>
            <a:ext cx="316000" cy="1708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1" name="Google Shape;501;p38"/>
          <p:cNvSpPr/>
          <p:nvPr/>
        </p:nvSpPr>
        <p:spPr>
          <a:xfrm>
            <a:off x="4874067" y="2726695"/>
            <a:ext cx="316000" cy="1708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8" name="Google Shape;498;p38"/>
          <p:cNvSpPr/>
          <p:nvPr/>
        </p:nvSpPr>
        <p:spPr>
          <a:xfrm>
            <a:off x="5007651" y="2603919"/>
            <a:ext cx="48000" cy="48000"/>
          </a:xfrm>
          <a:prstGeom prst="ellipse">
            <a:avLst/>
          </a:prstGeom>
          <a:solidFill>
            <a:schemeClr val="accent1"/>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2" name="Google Shape;502;p38"/>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503" name="Google Shape;503;p38"/>
          <p:cNvSpPr/>
          <p:nvPr/>
        </p:nvSpPr>
        <p:spPr>
          <a:xfrm>
            <a:off x="8111137" y="2381527"/>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35</a:t>
            </a:r>
            <a:endParaRPr sz="2400">
              <a:latin typeface="Roboto Mono"/>
              <a:ea typeface="Roboto Mono"/>
              <a:cs typeface="Roboto Mono"/>
              <a:sym typeface="Roboto Mono"/>
            </a:endParaRPr>
          </a:p>
        </p:txBody>
      </p:sp>
      <p:sp>
        <p:nvSpPr>
          <p:cNvPr id="504" name="Google Shape;504;p38"/>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05" name="Google Shape;505;p38"/>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You won!</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The end</a:t>
            </a:r>
            <a:endParaRPr sz="2400">
              <a:latin typeface="Roboto Mono"/>
              <a:ea typeface="Roboto Mono"/>
              <a:cs typeface="Roboto Mono"/>
              <a:sym typeface="Roboto Mono"/>
            </a:endParaRPr>
          </a:p>
        </p:txBody>
      </p:sp>
      <p:sp>
        <p:nvSpPr>
          <p:cNvPr id="506" name="Google Shape;506;p38"/>
          <p:cNvSpPr txBox="1"/>
          <p:nvPr/>
        </p:nvSpPr>
        <p:spPr>
          <a:xfrm>
            <a:off x="7010533" y="2955833"/>
            <a:ext cx="12812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07" name="Google Shape;507;p38"/>
          <p:cNvSpPr txBox="1"/>
          <p:nvPr/>
        </p:nvSpPr>
        <p:spPr>
          <a:xfrm>
            <a:off x="396200" y="3886500"/>
            <a:ext cx="5575200" cy="18584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The flow of execution then carries on to line 4 and outputs </a:t>
            </a:r>
            <a:r>
              <a:rPr lang="en-GB" sz="2400">
                <a:solidFill>
                  <a:schemeClr val="dk1"/>
                </a:solidFill>
                <a:latin typeface="Roboto Mono"/>
                <a:ea typeface="Roboto Mono"/>
                <a:cs typeface="Roboto Mono"/>
                <a:sym typeface="Roboto Mono"/>
              </a:rPr>
              <a:t>The end</a:t>
            </a:r>
            <a:endParaRPr sz="2400">
              <a:solidFill>
                <a:schemeClr val="dk1"/>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and Explain the Core Phases in Agile Software Development Methodology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Describe the Roles and Responsibilities Associated with Each Phase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Demonstrate How to Apply Agile Phases in a Practical Scenario</a:t>
            </a:r>
          </a:p>
        </p:txBody>
      </p:sp>
    </p:spTree>
    <p:extLst>
      <p:ext uri="{BB962C8B-B14F-4D97-AF65-F5344CB8AC3E}">
        <p14:creationId xmlns:p14="http://schemas.microsoft.com/office/powerpoint/2010/main" val="1674373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DA3-9D02-9D52-C5E4-447300B3BF0D}"/>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5E7C5BC2-89EF-989C-B715-53305BD1EB9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94272B2-C549-386A-9E79-B26248174312}"/>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2565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00EB-2FDB-3853-76E6-271C7E2598A6}"/>
              </a:ext>
            </a:extLst>
          </p:cNvPr>
          <p:cNvSpPr>
            <a:spLocks noGrp="1"/>
          </p:cNvSpPr>
          <p:nvPr>
            <p:ph type="title"/>
          </p:nvPr>
        </p:nvSpPr>
        <p:spPr/>
        <p:txBody>
          <a:bodyPr/>
          <a:lstStyle/>
          <a:p>
            <a:r>
              <a:rPr lang="en-GB"/>
              <a:t>What is Agile?</a:t>
            </a:r>
          </a:p>
        </p:txBody>
      </p:sp>
      <p:pic>
        <p:nvPicPr>
          <p:cNvPr id="5" name="Picture Placeholder 4">
            <a:extLst>
              <a:ext uri="{FF2B5EF4-FFF2-40B4-BE49-F238E27FC236}">
                <a16:creationId xmlns:a16="http://schemas.microsoft.com/office/drawing/2014/main" id="{08DE9AFA-2C37-1A39-89DF-40FF3C8450EE}"/>
              </a:ext>
            </a:extLst>
          </p:cNvPr>
          <p:cNvPicPr>
            <a:picLocks noGrp="1" noChangeAspect="1"/>
          </p:cNvPicPr>
          <p:nvPr>
            <p:ph type="pic" idx="1"/>
          </p:nvPr>
        </p:nvPicPr>
        <p:blipFill>
          <a:blip r:embed="rId2"/>
          <a:srcRect l="4770" r="4770"/>
          <a:stretch>
            <a:fillRect/>
          </a:stretch>
        </p:blipFill>
        <p:spPr/>
      </p:pic>
      <p:sp>
        <p:nvSpPr>
          <p:cNvPr id="4" name="Text Placeholder 3">
            <a:extLst>
              <a:ext uri="{FF2B5EF4-FFF2-40B4-BE49-F238E27FC236}">
                <a16:creationId xmlns:a16="http://schemas.microsoft.com/office/drawing/2014/main" id="{32C6F025-2DAB-4D90-2FF0-4AF5FDDA870E}"/>
              </a:ext>
            </a:extLst>
          </p:cNvPr>
          <p:cNvSpPr>
            <a:spLocks noGrp="1"/>
          </p:cNvSpPr>
          <p:nvPr>
            <p:ph type="body" sz="half" idx="2"/>
          </p:nvPr>
        </p:nvSpPr>
        <p:spPr/>
        <p:txBody>
          <a:bodyPr/>
          <a:lstStyle/>
          <a:p>
            <a:pPr>
              <a:buFontTx/>
              <a:buChar char="•"/>
            </a:pPr>
            <a:r>
              <a:rPr lang="en-US"/>
              <a:t>Agile is an iterative approach to project management and software development that helps teams deliver value to their customers faster and with fewer headaches.</a:t>
            </a:r>
          </a:p>
          <a:p>
            <a:pPr>
              <a:buFontTx/>
              <a:buChar char="•"/>
            </a:pPr>
            <a:r>
              <a:rPr lang="en-US"/>
              <a:t>Agile emphasizes teamwork, accountability, and iterative progress toward a well-defined goal.</a:t>
            </a:r>
            <a:endParaRPr lang="en-GB"/>
          </a:p>
        </p:txBody>
      </p:sp>
    </p:spTree>
    <p:extLst>
      <p:ext uri="{BB962C8B-B14F-4D97-AF65-F5344CB8AC3E}">
        <p14:creationId xmlns:p14="http://schemas.microsoft.com/office/powerpoint/2010/main" val="2479584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69A9-8E4D-3434-8070-2F71D97A4B69}"/>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253432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EA58-004F-3217-5B47-8C6A633D26C8}"/>
              </a:ext>
            </a:extLst>
          </p:cNvPr>
          <p:cNvSpPr>
            <a:spLocks noGrp="1"/>
          </p:cNvSpPr>
          <p:nvPr>
            <p:ph type="title"/>
          </p:nvPr>
        </p:nvSpPr>
        <p:spPr/>
        <p:txBody>
          <a:bodyPr/>
          <a:lstStyle/>
          <a:p>
            <a:r>
              <a:rPr lang="en-GB"/>
              <a:t>Agile Phases</a:t>
            </a:r>
          </a:p>
        </p:txBody>
      </p:sp>
      <p:pic>
        <p:nvPicPr>
          <p:cNvPr id="5" name="Picture Placeholder 4">
            <a:extLst>
              <a:ext uri="{FF2B5EF4-FFF2-40B4-BE49-F238E27FC236}">
                <a16:creationId xmlns:a16="http://schemas.microsoft.com/office/drawing/2014/main" id="{DC619DE3-C8ED-F8B6-B2AA-2C8D51BB6D0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B92971E-9806-7E2F-F0E4-74CFF6199403}"/>
              </a:ext>
            </a:extLst>
          </p:cNvPr>
          <p:cNvSpPr>
            <a:spLocks noGrp="1"/>
          </p:cNvSpPr>
          <p:nvPr>
            <p:ph type="body" sz="half" idx="2"/>
          </p:nvPr>
        </p:nvSpPr>
        <p:spPr/>
        <p:txBody>
          <a:bodyPr/>
          <a:lstStyle/>
          <a:p>
            <a:pPr>
              <a:buFontTx/>
              <a:buChar char="•"/>
            </a:pPr>
            <a:r>
              <a:rPr lang="en-US"/>
              <a:t>The Agile process is broken down into four distinct phases: Planning, Design, Development, and Testing.</a:t>
            </a:r>
          </a:p>
          <a:p>
            <a:pPr>
              <a:buFontTx/>
              <a:buChar char="•"/>
            </a:pPr>
            <a:r>
              <a:rPr lang="en-US"/>
              <a:t>Each phase has its own set of tasks and activities that must be completed in order to move on to the next phase.</a:t>
            </a:r>
            <a:endParaRPr lang="en-GB"/>
          </a:p>
        </p:txBody>
      </p:sp>
    </p:spTree>
    <p:extLst>
      <p:ext uri="{BB962C8B-B14F-4D97-AF65-F5344CB8AC3E}">
        <p14:creationId xmlns:p14="http://schemas.microsoft.com/office/powerpoint/2010/main" val="284417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Planning</a:t>
            </a:r>
          </a:p>
        </p:txBody>
      </p:sp>
      <p:pic>
        <p:nvPicPr>
          <p:cNvPr id="5" name="Picture Placeholder 4">
            <a:extLst>
              <a:ext uri="{FF2B5EF4-FFF2-40B4-BE49-F238E27FC236}">
                <a16:creationId xmlns:a16="http://schemas.microsoft.com/office/drawing/2014/main" id="{EF800586-307B-8930-B658-83B552FE73A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planning phase is the first step in the Agile software development methodology. It involves defining the scope and objectives of the project, as well as creating a timeline for completion.</a:t>
            </a:r>
          </a:p>
          <a:p>
            <a:pPr>
              <a:buFontTx/>
              <a:buChar char="•"/>
            </a:pPr>
            <a:r>
              <a:rPr lang="en-US"/>
              <a:t>The goal of this phase is to ensure that all stakeholders are on the same page and that the project is well-defined before any development begins.</a:t>
            </a:r>
          </a:p>
        </p:txBody>
      </p:sp>
    </p:spTree>
    <p:extLst>
      <p:ext uri="{BB962C8B-B14F-4D97-AF65-F5344CB8AC3E}">
        <p14:creationId xmlns:p14="http://schemas.microsoft.com/office/powerpoint/2010/main" val="33620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Analysis</a:t>
            </a:r>
          </a:p>
        </p:txBody>
      </p:sp>
      <p:pic>
        <p:nvPicPr>
          <p:cNvPr id="5" name="Picture Placeholder 4">
            <a:extLst>
              <a:ext uri="{FF2B5EF4-FFF2-40B4-BE49-F238E27FC236}">
                <a16:creationId xmlns:a16="http://schemas.microsoft.com/office/drawing/2014/main" id="{C0F5AB93-D352-6983-D8A5-8B61363DE59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analysis phase is the second step in the Agile software development methodology. It involves gathering requirements from stakeholders and estimating the effort required to complete the project.</a:t>
            </a:r>
          </a:p>
          <a:p>
            <a:pPr>
              <a:buFontTx/>
              <a:buChar char="•"/>
            </a:pPr>
            <a:r>
              <a:rPr lang="en-US"/>
              <a:t>The goal of this phase is to ensure that all stakeholders understand the project requirements and that the project is feasible before any development begins.</a:t>
            </a:r>
          </a:p>
        </p:txBody>
      </p:sp>
    </p:spTree>
    <p:extLst>
      <p:ext uri="{BB962C8B-B14F-4D97-AF65-F5344CB8AC3E}">
        <p14:creationId xmlns:p14="http://schemas.microsoft.com/office/powerpoint/2010/main" val="355047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Design</a:t>
            </a:r>
          </a:p>
        </p:txBody>
      </p:sp>
      <p:pic>
        <p:nvPicPr>
          <p:cNvPr id="5" name="Picture Placeholder 4">
            <a:extLst>
              <a:ext uri="{FF2B5EF4-FFF2-40B4-BE49-F238E27FC236}">
                <a16:creationId xmlns:a16="http://schemas.microsoft.com/office/drawing/2014/main" id="{AF3E6926-26DD-A7DB-0B12-3885C520A11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design phase is the third step in the Agile software development methodology. It involves creating a solution architecture that meets the project requirements.</a:t>
            </a:r>
          </a:p>
          <a:p>
            <a:pPr>
              <a:buFontTx/>
              <a:buChar char="•"/>
            </a:pPr>
            <a:r>
              <a:rPr lang="en-US"/>
              <a:t>The goal of this phase is to ensure that the project is well-designed before any development begins.</a:t>
            </a:r>
          </a:p>
        </p:txBody>
      </p:sp>
    </p:spTree>
    <p:extLst>
      <p:ext uri="{BB962C8B-B14F-4D97-AF65-F5344CB8AC3E}">
        <p14:creationId xmlns:p14="http://schemas.microsoft.com/office/powerpoint/2010/main" val="3620286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C09F03D-D439-473D-9034-5EF7721B86B9}">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TotalTime>
  <Words>3297</Words>
  <Application>Microsoft Office PowerPoint</Application>
  <PresentationFormat>Widescreen</PresentationFormat>
  <Paragraphs>343</Paragraphs>
  <Slides>50</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Core Phases in Agile Software Development Methodology</vt:lpstr>
      <vt:lpstr>What is Agile?</vt:lpstr>
      <vt:lpstr>Agile Phases</vt:lpstr>
      <vt:lpstr>Planning</vt:lpstr>
      <vt:lpstr>Analysis</vt:lpstr>
      <vt:lpstr>Design</vt:lpstr>
      <vt:lpstr>Development</vt:lpstr>
      <vt:lpstr>Testing</vt:lpstr>
      <vt:lpstr>Deployment</vt:lpstr>
      <vt:lpstr>Maintenance</vt:lpstr>
      <vt:lpstr>Review</vt:lpstr>
      <vt:lpstr>Conclusion</vt:lpstr>
      <vt:lpstr>Roles and Responsibilities Associated with Each Phase</vt:lpstr>
      <vt:lpstr>Planning Phase</vt:lpstr>
      <vt:lpstr>Design Phase</vt:lpstr>
      <vt:lpstr>Implementation Phase</vt:lpstr>
      <vt:lpstr>Testing Phase</vt:lpstr>
      <vt:lpstr>Deployment Phase</vt:lpstr>
      <vt:lpstr>Maintenance Phase</vt:lpstr>
      <vt:lpstr>Evaluation Phase</vt:lpstr>
      <vt:lpstr>Conclusion</vt:lpstr>
      <vt:lpstr>How Agile is Applied in Real Life</vt:lpstr>
      <vt:lpstr>Case Study - Agile Implementation in FinTech Start-up "Bankly"</vt:lpstr>
      <vt:lpstr>Describe the Roles and Responsibilities Associated with Each Phase</vt:lpstr>
      <vt:lpstr>Describe the Roles and Responsibilities Associated with Each Phase</vt:lpstr>
      <vt:lpstr>Demonstrate How to Apply Agile Phases in a Practical Scenario</vt:lpstr>
      <vt:lpstr>15-Minute Group Activity: "Brew Your Agile Coffee"</vt:lpstr>
      <vt:lpstr>15-Minute Group Activity: "Brew Your Agile Coffee"</vt:lpstr>
      <vt:lpstr>15-Minute Group Activity: "Brew Your Agile Coffee"</vt:lpstr>
      <vt:lpstr>15-Minute Group Activity: "Brew Your Agile Coffee"</vt:lpstr>
      <vt:lpstr>Selection</vt:lpstr>
      <vt:lpstr>Selection</vt:lpstr>
      <vt:lpstr>Selection</vt:lpstr>
      <vt:lpstr>Selection: walkthrough</vt:lpstr>
      <vt:lpstr>Selection: walkthrough</vt:lpstr>
      <vt:lpstr>Selection: walkthrough</vt:lpstr>
      <vt:lpstr>Selection: walkthrough</vt:lpstr>
      <vt:lpstr>Selection: walkthrough</vt:lpstr>
      <vt:lpstr>Selection: walkthrough</vt:lpstr>
      <vt:lpstr>Selection: walkthrough</vt:lpstr>
      <vt:lpstr>Selection: walkthrough</vt:lpstr>
      <vt:lpstr>Selection: walkthrough</vt:lpstr>
      <vt:lpstr>Selection: walkthrough</vt:lpstr>
      <vt:lpstr>Selection: walkthrough</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Phases in Agile Software Development Methodology</dc:title>
  <dc:creator>Ali Mostafa</dc:creator>
  <cp:lastModifiedBy>Daanish hussain</cp:lastModifiedBy>
  <cp:revision>30</cp:revision>
  <dcterms:created xsi:type="dcterms:W3CDTF">2023-09-06T09:27:14Z</dcterms:created>
  <dcterms:modified xsi:type="dcterms:W3CDTF">2023-12-09T11:03:44Z</dcterms:modified>
</cp:coreProperties>
</file>