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19" r:id="rId2"/>
    <p:sldId id="256" r:id="rId3"/>
    <p:sldId id="257" r:id="rId4"/>
    <p:sldId id="355" r:id="rId5"/>
    <p:sldId id="258" r:id="rId6"/>
    <p:sldId id="259" r:id="rId7"/>
    <p:sldId id="356" r:id="rId8"/>
    <p:sldId id="357" r:id="rId9"/>
    <p:sldId id="358" r:id="rId10"/>
    <p:sldId id="359" r:id="rId11"/>
    <p:sldId id="360" r:id="rId12"/>
    <p:sldId id="361" r:id="rId13"/>
    <p:sldId id="362" r:id="rId14"/>
    <p:sldId id="364" r:id="rId15"/>
    <p:sldId id="365" r:id="rId16"/>
    <p:sldId id="268" r:id="rId17"/>
    <p:sldId id="267" r:id="rId18"/>
    <p:sldId id="266" r:id="rId19"/>
    <p:sldId id="265" r:id="rId20"/>
    <p:sldId id="264" r:id="rId21"/>
    <p:sldId id="263" r:id="rId22"/>
    <p:sldId id="262" r:id="rId23"/>
    <p:sldId id="261" r:id="rId24"/>
    <p:sldId id="260" r:id="rId25"/>
    <p:sldId id="269" r:id="rId26"/>
    <p:sldId id="270" r:id="rId27"/>
    <p:sldId id="271" r:id="rId28"/>
    <p:sldId id="272" r:id="rId29"/>
    <p:sldId id="273" r:id="rId30"/>
    <p:sldId id="274" r:id="rId31"/>
    <p:sldId id="275" r:id="rId32"/>
    <p:sldId id="276" r:id="rId33"/>
    <p:sldId id="277" r:id="rId34"/>
    <p:sldId id="279" r:id="rId35"/>
    <p:sldId id="280" r:id="rId36"/>
    <p:sldId id="281" r:id="rId37"/>
    <p:sldId id="282" r:id="rId38"/>
    <p:sldId id="283" r:id="rId39"/>
    <p:sldId id="284" r:id="rId40"/>
    <p:sldId id="285" r:id="rId41"/>
    <p:sldId id="286" r:id="rId42"/>
    <p:sldId id="287" r:id="rId43"/>
    <p:sldId id="289" r:id="rId44"/>
    <p:sldId id="290" r:id="rId45"/>
    <p:sldId id="291" r:id="rId46"/>
    <p:sldId id="292" r:id="rId47"/>
    <p:sldId id="293" r:id="rId48"/>
    <p:sldId id="294" r:id="rId49"/>
    <p:sldId id="295" r:id="rId50"/>
    <p:sldId id="296" r:id="rId51"/>
    <p:sldId id="297" r:id="rId52"/>
    <p:sldId id="363" r:id="rId53"/>
    <p:sldId id="346" r:id="rId54"/>
    <p:sldId id="344" r:id="rId55"/>
    <p:sldId id="29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6357" autoAdjust="0"/>
  </p:normalViewPr>
  <p:slideViewPr>
    <p:cSldViewPr snapToGrid="0">
      <p:cViewPr varScale="1">
        <p:scale>
          <a:sx n="110" d="100"/>
          <a:sy n="110" d="100"/>
        </p:scale>
        <p:origin x="5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F717A-38A4-4F7B-AC98-FA57C9B74F04}" type="datetimeFigureOut">
              <a:rPr lang="en-GB" smtClean="0"/>
              <a:t>29/11/2023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04664-4FE3-4BCB-A38A-E65E19A175FA}" type="slidenum">
              <a:rPr lang="en-GB" smtClean="0"/>
              <a:t>‹#›</a:t>
            </a:fld>
            <a:endParaRPr lang="en-GB"/>
          </a:p>
        </p:txBody>
      </p:sp>
    </p:spTree>
    <p:extLst>
      <p:ext uri="{BB962C8B-B14F-4D97-AF65-F5344CB8AC3E}">
        <p14:creationId xmlns:p14="http://schemas.microsoft.com/office/powerpoint/2010/main" val="217418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vectors/dice-games-play-129490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ixabay.com/vectors/dice-games-play-129490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ixabay.com/vectors/dice-games-play-129490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Today, we'll explore the fascinating world of software development, focusing on popular programming languages, understanding the architecture of a basic program, debugging techniques, and best practices for writing clean and efficient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75856038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75856038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75856038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75856038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75856038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75856038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a75856038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a75856038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Arial" panose="020B0604020202020204" pitchFamily="34" charset="0"/>
              </a:rPr>
              <a:t>We'll kick things off by exploring some of the most popular programming languages in the industry today. We'll discuss their origins, strengths, weaknesses, and typical use-cases. This will help you make an informed decision when choosing a language for your projects.</a:t>
            </a:r>
            <a:endParaRPr lang="en-GB" dirty="0"/>
          </a:p>
          <a:p>
            <a:endParaRPr lang="en-GB" dirty="0"/>
          </a:p>
        </p:txBody>
      </p:sp>
      <p:sp>
        <p:nvSpPr>
          <p:cNvPr id="4" name="Slide Number Placeholder 3"/>
          <p:cNvSpPr>
            <a:spLocks noGrp="1"/>
          </p:cNvSpPr>
          <p:nvPr>
            <p:ph type="sldNum" sz="quarter" idx="5"/>
          </p:nvPr>
        </p:nvSpPr>
        <p:spPr/>
        <p:txBody>
          <a:bodyPr/>
          <a:lstStyle/>
          <a:p>
            <a:fld id="{B9604664-4FE3-4BCB-A38A-E65E19A175FA}" type="slidenum">
              <a:rPr lang="en-GB" smtClean="0"/>
              <a:t>16</a:t>
            </a:fld>
            <a:endParaRPr lang="en-GB"/>
          </a:p>
        </p:txBody>
      </p:sp>
    </p:spTree>
    <p:extLst>
      <p:ext uri="{BB962C8B-B14F-4D97-AF65-F5344CB8AC3E}">
        <p14:creationId xmlns:p14="http://schemas.microsoft.com/office/powerpoint/2010/main" val="1421509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Python, created by Guido van Rossum, is lauded for its readability and ease of use. It's a versatile language, widely used in fields like web development, data analysis, artificial intelligence, and more. Its extensive libraries and frameworks make it a developer's go-to choice.</a:t>
            </a:r>
          </a:p>
        </p:txBody>
      </p:sp>
      <p:sp>
        <p:nvSpPr>
          <p:cNvPr id="4" name="Slide Number Placeholder 3"/>
          <p:cNvSpPr>
            <a:spLocks noGrp="1"/>
          </p:cNvSpPr>
          <p:nvPr>
            <p:ph type="sldNum" sz="quarter" idx="5"/>
          </p:nvPr>
        </p:nvSpPr>
        <p:spPr/>
        <p:txBody>
          <a:bodyPr/>
          <a:lstStyle/>
          <a:p>
            <a:fld id="{B9604664-4FE3-4BCB-A38A-E65E19A175FA}" type="slidenum">
              <a:rPr lang="en-GB" smtClean="0"/>
              <a:t>17</a:t>
            </a:fld>
            <a:endParaRPr lang="en-GB"/>
          </a:p>
        </p:txBody>
      </p:sp>
    </p:spTree>
    <p:extLst>
      <p:ext uri="{BB962C8B-B14F-4D97-AF65-F5344CB8AC3E}">
        <p14:creationId xmlns:p14="http://schemas.microsoft.com/office/powerpoint/2010/main" val="4084878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Java, developed by Sun Microsystems, is an object-oriented, class-based language. It's highly popular in enterprise-level applications and Android mobile development. Its 'Write Once, Run Anywhere' philosophy makes it incredibly portable across different platforms.</a:t>
            </a:r>
          </a:p>
        </p:txBody>
      </p:sp>
      <p:sp>
        <p:nvSpPr>
          <p:cNvPr id="4" name="Slide Number Placeholder 3"/>
          <p:cNvSpPr>
            <a:spLocks noGrp="1"/>
          </p:cNvSpPr>
          <p:nvPr>
            <p:ph type="sldNum" sz="quarter" idx="5"/>
          </p:nvPr>
        </p:nvSpPr>
        <p:spPr/>
        <p:txBody>
          <a:bodyPr/>
          <a:lstStyle/>
          <a:p>
            <a:fld id="{B9604664-4FE3-4BCB-A38A-E65E19A175FA}" type="slidenum">
              <a:rPr lang="en-GB" smtClean="0"/>
              <a:t>18</a:t>
            </a:fld>
            <a:endParaRPr lang="en-GB"/>
          </a:p>
        </p:txBody>
      </p:sp>
    </p:spTree>
    <p:extLst>
      <p:ext uri="{BB962C8B-B14F-4D97-AF65-F5344CB8AC3E}">
        <p14:creationId xmlns:p14="http://schemas.microsoft.com/office/powerpoint/2010/main" val="425595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There are many popular programming languages to choose from, each with its own strengths and weaknesses.</a:t>
            </a:r>
          </a:p>
          <a:p>
            <a:pPr>
              <a:buFontTx/>
              <a:buChar char="•"/>
            </a:pPr>
            <a:r>
              <a:rPr lang="en-US" dirty="0"/>
              <a:t>It is important to choose the right language for your project, based on your needs and the available resources.</a:t>
            </a:r>
          </a:p>
          <a:p>
            <a:pPr>
              <a:buFontTx/>
              <a:buChar char="•"/>
            </a:pPr>
            <a:r>
              <a:rPr lang="en-US" dirty="0"/>
              <a:t>No matter which language you choose, there is a large community of developers to help you along the way.</a:t>
            </a:r>
          </a:p>
          <a:p>
            <a:endParaRPr lang="en-GB" dirty="0"/>
          </a:p>
        </p:txBody>
      </p:sp>
      <p:sp>
        <p:nvSpPr>
          <p:cNvPr id="4" name="Slide Number Placeholder 3"/>
          <p:cNvSpPr>
            <a:spLocks noGrp="1"/>
          </p:cNvSpPr>
          <p:nvPr>
            <p:ph type="sldNum" sz="quarter" idx="5"/>
          </p:nvPr>
        </p:nvSpPr>
        <p:spPr/>
        <p:txBody>
          <a:bodyPr/>
          <a:lstStyle/>
          <a:p>
            <a:fld id="{B9604664-4FE3-4BCB-A38A-E65E19A175FA}" type="slidenum">
              <a:rPr lang="en-GB" smtClean="0"/>
              <a:t>24</a:t>
            </a:fld>
            <a:endParaRPr lang="en-GB"/>
          </a:p>
        </p:txBody>
      </p:sp>
    </p:spTree>
    <p:extLst>
      <p:ext uri="{BB962C8B-B14F-4D97-AF65-F5344CB8AC3E}">
        <p14:creationId xmlns:p14="http://schemas.microsoft.com/office/powerpoint/2010/main" val="3449174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Now, let's shift our focus to the anatomy of a program. Understanding the basic building blocks like variables, functions, loops, and conditional statements is crucial. These elements serve as the foundation upon which all software is built.</a:t>
            </a:r>
          </a:p>
        </p:txBody>
      </p:sp>
      <p:sp>
        <p:nvSpPr>
          <p:cNvPr id="4" name="Slide Number Placeholder 3"/>
          <p:cNvSpPr>
            <a:spLocks noGrp="1"/>
          </p:cNvSpPr>
          <p:nvPr>
            <p:ph type="sldNum" sz="quarter" idx="5"/>
          </p:nvPr>
        </p:nvSpPr>
        <p:spPr/>
        <p:txBody>
          <a:bodyPr/>
          <a:lstStyle/>
          <a:p>
            <a:fld id="{B9604664-4FE3-4BCB-A38A-E65E19A175FA}" type="slidenum">
              <a:rPr lang="en-GB" smtClean="0"/>
              <a:t>25</a:t>
            </a:fld>
            <a:endParaRPr lang="en-GB"/>
          </a:p>
        </p:txBody>
      </p:sp>
    </p:spTree>
    <p:extLst>
      <p:ext uri="{BB962C8B-B14F-4D97-AF65-F5344CB8AC3E}">
        <p14:creationId xmlns:p14="http://schemas.microsoft.com/office/powerpoint/2010/main" val="1090797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A program is made up of several components, including variables, functions, classes, control flow, input and output, and error handling.</a:t>
            </a:r>
          </a:p>
          <a:p>
            <a:pPr>
              <a:buFontTx/>
              <a:buChar char="•"/>
            </a:pPr>
            <a:r>
              <a:rPr lang="en-US" dirty="0"/>
              <a:t>These components are used to store data, perform tasks, execute instructions, get data into and out of the program, and handle unexpected situations.</a:t>
            </a:r>
          </a:p>
          <a:p>
            <a:pPr>
              <a:buFontTx/>
              <a:buChar char="•"/>
            </a:pPr>
            <a:r>
              <a:rPr lang="en-US" dirty="0"/>
              <a:t>By understanding the structure of a basic program, you can create powerful and efficient programs.</a:t>
            </a:r>
            <a:endParaRPr lang="en-GB" dirty="0"/>
          </a:p>
          <a:p>
            <a:endParaRPr lang="en-GB" dirty="0"/>
          </a:p>
        </p:txBody>
      </p:sp>
      <p:sp>
        <p:nvSpPr>
          <p:cNvPr id="4" name="Slide Number Placeholder 3"/>
          <p:cNvSpPr>
            <a:spLocks noGrp="1"/>
          </p:cNvSpPr>
          <p:nvPr>
            <p:ph type="sldNum" sz="quarter" idx="5"/>
          </p:nvPr>
        </p:nvSpPr>
        <p:spPr/>
        <p:txBody>
          <a:bodyPr/>
          <a:lstStyle/>
          <a:p>
            <a:fld id="{B9604664-4FE3-4BCB-A38A-E65E19A175FA}" type="slidenum">
              <a:rPr lang="en-GB" smtClean="0"/>
              <a:t>26</a:t>
            </a:fld>
            <a:endParaRPr lang="en-GB"/>
          </a:p>
        </p:txBody>
      </p:sp>
    </p:spTree>
    <p:extLst>
      <p:ext uri="{BB962C8B-B14F-4D97-AF65-F5344CB8AC3E}">
        <p14:creationId xmlns:p14="http://schemas.microsoft.com/office/powerpoint/2010/main" val="387309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bffac6d6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bffac6d6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 </a:t>
            </a:r>
            <a:r>
              <a:rPr lang="en-GB" sz="1000" u="sng">
                <a:solidFill>
                  <a:schemeClr val="hlink"/>
                </a:solidFill>
                <a:latin typeface="Quicksand"/>
                <a:ea typeface="Quicksand"/>
                <a:cs typeface="Quicksand"/>
                <a:sym typeface="Quicksand"/>
                <a:hlinkClick r:id="rId3"/>
              </a:rPr>
              <a:t>https://pixabay.com/vectors/dice-games-play-1294902/</a:t>
            </a:r>
            <a:endParaRPr sz="1000">
              <a:latin typeface="Quicksand"/>
              <a:ea typeface="Quicksand"/>
              <a:cs typeface="Quicksand"/>
              <a:sym typeface="Quicksan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Arial" panose="020B0604020202020204" pitchFamily="34" charset="0"/>
              </a:rPr>
              <a:t>Now, let's shift our focus to the anatomy of a program. Understanding the basic building blocks like variables, functions, loops, and conditional statements is crucial. These elements serve as the foundation upon which all software is built.</a:t>
            </a:r>
          </a:p>
          <a:p>
            <a:endParaRPr lang="en-GB" dirty="0"/>
          </a:p>
        </p:txBody>
      </p:sp>
      <p:sp>
        <p:nvSpPr>
          <p:cNvPr id="4" name="Slide Number Placeholder 3"/>
          <p:cNvSpPr>
            <a:spLocks noGrp="1"/>
          </p:cNvSpPr>
          <p:nvPr>
            <p:ph type="sldNum" sz="quarter" idx="5"/>
          </p:nvPr>
        </p:nvSpPr>
        <p:spPr/>
        <p:txBody>
          <a:bodyPr/>
          <a:lstStyle/>
          <a:p>
            <a:fld id="{B9604664-4FE3-4BCB-A38A-E65E19A175FA}" type="slidenum">
              <a:rPr lang="en-GB" smtClean="0"/>
              <a:t>27</a:t>
            </a:fld>
            <a:endParaRPr lang="en-GB"/>
          </a:p>
        </p:txBody>
      </p:sp>
    </p:spTree>
    <p:extLst>
      <p:ext uri="{BB962C8B-B14F-4D97-AF65-F5344CB8AC3E}">
        <p14:creationId xmlns:p14="http://schemas.microsoft.com/office/powerpoint/2010/main" val="3658855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Debugging is often considered an art. It's the process of identifying and fixing errors in your code. We'll discuss the different types of errors you might encounter and introduce some tools and techniques for debugging. Mastering this skill can save you countless hours in your development journey.</a:t>
            </a:r>
          </a:p>
        </p:txBody>
      </p:sp>
      <p:sp>
        <p:nvSpPr>
          <p:cNvPr id="4" name="Slide Number Placeholder 3"/>
          <p:cNvSpPr>
            <a:spLocks noGrp="1"/>
          </p:cNvSpPr>
          <p:nvPr>
            <p:ph type="sldNum" sz="quarter" idx="5"/>
          </p:nvPr>
        </p:nvSpPr>
        <p:spPr/>
        <p:txBody>
          <a:bodyPr/>
          <a:lstStyle/>
          <a:p>
            <a:fld id="{B9604664-4FE3-4BCB-A38A-E65E19A175FA}" type="slidenum">
              <a:rPr lang="en-GB" smtClean="0"/>
              <a:t>33</a:t>
            </a:fld>
            <a:endParaRPr lang="en-GB"/>
          </a:p>
        </p:txBody>
      </p:sp>
    </p:spTree>
    <p:extLst>
      <p:ext uri="{BB962C8B-B14F-4D97-AF65-F5344CB8AC3E}">
        <p14:creationId xmlns:p14="http://schemas.microsoft.com/office/powerpoint/2010/main" val="651448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Debugging is often considered an art. It's the process of identifying and fixing errors in your code. We'll discuss the different types of errors you might encounter and introduce some tools and techniques for debugging. Mastering this skill can save you countless hours in your development journey.</a:t>
            </a:r>
          </a:p>
        </p:txBody>
      </p:sp>
      <p:sp>
        <p:nvSpPr>
          <p:cNvPr id="4" name="Slide Number Placeholder 3"/>
          <p:cNvSpPr>
            <a:spLocks noGrp="1"/>
          </p:cNvSpPr>
          <p:nvPr>
            <p:ph type="sldNum" sz="quarter" idx="5"/>
          </p:nvPr>
        </p:nvSpPr>
        <p:spPr/>
        <p:txBody>
          <a:bodyPr/>
          <a:lstStyle/>
          <a:p>
            <a:fld id="{B9604664-4FE3-4BCB-A38A-E65E19A175FA}" type="slidenum">
              <a:rPr lang="en-GB" smtClean="0"/>
              <a:t>34</a:t>
            </a:fld>
            <a:endParaRPr lang="en-GB"/>
          </a:p>
        </p:txBody>
      </p:sp>
    </p:spTree>
    <p:extLst>
      <p:ext uri="{BB962C8B-B14F-4D97-AF65-F5344CB8AC3E}">
        <p14:creationId xmlns:p14="http://schemas.microsoft.com/office/powerpoint/2010/main" val="826284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Debugging is often considered an art. It's the process of identifying and fixing errors in your code. We'll discuss the different types of errors you might encounter and introduce some tools and techniques for debugging. Mastering this skill can save you countless hours in your development journey.</a:t>
            </a:r>
          </a:p>
        </p:txBody>
      </p:sp>
      <p:sp>
        <p:nvSpPr>
          <p:cNvPr id="4" name="Slide Number Placeholder 3"/>
          <p:cNvSpPr>
            <a:spLocks noGrp="1"/>
          </p:cNvSpPr>
          <p:nvPr>
            <p:ph type="sldNum" sz="quarter" idx="5"/>
          </p:nvPr>
        </p:nvSpPr>
        <p:spPr/>
        <p:txBody>
          <a:bodyPr/>
          <a:lstStyle/>
          <a:p>
            <a:fld id="{B9604664-4FE3-4BCB-A38A-E65E19A175FA}" type="slidenum">
              <a:rPr lang="en-GB" smtClean="0"/>
              <a:t>35</a:t>
            </a:fld>
            <a:endParaRPr lang="en-GB"/>
          </a:p>
        </p:txBody>
      </p:sp>
    </p:spTree>
    <p:extLst>
      <p:ext uri="{BB962C8B-B14F-4D97-AF65-F5344CB8AC3E}">
        <p14:creationId xmlns:p14="http://schemas.microsoft.com/office/powerpoint/2010/main" val="3358974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Debugging is an essential skill for any software developer.</a:t>
            </a:r>
          </a:p>
          <a:p>
            <a:pPr>
              <a:buFontTx/>
              <a:buChar char="•"/>
            </a:pPr>
            <a:r>
              <a:rPr lang="en-US" dirty="0"/>
              <a:t>It is important to understand the different types of errors, tools, and strategies in order to debug a program effectively.</a:t>
            </a:r>
          </a:p>
          <a:p>
            <a:pPr>
              <a:buFontTx/>
              <a:buChar char="•"/>
            </a:pPr>
            <a:r>
              <a:rPr lang="en-US" dirty="0"/>
              <a:t>By following these tips, you can become a better and more efficient debugger.</a:t>
            </a:r>
            <a:endParaRPr lang="en-GB" dirty="0"/>
          </a:p>
          <a:p>
            <a:endParaRPr lang="en-GB" dirty="0"/>
          </a:p>
        </p:txBody>
      </p:sp>
      <p:sp>
        <p:nvSpPr>
          <p:cNvPr id="4" name="Slide Number Placeholder 3"/>
          <p:cNvSpPr>
            <a:spLocks noGrp="1"/>
          </p:cNvSpPr>
          <p:nvPr>
            <p:ph type="sldNum" sz="quarter" idx="5"/>
          </p:nvPr>
        </p:nvSpPr>
        <p:spPr/>
        <p:txBody>
          <a:bodyPr/>
          <a:lstStyle/>
          <a:p>
            <a:fld id="{B9604664-4FE3-4BCB-A38A-E65E19A175FA}" type="slidenum">
              <a:rPr lang="en-GB" smtClean="0"/>
              <a:t>42</a:t>
            </a:fld>
            <a:endParaRPr lang="en-GB"/>
          </a:p>
        </p:txBody>
      </p:sp>
    </p:spTree>
    <p:extLst>
      <p:ext uri="{BB962C8B-B14F-4D97-AF65-F5344CB8AC3E}">
        <p14:creationId xmlns:p14="http://schemas.microsoft.com/office/powerpoint/2010/main" val="87957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Writing code is easy; writing good code is challenging. In this section, we'll explore best practices that can make your code not only functional but also clean, efficient, and maintainable. We'll talk about the importance of commenting, naming conventions, reusability, and version control.</a:t>
            </a:r>
            <a:endParaRPr lang="en-GB" dirty="0"/>
          </a:p>
        </p:txBody>
      </p:sp>
      <p:sp>
        <p:nvSpPr>
          <p:cNvPr id="4" name="Slide Number Placeholder 3"/>
          <p:cNvSpPr>
            <a:spLocks noGrp="1"/>
          </p:cNvSpPr>
          <p:nvPr>
            <p:ph type="sldNum" sz="quarter" idx="5"/>
          </p:nvPr>
        </p:nvSpPr>
        <p:spPr/>
        <p:txBody>
          <a:bodyPr/>
          <a:lstStyle/>
          <a:p>
            <a:fld id="{B9604664-4FE3-4BCB-A38A-E65E19A175FA}" type="slidenum">
              <a:rPr lang="en-GB" smtClean="0"/>
              <a:t>43</a:t>
            </a:fld>
            <a:endParaRPr lang="en-GB"/>
          </a:p>
        </p:txBody>
      </p:sp>
    </p:spTree>
    <p:extLst>
      <p:ext uri="{BB962C8B-B14F-4D97-AF65-F5344CB8AC3E}">
        <p14:creationId xmlns:p14="http://schemas.microsoft.com/office/powerpoint/2010/main" val="738612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By following these best practices, you can write clean and efficient code that is easy to read, understand, debug, and maintain.</a:t>
            </a:r>
          </a:p>
          <a:p>
            <a:pPr>
              <a:buFontTx/>
              <a:buChar char="•"/>
            </a:pPr>
            <a:r>
              <a:rPr lang="en-US" dirty="0"/>
              <a:t>This will make your code more robust and make it easier to work with in the future.</a:t>
            </a:r>
            <a:endParaRPr lang="en-GB" dirty="0"/>
          </a:p>
          <a:p>
            <a:endParaRPr lang="en-GB" dirty="0"/>
          </a:p>
        </p:txBody>
      </p:sp>
      <p:sp>
        <p:nvSpPr>
          <p:cNvPr id="4" name="Slide Number Placeholder 3"/>
          <p:cNvSpPr>
            <a:spLocks noGrp="1"/>
          </p:cNvSpPr>
          <p:nvPr>
            <p:ph type="sldNum" sz="quarter" idx="5"/>
          </p:nvPr>
        </p:nvSpPr>
        <p:spPr/>
        <p:txBody>
          <a:bodyPr/>
          <a:lstStyle/>
          <a:p>
            <a:fld id="{B9604664-4FE3-4BCB-A38A-E65E19A175FA}" type="slidenum">
              <a:rPr lang="en-GB" smtClean="0"/>
              <a:t>51</a:t>
            </a:fld>
            <a:endParaRPr lang="en-GB"/>
          </a:p>
        </p:txBody>
      </p:sp>
    </p:spTree>
    <p:extLst>
      <p:ext uri="{BB962C8B-B14F-4D97-AF65-F5344CB8AC3E}">
        <p14:creationId xmlns:p14="http://schemas.microsoft.com/office/powerpoint/2010/main" val="1381116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75856038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75856038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A1 Worksheet - </a:t>
            </a:r>
            <a:r>
              <a:rPr lang="en-GB" dirty="0" err="1"/>
              <a:t>Randint</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53</a:t>
            </a:fld>
            <a:endParaRPr lang="en-GB"/>
          </a:p>
        </p:txBody>
      </p:sp>
    </p:spTree>
    <p:extLst>
      <p:ext uri="{BB962C8B-B14F-4D97-AF65-F5344CB8AC3E}">
        <p14:creationId xmlns:p14="http://schemas.microsoft.com/office/powerpoint/2010/main" val="346410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66aa030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66aa030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 </a:t>
            </a:r>
            <a:r>
              <a:rPr lang="en-GB" sz="1000" u="sng">
                <a:solidFill>
                  <a:schemeClr val="hlink"/>
                </a:solidFill>
                <a:latin typeface="Quicksand"/>
                <a:ea typeface="Quicksand"/>
                <a:cs typeface="Quicksand"/>
                <a:sym typeface="Quicksand"/>
                <a:hlinkClick r:id="rId3"/>
              </a:rPr>
              <a:t>https://pixabay.com/vectors/dice-games-play-1294902/</a:t>
            </a:r>
            <a:endParaRPr sz="1000">
              <a:latin typeface="Quicksand"/>
              <a:ea typeface="Quicksand"/>
              <a:cs typeface="Quicksand"/>
              <a:sym typeface="Quicksan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62078bfa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62078bfa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 </a:t>
            </a:r>
            <a:r>
              <a:rPr lang="en-GB" sz="1000" u="sng">
                <a:solidFill>
                  <a:schemeClr val="hlink"/>
                </a:solidFill>
                <a:latin typeface="Quicksand"/>
                <a:ea typeface="Quicksand"/>
                <a:cs typeface="Quicksand"/>
                <a:sym typeface="Quicksand"/>
                <a:hlinkClick r:id="rId3"/>
              </a:rPr>
              <a:t>https://pixabay.com/vectors/dice-games-play-1294902/</a:t>
            </a:r>
            <a:endParaRPr sz="1000">
              <a:latin typeface="Quicksand"/>
              <a:ea typeface="Quicksand"/>
              <a:cs typeface="Quicksand"/>
              <a:sym typeface="Quicksan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62078bfa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62078bfa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7585603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7585603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75856038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75856038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75856038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75856038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75856038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75856038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6278-12D3-C2D2-761D-44C859248D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CCA4E1-E872-A1AE-75FB-CDF442AC9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03810A7-68B9-2B6B-9242-FCF4F262FE48}"/>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5" name="Footer Placeholder 4">
            <a:extLst>
              <a:ext uri="{FF2B5EF4-FFF2-40B4-BE49-F238E27FC236}">
                <a16:creationId xmlns:a16="http://schemas.microsoft.com/office/drawing/2014/main" id="{D2C382B8-1C77-F2BD-08F5-B30331D703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D9EC0-D189-22B9-4541-C43AA8378BD3}"/>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190108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5CB1-05F5-56E6-1AC5-79EAD6852D8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1F4017-F9F6-670F-BAF7-D365CA3D6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1AD5CA-F7BF-FC24-B8A4-547CA17B2A96}"/>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5" name="Footer Placeholder 4">
            <a:extLst>
              <a:ext uri="{FF2B5EF4-FFF2-40B4-BE49-F238E27FC236}">
                <a16:creationId xmlns:a16="http://schemas.microsoft.com/office/drawing/2014/main" id="{0862C095-29A6-F652-B16D-D3C8F9E7B2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E8EE87-11D7-9B29-B320-448C82BAE8FD}"/>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339499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0D79A-AAB6-C561-E124-50FA8FB708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6EA6EA-1E4A-63C0-701D-49CABD10D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8DED49-7365-F56F-2B2C-8A2D1236966E}"/>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5" name="Footer Placeholder 4">
            <a:extLst>
              <a:ext uri="{FF2B5EF4-FFF2-40B4-BE49-F238E27FC236}">
                <a16:creationId xmlns:a16="http://schemas.microsoft.com/office/drawing/2014/main" id="{B7F84E3B-8CB4-F938-03BF-CE38EFC049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6A8653-D091-A747-22E0-E589D73D8775}"/>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2013608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1pPr>
            <a:lvl2pPr marL="0" marR="0" lvl="1"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2pPr>
            <a:lvl3pPr marL="0" marR="0" lvl="2"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3pPr>
            <a:lvl4pPr marL="0" marR="0" lvl="3"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4pPr>
            <a:lvl5pPr marL="0" marR="0" lvl="4"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5pPr>
            <a:lvl6pPr marL="0" marR="0" lvl="5"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6pPr>
            <a:lvl7pPr marL="0" marR="0" lvl="6"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7pPr>
            <a:lvl8pPr marL="0" marR="0" lvl="7"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8pPr>
            <a:lvl9pPr marL="0" marR="0" lvl="8"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9pPr>
          </a:lstStyle>
          <a:p>
            <a:fld id="{00000000-1234-1234-1234-123412341234}" type="slidenum">
              <a:rPr lang="en-GB" smtClean="0"/>
              <a:pPr/>
              <a:t>‹#›</a:t>
            </a:fld>
            <a:endParaRPr lang="en-GB"/>
          </a:p>
        </p:txBody>
      </p:sp>
      <p:sp>
        <p:nvSpPr>
          <p:cNvPr id="40" name="Google Shape;40;p7"/>
          <p:cNvSpPr txBox="1">
            <a:spLocks noGrp="1"/>
          </p:cNvSpPr>
          <p:nvPr>
            <p:ph type="body" idx="2"/>
          </p:nvPr>
        </p:nvSpPr>
        <p:spPr>
          <a:xfrm>
            <a:off x="6315467" y="1560133"/>
            <a:ext cx="5462000" cy="48788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a:noFill/>
          <a:ln>
            <a:noFill/>
          </a:ln>
        </p:spPr>
        <p:txBody>
          <a:bodyPr spcFirstLastPara="1" wrap="square" lIns="91425" tIns="91425" rIns="0" bIns="91425" anchor="ctr" anchorCtr="0">
            <a:noAutofit/>
          </a:bodyPr>
          <a:lstStyle>
            <a:lvl1pPr lvl="0" algn="r">
              <a:lnSpc>
                <a:spcPct val="100000"/>
              </a:lnSpc>
              <a:spcBef>
                <a:spcPts val="0"/>
              </a:spcBef>
              <a:spcAft>
                <a:spcPts val="0"/>
              </a:spcAft>
              <a:buSzPts val="1800"/>
              <a:buNone/>
              <a:defRPr sz="1600" b="1"/>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787548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ives / Questions / Lists">
  <p:cSld name="Objectives / Questions / Lists">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414533" y="1356967"/>
            <a:ext cx="11362800" cy="50820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3"/>
          <p:cNvSpPr txBox="1">
            <a:spLocks noGrp="1"/>
          </p:cNvSpPr>
          <p:nvPr>
            <p:ph type="title"/>
          </p:nvPr>
        </p:nvSpPr>
        <p:spPr>
          <a:xfrm>
            <a:off x="414533" y="414533"/>
            <a:ext cx="11362800" cy="94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3"/>
          <p:cNvSpPr txBox="1">
            <a:spLocks noGrp="1"/>
          </p:cNvSpPr>
          <p:nvPr>
            <p:ph type="sldNum" idx="12"/>
          </p:nvPr>
        </p:nvSpPr>
        <p:spPr>
          <a:xfrm>
            <a:off x="11776267" y="6439067"/>
            <a:ext cx="415600" cy="4188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1pPr>
            <a:lvl2pPr marL="0" marR="0" lvl="1"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2pPr>
            <a:lvl3pPr marL="0" marR="0" lvl="2"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3pPr>
            <a:lvl4pPr marL="0" marR="0" lvl="3"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4pPr>
            <a:lvl5pPr marL="0" marR="0" lvl="4"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5pPr>
            <a:lvl6pPr marL="0" marR="0" lvl="5"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6pPr>
            <a:lvl7pPr marL="0" marR="0" lvl="6"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7pPr>
            <a:lvl8pPr marL="0" marR="0" lvl="7"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8pPr>
            <a:lvl9pPr marL="0" marR="0" lvl="8"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9pPr>
          </a:lstStyle>
          <a:p>
            <a:fld id="{00000000-1234-1234-1234-123412341234}" type="slidenum">
              <a:rPr lang="en-GB" smtClean="0"/>
              <a:pPr/>
              <a:t>‹#›</a:t>
            </a:fld>
            <a:endParaRPr lang="en-GB"/>
          </a:p>
        </p:txBody>
      </p:sp>
      <p:sp>
        <p:nvSpPr>
          <p:cNvPr id="19" name="Google Shape;19;p3"/>
          <p:cNvSpPr txBox="1">
            <a:spLocks noGrp="1"/>
          </p:cNvSpPr>
          <p:nvPr>
            <p:ph type="subTitle" idx="2"/>
          </p:nvPr>
        </p:nvSpPr>
        <p:spPr>
          <a:xfrm>
            <a:off x="7010400" y="0"/>
            <a:ext cx="4753200" cy="418800"/>
          </a:xfrm>
          <a:prstGeom prst="rect">
            <a:avLst/>
          </a:prstGeom>
          <a:noFill/>
          <a:ln>
            <a:noFill/>
          </a:ln>
        </p:spPr>
        <p:txBody>
          <a:bodyPr spcFirstLastPara="1" wrap="square" lIns="91425" tIns="91425" rIns="0" bIns="91425" anchor="ctr" anchorCtr="0">
            <a:noAutofit/>
          </a:bodyPr>
          <a:lstStyle>
            <a:lvl1pPr lvl="0" algn="r">
              <a:lnSpc>
                <a:spcPct val="100000"/>
              </a:lnSpc>
              <a:spcBef>
                <a:spcPts val="0"/>
              </a:spcBef>
              <a:spcAft>
                <a:spcPts val="0"/>
              </a:spcAft>
              <a:buSzPts val="1800"/>
              <a:buNone/>
              <a:defRPr sz="1600" b="1"/>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67267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C697-86C0-643A-A041-A075347394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8262CE-449D-F083-E46E-42C55C39D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BCC53D-40C0-C22C-0334-10445D3391B1}"/>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5" name="Footer Placeholder 4">
            <a:extLst>
              <a:ext uri="{FF2B5EF4-FFF2-40B4-BE49-F238E27FC236}">
                <a16:creationId xmlns:a16="http://schemas.microsoft.com/office/drawing/2014/main" id="{581985F8-B7F6-E7F4-A5FE-2A05BD3FB7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6B6570-58E9-CC67-9AEB-8194CCE787FB}"/>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32986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9432-B552-CB30-1DAB-645B24CAD8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E74E74-1EBE-B6AA-AED1-67068F0BF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9DE9F-6D2A-7930-264F-E9F261223886}"/>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5" name="Footer Placeholder 4">
            <a:extLst>
              <a:ext uri="{FF2B5EF4-FFF2-40B4-BE49-F238E27FC236}">
                <a16:creationId xmlns:a16="http://schemas.microsoft.com/office/drawing/2014/main" id="{373D6EFB-EB1D-9DB9-A9EB-66A40C20BE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D92714-0839-98A9-2679-F806DF8A5D64}"/>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244025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6473-0DB2-4DBA-5A13-324FE32BEF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7F4C14-7168-9A90-4CE9-767382BB7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D43ABC3-0545-A009-95C6-BD0F61CBF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3DF7E2-C211-8B10-0042-F8D8FFD8F5BB}"/>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6" name="Footer Placeholder 5">
            <a:extLst>
              <a:ext uri="{FF2B5EF4-FFF2-40B4-BE49-F238E27FC236}">
                <a16:creationId xmlns:a16="http://schemas.microsoft.com/office/drawing/2014/main" id="{5F1BA653-FC34-3032-70A5-646F02C7AC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EC3F96-79C0-8744-B8A0-2B6950AE880A}"/>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211411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9D47-1BCD-0158-042F-61DF099D43E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F8B05C-29B7-A38C-F01C-C98DDE8B5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AB162-38ED-00CF-9BA5-6A910AE569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BC033F-1376-F089-81F7-76F004C57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AC8E5-F565-4290-8EB4-D5DAF7CAC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B11B36-36E1-C4A4-6A1F-696151462425}"/>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8" name="Footer Placeholder 7">
            <a:extLst>
              <a:ext uri="{FF2B5EF4-FFF2-40B4-BE49-F238E27FC236}">
                <a16:creationId xmlns:a16="http://schemas.microsoft.com/office/drawing/2014/main" id="{E7C5C765-DDA5-A6A5-6AE3-D78D4C97E2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D7269AC-4C2F-E964-CF78-F5B18E50830D}"/>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391979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7BAF-57AF-8F31-9CC7-E935BB98B6F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D59823-9B84-B917-60B2-383AA57DB410}"/>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4" name="Footer Placeholder 3">
            <a:extLst>
              <a:ext uri="{FF2B5EF4-FFF2-40B4-BE49-F238E27FC236}">
                <a16:creationId xmlns:a16="http://schemas.microsoft.com/office/drawing/2014/main" id="{639AA3BB-9FA8-17B7-A15E-63973E69DC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281796-EADA-9299-34B2-7AC6D5AB74C2}"/>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375919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72D47A-EA04-E325-240E-10429482E55D}"/>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3" name="Footer Placeholder 2">
            <a:extLst>
              <a:ext uri="{FF2B5EF4-FFF2-40B4-BE49-F238E27FC236}">
                <a16:creationId xmlns:a16="http://schemas.microsoft.com/office/drawing/2014/main" id="{179E4A86-B347-4812-CFA3-4ED3F85648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113422-C79B-BEE8-EA42-65DED0FA287C}"/>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216120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5718-8A1C-1031-A917-34DDC0C1B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163560-03D5-7EEE-CD2B-27EE9CA95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85CB0F-7149-9092-D2F2-B116EA3C8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578C8-13D4-E2EE-809D-A05F199CB699}"/>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6" name="Footer Placeholder 5">
            <a:extLst>
              <a:ext uri="{FF2B5EF4-FFF2-40B4-BE49-F238E27FC236}">
                <a16:creationId xmlns:a16="http://schemas.microsoft.com/office/drawing/2014/main" id="{D655BBE9-0D51-C96C-3AFA-BC0F7BA82B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B5B672-CA3D-17CC-AC66-FF6E715FF104}"/>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214244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D136-49B4-802B-B85B-02040B04D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A77282-BA31-348F-D713-1AEB28E83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2E05D65-1404-D7A2-1571-358AA9650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6BBE4-B8DA-5551-5307-3B3B4AA75295}"/>
              </a:ext>
            </a:extLst>
          </p:cNvPr>
          <p:cNvSpPr>
            <a:spLocks noGrp="1"/>
          </p:cNvSpPr>
          <p:nvPr>
            <p:ph type="dt" sz="half" idx="10"/>
          </p:nvPr>
        </p:nvSpPr>
        <p:spPr/>
        <p:txBody>
          <a:bodyPr/>
          <a:lstStyle/>
          <a:p>
            <a:fld id="{8AFFEF70-E688-4BE0-96D7-C63444F26DC9}" type="datetimeFigureOut">
              <a:rPr lang="en-GB" smtClean="0"/>
              <a:t>29/11/2023</a:t>
            </a:fld>
            <a:endParaRPr lang="en-GB"/>
          </a:p>
        </p:txBody>
      </p:sp>
      <p:sp>
        <p:nvSpPr>
          <p:cNvPr id="6" name="Footer Placeholder 5">
            <a:extLst>
              <a:ext uri="{FF2B5EF4-FFF2-40B4-BE49-F238E27FC236}">
                <a16:creationId xmlns:a16="http://schemas.microsoft.com/office/drawing/2014/main" id="{2AD19465-84FF-863E-FA1D-A6E539255B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B7449B-DE5B-A2F8-800D-46F8FB87A392}"/>
              </a:ext>
            </a:extLst>
          </p:cNvPr>
          <p:cNvSpPr>
            <a:spLocks noGrp="1"/>
          </p:cNvSpPr>
          <p:nvPr>
            <p:ph type="sldNum" sz="quarter" idx="12"/>
          </p:nvPr>
        </p:nvSpPr>
        <p:spPr/>
        <p:txBody>
          <a:bodyPr/>
          <a:lstStyle/>
          <a:p>
            <a:fld id="{7D5A611E-C67E-4CB2-8F51-4C07BCAA37F4}" type="slidenum">
              <a:rPr lang="en-GB" smtClean="0"/>
              <a:t>‹#›</a:t>
            </a:fld>
            <a:endParaRPr lang="en-GB"/>
          </a:p>
        </p:txBody>
      </p:sp>
    </p:spTree>
    <p:extLst>
      <p:ext uri="{BB962C8B-B14F-4D97-AF65-F5344CB8AC3E}">
        <p14:creationId xmlns:p14="http://schemas.microsoft.com/office/powerpoint/2010/main" val="387463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842AE-191F-1541-7FFC-6AAF17F11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2581B1-E004-6E83-9D41-B0C6B276C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0A386-A500-9969-42A2-32FFE2A2C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FEF70-E688-4BE0-96D7-C63444F26DC9}" type="datetimeFigureOut">
              <a:rPr lang="en-GB" smtClean="0"/>
              <a:t>29/11/2023</a:t>
            </a:fld>
            <a:endParaRPr lang="en-GB"/>
          </a:p>
        </p:txBody>
      </p:sp>
      <p:sp>
        <p:nvSpPr>
          <p:cNvPr id="5" name="Footer Placeholder 4">
            <a:extLst>
              <a:ext uri="{FF2B5EF4-FFF2-40B4-BE49-F238E27FC236}">
                <a16:creationId xmlns:a16="http://schemas.microsoft.com/office/drawing/2014/main" id="{D85F63AD-870D-E426-F3D0-3C50CCBD5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0431FCB-91F5-F473-B02D-8F8865EC9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A611E-C67E-4CB2-8F51-4C07BCAA37F4}" type="slidenum">
              <a:rPr lang="en-GB" smtClean="0"/>
              <a:t>‹#›</a:t>
            </a:fld>
            <a:endParaRPr lang="en-GB"/>
          </a:p>
        </p:txBody>
      </p:sp>
    </p:spTree>
    <p:extLst>
      <p:ext uri="{BB962C8B-B14F-4D97-AF65-F5344CB8AC3E}">
        <p14:creationId xmlns:p14="http://schemas.microsoft.com/office/powerpoint/2010/main" val="2417220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7/"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Importing the </a:t>
            </a:r>
            <a:r>
              <a:rPr lang="en-GB" b="0" dirty="0" err="1">
                <a:latin typeface="Roboto Mono"/>
                <a:ea typeface="Roboto Mono"/>
                <a:cs typeface="Roboto Mono"/>
                <a:sym typeface="Roboto Mono"/>
              </a:rPr>
              <a:t>randint</a:t>
            </a:r>
            <a:r>
              <a:rPr lang="en-GB" b="0" dirty="0"/>
              <a:t> </a:t>
            </a:r>
            <a:r>
              <a:rPr lang="en-GB" dirty="0"/>
              <a:t>function</a:t>
            </a:r>
            <a:endParaRPr b="0" dirty="0"/>
          </a:p>
        </p:txBody>
      </p:sp>
      <p:graphicFrame>
        <p:nvGraphicFramePr>
          <p:cNvPr id="131" name="Google Shape;131;p19"/>
          <p:cNvGraphicFramePr/>
          <p:nvPr/>
        </p:nvGraphicFramePr>
        <p:xfrm>
          <a:off x="414534" y="1558567"/>
          <a:ext cx="5467566" cy="206586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4963833">
                  <a:extLst>
                    <a:ext uri="{9D8B030D-6E8A-4147-A177-3AD203B41FA5}">
                      <a16:colId xmlns:a16="http://schemas.microsoft.com/office/drawing/2014/main" val="20001"/>
                    </a:ext>
                  </a:extLst>
                </a:gridCol>
              </a:tblGrid>
              <a:tr h="206586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highlight>
                            <a:srgbClr val="FFFFFF"/>
                          </a:highlight>
                          <a:latin typeface="Roboto Mono"/>
                          <a:ea typeface="Roboto Mono"/>
                          <a:cs typeface="Roboto Mono"/>
                          <a:sym typeface="Roboto Mono"/>
                        </a:rPr>
                        <a:t>from random import randint</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number = randint(1,5)</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print(number)</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132" name="Google Shape;132;p19"/>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Let’s take a look at this code. </a:t>
            </a:r>
            <a:endParaRPr/>
          </a:p>
          <a:p>
            <a:pPr marL="0" indent="0">
              <a:buNone/>
            </a:pPr>
            <a:endParaRPr/>
          </a:p>
          <a:p>
            <a:pPr marL="0" indent="0">
              <a:buNone/>
            </a:pPr>
            <a:r>
              <a:rPr lang="en-GB"/>
              <a:t>The first line is importing the function, </a:t>
            </a:r>
            <a:r>
              <a:rPr lang="en-GB">
                <a:latin typeface="Roboto Mono"/>
                <a:ea typeface="Roboto Mono"/>
                <a:cs typeface="Roboto Mono"/>
                <a:sym typeface="Roboto Mono"/>
              </a:rPr>
              <a:t>randint</a:t>
            </a:r>
            <a:r>
              <a:rPr lang="en-GB"/>
              <a:t> from the module, </a:t>
            </a:r>
            <a:r>
              <a:rPr lang="en-GB">
                <a:latin typeface="Roboto Mono"/>
                <a:ea typeface="Roboto Mono"/>
                <a:cs typeface="Roboto Mono"/>
                <a:sym typeface="Roboto Mono"/>
              </a:rPr>
              <a:t>random</a:t>
            </a:r>
            <a:r>
              <a:rPr lang="en-GB"/>
              <a:t>. </a:t>
            </a:r>
            <a:endParaRPr/>
          </a:p>
        </p:txBody>
      </p:sp>
      <p:sp>
        <p:nvSpPr>
          <p:cNvPr id="3" name="Subtitle 2">
            <a:extLst>
              <a:ext uri="{FF2B5EF4-FFF2-40B4-BE49-F238E27FC236}">
                <a16:creationId xmlns:a16="http://schemas.microsoft.com/office/drawing/2014/main" id="{8275E212-6285-FD2D-62AC-C6B4B6138F2A}"/>
              </a:ext>
            </a:extLst>
          </p:cNvPr>
          <p:cNvSpPr>
            <a:spLocks noGrp="1"/>
          </p:cNvSpPr>
          <p:nvPr>
            <p:ph type="subTitle" idx="3"/>
          </p:nvPr>
        </p:nvSpPr>
        <p:spPr/>
        <p:txBody>
          <a:bodyPr/>
          <a:lstStyle/>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Importing the </a:t>
            </a:r>
            <a:r>
              <a:rPr lang="en-GB" b="0">
                <a:latin typeface="Roboto Mono"/>
                <a:ea typeface="Roboto Mono"/>
                <a:cs typeface="Roboto Mono"/>
                <a:sym typeface="Roboto Mono"/>
              </a:rPr>
              <a:t>randint</a:t>
            </a:r>
            <a:r>
              <a:rPr lang="en-GB" b="0"/>
              <a:t> </a:t>
            </a:r>
            <a:r>
              <a:rPr lang="en-GB"/>
              <a:t>function</a:t>
            </a:r>
            <a:r>
              <a:rPr lang="en-GB" b="0"/>
              <a:t> </a:t>
            </a:r>
            <a:endParaRPr b="0"/>
          </a:p>
        </p:txBody>
      </p:sp>
      <p:graphicFrame>
        <p:nvGraphicFramePr>
          <p:cNvPr id="139" name="Google Shape;139;p20"/>
          <p:cNvGraphicFramePr/>
          <p:nvPr/>
        </p:nvGraphicFramePr>
        <p:xfrm>
          <a:off x="414534" y="1558567"/>
          <a:ext cx="5467566" cy="206586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4963833">
                  <a:extLst>
                    <a:ext uri="{9D8B030D-6E8A-4147-A177-3AD203B41FA5}">
                      <a16:colId xmlns:a16="http://schemas.microsoft.com/office/drawing/2014/main" val="20001"/>
                    </a:ext>
                  </a:extLst>
                </a:gridCol>
              </a:tblGrid>
              <a:tr h="206586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random import randint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number = </a:t>
                      </a:r>
                      <a:r>
                        <a:rPr lang="en-GB" sz="2400">
                          <a:highlight>
                            <a:srgbClr val="FFFFFF"/>
                          </a:highlight>
                          <a:latin typeface="Roboto Mono"/>
                          <a:ea typeface="Roboto Mono"/>
                          <a:cs typeface="Roboto Mono"/>
                          <a:sym typeface="Roboto Mono"/>
                        </a:rPr>
                        <a:t>randint(1,5)</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print(number)</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140" name="Google Shape;140;p20"/>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Next, a function call has been assigned to </a:t>
            </a:r>
            <a:r>
              <a:rPr lang="en-GB">
                <a:latin typeface="Roboto Mono"/>
                <a:ea typeface="Roboto Mono"/>
                <a:cs typeface="Roboto Mono"/>
                <a:sym typeface="Roboto Mono"/>
              </a:rPr>
              <a:t>number</a:t>
            </a:r>
            <a:r>
              <a:rPr lang="en-GB"/>
              <a:t>. </a:t>
            </a:r>
            <a:endParaRPr/>
          </a:p>
          <a:p>
            <a:pPr marL="0" indent="0">
              <a:buNone/>
            </a:pPr>
            <a:endParaRPr/>
          </a:p>
          <a:p>
            <a:pPr marL="0" indent="0">
              <a:buNone/>
            </a:pPr>
            <a:r>
              <a:rPr lang="en-GB"/>
              <a:t>This </a:t>
            </a:r>
            <a:r>
              <a:rPr lang="en-GB" b="1"/>
              <a:t>function</a:t>
            </a:r>
            <a:r>
              <a:rPr lang="en-GB"/>
              <a:t> will take the </a:t>
            </a:r>
            <a:r>
              <a:rPr lang="en-GB" b="1"/>
              <a:t>parameters </a:t>
            </a:r>
            <a:r>
              <a:rPr lang="en-GB">
                <a:latin typeface="Roboto Mono"/>
                <a:ea typeface="Roboto Mono"/>
                <a:cs typeface="Roboto Mono"/>
                <a:sym typeface="Roboto Mono"/>
              </a:rPr>
              <a:t>1</a:t>
            </a:r>
            <a:r>
              <a:rPr lang="en-GB"/>
              <a:t> and </a:t>
            </a:r>
            <a:r>
              <a:rPr lang="en-GB">
                <a:latin typeface="Roboto Mono"/>
                <a:ea typeface="Roboto Mono"/>
                <a:cs typeface="Roboto Mono"/>
                <a:sym typeface="Roboto Mono"/>
              </a:rPr>
              <a:t>5</a:t>
            </a:r>
            <a:r>
              <a:rPr lang="en-GB"/>
              <a:t> and return a random integer from 1 to 5.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Importing the </a:t>
            </a:r>
            <a:r>
              <a:rPr lang="en-GB" b="0" dirty="0" err="1">
                <a:latin typeface="Roboto Mono"/>
                <a:ea typeface="Roboto Mono"/>
                <a:cs typeface="Roboto Mono"/>
                <a:sym typeface="Roboto Mono"/>
              </a:rPr>
              <a:t>randint</a:t>
            </a:r>
            <a:r>
              <a:rPr lang="en-GB" b="0" dirty="0"/>
              <a:t> </a:t>
            </a:r>
            <a:r>
              <a:rPr lang="en-GB" dirty="0"/>
              <a:t>function</a:t>
            </a:r>
            <a:r>
              <a:rPr lang="en-GB" b="0" dirty="0"/>
              <a:t> </a:t>
            </a:r>
            <a:endParaRPr b="0" dirty="0"/>
          </a:p>
        </p:txBody>
      </p:sp>
      <p:graphicFrame>
        <p:nvGraphicFramePr>
          <p:cNvPr id="147" name="Google Shape;147;p21"/>
          <p:cNvGraphicFramePr/>
          <p:nvPr/>
        </p:nvGraphicFramePr>
        <p:xfrm>
          <a:off x="414534" y="1558567"/>
          <a:ext cx="5467566" cy="206586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4963833">
                  <a:extLst>
                    <a:ext uri="{9D8B030D-6E8A-4147-A177-3AD203B41FA5}">
                      <a16:colId xmlns:a16="http://schemas.microsoft.com/office/drawing/2014/main" val="20001"/>
                    </a:ext>
                  </a:extLst>
                </a:gridCol>
              </a:tblGrid>
              <a:tr h="206586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random import randint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highlight>
                            <a:srgbClr val="FFFFFF"/>
                          </a:highlight>
                          <a:latin typeface="Roboto Mono"/>
                          <a:ea typeface="Roboto Mono"/>
                          <a:cs typeface="Roboto Mono"/>
                          <a:sym typeface="Roboto Mono"/>
                        </a:rPr>
                        <a:t>number = randint(1,5)</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print(number)</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148" name="Google Shape;148;p21"/>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 random integer will then be assigned to the variable </a:t>
            </a:r>
            <a:r>
              <a:rPr lang="en-GB">
                <a:latin typeface="Roboto Mono"/>
                <a:ea typeface="Roboto Mono"/>
                <a:cs typeface="Roboto Mono"/>
                <a:sym typeface="Roboto Mono"/>
              </a:rPr>
              <a:t>number</a:t>
            </a:r>
            <a:r>
              <a:rPr lang="en-GB"/>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Importing the </a:t>
            </a:r>
            <a:r>
              <a:rPr lang="en-GB" b="0">
                <a:latin typeface="Roboto Mono"/>
                <a:ea typeface="Roboto Mono"/>
                <a:cs typeface="Roboto Mono"/>
                <a:sym typeface="Roboto Mono"/>
              </a:rPr>
              <a:t>randint</a:t>
            </a:r>
            <a:r>
              <a:rPr lang="en-GB" b="0"/>
              <a:t> </a:t>
            </a:r>
            <a:r>
              <a:rPr lang="en-GB"/>
              <a:t>function</a:t>
            </a:r>
            <a:r>
              <a:rPr lang="en-GB" b="0"/>
              <a:t> </a:t>
            </a:r>
            <a:endParaRPr b="0"/>
          </a:p>
        </p:txBody>
      </p:sp>
      <p:sp>
        <p:nvSpPr>
          <p:cNvPr id="154" name="Google Shape;154;p22"/>
          <p:cNvSpPr txBox="1">
            <a:spLocks noGrp="1"/>
          </p:cNvSpPr>
          <p:nvPr>
            <p:ph type="subTitle" idx="3"/>
          </p:nvPr>
        </p:nvSpPr>
        <p:spPr>
          <a:xfrm>
            <a:off x="7010400" y="0"/>
            <a:ext cx="4753200" cy="418800"/>
          </a:xfrm>
          <a:prstGeom prst="rect">
            <a:avLst/>
          </a:prstGeom>
        </p:spPr>
        <p:txBody>
          <a:bodyPr spcFirstLastPara="1" vert="horz" wrap="square" lIns="121900" tIns="121900" rIns="0" bIns="121900" rtlCol="0" anchor="ctr" anchorCtr="0">
            <a:noAutofit/>
          </a:bodyPr>
          <a:lstStyle/>
          <a:p>
            <a:pPr marL="0" indent="0"/>
            <a:r>
              <a:rPr lang="en-GB"/>
              <a:t>Activity 1</a:t>
            </a:r>
            <a:endParaRPr/>
          </a:p>
        </p:txBody>
      </p:sp>
      <p:graphicFrame>
        <p:nvGraphicFramePr>
          <p:cNvPr id="155" name="Google Shape;155;p22"/>
          <p:cNvGraphicFramePr/>
          <p:nvPr/>
        </p:nvGraphicFramePr>
        <p:xfrm>
          <a:off x="414534" y="1558567"/>
          <a:ext cx="5467566" cy="206586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4963833">
                  <a:extLst>
                    <a:ext uri="{9D8B030D-6E8A-4147-A177-3AD203B41FA5}">
                      <a16:colId xmlns:a16="http://schemas.microsoft.com/office/drawing/2014/main" val="20001"/>
                    </a:ext>
                  </a:extLst>
                </a:gridCol>
              </a:tblGrid>
              <a:tr h="206586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random import randint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number = randint(1,5)</a:t>
                      </a:r>
                      <a:endParaRPr sz="2400">
                        <a:latin typeface="Roboto Mono"/>
                        <a:ea typeface="Roboto Mono"/>
                        <a:cs typeface="Roboto Mono"/>
                        <a:sym typeface="Roboto Mono"/>
                      </a:endParaRPr>
                    </a:p>
                    <a:p>
                      <a:pPr marL="0" lvl="0" indent="0" algn="l" rtl="0">
                        <a:spcBef>
                          <a:spcPts val="0"/>
                        </a:spcBef>
                        <a:spcAft>
                          <a:spcPts val="0"/>
                        </a:spcAft>
                        <a:buNone/>
                      </a:pPr>
                      <a:r>
                        <a:rPr lang="en-GB" sz="2400">
                          <a:highlight>
                            <a:srgbClr val="FFFFFF"/>
                          </a:highlight>
                          <a:latin typeface="Roboto Mono"/>
                          <a:ea typeface="Roboto Mono"/>
                          <a:cs typeface="Roboto Mono"/>
                          <a:sym typeface="Roboto Mono"/>
                        </a:rPr>
                        <a:t>print(number)</a:t>
                      </a:r>
                      <a:endParaRPr sz="2400">
                        <a:highlight>
                          <a:srgbClr val="FFFFFF"/>
                        </a:highlight>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156" name="Google Shape;156;p22"/>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 random integer is then displayed as output for the user.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body" idx="1"/>
          </p:nvPr>
        </p:nvSpPr>
        <p:spPr>
          <a:xfrm>
            <a:off x="414533" y="1112490"/>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dirty="0"/>
              <a:t>Programming languages come with documentation to help developers get the most out of the language.</a:t>
            </a:r>
            <a:endParaRPr dirty="0"/>
          </a:p>
          <a:p>
            <a:pPr marL="0" indent="0">
              <a:buNone/>
            </a:pPr>
            <a:endParaRPr dirty="0"/>
          </a:p>
          <a:p>
            <a:pPr marL="0" indent="0">
              <a:buNone/>
            </a:pPr>
            <a:r>
              <a:rPr lang="en-GB" dirty="0"/>
              <a:t>Developers very rarely know all the functionality of a language.</a:t>
            </a:r>
            <a:endParaRPr dirty="0"/>
          </a:p>
          <a:p>
            <a:pPr marL="0" indent="0">
              <a:buNone/>
            </a:pPr>
            <a:endParaRPr dirty="0"/>
          </a:p>
          <a:p>
            <a:pPr marL="0" indent="0">
              <a:buNone/>
            </a:pPr>
            <a:r>
              <a:rPr lang="en-GB" dirty="0"/>
              <a:t>Accessing this documentation is commonplace for finding out how to perform a particular function within a language.</a:t>
            </a:r>
            <a:endParaRPr dirty="0"/>
          </a:p>
        </p:txBody>
      </p:sp>
      <p:sp>
        <p:nvSpPr>
          <p:cNvPr id="170" name="Google Shape;170;p24"/>
          <p:cNvSpPr txBox="1">
            <a:spLocks noGrp="1"/>
          </p:cNvSpPr>
          <p:nvPr>
            <p:ph type="title"/>
          </p:nvPr>
        </p:nvSpPr>
        <p:spPr>
          <a:xfrm>
            <a:off x="414533" y="0"/>
            <a:ext cx="11361600" cy="930800"/>
          </a:xfrm>
          <a:prstGeom prst="rect">
            <a:avLst/>
          </a:prstGeom>
        </p:spPr>
        <p:txBody>
          <a:bodyPr spcFirstLastPara="1" vert="horz" wrap="square" lIns="121900" tIns="121900" rIns="121900" bIns="121900" rtlCol="0" anchor="ctr" anchorCtr="0">
            <a:noAutofit/>
          </a:bodyPr>
          <a:lstStyle/>
          <a:p>
            <a:r>
              <a:rPr lang="en-GB" dirty="0"/>
              <a:t>Python documentation</a:t>
            </a:r>
            <a:endParaRPr dirty="0"/>
          </a:p>
        </p:txBody>
      </p:sp>
      <p:pic>
        <p:nvPicPr>
          <p:cNvPr id="172" name="Google Shape;172;p24"/>
          <p:cNvPicPr preferRelativeResize="0"/>
          <p:nvPr/>
        </p:nvPicPr>
        <p:blipFill rotWithShape="1">
          <a:blip r:embed="rId3">
            <a:alphaModFix/>
          </a:blip>
          <a:srcRect r="47854"/>
          <a:stretch/>
        </p:blipFill>
        <p:spPr>
          <a:xfrm>
            <a:off x="6477916" y="1560134"/>
            <a:ext cx="5137109" cy="4878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 previous piece of code used the </a:t>
            </a:r>
            <a:r>
              <a:rPr lang="en-GB">
                <a:latin typeface="Roboto Mono"/>
                <a:ea typeface="Roboto Mono"/>
                <a:cs typeface="Roboto Mono"/>
                <a:sym typeface="Roboto Mono"/>
              </a:rPr>
              <a:t>random </a:t>
            </a:r>
            <a:r>
              <a:rPr lang="en-GB"/>
              <a:t>module.</a:t>
            </a:r>
            <a:endParaRPr/>
          </a:p>
          <a:p>
            <a:pPr marL="0" indent="0">
              <a:buNone/>
            </a:pPr>
            <a:endParaRPr/>
          </a:p>
          <a:p>
            <a:pPr marL="0" indent="0">
              <a:buNone/>
            </a:pPr>
            <a:r>
              <a:rPr lang="en-GB"/>
              <a:t>To find out specifically what this module does (plus lots of others and their relating functionality), you can visit the following link: </a:t>
            </a:r>
            <a:endParaRPr/>
          </a:p>
          <a:p>
            <a:pPr marL="0" indent="0">
              <a:buNone/>
            </a:pPr>
            <a:endParaRPr/>
          </a:p>
          <a:p>
            <a:pPr marL="0" indent="0">
              <a:buNone/>
            </a:pPr>
            <a:r>
              <a:rPr lang="en-GB" u="sng">
                <a:solidFill>
                  <a:schemeClr val="hlink"/>
                </a:solidFill>
                <a:hlinkClick r:id="rId3"/>
              </a:rPr>
              <a:t>https://docs.python.org/3.7/</a:t>
            </a:r>
            <a:endParaRPr/>
          </a:p>
          <a:p>
            <a:pPr indent="0">
              <a:buNone/>
            </a:pPr>
            <a:endParaRPr/>
          </a:p>
          <a:p>
            <a:pPr indent="0">
              <a:buNone/>
            </a:pPr>
            <a:endParaRPr/>
          </a:p>
          <a:p>
            <a:pPr indent="0">
              <a:buNone/>
            </a:pPr>
            <a:endParaRPr/>
          </a:p>
        </p:txBody>
      </p:sp>
      <p:sp>
        <p:nvSpPr>
          <p:cNvPr id="178" name="Google Shape;178;p2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Python documentation</a:t>
            </a:r>
            <a:endParaRPr/>
          </a:p>
        </p:txBody>
      </p:sp>
      <p:pic>
        <p:nvPicPr>
          <p:cNvPr id="180" name="Google Shape;180;p25"/>
          <p:cNvPicPr preferRelativeResize="0"/>
          <p:nvPr/>
        </p:nvPicPr>
        <p:blipFill rotWithShape="1">
          <a:blip r:embed="rId4">
            <a:alphaModFix/>
          </a:blip>
          <a:srcRect r="47854"/>
          <a:stretch/>
        </p:blipFill>
        <p:spPr>
          <a:xfrm>
            <a:off x="6477916" y="1560134"/>
            <a:ext cx="5137109" cy="4878799"/>
          </a:xfrm>
          <a:prstGeom prst="rect">
            <a:avLst/>
          </a:prstGeom>
          <a:noFill/>
          <a:ln>
            <a:noFill/>
          </a:ln>
        </p:spPr>
      </p:pic>
      <p:sp>
        <p:nvSpPr>
          <p:cNvPr id="3" name="Subtitle 2">
            <a:extLst>
              <a:ext uri="{FF2B5EF4-FFF2-40B4-BE49-F238E27FC236}">
                <a16:creationId xmlns:a16="http://schemas.microsoft.com/office/drawing/2014/main" id="{5545BA8D-1C01-E33D-ED03-3C64DCF2EEF5}"/>
              </a:ext>
            </a:extLst>
          </p:cNvPr>
          <p:cNvSpPr>
            <a:spLocks noGrp="1"/>
          </p:cNvSpPr>
          <p:nvPr>
            <p:ph type="subTitle" idx="3"/>
          </p:nvPr>
        </p:nvSpPr>
        <p:spPr/>
        <p:txBody>
          <a:bodyPr/>
          <a:lstStyle/>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Popular Programming Languages</a:t>
            </a:r>
          </a:p>
        </p:txBody>
      </p:sp>
    </p:spTree>
    <p:extLst>
      <p:ext uri="{BB962C8B-B14F-4D97-AF65-F5344CB8AC3E}">
        <p14:creationId xmlns:p14="http://schemas.microsoft.com/office/powerpoint/2010/main" val="347547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Python</a:t>
            </a:r>
          </a:p>
        </p:txBody>
      </p:sp>
      <p:pic>
        <p:nvPicPr>
          <p:cNvPr id="5" name="Picture Placeholder 4">
            <a:extLst>
              <a:ext uri="{FF2B5EF4-FFF2-40B4-BE49-F238E27FC236}">
                <a16:creationId xmlns:a16="http://schemas.microsoft.com/office/drawing/2014/main" id="{F8DEFC04-5CF7-1573-D540-5F34B229AB2F}"/>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Python is a high-level, interpreted, general-purpose programming language. It is widely used for data science, machine learning, web development, and scripting.</a:t>
            </a:r>
          </a:p>
          <a:p>
            <a:pPr>
              <a:buFontTx/>
              <a:buChar char="•"/>
            </a:pPr>
            <a:r>
              <a:rPr lang="en-US"/>
              <a:t>Python is easy to learn and use, and is an excellent choice for beginners.</a:t>
            </a:r>
          </a:p>
          <a:p>
            <a:pPr>
              <a:buFontTx/>
              <a:buChar char="•"/>
            </a:pPr>
            <a:r>
              <a:rPr lang="en-US"/>
              <a:t>Python is open source and has a large community of developers.</a:t>
            </a:r>
          </a:p>
        </p:txBody>
      </p:sp>
    </p:spTree>
    <p:extLst>
      <p:ext uri="{BB962C8B-B14F-4D97-AF65-F5344CB8AC3E}">
        <p14:creationId xmlns:p14="http://schemas.microsoft.com/office/powerpoint/2010/main" val="374609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Java</a:t>
            </a:r>
          </a:p>
        </p:txBody>
      </p:sp>
      <p:pic>
        <p:nvPicPr>
          <p:cNvPr id="5" name="Picture Placeholder 4">
            <a:extLst>
              <a:ext uri="{FF2B5EF4-FFF2-40B4-BE49-F238E27FC236}">
                <a16:creationId xmlns:a16="http://schemas.microsoft.com/office/drawing/2014/main" id="{77A4115F-6AE7-D735-C7A0-C48B0604E4C5}"/>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Java is a general-purpose, object-oriented programming language. It is widely used for enterprise applications, web development, and mobile development.</a:t>
            </a:r>
          </a:p>
          <a:p>
            <a:pPr>
              <a:buFontTx/>
              <a:buChar char="•"/>
            </a:pPr>
            <a:r>
              <a:rPr lang="en-US"/>
              <a:t>Java is a mature language with a large community of developers.</a:t>
            </a:r>
          </a:p>
          <a:p>
            <a:pPr>
              <a:buFontTx/>
              <a:buChar char="•"/>
            </a:pPr>
            <a:r>
              <a:rPr lang="en-US"/>
              <a:t>Java is platform-independent and can be used on any operating system.</a:t>
            </a:r>
          </a:p>
        </p:txBody>
      </p:sp>
    </p:spTree>
    <p:extLst>
      <p:ext uri="{BB962C8B-B14F-4D97-AF65-F5344CB8AC3E}">
        <p14:creationId xmlns:p14="http://schemas.microsoft.com/office/powerpoint/2010/main" val="413636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a:t>
            </a:r>
          </a:p>
        </p:txBody>
      </p:sp>
      <p:pic>
        <p:nvPicPr>
          <p:cNvPr id="5" name="Picture Placeholder 4">
            <a:extLst>
              <a:ext uri="{FF2B5EF4-FFF2-40B4-BE49-F238E27FC236}">
                <a16:creationId xmlns:a16="http://schemas.microsoft.com/office/drawing/2014/main" id="{3C80D42E-A3CF-64B5-BF55-9AC7B341874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C++ is a general-purpose, object-oriented programming language. It is widely used for high performance computing, game development, and embedded systems.</a:t>
            </a:r>
          </a:p>
          <a:p>
            <a:pPr>
              <a:buFontTx/>
              <a:buChar char="•"/>
            </a:pPr>
            <a:r>
              <a:rPr lang="en-US"/>
              <a:t>C++ is a powerful language with a large community of developers.</a:t>
            </a:r>
          </a:p>
          <a:p>
            <a:pPr>
              <a:buFontTx/>
              <a:buChar char="•"/>
            </a:pPr>
            <a:r>
              <a:rPr lang="en-US"/>
              <a:t>C++ is platform-independent and can be used on any operating system.</a:t>
            </a:r>
          </a:p>
        </p:txBody>
      </p:sp>
    </p:spTree>
    <p:extLst>
      <p:ext uri="{BB962C8B-B14F-4D97-AF65-F5344CB8AC3E}">
        <p14:creationId xmlns:p14="http://schemas.microsoft.com/office/powerpoint/2010/main" val="405116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1 – Introduction to Software Development</a:t>
            </a:r>
          </a:p>
          <a:p>
            <a:endParaRPr lang="en-GB" dirty="0"/>
          </a:p>
          <a:p>
            <a:r>
              <a:rPr lang="en-GB"/>
              <a:t>Week 3B</a:t>
            </a:r>
            <a:endParaRPr lang="en-GB" dirty="0"/>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JavaScript</a:t>
            </a:r>
          </a:p>
        </p:txBody>
      </p:sp>
      <p:pic>
        <p:nvPicPr>
          <p:cNvPr id="5" name="Picture Placeholder 4">
            <a:extLst>
              <a:ext uri="{FF2B5EF4-FFF2-40B4-BE49-F238E27FC236}">
                <a16:creationId xmlns:a16="http://schemas.microsoft.com/office/drawing/2014/main" id="{1CC4D7BF-2B62-B836-80CB-4F94181E03F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JavaScript is a high-level, interpreted, scripting language. It is widely used for web development, mobile development, and game development.</a:t>
            </a:r>
          </a:p>
          <a:p>
            <a:pPr>
              <a:buFontTx/>
              <a:buChar char="•"/>
            </a:pPr>
            <a:r>
              <a:rPr lang="en-US"/>
              <a:t>JavaScript is easy to learn and use, and is an excellent choice for beginners.</a:t>
            </a:r>
          </a:p>
          <a:p>
            <a:pPr>
              <a:buFontTx/>
              <a:buChar char="•"/>
            </a:pPr>
            <a:r>
              <a:rPr lang="en-US"/>
              <a:t>JavaScript is open source and has a large community of developers.</a:t>
            </a:r>
          </a:p>
        </p:txBody>
      </p:sp>
    </p:spTree>
    <p:extLst>
      <p:ext uri="{BB962C8B-B14F-4D97-AF65-F5344CB8AC3E}">
        <p14:creationId xmlns:p14="http://schemas.microsoft.com/office/powerpoint/2010/main" val="398044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a:t>
            </a:r>
          </a:p>
        </p:txBody>
      </p:sp>
      <p:pic>
        <p:nvPicPr>
          <p:cNvPr id="5" name="Picture Placeholder 4">
            <a:extLst>
              <a:ext uri="{FF2B5EF4-FFF2-40B4-BE49-F238E27FC236}">
                <a16:creationId xmlns:a16="http://schemas.microsoft.com/office/drawing/2014/main" id="{E952F656-7676-7FF7-C0CD-32221937B580}"/>
              </a:ext>
            </a:extLst>
          </p:cNvPr>
          <p:cNvPicPr>
            <a:picLocks noGrp="1" noChangeAspect="1"/>
          </p:cNvPicPr>
          <p:nvPr>
            <p:ph type="pic" idx="1"/>
          </p:nvPr>
        </p:nvPicPr>
        <p:blipFill>
          <a:blip r:embed="rId2"/>
          <a:srcRect t="22060" b="2206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C# is a general-purpose, object-oriented programming language. It is widely used for Windows applications, web development, and mobile development.</a:t>
            </a:r>
          </a:p>
          <a:p>
            <a:pPr>
              <a:buFontTx/>
              <a:buChar char="•"/>
            </a:pPr>
            <a:r>
              <a:rPr lang="en-US"/>
              <a:t>C# is a powerful language with a large community of developers.</a:t>
            </a:r>
          </a:p>
          <a:p>
            <a:pPr>
              <a:buFontTx/>
              <a:buChar char="•"/>
            </a:pPr>
            <a:r>
              <a:rPr lang="en-US"/>
              <a:t>C# is platform-independent and can be used on any operating system.</a:t>
            </a:r>
          </a:p>
        </p:txBody>
      </p:sp>
    </p:spTree>
    <p:extLst>
      <p:ext uri="{BB962C8B-B14F-4D97-AF65-F5344CB8AC3E}">
        <p14:creationId xmlns:p14="http://schemas.microsoft.com/office/powerpoint/2010/main" val="3706271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PHP</a:t>
            </a:r>
          </a:p>
        </p:txBody>
      </p:sp>
      <p:pic>
        <p:nvPicPr>
          <p:cNvPr id="5" name="Picture Placeholder 4">
            <a:extLst>
              <a:ext uri="{FF2B5EF4-FFF2-40B4-BE49-F238E27FC236}">
                <a16:creationId xmlns:a16="http://schemas.microsoft.com/office/drawing/2014/main" id="{50D76D32-C203-8E50-926A-AB0E7B2C2164}"/>
              </a:ext>
            </a:extLst>
          </p:cNvPr>
          <p:cNvPicPr>
            <a:picLocks noGrp="1" noChangeAspect="1"/>
          </p:cNvPicPr>
          <p:nvPr>
            <p:ph type="pic" idx="1"/>
          </p:nvPr>
        </p:nvPicPr>
        <p:blipFill>
          <a:blip r:embed="rId2"/>
          <a:srcRect l="16250" r="1625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PHP is a high-level, interpreted, scripting language. It is widely used for web development, mobile development, and game development.</a:t>
            </a:r>
          </a:p>
          <a:p>
            <a:pPr>
              <a:buFontTx/>
              <a:buChar char="•"/>
            </a:pPr>
            <a:r>
              <a:rPr lang="en-US"/>
              <a:t>PHP is easy to learn and use, and is an excellent choice for beginners.</a:t>
            </a:r>
          </a:p>
          <a:p>
            <a:pPr>
              <a:buFontTx/>
              <a:buChar char="•"/>
            </a:pPr>
            <a:r>
              <a:rPr lang="en-US"/>
              <a:t>PHP is open source and has a large community of developers.</a:t>
            </a:r>
          </a:p>
        </p:txBody>
      </p:sp>
    </p:spTree>
    <p:extLst>
      <p:ext uri="{BB962C8B-B14F-4D97-AF65-F5344CB8AC3E}">
        <p14:creationId xmlns:p14="http://schemas.microsoft.com/office/powerpoint/2010/main" val="325835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Ruby</a:t>
            </a:r>
          </a:p>
        </p:txBody>
      </p:sp>
      <p:pic>
        <p:nvPicPr>
          <p:cNvPr id="5" name="Picture Placeholder 4">
            <a:extLst>
              <a:ext uri="{FF2B5EF4-FFF2-40B4-BE49-F238E27FC236}">
                <a16:creationId xmlns:a16="http://schemas.microsoft.com/office/drawing/2014/main" id="{D6C29E34-33E9-1F50-3521-F457352125A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Ruby is a high-level, interpreted, scripting language. It is widely used for web development, mobile development, and game development.</a:t>
            </a:r>
          </a:p>
          <a:p>
            <a:pPr>
              <a:buFontTx/>
              <a:buChar char="•"/>
            </a:pPr>
            <a:r>
              <a:rPr lang="en-US"/>
              <a:t>Ruby is easy to learn and use, and is an excellent choice for beginners.</a:t>
            </a:r>
          </a:p>
          <a:p>
            <a:pPr>
              <a:buFontTx/>
              <a:buChar char="•"/>
            </a:pPr>
            <a:r>
              <a:rPr lang="en-US"/>
              <a:t>Ruby is open source and has a large community of developers.</a:t>
            </a:r>
          </a:p>
        </p:txBody>
      </p:sp>
    </p:spTree>
    <p:extLst>
      <p:ext uri="{BB962C8B-B14F-4D97-AF65-F5344CB8AC3E}">
        <p14:creationId xmlns:p14="http://schemas.microsoft.com/office/powerpoint/2010/main" val="1323720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Swift</a:t>
            </a:r>
          </a:p>
        </p:txBody>
      </p:sp>
      <p:pic>
        <p:nvPicPr>
          <p:cNvPr id="5" name="Picture Placeholder 4">
            <a:extLst>
              <a:ext uri="{FF2B5EF4-FFF2-40B4-BE49-F238E27FC236}">
                <a16:creationId xmlns:a16="http://schemas.microsoft.com/office/drawing/2014/main" id="{E2F9285A-91FA-68FB-F61B-8641EDB4941F}"/>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Swift is a high-level, interpreted, scripting language. It is widely used for iOS development, mobile development, and game development.</a:t>
            </a:r>
          </a:p>
          <a:p>
            <a:pPr>
              <a:buFontTx/>
              <a:buChar char="•"/>
            </a:pPr>
            <a:r>
              <a:rPr lang="en-US"/>
              <a:t>Swift is easy to learn and use, and is an excellent choice for beginners.</a:t>
            </a:r>
          </a:p>
          <a:p>
            <a:pPr>
              <a:buFontTx/>
              <a:buChar char="•"/>
            </a:pPr>
            <a:r>
              <a:rPr lang="en-US"/>
              <a:t>Swift is open source and has a large community of developers.</a:t>
            </a:r>
          </a:p>
        </p:txBody>
      </p:sp>
    </p:spTree>
    <p:extLst>
      <p:ext uri="{BB962C8B-B14F-4D97-AF65-F5344CB8AC3E}">
        <p14:creationId xmlns:p14="http://schemas.microsoft.com/office/powerpoint/2010/main" val="14420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472E-FC2C-47DB-900E-BF3894E2B012}"/>
              </a:ext>
            </a:extLst>
          </p:cNvPr>
          <p:cNvSpPr>
            <a:spLocks noGrp="1"/>
          </p:cNvSpPr>
          <p:nvPr>
            <p:ph type="ctrTitle"/>
          </p:nvPr>
        </p:nvSpPr>
        <p:spPr/>
        <p:txBody>
          <a:bodyPr/>
          <a:lstStyle/>
          <a:p>
            <a:r>
              <a:rPr lang="en-US"/>
              <a:t>Breakdown the Structure of a Basic Program</a:t>
            </a:r>
            <a:endParaRPr lang="en-GB"/>
          </a:p>
        </p:txBody>
      </p:sp>
    </p:spTree>
    <p:extLst>
      <p:ext uri="{BB962C8B-B14F-4D97-AF65-F5344CB8AC3E}">
        <p14:creationId xmlns:p14="http://schemas.microsoft.com/office/powerpoint/2010/main" val="4117040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631B-99C6-16AB-22FC-C8018521C377}"/>
              </a:ext>
            </a:extLst>
          </p:cNvPr>
          <p:cNvSpPr>
            <a:spLocks noGrp="1"/>
          </p:cNvSpPr>
          <p:nvPr>
            <p:ph type="title"/>
          </p:nvPr>
        </p:nvSpPr>
        <p:spPr/>
        <p:txBody>
          <a:bodyPr/>
          <a:lstStyle/>
          <a:p>
            <a:r>
              <a:rPr lang="en-GB"/>
              <a:t>What is a Program?</a:t>
            </a:r>
          </a:p>
        </p:txBody>
      </p:sp>
      <p:pic>
        <p:nvPicPr>
          <p:cNvPr id="5" name="Picture Placeholder 4">
            <a:extLst>
              <a:ext uri="{FF2B5EF4-FFF2-40B4-BE49-F238E27FC236}">
                <a16:creationId xmlns:a16="http://schemas.microsoft.com/office/drawing/2014/main" id="{5A59DCB0-9D51-2F18-8CC8-3FCFE6D6F3D2}"/>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127C202E-ED2C-C6AF-66DC-7A2FD73346F7}"/>
              </a:ext>
            </a:extLst>
          </p:cNvPr>
          <p:cNvSpPr>
            <a:spLocks noGrp="1"/>
          </p:cNvSpPr>
          <p:nvPr>
            <p:ph type="body" sz="half" idx="2"/>
          </p:nvPr>
        </p:nvSpPr>
        <p:spPr/>
        <p:txBody>
          <a:bodyPr/>
          <a:lstStyle/>
          <a:p>
            <a:pPr>
              <a:buFontTx/>
              <a:buChar char="•"/>
            </a:pPr>
            <a:r>
              <a:rPr lang="en-US"/>
              <a:t>A program is a set of instructions that a computer follows to perform a task.</a:t>
            </a:r>
          </a:p>
          <a:p>
            <a:pPr>
              <a:buFontTx/>
              <a:buChar char="•"/>
            </a:pPr>
            <a:r>
              <a:rPr lang="en-US"/>
              <a:t>It is written in a programming language, such as C++, Java, or Python.</a:t>
            </a:r>
          </a:p>
          <a:p>
            <a:pPr>
              <a:buFontTx/>
              <a:buChar char="•"/>
            </a:pPr>
            <a:r>
              <a:rPr lang="en-US"/>
              <a:t>The instructions are written in a way that the computer can understand and execute.</a:t>
            </a:r>
            <a:endParaRPr lang="en-GB"/>
          </a:p>
        </p:txBody>
      </p:sp>
    </p:spTree>
    <p:extLst>
      <p:ext uri="{BB962C8B-B14F-4D97-AF65-F5344CB8AC3E}">
        <p14:creationId xmlns:p14="http://schemas.microsoft.com/office/powerpoint/2010/main" val="3586902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445C-DC84-8E38-9D32-07321A51C50C}"/>
              </a:ext>
            </a:extLst>
          </p:cNvPr>
          <p:cNvSpPr>
            <a:spLocks noGrp="1"/>
          </p:cNvSpPr>
          <p:nvPr>
            <p:ph type="title"/>
          </p:nvPr>
        </p:nvSpPr>
        <p:spPr/>
        <p:txBody>
          <a:bodyPr/>
          <a:lstStyle/>
          <a:p>
            <a:r>
              <a:rPr lang="en-GB"/>
              <a:t>Program Structure</a:t>
            </a:r>
          </a:p>
        </p:txBody>
      </p:sp>
      <p:pic>
        <p:nvPicPr>
          <p:cNvPr id="5" name="Picture Placeholder 4">
            <a:extLst>
              <a:ext uri="{FF2B5EF4-FFF2-40B4-BE49-F238E27FC236}">
                <a16:creationId xmlns:a16="http://schemas.microsoft.com/office/drawing/2014/main" id="{00B1D76E-BFC9-1CC5-DD28-6D87C03E6E4C}"/>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BAEE25C4-A0FB-33D5-229A-EBE35DBAE23B}"/>
              </a:ext>
            </a:extLst>
          </p:cNvPr>
          <p:cNvSpPr>
            <a:spLocks noGrp="1"/>
          </p:cNvSpPr>
          <p:nvPr>
            <p:ph type="body" sz="half" idx="2"/>
          </p:nvPr>
        </p:nvSpPr>
        <p:spPr/>
        <p:txBody>
          <a:bodyPr/>
          <a:lstStyle/>
          <a:p>
            <a:pPr>
              <a:buFontTx/>
              <a:buChar char="•"/>
            </a:pPr>
            <a:r>
              <a:rPr lang="en-US"/>
              <a:t>A program is made up of several components, including variables, functions, and classes.</a:t>
            </a:r>
          </a:p>
          <a:p>
            <a:pPr>
              <a:buFontTx/>
              <a:buChar char="•"/>
            </a:pPr>
            <a:r>
              <a:rPr lang="en-US"/>
              <a:t>Variables are used to store data, such as numbers or strings.</a:t>
            </a:r>
          </a:p>
          <a:p>
            <a:pPr>
              <a:buFontTx/>
              <a:buChar char="•"/>
            </a:pPr>
            <a:r>
              <a:rPr lang="en-US"/>
              <a:t>Functions are used to perform tasks, such as printing a message or calculating a result.</a:t>
            </a:r>
          </a:p>
          <a:p>
            <a:pPr>
              <a:buFontTx/>
              <a:buChar char="•"/>
            </a:pPr>
            <a:r>
              <a:rPr lang="en-US"/>
              <a:t>Classes are used to create objects, which are used to store data and perform tasks.</a:t>
            </a:r>
            <a:endParaRPr lang="en-GB"/>
          </a:p>
        </p:txBody>
      </p:sp>
    </p:spTree>
    <p:extLst>
      <p:ext uri="{BB962C8B-B14F-4D97-AF65-F5344CB8AC3E}">
        <p14:creationId xmlns:p14="http://schemas.microsoft.com/office/powerpoint/2010/main" val="616864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88B8-4F61-5ACC-5511-B8974B2A4213}"/>
              </a:ext>
            </a:extLst>
          </p:cNvPr>
          <p:cNvSpPr>
            <a:spLocks noGrp="1"/>
          </p:cNvSpPr>
          <p:nvPr>
            <p:ph type="title"/>
          </p:nvPr>
        </p:nvSpPr>
        <p:spPr/>
        <p:txBody>
          <a:bodyPr/>
          <a:lstStyle/>
          <a:p>
            <a:r>
              <a:rPr lang="en-GB"/>
              <a:t>Variables</a:t>
            </a:r>
          </a:p>
        </p:txBody>
      </p:sp>
      <p:pic>
        <p:nvPicPr>
          <p:cNvPr id="5" name="Picture Placeholder 4">
            <a:extLst>
              <a:ext uri="{FF2B5EF4-FFF2-40B4-BE49-F238E27FC236}">
                <a16:creationId xmlns:a16="http://schemas.microsoft.com/office/drawing/2014/main" id="{98EDA2F0-7777-BBD5-9BA0-AD3FF655CFA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2431260D-EA59-815E-EFA6-76CB226DCFD6}"/>
              </a:ext>
            </a:extLst>
          </p:cNvPr>
          <p:cNvSpPr>
            <a:spLocks noGrp="1"/>
          </p:cNvSpPr>
          <p:nvPr>
            <p:ph type="body" sz="half" idx="2"/>
          </p:nvPr>
        </p:nvSpPr>
        <p:spPr/>
        <p:txBody>
          <a:bodyPr/>
          <a:lstStyle/>
          <a:p>
            <a:pPr>
              <a:buFontTx/>
              <a:buChar char="•"/>
            </a:pPr>
            <a:r>
              <a:rPr lang="en-US"/>
              <a:t>Variables are used to store data in a program.</a:t>
            </a:r>
          </a:p>
          <a:p>
            <a:pPr>
              <a:buFontTx/>
              <a:buChar char="•"/>
            </a:pPr>
            <a:r>
              <a:rPr lang="en-US"/>
              <a:t>They can be used to store numbers, strings, or other data types.</a:t>
            </a:r>
          </a:p>
          <a:p>
            <a:pPr>
              <a:buFontTx/>
              <a:buChar char="•"/>
            </a:pPr>
            <a:r>
              <a:rPr lang="en-US"/>
              <a:t>Variables must be declared before they can be used, and they must be given a name and a data type.</a:t>
            </a:r>
            <a:endParaRPr lang="en-GB"/>
          </a:p>
        </p:txBody>
      </p:sp>
    </p:spTree>
    <p:extLst>
      <p:ext uri="{BB962C8B-B14F-4D97-AF65-F5344CB8AC3E}">
        <p14:creationId xmlns:p14="http://schemas.microsoft.com/office/powerpoint/2010/main" val="1558387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4BB1-552F-6039-D03E-99013EAFC34D}"/>
              </a:ext>
            </a:extLst>
          </p:cNvPr>
          <p:cNvSpPr>
            <a:spLocks noGrp="1"/>
          </p:cNvSpPr>
          <p:nvPr>
            <p:ph type="title"/>
          </p:nvPr>
        </p:nvSpPr>
        <p:spPr/>
        <p:txBody>
          <a:bodyPr/>
          <a:lstStyle/>
          <a:p>
            <a:r>
              <a:rPr lang="en-GB"/>
              <a:t>Functions</a:t>
            </a:r>
          </a:p>
        </p:txBody>
      </p:sp>
      <p:pic>
        <p:nvPicPr>
          <p:cNvPr id="5" name="Picture Placeholder 4">
            <a:extLst>
              <a:ext uri="{FF2B5EF4-FFF2-40B4-BE49-F238E27FC236}">
                <a16:creationId xmlns:a16="http://schemas.microsoft.com/office/drawing/2014/main" id="{D0244F36-3D4F-3C9F-2362-1EC8194FCB3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3BEA0216-4776-B0F9-63E0-BD10DF31C69E}"/>
              </a:ext>
            </a:extLst>
          </p:cNvPr>
          <p:cNvSpPr>
            <a:spLocks noGrp="1"/>
          </p:cNvSpPr>
          <p:nvPr>
            <p:ph type="body" sz="half" idx="2"/>
          </p:nvPr>
        </p:nvSpPr>
        <p:spPr/>
        <p:txBody>
          <a:bodyPr/>
          <a:lstStyle/>
          <a:p>
            <a:pPr>
              <a:buFontTx/>
              <a:buChar char="•"/>
            </a:pPr>
            <a:r>
              <a:rPr lang="en-US"/>
              <a:t>Functions are used to perform tasks in a program.</a:t>
            </a:r>
          </a:p>
          <a:p>
            <a:pPr>
              <a:buFontTx/>
              <a:buChar char="•"/>
            </a:pPr>
            <a:r>
              <a:rPr lang="en-US"/>
              <a:t>They can be used to print a message, calculate a result, or perform any other task.</a:t>
            </a:r>
          </a:p>
          <a:p>
            <a:pPr>
              <a:buFontTx/>
              <a:buChar char="•"/>
            </a:pPr>
            <a:r>
              <a:rPr lang="en-US"/>
              <a:t>Functions must be declared before they can be used, and they must be given a name and a list of parameters.</a:t>
            </a:r>
            <a:endParaRPr lang="en-GB"/>
          </a:p>
        </p:txBody>
      </p:sp>
    </p:spTree>
    <p:extLst>
      <p:ext uri="{BB962C8B-B14F-4D97-AF65-F5344CB8AC3E}">
        <p14:creationId xmlns:p14="http://schemas.microsoft.com/office/powerpoint/2010/main" val="134687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Popular programming languages (e.g., Python, Java).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Breakdown the structure of a basic program.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Debug and troubleshoot the program.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Best practices for writing clean and efficient code.</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Understand how to import functions into Python code.</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8403-79D0-4739-5ACE-9F09F72F949D}"/>
              </a:ext>
            </a:extLst>
          </p:cNvPr>
          <p:cNvSpPr>
            <a:spLocks noGrp="1"/>
          </p:cNvSpPr>
          <p:nvPr>
            <p:ph type="title"/>
          </p:nvPr>
        </p:nvSpPr>
        <p:spPr/>
        <p:txBody>
          <a:bodyPr/>
          <a:lstStyle/>
          <a:p>
            <a:r>
              <a:rPr lang="en-GB"/>
              <a:t>Classes</a:t>
            </a:r>
          </a:p>
        </p:txBody>
      </p:sp>
      <p:pic>
        <p:nvPicPr>
          <p:cNvPr id="5" name="Picture Placeholder 4">
            <a:extLst>
              <a:ext uri="{FF2B5EF4-FFF2-40B4-BE49-F238E27FC236}">
                <a16:creationId xmlns:a16="http://schemas.microsoft.com/office/drawing/2014/main" id="{FA143B7E-B091-5909-55F3-4D3593B613B3}"/>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6AAB6A9-EF55-0706-A60B-70E704A61E3C}"/>
              </a:ext>
            </a:extLst>
          </p:cNvPr>
          <p:cNvSpPr>
            <a:spLocks noGrp="1"/>
          </p:cNvSpPr>
          <p:nvPr>
            <p:ph type="body" sz="half" idx="2"/>
          </p:nvPr>
        </p:nvSpPr>
        <p:spPr/>
        <p:txBody>
          <a:bodyPr/>
          <a:lstStyle/>
          <a:p>
            <a:pPr>
              <a:buFontTx/>
              <a:buChar char="•"/>
            </a:pPr>
            <a:r>
              <a:rPr lang="en-US"/>
              <a:t>Classes are used to create objects in a program.</a:t>
            </a:r>
          </a:p>
          <a:p>
            <a:pPr>
              <a:buFontTx/>
              <a:buChar char="•"/>
            </a:pPr>
            <a:r>
              <a:rPr lang="en-US"/>
              <a:t>Objects are used to store data and perform tasks.</a:t>
            </a:r>
          </a:p>
          <a:p>
            <a:pPr>
              <a:buFontTx/>
              <a:buChar char="•"/>
            </a:pPr>
            <a:r>
              <a:rPr lang="en-US"/>
              <a:t>Classes must be declared before they can be used, and they must be given a name and a list of properties and methods.</a:t>
            </a:r>
            <a:endParaRPr lang="en-GB"/>
          </a:p>
        </p:txBody>
      </p:sp>
    </p:spTree>
    <p:extLst>
      <p:ext uri="{BB962C8B-B14F-4D97-AF65-F5344CB8AC3E}">
        <p14:creationId xmlns:p14="http://schemas.microsoft.com/office/powerpoint/2010/main" val="2682793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39CF-732F-6502-21C1-CD935A3571CA}"/>
              </a:ext>
            </a:extLst>
          </p:cNvPr>
          <p:cNvSpPr>
            <a:spLocks noGrp="1"/>
          </p:cNvSpPr>
          <p:nvPr>
            <p:ph type="title"/>
          </p:nvPr>
        </p:nvSpPr>
        <p:spPr/>
        <p:txBody>
          <a:bodyPr/>
          <a:lstStyle/>
          <a:p>
            <a:r>
              <a:rPr lang="en-GB"/>
              <a:t>Control Flow</a:t>
            </a:r>
          </a:p>
        </p:txBody>
      </p:sp>
      <p:pic>
        <p:nvPicPr>
          <p:cNvPr id="5" name="Picture Placeholder 4">
            <a:extLst>
              <a:ext uri="{FF2B5EF4-FFF2-40B4-BE49-F238E27FC236}">
                <a16:creationId xmlns:a16="http://schemas.microsoft.com/office/drawing/2014/main" id="{20D668FE-F6DA-D648-8F51-93BFF5C6E0A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0CA2A54B-C7E0-909E-514E-CB8B9DF63AAA}"/>
              </a:ext>
            </a:extLst>
          </p:cNvPr>
          <p:cNvSpPr>
            <a:spLocks noGrp="1"/>
          </p:cNvSpPr>
          <p:nvPr>
            <p:ph type="body" sz="half" idx="2"/>
          </p:nvPr>
        </p:nvSpPr>
        <p:spPr/>
        <p:txBody>
          <a:bodyPr/>
          <a:lstStyle/>
          <a:p>
            <a:pPr>
              <a:buFontTx/>
              <a:buChar char="•"/>
            </a:pPr>
            <a:r>
              <a:rPr lang="en-US"/>
              <a:t>Control flow is used to execute instructions in a program.</a:t>
            </a:r>
          </a:p>
          <a:p>
            <a:pPr>
              <a:buFontTx/>
              <a:buChar char="•"/>
            </a:pPr>
            <a:r>
              <a:rPr lang="en-US"/>
              <a:t>It is used to determine which instructions are executed and in what order.</a:t>
            </a:r>
          </a:p>
          <a:p>
            <a:pPr>
              <a:buFontTx/>
              <a:buChar char="•"/>
            </a:pPr>
            <a:r>
              <a:rPr lang="en-US"/>
              <a:t>Control flow is used to create loops, which are used to repeat instructions, and conditionals, which are used to execute instructions based on certain conditions.</a:t>
            </a:r>
            <a:endParaRPr lang="en-GB"/>
          </a:p>
        </p:txBody>
      </p:sp>
    </p:spTree>
    <p:extLst>
      <p:ext uri="{BB962C8B-B14F-4D97-AF65-F5344CB8AC3E}">
        <p14:creationId xmlns:p14="http://schemas.microsoft.com/office/powerpoint/2010/main" val="3914647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50B6-0D35-0087-6AB5-DAE8720D9B66}"/>
              </a:ext>
            </a:extLst>
          </p:cNvPr>
          <p:cNvSpPr>
            <a:spLocks noGrp="1"/>
          </p:cNvSpPr>
          <p:nvPr>
            <p:ph type="title"/>
          </p:nvPr>
        </p:nvSpPr>
        <p:spPr/>
        <p:txBody>
          <a:bodyPr/>
          <a:lstStyle/>
          <a:p>
            <a:r>
              <a:rPr lang="en-GB"/>
              <a:t>Input and Output</a:t>
            </a:r>
          </a:p>
        </p:txBody>
      </p:sp>
      <p:pic>
        <p:nvPicPr>
          <p:cNvPr id="5" name="Picture Placeholder 4">
            <a:extLst>
              <a:ext uri="{FF2B5EF4-FFF2-40B4-BE49-F238E27FC236}">
                <a16:creationId xmlns:a16="http://schemas.microsoft.com/office/drawing/2014/main" id="{0B7F75B3-1058-04F3-972E-C10EC27CDC4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3570606-2515-4F48-C647-BDC36E222E6D}"/>
              </a:ext>
            </a:extLst>
          </p:cNvPr>
          <p:cNvSpPr>
            <a:spLocks noGrp="1"/>
          </p:cNvSpPr>
          <p:nvPr>
            <p:ph type="body" sz="half" idx="2"/>
          </p:nvPr>
        </p:nvSpPr>
        <p:spPr/>
        <p:txBody>
          <a:bodyPr/>
          <a:lstStyle/>
          <a:p>
            <a:pPr>
              <a:buFontTx/>
              <a:buChar char="•"/>
            </a:pPr>
            <a:r>
              <a:rPr lang="en-US"/>
              <a:t>Input and output are used to get data into and out of a program.</a:t>
            </a:r>
          </a:p>
          <a:p>
            <a:pPr>
              <a:buFontTx/>
              <a:buChar char="•"/>
            </a:pPr>
            <a:r>
              <a:rPr lang="en-US"/>
              <a:t>Input is used to get data from the user or from a file.</a:t>
            </a:r>
          </a:p>
          <a:p>
            <a:pPr>
              <a:buFontTx/>
              <a:buChar char="•"/>
            </a:pPr>
            <a:r>
              <a:rPr lang="en-US"/>
              <a:t>Output is used to display data to the user or to write data to a file.</a:t>
            </a:r>
            <a:endParaRPr lang="en-GB"/>
          </a:p>
        </p:txBody>
      </p:sp>
    </p:spTree>
    <p:extLst>
      <p:ext uri="{BB962C8B-B14F-4D97-AF65-F5344CB8AC3E}">
        <p14:creationId xmlns:p14="http://schemas.microsoft.com/office/powerpoint/2010/main" val="1827828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B963-4CD8-E43D-3E3F-CC76E9002071}"/>
              </a:ext>
            </a:extLst>
          </p:cNvPr>
          <p:cNvSpPr>
            <a:spLocks noGrp="1"/>
          </p:cNvSpPr>
          <p:nvPr>
            <p:ph type="title"/>
          </p:nvPr>
        </p:nvSpPr>
        <p:spPr/>
        <p:txBody>
          <a:bodyPr/>
          <a:lstStyle/>
          <a:p>
            <a:r>
              <a:rPr lang="en-GB"/>
              <a:t>Error Handling</a:t>
            </a:r>
          </a:p>
        </p:txBody>
      </p:sp>
      <p:pic>
        <p:nvPicPr>
          <p:cNvPr id="5" name="Picture Placeholder 4">
            <a:extLst>
              <a:ext uri="{FF2B5EF4-FFF2-40B4-BE49-F238E27FC236}">
                <a16:creationId xmlns:a16="http://schemas.microsoft.com/office/drawing/2014/main" id="{1C9BFE07-8AED-72DB-1EC6-A4CFE3AC9BB4}"/>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A08D478A-A637-EDC5-FE55-929E10095006}"/>
              </a:ext>
            </a:extLst>
          </p:cNvPr>
          <p:cNvSpPr>
            <a:spLocks noGrp="1"/>
          </p:cNvSpPr>
          <p:nvPr>
            <p:ph type="body" sz="half" idx="2"/>
          </p:nvPr>
        </p:nvSpPr>
        <p:spPr/>
        <p:txBody>
          <a:bodyPr/>
          <a:lstStyle/>
          <a:p>
            <a:pPr>
              <a:buFontTx/>
              <a:buChar char="•"/>
            </a:pPr>
            <a:r>
              <a:rPr lang="en-US"/>
              <a:t>Error handling is used to handle unexpected situations in a program.</a:t>
            </a:r>
          </a:p>
          <a:p>
            <a:pPr>
              <a:buFontTx/>
              <a:buChar char="•"/>
            </a:pPr>
            <a:r>
              <a:rPr lang="en-US"/>
              <a:t>It is used to detect and handle errors, such as invalid input or a missing file.</a:t>
            </a:r>
          </a:p>
          <a:p>
            <a:pPr>
              <a:buFontTx/>
              <a:buChar char="•"/>
            </a:pPr>
            <a:r>
              <a:rPr lang="en-US"/>
              <a:t>Error handling is used to ensure that the program continues to run even if an error occurs.</a:t>
            </a:r>
            <a:endParaRPr lang="en-GB"/>
          </a:p>
        </p:txBody>
      </p:sp>
    </p:spTree>
    <p:extLst>
      <p:ext uri="{BB962C8B-B14F-4D97-AF65-F5344CB8AC3E}">
        <p14:creationId xmlns:p14="http://schemas.microsoft.com/office/powerpoint/2010/main" val="4162883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DE7C-4F15-FBBA-3CDC-BC13D409DBE6}"/>
              </a:ext>
            </a:extLst>
          </p:cNvPr>
          <p:cNvSpPr>
            <a:spLocks noGrp="1"/>
          </p:cNvSpPr>
          <p:nvPr>
            <p:ph type="ctrTitle"/>
          </p:nvPr>
        </p:nvSpPr>
        <p:spPr/>
        <p:txBody>
          <a:bodyPr/>
          <a:lstStyle/>
          <a:p>
            <a:r>
              <a:rPr lang="en-US"/>
              <a:t>Debug and Troubleshoot the Program</a:t>
            </a:r>
            <a:endParaRPr lang="en-GB"/>
          </a:p>
        </p:txBody>
      </p:sp>
    </p:spTree>
    <p:extLst>
      <p:ext uri="{BB962C8B-B14F-4D97-AF65-F5344CB8AC3E}">
        <p14:creationId xmlns:p14="http://schemas.microsoft.com/office/powerpoint/2010/main" val="340592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C628-216E-84FF-6A64-F1A31DC7B3F2}"/>
              </a:ext>
            </a:extLst>
          </p:cNvPr>
          <p:cNvSpPr>
            <a:spLocks noGrp="1"/>
          </p:cNvSpPr>
          <p:nvPr>
            <p:ph type="title"/>
          </p:nvPr>
        </p:nvSpPr>
        <p:spPr/>
        <p:txBody>
          <a:bodyPr/>
          <a:lstStyle/>
          <a:p>
            <a:r>
              <a:rPr lang="en-GB"/>
              <a:t>What is Debugging?</a:t>
            </a:r>
          </a:p>
        </p:txBody>
      </p:sp>
      <p:pic>
        <p:nvPicPr>
          <p:cNvPr id="5" name="Picture Placeholder 4">
            <a:extLst>
              <a:ext uri="{FF2B5EF4-FFF2-40B4-BE49-F238E27FC236}">
                <a16:creationId xmlns:a16="http://schemas.microsoft.com/office/drawing/2014/main" id="{A2A86758-7B8D-866D-EEA5-056F5F01C667}"/>
              </a:ext>
            </a:extLst>
          </p:cNvPr>
          <p:cNvPicPr>
            <a:picLocks noGrp="1" noChangeAspect="1"/>
          </p:cNvPicPr>
          <p:nvPr>
            <p:ph type="pic" idx="1"/>
          </p:nvPr>
        </p:nvPicPr>
        <p:blipFill>
          <a:blip r:embed="rId3"/>
          <a:srcRect l="7897" r="7897"/>
          <a:stretch>
            <a:fillRect/>
          </a:stretch>
        </p:blipFill>
        <p:spPr/>
      </p:pic>
      <p:sp>
        <p:nvSpPr>
          <p:cNvPr id="4" name="Text Placeholder 3">
            <a:extLst>
              <a:ext uri="{FF2B5EF4-FFF2-40B4-BE49-F238E27FC236}">
                <a16:creationId xmlns:a16="http://schemas.microsoft.com/office/drawing/2014/main" id="{BE294194-C4DF-FCF7-22C7-F9514309FEDC}"/>
              </a:ext>
            </a:extLst>
          </p:cNvPr>
          <p:cNvSpPr>
            <a:spLocks noGrp="1"/>
          </p:cNvSpPr>
          <p:nvPr>
            <p:ph type="body" sz="half" idx="2"/>
          </p:nvPr>
        </p:nvSpPr>
        <p:spPr/>
        <p:txBody>
          <a:bodyPr/>
          <a:lstStyle/>
          <a:p>
            <a:pPr>
              <a:buFontTx/>
              <a:buChar char="•"/>
            </a:pPr>
            <a:r>
              <a:rPr lang="en-US"/>
              <a:t>Debugging is the process of finding and fixing errors in a program.</a:t>
            </a:r>
          </a:p>
          <a:p>
            <a:pPr>
              <a:buFontTx/>
              <a:buChar char="•"/>
            </a:pPr>
            <a:r>
              <a:rPr lang="en-US"/>
              <a:t>It is an important part of the software development process.</a:t>
            </a:r>
          </a:p>
          <a:p>
            <a:pPr>
              <a:buFontTx/>
              <a:buChar char="•"/>
            </a:pPr>
            <a:r>
              <a:rPr lang="en-US"/>
              <a:t>Debugging can be done manually or with the help of automated tools.</a:t>
            </a:r>
            <a:endParaRPr lang="en-GB"/>
          </a:p>
        </p:txBody>
      </p:sp>
    </p:spTree>
    <p:extLst>
      <p:ext uri="{BB962C8B-B14F-4D97-AF65-F5344CB8AC3E}">
        <p14:creationId xmlns:p14="http://schemas.microsoft.com/office/powerpoint/2010/main" val="336831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A9F1-8782-84DB-8FAC-4B0CE0361FF5}"/>
              </a:ext>
            </a:extLst>
          </p:cNvPr>
          <p:cNvSpPr>
            <a:spLocks noGrp="1"/>
          </p:cNvSpPr>
          <p:nvPr>
            <p:ph type="title"/>
          </p:nvPr>
        </p:nvSpPr>
        <p:spPr/>
        <p:txBody>
          <a:bodyPr/>
          <a:lstStyle/>
          <a:p>
            <a:r>
              <a:rPr lang="en-GB"/>
              <a:t>Types of Errors</a:t>
            </a:r>
          </a:p>
        </p:txBody>
      </p:sp>
      <p:pic>
        <p:nvPicPr>
          <p:cNvPr id="5" name="Picture Placeholder 4">
            <a:extLst>
              <a:ext uri="{FF2B5EF4-FFF2-40B4-BE49-F238E27FC236}">
                <a16:creationId xmlns:a16="http://schemas.microsoft.com/office/drawing/2014/main" id="{44C6C53F-B927-D7BB-D2B7-202412515BE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21501352-E3BF-7534-91EF-74EC01ED27A4}"/>
              </a:ext>
            </a:extLst>
          </p:cNvPr>
          <p:cNvSpPr>
            <a:spLocks noGrp="1"/>
          </p:cNvSpPr>
          <p:nvPr>
            <p:ph type="body" sz="half" idx="2"/>
          </p:nvPr>
        </p:nvSpPr>
        <p:spPr/>
        <p:txBody>
          <a:bodyPr/>
          <a:lstStyle/>
          <a:p>
            <a:pPr>
              <a:buFontTx/>
              <a:buChar char="•"/>
            </a:pPr>
            <a:r>
              <a:rPr lang="en-US"/>
              <a:t>Errors can be divided into two categories: syntax errors and logic errors.</a:t>
            </a:r>
          </a:p>
          <a:p>
            <a:pPr>
              <a:buFontTx/>
              <a:buChar char="•"/>
            </a:pPr>
            <a:r>
              <a:rPr lang="en-US"/>
              <a:t>Syntax errors are caused by incorrect code, while logic errors are caused by incorrect logic.</a:t>
            </a:r>
          </a:p>
          <a:p>
            <a:pPr>
              <a:buFontTx/>
              <a:buChar char="•"/>
            </a:pPr>
            <a:r>
              <a:rPr lang="en-US"/>
              <a:t>It is important to identify the type of error in order to debug the program effectively.</a:t>
            </a:r>
            <a:endParaRPr lang="en-GB"/>
          </a:p>
        </p:txBody>
      </p:sp>
    </p:spTree>
    <p:extLst>
      <p:ext uri="{BB962C8B-B14F-4D97-AF65-F5344CB8AC3E}">
        <p14:creationId xmlns:p14="http://schemas.microsoft.com/office/powerpoint/2010/main" val="1211935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A01A-F5E6-0ABD-B0CB-216CF87F008B}"/>
              </a:ext>
            </a:extLst>
          </p:cNvPr>
          <p:cNvSpPr>
            <a:spLocks noGrp="1"/>
          </p:cNvSpPr>
          <p:nvPr>
            <p:ph type="title"/>
          </p:nvPr>
        </p:nvSpPr>
        <p:spPr/>
        <p:txBody>
          <a:bodyPr/>
          <a:lstStyle/>
          <a:p>
            <a:r>
              <a:rPr lang="en-GB"/>
              <a:t>Debugging Techniques</a:t>
            </a:r>
          </a:p>
        </p:txBody>
      </p:sp>
      <p:pic>
        <p:nvPicPr>
          <p:cNvPr id="5" name="Picture Placeholder 4">
            <a:extLst>
              <a:ext uri="{FF2B5EF4-FFF2-40B4-BE49-F238E27FC236}">
                <a16:creationId xmlns:a16="http://schemas.microsoft.com/office/drawing/2014/main" id="{7D9D70A5-2724-CF7E-C6B6-954577E5F2A7}"/>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AB78C5FD-82EF-635C-8202-3E51992CF5F0}"/>
              </a:ext>
            </a:extLst>
          </p:cNvPr>
          <p:cNvSpPr>
            <a:spLocks noGrp="1"/>
          </p:cNvSpPr>
          <p:nvPr>
            <p:ph type="body" sz="half" idx="2"/>
          </p:nvPr>
        </p:nvSpPr>
        <p:spPr/>
        <p:txBody>
          <a:bodyPr/>
          <a:lstStyle/>
          <a:p>
            <a:pPr>
              <a:buFontTx/>
              <a:buChar char="•"/>
            </a:pPr>
            <a:r>
              <a:rPr lang="en-US"/>
              <a:t>Debugging techniques include using breakpoints, tracing, and logging.</a:t>
            </a:r>
          </a:p>
          <a:p>
            <a:pPr>
              <a:buFontTx/>
              <a:buChar char="•"/>
            </a:pPr>
            <a:r>
              <a:rPr lang="en-US"/>
              <a:t>Breakpoints are used to pause the program at a certain point and inspect the state of the program.</a:t>
            </a:r>
          </a:p>
          <a:p>
            <a:pPr>
              <a:buFontTx/>
              <a:buChar char="•"/>
            </a:pPr>
            <a:r>
              <a:rPr lang="en-US"/>
              <a:t>Tracing is used to follow the flow of the program and identify where the error is occurring.</a:t>
            </a:r>
          </a:p>
          <a:p>
            <a:pPr>
              <a:buFontTx/>
              <a:buChar char="•"/>
            </a:pPr>
            <a:r>
              <a:rPr lang="en-US"/>
              <a:t>Logging is used to record the state of the program at various points in time.</a:t>
            </a:r>
            <a:endParaRPr lang="en-GB"/>
          </a:p>
        </p:txBody>
      </p:sp>
    </p:spTree>
    <p:extLst>
      <p:ext uri="{BB962C8B-B14F-4D97-AF65-F5344CB8AC3E}">
        <p14:creationId xmlns:p14="http://schemas.microsoft.com/office/powerpoint/2010/main" val="4090555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B0C3-6717-17F6-0ADE-09D41BA86863}"/>
              </a:ext>
            </a:extLst>
          </p:cNvPr>
          <p:cNvSpPr>
            <a:spLocks noGrp="1"/>
          </p:cNvSpPr>
          <p:nvPr>
            <p:ph type="title"/>
          </p:nvPr>
        </p:nvSpPr>
        <p:spPr/>
        <p:txBody>
          <a:bodyPr/>
          <a:lstStyle/>
          <a:p>
            <a:r>
              <a:rPr lang="en-GB"/>
              <a:t>Debugging Tools</a:t>
            </a:r>
          </a:p>
        </p:txBody>
      </p:sp>
      <p:pic>
        <p:nvPicPr>
          <p:cNvPr id="5" name="Picture Placeholder 4">
            <a:extLst>
              <a:ext uri="{FF2B5EF4-FFF2-40B4-BE49-F238E27FC236}">
                <a16:creationId xmlns:a16="http://schemas.microsoft.com/office/drawing/2014/main" id="{A6D21812-0999-AD51-B247-C91916EC7AF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C8C5E22-24E7-7F14-7C05-3C2DB3A46675}"/>
              </a:ext>
            </a:extLst>
          </p:cNvPr>
          <p:cNvSpPr>
            <a:spLocks noGrp="1"/>
          </p:cNvSpPr>
          <p:nvPr>
            <p:ph type="body" sz="half" idx="2"/>
          </p:nvPr>
        </p:nvSpPr>
        <p:spPr/>
        <p:txBody>
          <a:bodyPr/>
          <a:lstStyle/>
          <a:p>
            <a:pPr>
              <a:buFontTx/>
              <a:buChar char="•"/>
            </a:pPr>
            <a:r>
              <a:rPr lang="en-US"/>
              <a:t>Debugging tools are used to automate the debugging process.</a:t>
            </a:r>
          </a:p>
          <a:p>
            <a:pPr>
              <a:buFontTx/>
              <a:buChar char="•"/>
            </a:pPr>
            <a:r>
              <a:rPr lang="en-US"/>
              <a:t>These tools can be used to detect errors, analyze the state of the program, and provide suggestions for fixing the errors.</a:t>
            </a:r>
          </a:p>
          <a:p>
            <a:pPr>
              <a:buFontTx/>
              <a:buChar char="•"/>
            </a:pPr>
            <a:r>
              <a:rPr lang="en-US"/>
              <a:t>Common debugging tools include debuggers, profilers, and static analysis tools.</a:t>
            </a:r>
            <a:endParaRPr lang="en-GB"/>
          </a:p>
        </p:txBody>
      </p:sp>
    </p:spTree>
    <p:extLst>
      <p:ext uri="{BB962C8B-B14F-4D97-AF65-F5344CB8AC3E}">
        <p14:creationId xmlns:p14="http://schemas.microsoft.com/office/powerpoint/2010/main" val="3353024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4F1-84AC-89DB-01B3-EB542C16FB21}"/>
              </a:ext>
            </a:extLst>
          </p:cNvPr>
          <p:cNvSpPr>
            <a:spLocks noGrp="1"/>
          </p:cNvSpPr>
          <p:nvPr>
            <p:ph type="title"/>
          </p:nvPr>
        </p:nvSpPr>
        <p:spPr/>
        <p:txBody>
          <a:bodyPr/>
          <a:lstStyle/>
          <a:p>
            <a:r>
              <a:rPr lang="en-GB"/>
              <a:t>Debugging Strategies</a:t>
            </a:r>
          </a:p>
        </p:txBody>
      </p:sp>
      <p:pic>
        <p:nvPicPr>
          <p:cNvPr id="5" name="Picture Placeholder 4">
            <a:extLst>
              <a:ext uri="{FF2B5EF4-FFF2-40B4-BE49-F238E27FC236}">
                <a16:creationId xmlns:a16="http://schemas.microsoft.com/office/drawing/2014/main" id="{B1E06103-BA85-D535-AFA8-A11ECF717F90}"/>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1DEB5DC5-41B1-6B9C-12E5-EF3D25CCA79C}"/>
              </a:ext>
            </a:extLst>
          </p:cNvPr>
          <p:cNvSpPr>
            <a:spLocks noGrp="1"/>
          </p:cNvSpPr>
          <p:nvPr>
            <p:ph type="body" sz="half" idx="2"/>
          </p:nvPr>
        </p:nvSpPr>
        <p:spPr/>
        <p:txBody>
          <a:bodyPr/>
          <a:lstStyle/>
          <a:p>
            <a:pPr>
              <a:buFontTx/>
              <a:buChar char="•"/>
            </a:pPr>
            <a:r>
              <a:rPr lang="en-US"/>
              <a:t>Debugging strategies are used to determine the best way to fix an error.</a:t>
            </a:r>
          </a:p>
          <a:p>
            <a:pPr>
              <a:buFontTx/>
              <a:buChar char="•"/>
            </a:pPr>
            <a:r>
              <a:rPr lang="en-US"/>
              <a:t>These strategies include trial and error, divide and conquer, and root cause analysis.</a:t>
            </a:r>
          </a:p>
          <a:p>
            <a:pPr>
              <a:buFontTx/>
              <a:buChar char="•"/>
            </a:pPr>
            <a:r>
              <a:rPr lang="en-US"/>
              <a:t>It is important to use the right strategy in order to find the most efficient solution.</a:t>
            </a:r>
            <a:endParaRPr lang="en-GB"/>
          </a:p>
        </p:txBody>
      </p:sp>
    </p:spTree>
    <p:extLst>
      <p:ext uri="{BB962C8B-B14F-4D97-AF65-F5344CB8AC3E}">
        <p14:creationId xmlns:p14="http://schemas.microsoft.com/office/powerpoint/2010/main" val="105628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Roll the dice!</a:t>
            </a:r>
            <a:endParaRPr/>
          </a:p>
        </p:txBody>
      </p:sp>
      <p:sp>
        <p:nvSpPr>
          <p:cNvPr id="68" name="Google Shape;68;p12"/>
          <p:cNvSpPr txBox="1">
            <a:spLocks noGrp="1"/>
          </p:cNvSpPr>
          <p:nvPr>
            <p:ph type="body" idx="1"/>
          </p:nvPr>
        </p:nvSpPr>
        <p:spPr>
          <a:xfrm>
            <a:off x="414533" y="1560167"/>
            <a:ext cx="5681600" cy="4878800"/>
          </a:xfrm>
          <a:prstGeom prst="rect">
            <a:avLst/>
          </a:prstGeom>
        </p:spPr>
        <p:txBody>
          <a:bodyPr spcFirstLastPara="1" vert="horz" wrap="square" lIns="121900" tIns="121900" rIns="121900" bIns="121900" rtlCol="0" anchor="t" anchorCtr="0">
            <a:noAutofit/>
          </a:bodyPr>
          <a:lstStyle/>
          <a:p>
            <a:pPr marL="0" indent="0">
              <a:buNone/>
            </a:pPr>
            <a:r>
              <a:rPr lang="en-GB">
                <a:solidFill>
                  <a:srgbClr val="FFFFFF"/>
                </a:solidFill>
                <a:highlight>
                  <a:schemeClr val="dk1"/>
                </a:highlight>
              </a:rPr>
              <a:t> Question </a:t>
            </a:r>
            <a:r>
              <a:rPr lang="en-GB">
                <a:solidFill>
                  <a:schemeClr val="lt2"/>
                </a:solidFill>
              </a:rPr>
              <a:t>.</a:t>
            </a:r>
            <a:endParaRPr>
              <a:solidFill>
                <a:schemeClr val="lt2"/>
              </a:solidFill>
            </a:endParaRPr>
          </a:p>
          <a:p>
            <a:pPr marL="0" indent="0">
              <a:buNone/>
            </a:pPr>
            <a:endParaRPr/>
          </a:p>
          <a:p>
            <a:pPr marL="0" indent="0">
              <a:buNone/>
            </a:pPr>
            <a:r>
              <a:rPr lang="en-GB"/>
              <a:t>Why do you use a dice in real-life games?</a:t>
            </a:r>
            <a:endParaRPr/>
          </a:p>
        </p:txBody>
      </p:sp>
      <p:pic>
        <p:nvPicPr>
          <p:cNvPr id="69" name="Google Shape;69;p12"/>
          <p:cNvPicPr preferRelativeResize="0"/>
          <p:nvPr/>
        </p:nvPicPr>
        <p:blipFill>
          <a:blip r:embed="rId3">
            <a:alphaModFix/>
          </a:blip>
          <a:stretch>
            <a:fillRect/>
          </a:stretch>
        </p:blipFill>
        <p:spPr>
          <a:xfrm>
            <a:off x="7507251" y="2307801"/>
            <a:ext cx="3759501" cy="33835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DB0D-EED6-5444-A105-A790DCC41F56}"/>
              </a:ext>
            </a:extLst>
          </p:cNvPr>
          <p:cNvSpPr>
            <a:spLocks noGrp="1"/>
          </p:cNvSpPr>
          <p:nvPr>
            <p:ph type="title"/>
          </p:nvPr>
        </p:nvSpPr>
        <p:spPr/>
        <p:txBody>
          <a:bodyPr/>
          <a:lstStyle/>
          <a:p>
            <a:r>
              <a:rPr lang="en-GB"/>
              <a:t>Testing and Verification</a:t>
            </a:r>
          </a:p>
        </p:txBody>
      </p:sp>
      <p:pic>
        <p:nvPicPr>
          <p:cNvPr id="5" name="Picture Placeholder 4">
            <a:extLst>
              <a:ext uri="{FF2B5EF4-FFF2-40B4-BE49-F238E27FC236}">
                <a16:creationId xmlns:a16="http://schemas.microsoft.com/office/drawing/2014/main" id="{2D41C184-A365-70E0-AAE0-7486A86A1AB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64F78944-46D9-6338-D952-42220E2E0BF8}"/>
              </a:ext>
            </a:extLst>
          </p:cNvPr>
          <p:cNvSpPr>
            <a:spLocks noGrp="1"/>
          </p:cNvSpPr>
          <p:nvPr>
            <p:ph type="body" sz="half" idx="2"/>
          </p:nvPr>
        </p:nvSpPr>
        <p:spPr/>
        <p:txBody>
          <a:bodyPr/>
          <a:lstStyle/>
          <a:p>
            <a:pPr>
              <a:buFontTx/>
              <a:buChar char="•"/>
            </a:pPr>
            <a:r>
              <a:rPr lang="en-US"/>
              <a:t>Testing and verification are used to ensure that the error is fixed.</a:t>
            </a:r>
          </a:p>
          <a:p>
            <a:pPr>
              <a:buFontTx/>
              <a:buChar char="•"/>
            </a:pPr>
            <a:r>
              <a:rPr lang="en-US"/>
              <a:t>Testing is used to check that the program works as expected, while verification is used to check that the code is correct.</a:t>
            </a:r>
          </a:p>
          <a:p>
            <a:pPr>
              <a:buFontTx/>
              <a:buChar char="•"/>
            </a:pPr>
            <a:r>
              <a:rPr lang="en-US"/>
              <a:t>It is important to test and verify the program after fixing an error in order to ensure that the error is truly fixed.</a:t>
            </a:r>
            <a:endParaRPr lang="en-GB"/>
          </a:p>
        </p:txBody>
      </p:sp>
    </p:spTree>
    <p:extLst>
      <p:ext uri="{BB962C8B-B14F-4D97-AF65-F5344CB8AC3E}">
        <p14:creationId xmlns:p14="http://schemas.microsoft.com/office/powerpoint/2010/main" val="958017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A607-57FA-E00D-4287-54DBF00CCEF6}"/>
              </a:ext>
            </a:extLst>
          </p:cNvPr>
          <p:cNvSpPr>
            <a:spLocks noGrp="1"/>
          </p:cNvSpPr>
          <p:nvPr>
            <p:ph type="title"/>
          </p:nvPr>
        </p:nvSpPr>
        <p:spPr/>
        <p:txBody>
          <a:bodyPr/>
          <a:lstStyle/>
          <a:p>
            <a:r>
              <a:rPr lang="en-GB"/>
              <a:t>Documentation and Maintenance</a:t>
            </a:r>
          </a:p>
        </p:txBody>
      </p:sp>
      <p:pic>
        <p:nvPicPr>
          <p:cNvPr id="5" name="Picture Placeholder 4">
            <a:extLst>
              <a:ext uri="{FF2B5EF4-FFF2-40B4-BE49-F238E27FC236}">
                <a16:creationId xmlns:a16="http://schemas.microsoft.com/office/drawing/2014/main" id="{AF067D60-EA41-3D48-813F-EC4F9C5C1ECE}"/>
              </a:ext>
            </a:extLst>
          </p:cNvPr>
          <p:cNvPicPr>
            <a:picLocks noGrp="1" noChangeAspect="1"/>
          </p:cNvPicPr>
          <p:nvPr>
            <p:ph type="pic" idx="1"/>
          </p:nvPr>
        </p:nvPicPr>
        <p:blipFill>
          <a:blip r:embed="rId2"/>
          <a:srcRect l="5885" r="5885"/>
          <a:stretch>
            <a:fillRect/>
          </a:stretch>
        </p:blipFill>
        <p:spPr/>
      </p:pic>
      <p:sp>
        <p:nvSpPr>
          <p:cNvPr id="4" name="Text Placeholder 3">
            <a:extLst>
              <a:ext uri="{FF2B5EF4-FFF2-40B4-BE49-F238E27FC236}">
                <a16:creationId xmlns:a16="http://schemas.microsoft.com/office/drawing/2014/main" id="{BDE0E9A1-BA57-FD99-1177-700224697859}"/>
              </a:ext>
            </a:extLst>
          </p:cNvPr>
          <p:cNvSpPr>
            <a:spLocks noGrp="1"/>
          </p:cNvSpPr>
          <p:nvPr>
            <p:ph type="body" sz="half" idx="2"/>
          </p:nvPr>
        </p:nvSpPr>
        <p:spPr/>
        <p:txBody>
          <a:bodyPr/>
          <a:lstStyle/>
          <a:p>
            <a:pPr>
              <a:buFontTx/>
              <a:buChar char="•"/>
            </a:pPr>
            <a:r>
              <a:rPr lang="en-US"/>
              <a:t>Documentation and maintenance are used to prevent future errors.</a:t>
            </a:r>
          </a:p>
          <a:p>
            <a:pPr>
              <a:buFontTx/>
              <a:buChar char="•"/>
            </a:pPr>
            <a:r>
              <a:rPr lang="en-US"/>
              <a:t>Documentation is used to record the state of the program and the steps taken to fix the error.</a:t>
            </a:r>
          </a:p>
          <a:p>
            <a:pPr>
              <a:buFontTx/>
              <a:buChar char="•"/>
            </a:pPr>
            <a:r>
              <a:rPr lang="en-US"/>
              <a:t>Maintenance is used to keep the program up to date and ensure that it is running correctly.</a:t>
            </a:r>
            <a:endParaRPr lang="en-GB"/>
          </a:p>
        </p:txBody>
      </p:sp>
    </p:spTree>
    <p:extLst>
      <p:ext uri="{BB962C8B-B14F-4D97-AF65-F5344CB8AC3E}">
        <p14:creationId xmlns:p14="http://schemas.microsoft.com/office/powerpoint/2010/main" val="223279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2590-8272-9D5F-5D71-C764AE05B0A7}"/>
              </a:ext>
            </a:extLst>
          </p:cNvPr>
          <p:cNvSpPr>
            <a:spLocks noGrp="1"/>
          </p:cNvSpPr>
          <p:nvPr>
            <p:ph type="title"/>
          </p:nvPr>
        </p:nvSpPr>
        <p:spPr/>
        <p:txBody>
          <a:bodyPr/>
          <a:lstStyle/>
          <a:p>
            <a:r>
              <a:rPr lang="en-GB"/>
              <a:t>Debugging Tips</a:t>
            </a:r>
          </a:p>
        </p:txBody>
      </p:sp>
      <p:pic>
        <p:nvPicPr>
          <p:cNvPr id="5" name="Picture Placeholder 4">
            <a:extLst>
              <a:ext uri="{FF2B5EF4-FFF2-40B4-BE49-F238E27FC236}">
                <a16:creationId xmlns:a16="http://schemas.microsoft.com/office/drawing/2014/main" id="{93056924-E85B-E310-C586-41AF7638A3BA}"/>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919BF0A3-A7E0-3A55-4AC0-534AAA181C19}"/>
              </a:ext>
            </a:extLst>
          </p:cNvPr>
          <p:cNvSpPr>
            <a:spLocks noGrp="1"/>
          </p:cNvSpPr>
          <p:nvPr>
            <p:ph type="body" sz="half" idx="2"/>
          </p:nvPr>
        </p:nvSpPr>
        <p:spPr/>
        <p:txBody>
          <a:bodyPr/>
          <a:lstStyle/>
          <a:p>
            <a:pPr>
              <a:buFontTx/>
              <a:buChar char="•"/>
            </a:pPr>
            <a:r>
              <a:rPr lang="en-US"/>
              <a:t>Debugging can be a difficult and time-consuming process.</a:t>
            </a:r>
          </a:p>
          <a:p>
            <a:pPr>
              <a:buFontTx/>
              <a:buChar char="•"/>
            </a:pPr>
            <a:r>
              <a:rPr lang="en-US"/>
              <a:t>It is important to use the right tools and strategies in order to make the process easier.</a:t>
            </a:r>
          </a:p>
          <a:p>
            <a:pPr>
              <a:buFontTx/>
              <a:buChar char="•"/>
            </a:pPr>
            <a:r>
              <a:rPr lang="en-US"/>
              <a:t>It is also important to take breaks and stay organized in order to stay focused and efficient.</a:t>
            </a:r>
            <a:endParaRPr lang="en-GB"/>
          </a:p>
        </p:txBody>
      </p:sp>
    </p:spTree>
    <p:extLst>
      <p:ext uri="{BB962C8B-B14F-4D97-AF65-F5344CB8AC3E}">
        <p14:creationId xmlns:p14="http://schemas.microsoft.com/office/powerpoint/2010/main" val="152513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4AB4-771E-4D07-D723-52534EEC2286}"/>
              </a:ext>
            </a:extLst>
          </p:cNvPr>
          <p:cNvSpPr>
            <a:spLocks noGrp="1"/>
          </p:cNvSpPr>
          <p:nvPr>
            <p:ph type="ctrTitle"/>
          </p:nvPr>
        </p:nvSpPr>
        <p:spPr/>
        <p:txBody>
          <a:bodyPr/>
          <a:lstStyle/>
          <a:p>
            <a:r>
              <a:rPr lang="en-US"/>
              <a:t>Best Practices for Writing Clean and Efficient Code</a:t>
            </a:r>
            <a:endParaRPr lang="en-GB"/>
          </a:p>
        </p:txBody>
      </p:sp>
    </p:spTree>
    <p:extLst>
      <p:ext uri="{BB962C8B-B14F-4D97-AF65-F5344CB8AC3E}">
        <p14:creationId xmlns:p14="http://schemas.microsoft.com/office/powerpoint/2010/main" val="5114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7DC0-F841-134A-7630-AD73735FA123}"/>
              </a:ext>
            </a:extLst>
          </p:cNvPr>
          <p:cNvSpPr>
            <a:spLocks noGrp="1"/>
          </p:cNvSpPr>
          <p:nvPr>
            <p:ph type="title"/>
          </p:nvPr>
        </p:nvSpPr>
        <p:spPr/>
        <p:txBody>
          <a:bodyPr/>
          <a:lstStyle/>
          <a:p>
            <a:r>
              <a:rPr lang="en-GB"/>
              <a:t>Planning Ahead</a:t>
            </a:r>
          </a:p>
        </p:txBody>
      </p:sp>
      <p:pic>
        <p:nvPicPr>
          <p:cNvPr id="5" name="Picture Placeholder 4">
            <a:extLst>
              <a:ext uri="{FF2B5EF4-FFF2-40B4-BE49-F238E27FC236}">
                <a16:creationId xmlns:a16="http://schemas.microsoft.com/office/drawing/2014/main" id="{0EAE1113-925A-F6BC-B0DE-69331638300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3713BA4-CFAD-DD7C-3FB4-EB98A6DB3E7E}"/>
              </a:ext>
            </a:extLst>
          </p:cNvPr>
          <p:cNvSpPr>
            <a:spLocks noGrp="1"/>
          </p:cNvSpPr>
          <p:nvPr>
            <p:ph type="body" sz="half" idx="2"/>
          </p:nvPr>
        </p:nvSpPr>
        <p:spPr/>
        <p:txBody>
          <a:bodyPr/>
          <a:lstStyle/>
          <a:p>
            <a:pPr>
              <a:buFontTx/>
              <a:buChar char="•"/>
            </a:pPr>
            <a:r>
              <a:rPr lang="en-US"/>
              <a:t>Planning ahead is essential for writing clean and efficient code.</a:t>
            </a:r>
          </a:p>
          <a:p>
            <a:pPr>
              <a:buFontTx/>
              <a:buChar char="•"/>
            </a:pPr>
            <a:r>
              <a:rPr lang="en-US"/>
              <a:t>Organize your code into logical sections and plan out the structure of your code before you start writing.</a:t>
            </a:r>
          </a:p>
          <a:p>
            <a:pPr>
              <a:buFontTx/>
              <a:buChar char="•"/>
            </a:pPr>
            <a:r>
              <a:rPr lang="en-US"/>
              <a:t>This will help you avoid writing unnecessary code and make it easier to debug and maintain your code in the future.</a:t>
            </a:r>
            <a:endParaRPr lang="en-GB"/>
          </a:p>
        </p:txBody>
      </p:sp>
    </p:spTree>
    <p:extLst>
      <p:ext uri="{BB962C8B-B14F-4D97-AF65-F5344CB8AC3E}">
        <p14:creationId xmlns:p14="http://schemas.microsoft.com/office/powerpoint/2010/main" val="3216654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E49C-93E8-CBE8-4461-7AD122E28010}"/>
              </a:ext>
            </a:extLst>
          </p:cNvPr>
          <p:cNvSpPr>
            <a:spLocks noGrp="1"/>
          </p:cNvSpPr>
          <p:nvPr>
            <p:ph type="title"/>
          </p:nvPr>
        </p:nvSpPr>
        <p:spPr/>
        <p:txBody>
          <a:bodyPr/>
          <a:lstStyle/>
          <a:p>
            <a:r>
              <a:rPr lang="en-GB"/>
              <a:t>Write Readable Code</a:t>
            </a:r>
          </a:p>
        </p:txBody>
      </p:sp>
      <p:pic>
        <p:nvPicPr>
          <p:cNvPr id="5" name="Picture Placeholder 4">
            <a:extLst>
              <a:ext uri="{FF2B5EF4-FFF2-40B4-BE49-F238E27FC236}">
                <a16:creationId xmlns:a16="http://schemas.microsoft.com/office/drawing/2014/main" id="{658E0F7E-C7EB-418F-6FC8-3512333594A2}"/>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FA5A67B6-9F11-BDF5-9B81-076208692AAA}"/>
              </a:ext>
            </a:extLst>
          </p:cNvPr>
          <p:cNvSpPr>
            <a:spLocks noGrp="1"/>
          </p:cNvSpPr>
          <p:nvPr>
            <p:ph type="body" sz="half" idx="2"/>
          </p:nvPr>
        </p:nvSpPr>
        <p:spPr/>
        <p:txBody>
          <a:bodyPr/>
          <a:lstStyle/>
          <a:p>
            <a:pPr>
              <a:buFontTx/>
              <a:buChar char="•"/>
            </a:pPr>
            <a:r>
              <a:rPr lang="en-US"/>
              <a:t>Write code that is easy to read and understand.</a:t>
            </a:r>
          </a:p>
          <a:p>
            <a:pPr>
              <a:buFontTx/>
              <a:buChar char="•"/>
            </a:pPr>
            <a:r>
              <a:rPr lang="en-US"/>
              <a:t>Use descriptive variable names and comments to explain what your code is doing.</a:t>
            </a:r>
          </a:p>
          <a:p>
            <a:pPr>
              <a:buFontTx/>
              <a:buChar char="•"/>
            </a:pPr>
            <a:r>
              <a:rPr lang="en-US"/>
              <a:t>This will make it easier for other developers to understand your code and make it easier to debug and maintain in the future.</a:t>
            </a:r>
            <a:endParaRPr lang="en-GB"/>
          </a:p>
        </p:txBody>
      </p:sp>
    </p:spTree>
    <p:extLst>
      <p:ext uri="{BB962C8B-B14F-4D97-AF65-F5344CB8AC3E}">
        <p14:creationId xmlns:p14="http://schemas.microsoft.com/office/powerpoint/2010/main" val="3006674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6077-2092-BB16-C083-DF36B841E701}"/>
              </a:ext>
            </a:extLst>
          </p:cNvPr>
          <p:cNvSpPr>
            <a:spLocks noGrp="1"/>
          </p:cNvSpPr>
          <p:nvPr>
            <p:ph type="title"/>
          </p:nvPr>
        </p:nvSpPr>
        <p:spPr/>
        <p:txBody>
          <a:bodyPr/>
          <a:lstStyle/>
          <a:p>
            <a:r>
              <a:rPr lang="en-GB"/>
              <a:t>Write Modular Code</a:t>
            </a:r>
          </a:p>
        </p:txBody>
      </p:sp>
      <p:pic>
        <p:nvPicPr>
          <p:cNvPr id="5" name="Picture Placeholder 4">
            <a:extLst>
              <a:ext uri="{FF2B5EF4-FFF2-40B4-BE49-F238E27FC236}">
                <a16:creationId xmlns:a16="http://schemas.microsoft.com/office/drawing/2014/main" id="{922E8C71-7357-EF51-2135-D609B8FE10E8}"/>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0D6F63CC-ABDF-F5B3-83C9-A1A4A15081B3}"/>
              </a:ext>
            </a:extLst>
          </p:cNvPr>
          <p:cNvSpPr>
            <a:spLocks noGrp="1"/>
          </p:cNvSpPr>
          <p:nvPr>
            <p:ph type="body" sz="half" idx="2"/>
          </p:nvPr>
        </p:nvSpPr>
        <p:spPr/>
        <p:txBody>
          <a:bodyPr/>
          <a:lstStyle/>
          <a:p>
            <a:pPr>
              <a:buFontTx/>
              <a:buChar char="•"/>
            </a:pPr>
            <a:r>
              <a:rPr lang="en-US"/>
              <a:t>Write code that is modular and can be reused in different parts of your program.</a:t>
            </a:r>
          </a:p>
          <a:p>
            <a:pPr>
              <a:buFontTx/>
              <a:buChar char="•"/>
            </a:pPr>
            <a:r>
              <a:rPr lang="en-US"/>
              <a:t>Break your code into smaller pieces and create functions and classes to make your code more organized and easier to maintain.</a:t>
            </a:r>
          </a:p>
          <a:p>
            <a:pPr>
              <a:buFontTx/>
              <a:buChar char="•"/>
            </a:pPr>
            <a:r>
              <a:rPr lang="en-US"/>
              <a:t>This will make it easier to debug and maintain your code in the future.</a:t>
            </a:r>
            <a:endParaRPr lang="en-GB"/>
          </a:p>
        </p:txBody>
      </p:sp>
    </p:spTree>
    <p:extLst>
      <p:ext uri="{BB962C8B-B14F-4D97-AF65-F5344CB8AC3E}">
        <p14:creationId xmlns:p14="http://schemas.microsoft.com/office/powerpoint/2010/main" val="661655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042E-F554-CD2A-6E9D-53D2CD8D03DD}"/>
              </a:ext>
            </a:extLst>
          </p:cNvPr>
          <p:cNvSpPr>
            <a:spLocks noGrp="1"/>
          </p:cNvSpPr>
          <p:nvPr>
            <p:ph type="title"/>
          </p:nvPr>
        </p:nvSpPr>
        <p:spPr/>
        <p:txBody>
          <a:bodyPr/>
          <a:lstStyle/>
          <a:p>
            <a:r>
              <a:rPr lang="en-GB"/>
              <a:t>Write Testable Code</a:t>
            </a:r>
          </a:p>
        </p:txBody>
      </p:sp>
      <p:pic>
        <p:nvPicPr>
          <p:cNvPr id="5" name="Picture Placeholder 4">
            <a:extLst>
              <a:ext uri="{FF2B5EF4-FFF2-40B4-BE49-F238E27FC236}">
                <a16:creationId xmlns:a16="http://schemas.microsoft.com/office/drawing/2014/main" id="{1E96AF9C-98CC-D03E-EDE9-7A0F6830137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8335910F-A08B-217D-4651-1D1CC0CD789D}"/>
              </a:ext>
            </a:extLst>
          </p:cNvPr>
          <p:cNvSpPr>
            <a:spLocks noGrp="1"/>
          </p:cNvSpPr>
          <p:nvPr>
            <p:ph type="body" sz="half" idx="2"/>
          </p:nvPr>
        </p:nvSpPr>
        <p:spPr/>
        <p:txBody>
          <a:bodyPr/>
          <a:lstStyle/>
          <a:p>
            <a:pPr>
              <a:buFontTx/>
              <a:buChar char="•"/>
            </a:pPr>
            <a:r>
              <a:rPr lang="en-US"/>
              <a:t>Write code that is testable and can be easily tested before you deploy it.</a:t>
            </a:r>
          </a:p>
          <a:p>
            <a:pPr>
              <a:buFontTx/>
              <a:buChar char="•"/>
            </a:pPr>
            <a:r>
              <a:rPr lang="en-US"/>
              <a:t>Write unit tests to make sure your code is working as expected and create automated tests to make sure your code is working in different environments.</a:t>
            </a:r>
          </a:p>
          <a:p>
            <a:pPr>
              <a:buFontTx/>
              <a:buChar char="•"/>
            </a:pPr>
            <a:r>
              <a:rPr lang="en-US"/>
              <a:t>This will help you catch any bugs before you deploy your code and make it easier to maintain in the future.</a:t>
            </a:r>
            <a:endParaRPr lang="en-GB"/>
          </a:p>
        </p:txBody>
      </p:sp>
    </p:spTree>
    <p:extLst>
      <p:ext uri="{BB962C8B-B14F-4D97-AF65-F5344CB8AC3E}">
        <p14:creationId xmlns:p14="http://schemas.microsoft.com/office/powerpoint/2010/main" val="3677800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73E0-F918-AF8C-21FA-6D6FBECA0944}"/>
              </a:ext>
            </a:extLst>
          </p:cNvPr>
          <p:cNvSpPr>
            <a:spLocks noGrp="1"/>
          </p:cNvSpPr>
          <p:nvPr>
            <p:ph type="title"/>
          </p:nvPr>
        </p:nvSpPr>
        <p:spPr/>
        <p:txBody>
          <a:bodyPr/>
          <a:lstStyle/>
          <a:p>
            <a:r>
              <a:rPr lang="en-GB"/>
              <a:t>Write Efficient Code</a:t>
            </a:r>
          </a:p>
        </p:txBody>
      </p:sp>
      <p:pic>
        <p:nvPicPr>
          <p:cNvPr id="5" name="Picture Placeholder 4">
            <a:extLst>
              <a:ext uri="{FF2B5EF4-FFF2-40B4-BE49-F238E27FC236}">
                <a16:creationId xmlns:a16="http://schemas.microsoft.com/office/drawing/2014/main" id="{21000167-C5AF-AB81-1BAD-76F080B051C6}"/>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4B1AA40-F640-BBD7-8AAF-A43A9262E9B4}"/>
              </a:ext>
            </a:extLst>
          </p:cNvPr>
          <p:cNvSpPr>
            <a:spLocks noGrp="1"/>
          </p:cNvSpPr>
          <p:nvPr>
            <p:ph type="body" sz="half" idx="2"/>
          </p:nvPr>
        </p:nvSpPr>
        <p:spPr/>
        <p:txBody>
          <a:bodyPr/>
          <a:lstStyle/>
          <a:p>
            <a:pPr>
              <a:buFontTx/>
              <a:buChar char="•"/>
            </a:pPr>
            <a:r>
              <a:rPr lang="en-US"/>
              <a:t>Write code that is efficient and optimized for performance.</a:t>
            </a:r>
          </a:p>
          <a:p>
            <a:pPr>
              <a:buFontTx/>
              <a:buChar char="•"/>
            </a:pPr>
            <a:r>
              <a:rPr lang="en-US"/>
              <a:t>Use data structures and algorithms that are optimized for the task at hand and use caching to reduce the amount of work your code has to do.</a:t>
            </a:r>
          </a:p>
          <a:p>
            <a:pPr>
              <a:buFontTx/>
              <a:buChar char="•"/>
            </a:pPr>
            <a:r>
              <a:rPr lang="en-US"/>
              <a:t>This will make your code run faster and make it easier to maintain in the future.</a:t>
            </a:r>
            <a:endParaRPr lang="en-GB"/>
          </a:p>
        </p:txBody>
      </p:sp>
    </p:spTree>
    <p:extLst>
      <p:ext uri="{BB962C8B-B14F-4D97-AF65-F5344CB8AC3E}">
        <p14:creationId xmlns:p14="http://schemas.microsoft.com/office/powerpoint/2010/main" val="1900905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1303-8AEA-D3BA-5022-FAAC1ADE5E15}"/>
              </a:ext>
            </a:extLst>
          </p:cNvPr>
          <p:cNvSpPr>
            <a:spLocks noGrp="1"/>
          </p:cNvSpPr>
          <p:nvPr>
            <p:ph type="title"/>
          </p:nvPr>
        </p:nvSpPr>
        <p:spPr/>
        <p:txBody>
          <a:bodyPr/>
          <a:lstStyle/>
          <a:p>
            <a:r>
              <a:rPr lang="en-GB"/>
              <a:t>Write Secure Code</a:t>
            </a:r>
          </a:p>
        </p:txBody>
      </p:sp>
      <p:pic>
        <p:nvPicPr>
          <p:cNvPr id="5" name="Picture Placeholder 4">
            <a:extLst>
              <a:ext uri="{FF2B5EF4-FFF2-40B4-BE49-F238E27FC236}">
                <a16:creationId xmlns:a16="http://schemas.microsoft.com/office/drawing/2014/main" id="{141C795E-F592-25A5-221F-9FF8F663227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4893CAEF-DA69-2AE5-A5B7-09722F0CA418}"/>
              </a:ext>
            </a:extLst>
          </p:cNvPr>
          <p:cNvSpPr>
            <a:spLocks noGrp="1"/>
          </p:cNvSpPr>
          <p:nvPr>
            <p:ph type="body" sz="half" idx="2"/>
          </p:nvPr>
        </p:nvSpPr>
        <p:spPr/>
        <p:txBody>
          <a:bodyPr/>
          <a:lstStyle/>
          <a:p>
            <a:pPr>
              <a:buFontTx/>
              <a:buChar char="•"/>
            </a:pPr>
            <a:r>
              <a:rPr lang="en-US"/>
              <a:t>Write code that is secure and protected from attackers.</a:t>
            </a:r>
          </a:p>
          <a:p>
            <a:pPr>
              <a:buFontTx/>
              <a:buChar char="•"/>
            </a:pPr>
            <a:r>
              <a:rPr lang="en-US"/>
              <a:t>Use secure coding practices to protect your code from malicious attacks and use encryption to protect sensitive data.</a:t>
            </a:r>
          </a:p>
          <a:p>
            <a:pPr>
              <a:buFontTx/>
              <a:buChar char="•"/>
            </a:pPr>
            <a:r>
              <a:rPr lang="en-US"/>
              <a:t>This will make your code more secure and make it easier to maintain in the future.</a:t>
            </a:r>
            <a:endParaRPr lang="en-GB"/>
          </a:p>
        </p:txBody>
      </p:sp>
    </p:spTree>
    <p:extLst>
      <p:ext uri="{BB962C8B-B14F-4D97-AF65-F5344CB8AC3E}">
        <p14:creationId xmlns:p14="http://schemas.microsoft.com/office/powerpoint/2010/main" val="293367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Roll the dice!</a:t>
            </a:r>
            <a:endParaRPr/>
          </a:p>
        </p:txBody>
      </p:sp>
      <p:sp>
        <p:nvSpPr>
          <p:cNvPr id="77" name="Google Shape;77;p13"/>
          <p:cNvSpPr txBox="1">
            <a:spLocks noGrp="1"/>
          </p:cNvSpPr>
          <p:nvPr>
            <p:ph type="body" idx="1"/>
          </p:nvPr>
        </p:nvSpPr>
        <p:spPr>
          <a:xfrm>
            <a:off x="414533" y="1217267"/>
            <a:ext cx="5681600" cy="4878800"/>
          </a:xfrm>
          <a:prstGeom prst="rect">
            <a:avLst/>
          </a:prstGeom>
        </p:spPr>
        <p:txBody>
          <a:bodyPr spcFirstLastPara="1" vert="horz" wrap="square" lIns="121900" tIns="121900" rIns="121900" bIns="121900" rtlCol="0" anchor="t" anchorCtr="0">
            <a:noAutofit/>
          </a:bodyPr>
          <a:lstStyle/>
          <a:p>
            <a:pPr marL="0" indent="0">
              <a:buNone/>
            </a:pPr>
            <a:r>
              <a:rPr lang="en-GB" dirty="0"/>
              <a:t>When you roll a dice by hand, the result is determined by many things such as:</a:t>
            </a:r>
            <a:endParaRPr dirty="0"/>
          </a:p>
          <a:p>
            <a:pPr marL="0" indent="0">
              <a:buNone/>
            </a:pPr>
            <a:endParaRPr dirty="0"/>
          </a:p>
          <a:p>
            <a:pPr marL="1219170"/>
            <a:r>
              <a:rPr lang="en-GB" dirty="0"/>
              <a:t>Starting position</a:t>
            </a:r>
            <a:endParaRPr dirty="0"/>
          </a:p>
          <a:p>
            <a:pPr marL="1219170"/>
            <a:r>
              <a:rPr lang="en-GB" dirty="0"/>
              <a:t>Friction</a:t>
            </a:r>
            <a:endParaRPr dirty="0"/>
          </a:p>
          <a:p>
            <a:pPr marL="1219170"/>
            <a:r>
              <a:rPr lang="en-GB" dirty="0"/>
              <a:t>Gravity</a:t>
            </a:r>
            <a:endParaRPr dirty="0"/>
          </a:p>
          <a:p>
            <a:pPr marL="1219170"/>
            <a:r>
              <a:rPr lang="en-GB" dirty="0"/>
              <a:t>Air resistance</a:t>
            </a:r>
            <a:endParaRPr dirty="0"/>
          </a:p>
          <a:p>
            <a:pPr marL="1219170" indent="0">
              <a:buNone/>
            </a:pPr>
            <a:endParaRPr dirty="0"/>
          </a:p>
          <a:p>
            <a:pPr marL="0" indent="0">
              <a:buNone/>
            </a:pPr>
            <a:r>
              <a:rPr lang="en-GB" dirty="0"/>
              <a:t>The outcome of the resulting throw is therefore pretty </a:t>
            </a:r>
            <a:r>
              <a:rPr lang="en-GB" b="1" dirty="0"/>
              <a:t>random</a:t>
            </a:r>
            <a:r>
              <a:rPr lang="en-GB" dirty="0"/>
              <a:t>.</a:t>
            </a:r>
            <a:endParaRPr dirty="0"/>
          </a:p>
        </p:txBody>
      </p:sp>
      <p:pic>
        <p:nvPicPr>
          <p:cNvPr id="78" name="Google Shape;78;p13"/>
          <p:cNvPicPr preferRelativeResize="0"/>
          <p:nvPr/>
        </p:nvPicPr>
        <p:blipFill>
          <a:blip r:embed="rId3">
            <a:alphaModFix/>
          </a:blip>
          <a:stretch>
            <a:fillRect/>
          </a:stretch>
        </p:blipFill>
        <p:spPr>
          <a:xfrm>
            <a:off x="7507251" y="2307801"/>
            <a:ext cx="3759501" cy="33835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4FFB-743A-9F63-1CD8-F44A1AD01A24}"/>
              </a:ext>
            </a:extLst>
          </p:cNvPr>
          <p:cNvSpPr>
            <a:spLocks noGrp="1"/>
          </p:cNvSpPr>
          <p:nvPr>
            <p:ph type="title"/>
          </p:nvPr>
        </p:nvSpPr>
        <p:spPr/>
        <p:txBody>
          <a:bodyPr/>
          <a:lstStyle/>
          <a:p>
            <a:r>
              <a:rPr lang="en-GB"/>
              <a:t>Write Scalable Code</a:t>
            </a:r>
          </a:p>
        </p:txBody>
      </p:sp>
      <p:pic>
        <p:nvPicPr>
          <p:cNvPr id="5" name="Picture Placeholder 4">
            <a:extLst>
              <a:ext uri="{FF2B5EF4-FFF2-40B4-BE49-F238E27FC236}">
                <a16:creationId xmlns:a16="http://schemas.microsoft.com/office/drawing/2014/main" id="{21F0A88F-58F2-D349-4419-A7C5A72A4FC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271F10F2-5677-F4DC-286F-4FF56A946F02}"/>
              </a:ext>
            </a:extLst>
          </p:cNvPr>
          <p:cNvSpPr>
            <a:spLocks noGrp="1"/>
          </p:cNvSpPr>
          <p:nvPr>
            <p:ph type="body" sz="half" idx="2"/>
          </p:nvPr>
        </p:nvSpPr>
        <p:spPr/>
        <p:txBody>
          <a:bodyPr/>
          <a:lstStyle/>
          <a:p>
            <a:pPr>
              <a:buFontTx/>
              <a:buChar char="•"/>
            </a:pPr>
            <a:r>
              <a:rPr lang="en-US"/>
              <a:t>Write code that is scalable and ready for growth.</a:t>
            </a:r>
          </a:p>
          <a:p>
            <a:pPr>
              <a:buFontTx/>
              <a:buChar char="•"/>
            </a:pPr>
            <a:r>
              <a:rPr lang="en-US"/>
              <a:t>Design your code to be able to handle an increase in traffic and use cloud services to make it easier to scale your code.</a:t>
            </a:r>
          </a:p>
          <a:p>
            <a:pPr>
              <a:buFontTx/>
              <a:buChar char="•"/>
            </a:pPr>
            <a:r>
              <a:rPr lang="en-US"/>
              <a:t>This will make your code more robust and make it easier to maintain in the future.</a:t>
            </a:r>
            <a:endParaRPr lang="en-GB"/>
          </a:p>
        </p:txBody>
      </p:sp>
    </p:spTree>
    <p:extLst>
      <p:ext uri="{BB962C8B-B14F-4D97-AF65-F5344CB8AC3E}">
        <p14:creationId xmlns:p14="http://schemas.microsoft.com/office/powerpoint/2010/main" val="180595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99AE-A63A-1BAD-E6C6-811B53421322}"/>
              </a:ext>
            </a:extLst>
          </p:cNvPr>
          <p:cNvSpPr>
            <a:spLocks noGrp="1"/>
          </p:cNvSpPr>
          <p:nvPr>
            <p:ph type="title"/>
          </p:nvPr>
        </p:nvSpPr>
        <p:spPr/>
        <p:txBody>
          <a:bodyPr/>
          <a:lstStyle/>
          <a:p>
            <a:r>
              <a:rPr lang="en-GB"/>
              <a:t>Document Your Code</a:t>
            </a:r>
          </a:p>
        </p:txBody>
      </p:sp>
      <p:pic>
        <p:nvPicPr>
          <p:cNvPr id="5" name="Picture Placeholder 4">
            <a:extLst>
              <a:ext uri="{FF2B5EF4-FFF2-40B4-BE49-F238E27FC236}">
                <a16:creationId xmlns:a16="http://schemas.microsoft.com/office/drawing/2014/main" id="{97F42C30-E313-D60F-4600-D24CA589E80D}"/>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5D86C31A-B84C-D71F-902D-F5296C69147E}"/>
              </a:ext>
            </a:extLst>
          </p:cNvPr>
          <p:cNvSpPr>
            <a:spLocks noGrp="1"/>
          </p:cNvSpPr>
          <p:nvPr>
            <p:ph type="body" sz="half" idx="2"/>
          </p:nvPr>
        </p:nvSpPr>
        <p:spPr/>
        <p:txBody>
          <a:bodyPr/>
          <a:lstStyle/>
          <a:p>
            <a:pPr>
              <a:buFontTx/>
              <a:buChar char="•"/>
            </a:pPr>
            <a:r>
              <a:rPr lang="en-US"/>
              <a:t>Document your code to make it easier to understand.</a:t>
            </a:r>
          </a:p>
          <a:p>
            <a:pPr>
              <a:buFontTx/>
              <a:buChar char="•"/>
            </a:pPr>
            <a:r>
              <a:rPr lang="en-US"/>
              <a:t>Write comments to explain what your code is doing and create documentation to explain how to use your code.</a:t>
            </a:r>
          </a:p>
          <a:p>
            <a:pPr>
              <a:buFontTx/>
              <a:buChar char="•"/>
            </a:pPr>
            <a:r>
              <a:rPr lang="en-US"/>
              <a:t>This will make it easier for other developers to understand your code and make it easier to maintain in the future.</a:t>
            </a:r>
            <a:endParaRPr lang="en-GB"/>
          </a:p>
        </p:txBody>
      </p:sp>
    </p:spTree>
    <p:extLst>
      <p:ext uri="{BB962C8B-B14F-4D97-AF65-F5344CB8AC3E}">
        <p14:creationId xmlns:p14="http://schemas.microsoft.com/office/powerpoint/2010/main" val="98701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Try it yourself!</a:t>
            </a:r>
            <a:r>
              <a:rPr lang="en-GB" b="0"/>
              <a:t> </a:t>
            </a:r>
            <a:endParaRPr b="0"/>
          </a:p>
        </p:txBody>
      </p:sp>
      <p:sp>
        <p:nvSpPr>
          <p:cNvPr id="163" name="Google Shape;163;p2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Use the </a:t>
            </a:r>
            <a:r>
              <a:rPr lang="en-GB" b="1"/>
              <a:t>activity 1 worksheet</a:t>
            </a:r>
            <a:r>
              <a:rPr lang="en-GB"/>
              <a:t> to run and investigate this piece of code. </a:t>
            </a:r>
            <a:endParaRPr/>
          </a:p>
        </p:txBody>
      </p:sp>
      <p:pic>
        <p:nvPicPr>
          <p:cNvPr id="164" name="Google Shape;164;p23"/>
          <p:cNvPicPr preferRelativeResize="0"/>
          <p:nvPr/>
        </p:nvPicPr>
        <p:blipFill rotWithShape="1">
          <a:blip r:embed="rId3">
            <a:alphaModFix/>
          </a:blip>
          <a:srcRect t="35261" b="1"/>
          <a:stretch/>
        </p:blipFill>
        <p:spPr>
          <a:xfrm>
            <a:off x="6315469" y="2209799"/>
            <a:ext cx="5462000" cy="2958913"/>
          </a:xfrm>
          <a:prstGeom prst="rect">
            <a:avLst/>
          </a:prstGeom>
          <a:noFill/>
          <a:ln>
            <a:noFill/>
          </a:ln>
        </p:spPr>
      </p:pic>
      <p:sp>
        <p:nvSpPr>
          <p:cNvPr id="3" name="Subtitle 2">
            <a:extLst>
              <a:ext uri="{FF2B5EF4-FFF2-40B4-BE49-F238E27FC236}">
                <a16:creationId xmlns:a16="http://schemas.microsoft.com/office/drawing/2014/main" id="{048276D0-0F7A-C8FB-9C5D-C476FE849812}"/>
              </a:ext>
            </a:extLst>
          </p:cNvPr>
          <p:cNvSpPr>
            <a:spLocks noGrp="1"/>
          </p:cNvSpPr>
          <p:nvPr>
            <p:ph type="subTitle" idx="3"/>
          </p:nvPr>
        </p:nvSpPr>
        <p:spPr/>
        <p:txBody>
          <a:bodyPr/>
          <a:lstStyle/>
          <a:p>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a:t>Learning Outcomes</a:t>
            </a:r>
            <a:endParaRPr lang="en-GB"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Popular programming languages (e.g., Python, Java).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Breakdown the structure of a basic program.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Debug and troubleshoot the program.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Best practices for writing clean and efficient code.</a:t>
            </a:r>
          </a:p>
          <a:p>
            <a:pPr>
              <a:lnSpc>
                <a:spcPct val="107000"/>
              </a:lnSpc>
              <a:spcAft>
                <a:spcPts val="800"/>
              </a:spcAft>
            </a:pPr>
            <a:r>
              <a:rPr lang="en-GB" sz="1800" kern="100">
                <a:latin typeface="Calibri" panose="020F0502020204030204" pitchFamily="34" charset="0"/>
                <a:ea typeface="Calibri" panose="020F0502020204030204" pitchFamily="34" charset="0"/>
                <a:cs typeface="Arial" panose="020B0604020202020204" pitchFamily="34" charset="0"/>
              </a:rPr>
              <a:t>Understand how to import functions into Python code.</a:t>
            </a:r>
            <a:endParaRPr lang="en-GB" sz="1800" kern="1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3487357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
        <p:nvSpPr>
          <p:cNvPr id="6" name="Picture Placeholder 5">
            <a:extLst>
              <a:ext uri="{FF2B5EF4-FFF2-40B4-BE49-F238E27FC236}">
                <a16:creationId xmlns:a16="http://schemas.microsoft.com/office/drawing/2014/main" id="{0466B7D6-AF5A-9E96-E087-CCAFC6DB2109}"/>
              </a:ext>
            </a:extLst>
          </p:cNvPr>
          <p:cNvSpPr>
            <a:spLocks noGrp="1"/>
          </p:cNvSpPr>
          <p:nvPr>
            <p:ph type="pic" idx="1"/>
          </p:nvPr>
        </p:nvSpPr>
        <p:spPr/>
        <p:txBody>
          <a:bodyPr/>
          <a:lstStyle/>
          <a:p>
            <a:endParaRPr lang="en-GB"/>
          </a:p>
        </p:txBody>
      </p:sp>
      <p:pic>
        <p:nvPicPr>
          <p:cNvPr id="7" name="Picture Placeholder 4">
            <a:extLst>
              <a:ext uri="{FF2B5EF4-FFF2-40B4-BE49-F238E27FC236}">
                <a16:creationId xmlns:a16="http://schemas.microsoft.com/office/drawing/2014/main" id="{EE7F257E-8298-0668-2F1F-68325232879D}"/>
              </a:ext>
            </a:extLst>
          </p:cNvPr>
          <p:cNvPicPr>
            <a:picLocks noChangeAspect="1"/>
          </p:cNvPicPr>
          <p:nvPr/>
        </p:nvPicPr>
        <p:blipFill>
          <a:blip r:embed="rId2"/>
          <a:srcRect l="7763" r="7763"/>
          <a:stretch>
            <a:fillRect/>
          </a:stretch>
        </p:blipFill>
        <p:spPr>
          <a:xfrm>
            <a:off x="5183188" y="996950"/>
            <a:ext cx="6172200" cy="4873625"/>
          </a:xfrm>
          <a:prstGeom prst="rect">
            <a:avLst/>
          </a:prstGeom>
        </p:spPr>
      </p:pic>
    </p:spTree>
    <p:extLst>
      <p:ext uri="{BB962C8B-B14F-4D97-AF65-F5344CB8AC3E}">
        <p14:creationId xmlns:p14="http://schemas.microsoft.com/office/powerpoint/2010/main" val="4079908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D7A0-F416-2533-CAE9-BE04D62991EE}"/>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364855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Roll the dice!</a:t>
            </a:r>
            <a:endParaRPr/>
          </a:p>
        </p:txBody>
      </p:sp>
      <p:sp>
        <p:nvSpPr>
          <p:cNvPr id="84" name="Google Shape;84;p14"/>
          <p:cNvSpPr txBox="1">
            <a:spLocks noGrp="1"/>
          </p:cNvSpPr>
          <p:nvPr>
            <p:ph type="subTitle" idx="3"/>
          </p:nvPr>
        </p:nvSpPr>
        <p:spPr>
          <a:xfrm>
            <a:off x="7010400" y="0"/>
            <a:ext cx="4753200" cy="418800"/>
          </a:xfrm>
          <a:prstGeom prst="rect">
            <a:avLst/>
          </a:prstGeom>
        </p:spPr>
        <p:txBody>
          <a:bodyPr spcFirstLastPara="1" vert="horz" wrap="square" lIns="121900" tIns="121900" rIns="0" bIns="121900" rtlCol="0" anchor="ctr" anchorCtr="0">
            <a:noAutofit/>
          </a:bodyPr>
          <a:lstStyle/>
          <a:p>
            <a:pPr marL="0" indent="0"/>
            <a:r>
              <a:rPr lang="en-GB"/>
              <a:t>Starter activity</a:t>
            </a:r>
            <a:endParaRPr/>
          </a:p>
        </p:txBody>
      </p:sp>
      <p:sp>
        <p:nvSpPr>
          <p:cNvPr id="85" name="Google Shape;85;p14"/>
          <p:cNvSpPr txBox="1">
            <a:spLocks noGrp="1"/>
          </p:cNvSpPr>
          <p:nvPr>
            <p:ph type="body" idx="1"/>
          </p:nvPr>
        </p:nvSpPr>
        <p:spPr>
          <a:xfrm>
            <a:off x="414533" y="1560167"/>
            <a:ext cx="5681600" cy="4878800"/>
          </a:xfrm>
          <a:prstGeom prst="rect">
            <a:avLst/>
          </a:prstGeom>
        </p:spPr>
        <p:txBody>
          <a:bodyPr spcFirstLastPara="1" vert="horz" wrap="square" lIns="121900" tIns="121900" rIns="121900" bIns="121900" rtlCol="0" anchor="t" anchorCtr="0">
            <a:noAutofit/>
          </a:bodyPr>
          <a:lstStyle/>
          <a:p>
            <a:pPr marL="0" indent="0">
              <a:buNone/>
            </a:pPr>
            <a:r>
              <a:rPr lang="en-GB">
                <a:solidFill>
                  <a:srgbClr val="FFFFFF"/>
                </a:solidFill>
                <a:highlight>
                  <a:schemeClr val="dk1"/>
                </a:highlight>
              </a:rPr>
              <a:t> Question </a:t>
            </a:r>
            <a:r>
              <a:rPr lang="en-GB">
                <a:solidFill>
                  <a:schemeClr val="lt2"/>
                </a:solidFill>
              </a:rPr>
              <a:t>.</a:t>
            </a:r>
            <a:endParaRPr>
              <a:solidFill>
                <a:schemeClr val="lt2"/>
              </a:solidFill>
            </a:endParaRPr>
          </a:p>
          <a:p>
            <a:pPr marL="0" indent="0">
              <a:buNone/>
            </a:pPr>
            <a:endParaRPr/>
          </a:p>
          <a:p>
            <a:pPr marL="0" indent="0">
              <a:buNone/>
            </a:pPr>
            <a:r>
              <a:rPr lang="en-GB"/>
              <a:t>Where might you need to generate </a:t>
            </a:r>
            <a:r>
              <a:rPr lang="en-GB" b="1"/>
              <a:t>randomness</a:t>
            </a:r>
            <a:r>
              <a:rPr lang="en-GB"/>
              <a:t> in a computer game?</a:t>
            </a:r>
            <a:endParaRPr/>
          </a:p>
          <a:p>
            <a:pPr marL="0" indent="0">
              <a:buNone/>
            </a:pPr>
            <a:endParaRPr/>
          </a:p>
        </p:txBody>
      </p:sp>
      <p:pic>
        <p:nvPicPr>
          <p:cNvPr id="86" name="Google Shape;86;p14"/>
          <p:cNvPicPr preferRelativeResize="0"/>
          <p:nvPr/>
        </p:nvPicPr>
        <p:blipFill>
          <a:blip r:embed="rId3">
            <a:alphaModFix/>
          </a:blip>
          <a:stretch>
            <a:fillRect/>
          </a:stretch>
        </p:blipFill>
        <p:spPr>
          <a:xfrm>
            <a:off x="7507251" y="2307801"/>
            <a:ext cx="3759501" cy="3383535"/>
          </a:xfrm>
          <a:prstGeom prst="rect">
            <a:avLst/>
          </a:prstGeom>
          <a:noFill/>
          <a:ln>
            <a:noFill/>
          </a:ln>
        </p:spPr>
      </p:pic>
      <p:pic>
        <p:nvPicPr>
          <p:cNvPr id="87" name="Google Shape;87;p14"/>
          <p:cNvPicPr preferRelativeResize="0"/>
          <p:nvPr/>
        </p:nvPicPr>
        <p:blipFill>
          <a:blip r:embed="rId4">
            <a:alphaModFix/>
          </a:blip>
          <a:stretch>
            <a:fillRect/>
          </a:stretch>
        </p:blipFill>
        <p:spPr>
          <a:xfrm>
            <a:off x="11230184" y="618485"/>
            <a:ext cx="533400" cy="54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a:t>Roll the dice!</a:t>
            </a:r>
            <a:endParaRPr/>
          </a:p>
        </p:txBody>
      </p:sp>
      <p:sp>
        <p:nvSpPr>
          <p:cNvPr id="94" name="Google Shape;94;p15"/>
          <p:cNvSpPr txBox="1">
            <a:spLocks noGrp="1"/>
          </p:cNvSpPr>
          <p:nvPr>
            <p:ph type="body" idx="1"/>
          </p:nvPr>
        </p:nvSpPr>
        <p:spPr>
          <a:xfrm>
            <a:off x="414533" y="1356967"/>
            <a:ext cx="11362800" cy="50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buNone/>
            </a:pPr>
            <a:endParaRPr/>
          </a:p>
        </p:txBody>
      </p:sp>
      <p:sp>
        <p:nvSpPr>
          <p:cNvPr id="96" name="Google Shape;96;p15"/>
          <p:cNvSpPr/>
          <p:nvPr/>
        </p:nvSpPr>
        <p:spPr>
          <a:xfrm>
            <a:off x="1471600" y="1718733"/>
            <a:ext cx="1575200" cy="1264000"/>
          </a:xfrm>
          <a:prstGeom prst="wedgeRoundRectCallout">
            <a:avLst>
              <a:gd name="adj1" fmla="val -20833"/>
              <a:gd name="adj2" fmla="val 62500"/>
              <a:gd name="adj3" fmla="val 0"/>
            </a:avLst>
          </a:pr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Any dice game</a:t>
            </a:r>
            <a:endParaRPr sz="2400">
              <a:solidFill>
                <a:schemeClr val="dk1"/>
              </a:solidFill>
              <a:latin typeface="Quicksand"/>
              <a:ea typeface="Quicksand"/>
              <a:cs typeface="Quicksand"/>
              <a:sym typeface="Quicksand"/>
            </a:endParaRPr>
          </a:p>
        </p:txBody>
      </p:sp>
      <p:sp>
        <p:nvSpPr>
          <p:cNvPr id="97" name="Google Shape;97;p15"/>
          <p:cNvSpPr/>
          <p:nvPr/>
        </p:nvSpPr>
        <p:spPr>
          <a:xfrm>
            <a:off x="7782467" y="1952700"/>
            <a:ext cx="3066000" cy="2113200"/>
          </a:xfrm>
          <a:prstGeom prst="wedgeRoundRectCallout">
            <a:avLst>
              <a:gd name="adj1" fmla="val -20833"/>
              <a:gd name="adj2" fmla="val 62500"/>
              <a:gd name="adj3" fmla="val 0"/>
            </a:avLst>
          </a:prstGeom>
          <a:solidFill>
            <a:schemeClr val="accent3"/>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To play a game like rock, paper, scissors against a computer</a:t>
            </a:r>
            <a:endParaRPr sz="2400">
              <a:solidFill>
                <a:schemeClr val="dk1"/>
              </a:solidFill>
              <a:latin typeface="Quicksand"/>
              <a:ea typeface="Quicksand"/>
              <a:cs typeface="Quicksand"/>
              <a:sym typeface="Quicksand"/>
            </a:endParaRPr>
          </a:p>
        </p:txBody>
      </p:sp>
      <p:sp>
        <p:nvSpPr>
          <p:cNvPr id="98" name="Google Shape;98;p15"/>
          <p:cNvSpPr/>
          <p:nvPr/>
        </p:nvSpPr>
        <p:spPr>
          <a:xfrm>
            <a:off x="3542033" y="3278467"/>
            <a:ext cx="3066000" cy="2113200"/>
          </a:xfrm>
          <a:prstGeom prst="wedgeRoundRectCallout">
            <a:avLst>
              <a:gd name="adj1" fmla="val -41841"/>
              <a:gd name="adj2" fmla="val 62250"/>
              <a:gd name="adj3" fmla="val 0"/>
            </a:avLst>
          </a:pr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To generate random words for a word guessing game</a:t>
            </a:r>
            <a:endParaRPr sz="2400">
              <a:solidFill>
                <a:schemeClr val="dk1"/>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Make a prediction</a:t>
            </a:r>
            <a:r>
              <a:rPr lang="en-GB" b="0"/>
              <a:t> (think, pair, share)</a:t>
            </a:r>
            <a:endParaRPr b="0"/>
          </a:p>
        </p:txBody>
      </p:sp>
      <p:graphicFrame>
        <p:nvGraphicFramePr>
          <p:cNvPr id="114" name="Google Shape;114;p17"/>
          <p:cNvGraphicFramePr/>
          <p:nvPr/>
        </p:nvGraphicFramePr>
        <p:xfrm>
          <a:off x="414534" y="1558567"/>
          <a:ext cx="5467566" cy="206586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4963833">
                  <a:extLst>
                    <a:ext uri="{9D8B030D-6E8A-4147-A177-3AD203B41FA5}">
                      <a16:colId xmlns:a16="http://schemas.microsoft.com/office/drawing/2014/main" val="20001"/>
                    </a:ext>
                  </a:extLst>
                </a:gridCol>
              </a:tblGrid>
              <a:tr h="206586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random import randint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number = randint(1,5)</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print(number)</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115" name="Google Shape;115;p17"/>
          <p:cNvSpPr txBox="1"/>
          <p:nvPr/>
        </p:nvSpPr>
        <p:spPr>
          <a:xfrm>
            <a:off x="6315467" y="1719067"/>
            <a:ext cx="5448000" cy="31252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Question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a:p>
            <a:pPr>
              <a:lnSpc>
                <a:spcPct val="112000"/>
              </a:lnSpc>
              <a:spcBef>
                <a:spcPts val="800"/>
              </a:spcBef>
            </a:pPr>
            <a:r>
              <a:rPr lang="en-GB" sz="2400">
                <a:solidFill>
                  <a:srgbClr val="5B5BA5"/>
                </a:solidFill>
                <a:latin typeface="Quicksand"/>
                <a:ea typeface="Quicksand"/>
                <a:cs typeface="Quicksand"/>
                <a:sym typeface="Quicksand"/>
              </a:rPr>
              <a:t>What will be the output of </a:t>
            </a:r>
            <a:r>
              <a:rPr lang="en-GB" sz="2400">
                <a:solidFill>
                  <a:srgbClr val="5B5BA5"/>
                </a:solidFill>
                <a:latin typeface="Roboto Mono"/>
                <a:ea typeface="Roboto Mono"/>
                <a:cs typeface="Roboto Mono"/>
                <a:sym typeface="Roboto Mono"/>
              </a:rPr>
              <a:t>print</a:t>
            </a:r>
            <a:r>
              <a:rPr lang="en-GB" sz="2400">
                <a:solidFill>
                  <a:srgbClr val="5B5BA5"/>
                </a:solidFill>
                <a:latin typeface="Quicksand"/>
                <a:ea typeface="Quicksand"/>
                <a:cs typeface="Quicksand"/>
                <a:sym typeface="Quicksand"/>
              </a:rPr>
              <a:t>, when this program is executed?</a:t>
            </a:r>
            <a:endParaRPr sz="2400">
              <a:solidFill>
                <a:srgbClr val="5B5BA5"/>
              </a:solidFill>
              <a:latin typeface="Quicksand"/>
              <a:ea typeface="Quicksand"/>
              <a:cs typeface="Quicksand"/>
              <a:sym typeface="Quicksand"/>
            </a:endParaRPr>
          </a:p>
          <a:p>
            <a:pPr marL="609585" indent="-423323">
              <a:lnSpc>
                <a:spcPct val="112000"/>
              </a:lnSpc>
              <a:spcBef>
                <a:spcPts val="1600"/>
              </a:spcBef>
              <a:buClr>
                <a:srgbClr val="5B5BA5"/>
              </a:buClr>
              <a:buSzPts val="1400"/>
              <a:buFont typeface="Quicksand"/>
              <a:buAutoNum type="alphaUcPeriod"/>
            </a:pPr>
            <a:r>
              <a:rPr lang="en-GB" sz="2400">
                <a:solidFill>
                  <a:srgbClr val="5B5BA5"/>
                </a:solidFill>
                <a:latin typeface="Roboto Mono"/>
                <a:ea typeface="Roboto Mono"/>
                <a:cs typeface="Roboto Mono"/>
                <a:sym typeface="Roboto Mono"/>
              </a:rPr>
              <a:t>number</a:t>
            </a:r>
            <a:endParaRPr sz="2400">
              <a:solidFill>
                <a:srgbClr val="5B5BA5"/>
              </a:solidFill>
              <a:latin typeface="Quicksand"/>
              <a:ea typeface="Quicksand"/>
              <a:cs typeface="Quicksand"/>
              <a:sym typeface="Quicksand"/>
            </a:endParaRPr>
          </a:p>
          <a:p>
            <a:pPr marL="609585" indent="-423323">
              <a:lnSpc>
                <a:spcPct val="112000"/>
              </a:lnSpc>
              <a:buClr>
                <a:srgbClr val="5B5BA5"/>
              </a:buClr>
              <a:buSzPts val="1400"/>
              <a:buFont typeface="Quicksand"/>
              <a:buAutoNum type="alphaUcPeriod"/>
            </a:pPr>
            <a:r>
              <a:rPr lang="en-GB" sz="2400">
                <a:solidFill>
                  <a:srgbClr val="5B5BA5"/>
                </a:solidFill>
                <a:latin typeface="Roboto Mono"/>
                <a:ea typeface="Roboto Mono"/>
                <a:cs typeface="Roboto Mono"/>
                <a:sym typeface="Roboto Mono"/>
              </a:rPr>
              <a:t>randint(1,5)</a:t>
            </a:r>
            <a:endParaRPr sz="2400">
              <a:solidFill>
                <a:srgbClr val="5B5BA5"/>
              </a:solidFill>
              <a:latin typeface="Roboto Mono"/>
              <a:ea typeface="Roboto Mono"/>
              <a:cs typeface="Roboto Mono"/>
              <a:sym typeface="Roboto Mono"/>
            </a:endParaRPr>
          </a:p>
          <a:p>
            <a:pPr marL="609585" indent="-423323">
              <a:lnSpc>
                <a:spcPct val="112000"/>
              </a:lnSpc>
              <a:buClr>
                <a:srgbClr val="5B5BA5"/>
              </a:buClr>
              <a:buSzPts val="1400"/>
              <a:buFont typeface="Quicksand"/>
              <a:buAutoNum type="alphaUcPeriod"/>
            </a:pPr>
            <a:r>
              <a:rPr lang="en-GB" sz="2400">
                <a:solidFill>
                  <a:srgbClr val="5B5BA5"/>
                </a:solidFill>
                <a:latin typeface="Quicksand"/>
                <a:ea typeface="Quicksand"/>
                <a:cs typeface="Quicksand"/>
                <a:sym typeface="Quicksand"/>
              </a:rPr>
              <a:t>It is not possible to know the output without executing the program</a:t>
            </a:r>
            <a:endParaRPr sz="2400">
              <a:solidFill>
                <a:srgbClr val="5B5BA5"/>
              </a:solidFill>
              <a:latin typeface="Quicksand"/>
              <a:ea typeface="Quicksand"/>
              <a:cs typeface="Quicksand"/>
              <a:sym typeface="Quicksand"/>
            </a:endParaRPr>
          </a:p>
          <a:p>
            <a:pPr marL="609585" indent="-423323">
              <a:lnSpc>
                <a:spcPct val="112000"/>
              </a:lnSpc>
              <a:buClr>
                <a:srgbClr val="5B5BA5"/>
              </a:buClr>
              <a:buSzPts val="1400"/>
              <a:buFont typeface="Quicksand"/>
              <a:buAutoNum type="alphaUcPeriod"/>
            </a:pPr>
            <a:r>
              <a:rPr lang="en-GB" sz="2400">
                <a:solidFill>
                  <a:srgbClr val="5B5BA5"/>
                </a:solidFill>
                <a:latin typeface="Roboto Mono"/>
                <a:ea typeface="Roboto Mono"/>
                <a:cs typeface="Roboto Mono"/>
                <a:sym typeface="Roboto Mono"/>
              </a:rPr>
              <a:t>3</a:t>
            </a:r>
            <a:endParaRPr sz="2400">
              <a:solidFill>
                <a:srgbClr val="5B5BA5"/>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Make a prediction</a:t>
            </a:r>
            <a:r>
              <a:rPr lang="en-GB" b="0"/>
              <a:t> (think, pair, share)</a:t>
            </a:r>
            <a:endParaRPr b="0"/>
          </a:p>
        </p:txBody>
      </p:sp>
      <p:sp>
        <p:nvSpPr>
          <p:cNvPr id="121" name="Google Shape;121;p18"/>
          <p:cNvSpPr txBox="1">
            <a:spLocks noGrp="1"/>
          </p:cNvSpPr>
          <p:nvPr>
            <p:ph type="subTitle" idx="3"/>
          </p:nvPr>
        </p:nvSpPr>
        <p:spPr>
          <a:xfrm>
            <a:off x="7010400" y="0"/>
            <a:ext cx="4753200" cy="418800"/>
          </a:xfrm>
          <a:prstGeom prst="rect">
            <a:avLst/>
          </a:prstGeom>
        </p:spPr>
        <p:txBody>
          <a:bodyPr spcFirstLastPara="1" vert="horz" wrap="square" lIns="121900" tIns="121900" rIns="0" bIns="121900" rtlCol="0" anchor="ctr" anchorCtr="0">
            <a:noAutofit/>
          </a:bodyPr>
          <a:lstStyle/>
          <a:p>
            <a:pPr marL="0" indent="0"/>
            <a:r>
              <a:rPr lang="en-GB"/>
              <a:t>Activity 1</a:t>
            </a:r>
            <a:endParaRPr/>
          </a:p>
        </p:txBody>
      </p:sp>
      <p:graphicFrame>
        <p:nvGraphicFramePr>
          <p:cNvPr id="122" name="Google Shape;122;p18"/>
          <p:cNvGraphicFramePr/>
          <p:nvPr/>
        </p:nvGraphicFramePr>
        <p:xfrm>
          <a:off x="414534" y="1558567"/>
          <a:ext cx="5467566" cy="206586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4963833">
                  <a:extLst>
                    <a:ext uri="{9D8B030D-6E8A-4147-A177-3AD203B41FA5}">
                      <a16:colId xmlns:a16="http://schemas.microsoft.com/office/drawing/2014/main" val="20001"/>
                    </a:ext>
                  </a:extLst>
                </a:gridCol>
              </a:tblGrid>
              <a:tr h="206586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random import randint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number = randint(1,5)</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print(number)</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123" name="Google Shape;123;p18"/>
          <p:cNvSpPr txBox="1"/>
          <p:nvPr/>
        </p:nvSpPr>
        <p:spPr>
          <a:xfrm>
            <a:off x="6315467" y="1719067"/>
            <a:ext cx="5448000" cy="31252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Question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a:p>
            <a:pPr>
              <a:lnSpc>
                <a:spcPct val="112000"/>
              </a:lnSpc>
              <a:spcBef>
                <a:spcPts val="800"/>
              </a:spcBef>
            </a:pPr>
            <a:r>
              <a:rPr lang="en-GB" sz="2400">
                <a:solidFill>
                  <a:srgbClr val="5B5BA5"/>
                </a:solidFill>
                <a:latin typeface="Quicksand"/>
                <a:ea typeface="Quicksand"/>
                <a:cs typeface="Quicksand"/>
                <a:sym typeface="Quicksand"/>
              </a:rPr>
              <a:t>What will be the output of </a:t>
            </a:r>
            <a:r>
              <a:rPr lang="en-GB" sz="2400">
                <a:solidFill>
                  <a:srgbClr val="5B5BA5"/>
                </a:solidFill>
                <a:latin typeface="Roboto Mono"/>
                <a:ea typeface="Roboto Mono"/>
                <a:cs typeface="Roboto Mono"/>
                <a:sym typeface="Roboto Mono"/>
              </a:rPr>
              <a:t>print</a:t>
            </a:r>
            <a:r>
              <a:rPr lang="en-GB" sz="2400">
                <a:solidFill>
                  <a:srgbClr val="5B5BA5"/>
                </a:solidFill>
                <a:latin typeface="Quicksand"/>
                <a:ea typeface="Quicksand"/>
                <a:cs typeface="Quicksand"/>
                <a:sym typeface="Quicksand"/>
              </a:rPr>
              <a:t>, when this program is executed?</a:t>
            </a:r>
            <a:endParaRPr sz="2400">
              <a:solidFill>
                <a:srgbClr val="5B5BA5"/>
              </a:solidFill>
              <a:latin typeface="Quicksand"/>
              <a:ea typeface="Quicksand"/>
              <a:cs typeface="Quicksand"/>
              <a:sym typeface="Quicksand"/>
            </a:endParaRPr>
          </a:p>
          <a:p>
            <a:pPr marL="609585" indent="-423323">
              <a:lnSpc>
                <a:spcPct val="112000"/>
              </a:lnSpc>
              <a:spcBef>
                <a:spcPts val="1600"/>
              </a:spcBef>
              <a:buClr>
                <a:srgbClr val="5B5BA5"/>
              </a:buClr>
              <a:buSzPts val="1400"/>
              <a:buFont typeface="Quicksand"/>
              <a:buAutoNum type="alphaUcPeriod"/>
            </a:pPr>
            <a:r>
              <a:rPr lang="en-GB" sz="2400">
                <a:solidFill>
                  <a:srgbClr val="5B5BA5"/>
                </a:solidFill>
                <a:latin typeface="Roboto Mono"/>
                <a:ea typeface="Roboto Mono"/>
                <a:cs typeface="Roboto Mono"/>
                <a:sym typeface="Roboto Mono"/>
              </a:rPr>
              <a:t>number</a:t>
            </a:r>
            <a:endParaRPr sz="2400">
              <a:solidFill>
                <a:srgbClr val="5B5BA5"/>
              </a:solidFill>
              <a:latin typeface="Quicksand"/>
              <a:ea typeface="Quicksand"/>
              <a:cs typeface="Quicksand"/>
              <a:sym typeface="Quicksand"/>
            </a:endParaRPr>
          </a:p>
          <a:p>
            <a:pPr marL="609585" indent="-423323">
              <a:lnSpc>
                <a:spcPct val="112000"/>
              </a:lnSpc>
              <a:buClr>
                <a:srgbClr val="5B5BA5"/>
              </a:buClr>
              <a:buSzPts val="1400"/>
              <a:buFont typeface="Quicksand"/>
              <a:buAutoNum type="alphaUcPeriod"/>
            </a:pPr>
            <a:r>
              <a:rPr lang="en-GB" sz="2400">
                <a:solidFill>
                  <a:srgbClr val="5B5BA5"/>
                </a:solidFill>
                <a:latin typeface="Roboto Mono"/>
                <a:ea typeface="Roboto Mono"/>
                <a:cs typeface="Roboto Mono"/>
                <a:sym typeface="Roboto Mono"/>
              </a:rPr>
              <a:t>randint(1,5)</a:t>
            </a:r>
            <a:endParaRPr sz="2400">
              <a:solidFill>
                <a:srgbClr val="5B5BA5"/>
              </a:solidFill>
              <a:latin typeface="Roboto Mono"/>
              <a:ea typeface="Roboto Mono"/>
              <a:cs typeface="Roboto Mono"/>
              <a:sym typeface="Roboto Mono"/>
            </a:endParaRPr>
          </a:p>
          <a:p>
            <a:pPr marL="609585" indent="-423323">
              <a:lnSpc>
                <a:spcPct val="112000"/>
              </a:lnSpc>
              <a:buClr>
                <a:srgbClr val="5B5BA5"/>
              </a:buClr>
              <a:buSzPts val="1400"/>
              <a:buFont typeface="Quicksand"/>
              <a:buAutoNum type="alphaUcPeriod"/>
            </a:pPr>
            <a:r>
              <a:rPr lang="en-GB" sz="2400" b="1">
                <a:solidFill>
                  <a:srgbClr val="5B5BA5"/>
                </a:solidFill>
                <a:latin typeface="Quicksand"/>
                <a:ea typeface="Quicksand"/>
                <a:cs typeface="Quicksand"/>
                <a:sym typeface="Quicksand"/>
              </a:rPr>
              <a:t>It is not possible to know the output without executing the program</a:t>
            </a:r>
            <a:endParaRPr sz="2400" b="1">
              <a:solidFill>
                <a:srgbClr val="5B5BA5"/>
              </a:solidFill>
              <a:latin typeface="Quicksand"/>
              <a:ea typeface="Quicksand"/>
              <a:cs typeface="Quicksand"/>
              <a:sym typeface="Quicksand"/>
            </a:endParaRPr>
          </a:p>
          <a:p>
            <a:pPr marL="609585" indent="-423323">
              <a:lnSpc>
                <a:spcPct val="112000"/>
              </a:lnSpc>
              <a:buClr>
                <a:srgbClr val="5B5BA5"/>
              </a:buClr>
              <a:buSzPts val="1400"/>
              <a:buFont typeface="Quicksand"/>
              <a:buAutoNum type="alphaUcPeriod"/>
            </a:pPr>
            <a:r>
              <a:rPr lang="en-GB" sz="2400">
                <a:solidFill>
                  <a:srgbClr val="5B5BA5"/>
                </a:solidFill>
                <a:latin typeface="Roboto Mono"/>
                <a:ea typeface="Roboto Mono"/>
                <a:cs typeface="Roboto Mono"/>
                <a:sym typeface="Roboto Mono"/>
              </a:rPr>
              <a:t>3</a:t>
            </a:r>
            <a:endParaRPr sz="2400">
              <a:solidFill>
                <a:srgbClr val="5B5BA5"/>
              </a:solidFill>
              <a:latin typeface="Quicksand"/>
              <a:ea typeface="Quicksand"/>
              <a:cs typeface="Quicksand"/>
              <a:sym typeface="Quicksand"/>
            </a:endParaRPr>
          </a:p>
        </p:txBody>
      </p:sp>
      <p:sp>
        <p:nvSpPr>
          <p:cNvPr id="124" name="Google Shape;124;p18"/>
          <p:cNvSpPr txBox="1"/>
          <p:nvPr/>
        </p:nvSpPr>
        <p:spPr>
          <a:xfrm>
            <a:off x="6316133" y="5093967"/>
            <a:ext cx="5381200" cy="1094400"/>
          </a:xfrm>
          <a:prstGeom prst="rect">
            <a:avLst/>
          </a:prstGeom>
          <a:noFill/>
          <a:ln>
            <a:noFill/>
          </a:ln>
        </p:spPr>
        <p:txBody>
          <a:bodyPr spcFirstLastPara="1" wrap="square" lIns="121900" tIns="121900" rIns="121900" bIns="121900" anchor="t" anchorCtr="0">
            <a:noAutofit/>
          </a:bodyPr>
          <a:lstStyle/>
          <a:p>
            <a:r>
              <a:rPr lang="en-GB" sz="2400" b="1">
                <a:solidFill>
                  <a:schemeClr val="dk1"/>
                </a:solidFill>
                <a:latin typeface="Quicksand"/>
                <a:ea typeface="Quicksand"/>
                <a:cs typeface="Quicksand"/>
                <a:sym typeface="Quicksand"/>
              </a:rPr>
              <a:t>Note:</a:t>
            </a:r>
            <a:r>
              <a:rPr lang="en-GB" sz="2400">
                <a:solidFill>
                  <a:schemeClr val="dk1"/>
                </a:solidFill>
                <a:latin typeface="Quicksand"/>
                <a:ea typeface="Quicksand"/>
                <a:cs typeface="Quicksand"/>
                <a:sym typeface="Quicksand"/>
              </a:rPr>
              <a:t> This is because a random number is being generated.</a:t>
            </a:r>
            <a:endParaRPr sz="2400">
              <a:solidFill>
                <a:schemeClr val="dk1"/>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6EE3DF7-A9F2-41B3-A564-88376F0BD889}">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149</TotalTime>
  <Words>3461</Words>
  <Application>Microsoft Office PowerPoint</Application>
  <PresentationFormat>Widescreen</PresentationFormat>
  <Paragraphs>322</Paragraphs>
  <Slides>55</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Quicksand</vt:lpstr>
      <vt:lpstr>Quicksand Light</vt:lpstr>
      <vt:lpstr>Roboto Mono</vt:lpstr>
      <vt:lpstr>Office Theme</vt:lpstr>
      <vt:lpstr>Skills Bootcamp Classroom Rules</vt:lpstr>
      <vt:lpstr>Software Developer Bootcamp</vt:lpstr>
      <vt:lpstr>Learning Outcomes</vt:lpstr>
      <vt:lpstr>Roll the dice!</vt:lpstr>
      <vt:lpstr>Roll the dice!</vt:lpstr>
      <vt:lpstr>Roll the dice!</vt:lpstr>
      <vt:lpstr>Roll the dice!</vt:lpstr>
      <vt:lpstr>Make a prediction (think, pair, share)</vt:lpstr>
      <vt:lpstr>Make a prediction (think, pair, share)</vt:lpstr>
      <vt:lpstr>Importing the randint function</vt:lpstr>
      <vt:lpstr>Importing the randint function </vt:lpstr>
      <vt:lpstr>Importing the randint function </vt:lpstr>
      <vt:lpstr>Importing the randint function </vt:lpstr>
      <vt:lpstr>Python documentation</vt:lpstr>
      <vt:lpstr>Python documentation</vt:lpstr>
      <vt:lpstr>Popular Programming Languages</vt:lpstr>
      <vt:lpstr>Python</vt:lpstr>
      <vt:lpstr>Java</vt:lpstr>
      <vt:lpstr>C++</vt:lpstr>
      <vt:lpstr>JavaScript</vt:lpstr>
      <vt:lpstr>C#</vt:lpstr>
      <vt:lpstr>PHP</vt:lpstr>
      <vt:lpstr>Ruby</vt:lpstr>
      <vt:lpstr>Swift</vt:lpstr>
      <vt:lpstr>Breakdown the Structure of a Basic Program</vt:lpstr>
      <vt:lpstr>What is a Program?</vt:lpstr>
      <vt:lpstr>Program Structure</vt:lpstr>
      <vt:lpstr>Variables</vt:lpstr>
      <vt:lpstr>Functions</vt:lpstr>
      <vt:lpstr>Classes</vt:lpstr>
      <vt:lpstr>Control Flow</vt:lpstr>
      <vt:lpstr>Input and Output</vt:lpstr>
      <vt:lpstr>Error Handling</vt:lpstr>
      <vt:lpstr>Debug and Troubleshoot the Program</vt:lpstr>
      <vt:lpstr>What is Debugging?</vt:lpstr>
      <vt:lpstr>Types of Errors</vt:lpstr>
      <vt:lpstr>Debugging Techniques</vt:lpstr>
      <vt:lpstr>Debugging Tools</vt:lpstr>
      <vt:lpstr>Debugging Strategies</vt:lpstr>
      <vt:lpstr>Testing and Verification</vt:lpstr>
      <vt:lpstr>Documentation and Maintenance</vt:lpstr>
      <vt:lpstr>Debugging Tips</vt:lpstr>
      <vt:lpstr>Best Practices for Writing Clean and Efficient Code</vt:lpstr>
      <vt:lpstr>Planning Ahead</vt:lpstr>
      <vt:lpstr>Write Readable Code</vt:lpstr>
      <vt:lpstr>Write Modular Code</vt:lpstr>
      <vt:lpstr>Write Testable Code</vt:lpstr>
      <vt:lpstr>Write Efficient Code</vt:lpstr>
      <vt:lpstr>Write Secure Code</vt:lpstr>
      <vt:lpstr>Write Scalable Code</vt:lpstr>
      <vt:lpstr>Document Your Code</vt:lpstr>
      <vt:lpstr>Try it yourself! </vt:lpstr>
      <vt:lpstr>Learning Outcomes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Programming Languages</dc:title>
  <dc:creator>Ali Mostafa</dc:creator>
  <cp:lastModifiedBy>Daanish hussain</cp:lastModifiedBy>
  <cp:revision>36</cp:revision>
  <dcterms:created xsi:type="dcterms:W3CDTF">2023-08-30T13:29:16Z</dcterms:created>
  <dcterms:modified xsi:type="dcterms:W3CDTF">2023-11-29T20:42:16Z</dcterms:modified>
</cp:coreProperties>
</file>