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19" r:id="rId2"/>
    <p:sldId id="256" r:id="rId3"/>
    <p:sldId id="257" r:id="rId4"/>
    <p:sldId id="268" r:id="rId5"/>
    <p:sldId id="267" r:id="rId6"/>
    <p:sldId id="266" r:id="rId7"/>
    <p:sldId id="265" r:id="rId8"/>
    <p:sldId id="264" r:id="rId9"/>
    <p:sldId id="263" r:id="rId10"/>
    <p:sldId id="262" r:id="rId11"/>
    <p:sldId id="261" r:id="rId12"/>
    <p:sldId id="260" r:id="rId13"/>
    <p:sldId id="259" r:id="rId14"/>
    <p:sldId id="269" r:id="rId15"/>
    <p:sldId id="270" r:id="rId16"/>
    <p:sldId id="324"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331" r:id="rId35"/>
    <p:sldId id="332" r:id="rId36"/>
    <p:sldId id="333" r:id="rId37"/>
    <p:sldId id="334" r:id="rId38"/>
    <p:sldId id="290" r:id="rId39"/>
    <p:sldId id="322" r:id="rId40"/>
    <p:sldId id="278" r:id="rId41"/>
    <p:sldId id="28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06A89-69E9-4BA1-92D3-7145CDDA585F}" type="datetimeFigureOut">
              <a:rPr lang="en-GB" smtClean="0"/>
              <a:t>30/11/2023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2CB2C-EAB9-41B9-9369-278E68D452B6}" type="slidenum">
              <a:rPr lang="en-GB" smtClean="0"/>
              <a:t>‹#›</a:t>
            </a:fld>
            <a:endParaRPr lang="en-GB"/>
          </a:p>
        </p:txBody>
      </p:sp>
    </p:spTree>
    <p:extLst>
      <p:ext uri="{BB962C8B-B14F-4D97-AF65-F5344CB8AC3E}">
        <p14:creationId xmlns:p14="http://schemas.microsoft.com/office/powerpoint/2010/main" val="86520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6ca0a272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6ca0a272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76ca0a272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76ca0a272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endParaRPr>
              <a:solidFill>
                <a:srgbClr val="434343"/>
              </a:solidFill>
              <a:latin typeface="Quicksand"/>
              <a:ea typeface="Quicksand"/>
              <a:cs typeface="Quicksand"/>
              <a:sym typeface="Quicksan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6ca0a2726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6ca0a2726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76ca0a2726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76ca0a2726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endParaRPr>
              <a:solidFill>
                <a:srgbClr val="434343"/>
              </a:solidFill>
              <a:latin typeface="Quicksand"/>
              <a:ea typeface="Quicksand"/>
              <a:cs typeface="Quicksand"/>
              <a:sym typeface="Quicksan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6ded08e8d4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6ded08e8d4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A1 Worksheet – What will be the output_</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39</a:t>
            </a:fld>
            <a:endParaRPr lang="en-GB"/>
          </a:p>
        </p:txBody>
      </p:sp>
    </p:spTree>
    <p:extLst>
      <p:ext uri="{BB962C8B-B14F-4D97-AF65-F5344CB8AC3E}">
        <p14:creationId xmlns:p14="http://schemas.microsoft.com/office/powerpoint/2010/main" val="23232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C27F-083C-9AE7-585F-347BE8B61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FAC1BBA-2677-25EE-53AF-57833AB860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8797980-1715-22E3-202A-7B8F5EBDC6E3}"/>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5" name="Footer Placeholder 4">
            <a:extLst>
              <a:ext uri="{FF2B5EF4-FFF2-40B4-BE49-F238E27FC236}">
                <a16:creationId xmlns:a16="http://schemas.microsoft.com/office/drawing/2014/main" id="{ECBF8D46-F531-B2DB-5A54-5ABB59F609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56EF13-A804-33C9-CE11-70E1C9FE3B92}"/>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73743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D960-1BBB-34E8-DFFF-EFB08DC5307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852745-1FA4-046D-1AA2-CCA6245E3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417A03-B5D1-1F31-D044-573306BA1457}"/>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5" name="Footer Placeholder 4">
            <a:extLst>
              <a:ext uri="{FF2B5EF4-FFF2-40B4-BE49-F238E27FC236}">
                <a16:creationId xmlns:a16="http://schemas.microsoft.com/office/drawing/2014/main" id="{17141EFD-A8F0-4507-2152-6A75FB5537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7DE4BC-3913-8ACF-563C-D2037CE4A65F}"/>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191024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9E52A-F31B-84E6-625D-3FAB099E25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F26E9-A879-3AB6-41A2-89EFA7B47C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0100EE-5724-7AA1-A278-4C8AF3B27611}"/>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5" name="Footer Placeholder 4">
            <a:extLst>
              <a:ext uri="{FF2B5EF4-FFF2-40B4-BE49-F238E27FC236}">
                <a16:creationId xmlns:a16="http://schemas.microsoft.com/office/drawing/2014/main" id="{6F96DF30-C37F-3C49-F1F1-67A9E8DE11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1BC1E4-23BD-F518-4F2D-B4F07629E1B8}"/>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3380499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33324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rge image and text under (with heading)">
  <p:cSld name="Large image and text under (with headin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414533" y="1356967"/>
            <a:ext cx="11361600" cy="41296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22" name="Google Shape;22;p4"/>
          <p:cNvSpPr txBox="1">
            <a:spLocks noGrp="1"/>
          </p:cNvSpPr>
          <p:nvPr>
            <p:ph type="body" idx="2"/>
          </p:nvPr>
        </p:nvSpPr>
        <p:spPr>
          <a:xfrm>
            <a:off x="414533" y="5490132"/>
            <a:ext cx="11361600" cy="9308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23" name="Google Shape;23;p4"/>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 name="Google Shape;24;p4"/>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25" name="Google Shape;25;p4"/>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322846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2263-15AD-3782-8368-A5FFE2C08C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3B21B8-1EF1-0AD0-58D3-E22CE5B51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28BF2B-20D8-BE57-7EEC-D179789C39FC}"/>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5" name="Footer Placeholder 4">
            <a:extLst>
              <a:ext uri="{FF2B5EF4-FFF2-40B4-BE49-F238E27FC236}">
                <a16:creationId xmlns:a16="http://schemas.microsoft.com/office/drawing/2014/main" id="{DDDF836E-50AC-26AA-64D5-7EC6A89777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BC652B-1FCC-09EA-2D73-E65E6D603A55}"/>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124139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EA8F-9746-45D5-C905-0F444AB94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7AB00B-B19C-1896-3662-01466E9914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B4F17-4941-B424-A8CD-06F39000C87D}"/>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5" name="Footer Placeholder 4">
            <a:extLst>
              <a:ext uri="{FF2B5EF4-FFF2-40B4-BE49-F238E27FC236}">
                <a16:creationId xmlns:a16="http://schemas.microsoft.com/office/drawing/2014/main" id="{55E4998D-A0AF-91E5-05CD-690D1894EB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158D46-434B-0A52-9511-FD8A47D0F4E3}"/>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337842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9A02-DD6C-5118-3988-E0A3770693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8EAC07-7B04-2C1E-D9C6-C960E14FF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98703C-872F-9269-A0CC-25C03AC1C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517425-EAAD-E0CC-B763-53CA416250C5}"/>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6" name="Footer Placeholder 5">
            <a:extLst>
              <a:ext uri="{FF2B5EF4-FFF2-40B4-BE49-F238E27FC236}">
                <a16:creationId xmlns:a16="http://schemas.microsoft.com/office/drawing/2014/main" id="{0628780C-5370-9D96-FD93-D5D6939B46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0D2C1B-DC21-8261-1563-AD31AEDFBB47}"/>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36777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A3A82-00FE-5076-713A-9B1F5B4D05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244C7A-FFC0-5830-CA4A-8E9752A90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57515-8C16-7D04-BC9F-1BA32CAD44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8DCBBDC-C7DA-3757-730E-30761451F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D100F-A3EE-D08E-CB54-57A5DF5425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E3F67A-897D-D44D-7E1E-557AE98EEE9E}"/>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8" name="Footer Placeholder 7">
            <a:extLst>
              <a:ext uri="{FF2B5EF4-FFF2-40B4-BE49-F238E27FC236}">
                <a16:creationId xmlns:a16="http://schemas.microsoft.com/office/drawing/2014/main" id="{6933CFE2-823F-E72F-DA13-F325EE19F2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C7B412-3F31-0E7F-C8BD-56FB6310B7BC}"/>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317271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3717-6693-7644-7FBD-179105C1342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8E905B-2B02-864C-E3EF-554A8435CE04}"/>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4" name="Footer Placeholder 3">
            <a:extLst>
              <a:ext uri="{FF2B5EF4-FFF2-40B4-BE49-F238E27FC236}">
                <a16:creationId xmlns:a16="http://schemas.microsoft.com/office/drawing/2014/main" id="{9E591904-62C4-F5FA-96FF-F7E9F1208EE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223DF7-88EF-CA8D-7578-E01F8759B648}"/>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10656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0B7EB-7B45-0C06-71DB-130ECCD2D7F8}"/>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3" name="Footer Placeholder 2">
            <a:extLst>
              <a:ext uri="{FF2B5EF4-FFF2-40B4-BE49-F238E27FC236}">
                <a16:creationId xmlns:a16="http://schemas.microsoft.com/office/drawing/2014/main" id="{CB54B72D-20AA-53FC-017A-41001365E4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7AF78D-A661-A410-ACD1-30F36E79E31E}"/>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306191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65AA-4E55-09EA-4FF0-D0CA361A8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B471A2C-7489-4ADC-BB85-5780AEF22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F0D531-CCB7-0B8B-54DD-FF2679998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7243B-8C4C-F650-83D9-971B4248E509}"/>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6" name="Footer Placeholder 5">
            <a:extLst>
              <a:ext uri="{FF2B5EF4-FFF2-40B4-BE49-F238E27FC236}">
                <a16:creationId xmlns:a16="http://schemas.microsoft.com/office/drawing/2014/main" id="{7ABA9352-DD83-5447-FA0B-F0FE7A137F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134A39-8566-E941-A92B-523EEF9FC146}"/>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400865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4556-C32E-96E1-3A9A-1F89B291A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2C5F478-6C76-EB9B-B571-8DEBC8DBE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AC291-4E99-8CF7-30A4-57A4D8C6C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D3C69-6610-9422-462F-BA8F3FF8BFC4}"/>
              </a:ext>
            </a:extLst>
          </p:cNvPr>
          <p:cNvSpPr>
            <a:spLocks noGrp="1"/>
          </p:cNvSpPr>
          <p:nvPr>
            <p:ph type="dt" sz="half" idx="10"/>
          </p:nvPr>
        </p:nvSpPr>
        <p:spPr/>
        <p:txBody>
          <a:bodyPr/>
          <a:lstStyle/>
          <a:p>
            <a:fld id="{0833487D-92CE-4295-A249-917FE352FB34}" type="datetimeFigureOut">
              <a:rPr lang="en-GB" smtClean="0"/>
              <a:t>30/11/2023</a:t>
            </a:fld>
            <a:endParaRPr lang="en-GB"/>
          </a:p>
        </p:txBody>
      </p:sp>
      <p:sp>
        <p:nvSpPr>
          <p:cNvPr id="6" name="Footer Placeholder 5">
            <a:extLst>
              <a:ext uri="{FF2B5EF4-FFF2-40B4-BE49-F238E27FC236}">
                <a16:creationId xmlns:a16="http://schemas.microsoft.com/office/drawing/2014/main" id="{50B762B2-331F-53D2-DC18-EE9F10BFA0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8DD252-7699-550E-288C-0A781503032C}"/>
              </a:ext>
            </a:extLst>
          </p:cNvPr>
          <p:cNvSpPr>
            <a:spLocks noGrp="1"/>
          </p:cNvSpPr>
          <p:nvPr>
            <p:ph type="sldNum" sz="quarter" idx="12"/>
          </p:nvPr>
        </p:nvSpPr>
        <p:spPr/>
        <p:txBody>
          <a:bodyPr/>
          <a:lstStyle/>
          <a:p>
            <a:fld id="{E5A2A759-3EE9-43AE-86A3-644300AA2D06}" type="slidenum">
              <a:rPr lang="en-GB" smtClean="0"/>
              <a:t>‹#›</a:t>
            </a:fld>
            <a:endParaRPr lang="en-GB"/>
          </a:p>
        </p:txBody>
      </p:sp>
    </p:spTree>
    <p:extLst>
      <p:ext uri="{BB962C8B-B14F-4D97-AF65-F5344CB8AC3E}">
        <p14:creationId xmlns:p14="http://schemas.microsoft.com/office/powerpoint/2010/main" val="408796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E83D7-946D-BD5B-4F63-053BF61369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B75A8E-793A-3F03-B42A-ADB6C05B9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D9D7ED-19F6-83A1-3731-34BA50F59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3487D-92CE-4295-A249-917FE352FB34}" type="datetimeFigureOut">
              <a:rPr lang="en-GB" smtClean="0"/>
              <a:t>30/11/2023</a:t>
            </a:fld>
            <a:endParaRPr lang="en-GB"/>
          </a:p>
        </p:txBody>
      </p:sp>
      <p:sp>
        <p:nvSpPr>
          <p:cNvPr id="5" name="Footer Placeholder 4">
            <a:extLst>
              <a:ext uri="{FF2B5EF4-FFF2-40B4-BE49-F238E27FC236}">
                <a16:creationId xmlns:a16="http://schemas.microsoft.com/office/drawing/2014/main" id="{EEF58616-59A8-BCBA-B8E6-D89A6928F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83B352-B91B-B71B-29AA-71CEC0C0F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2A759-3EE9-43AE-86A3-644300AA2D06}" type="slidenum">
              <a:rPr lang="en-GB" smtClean="0"/>
              <a:t>‹#›</a:t>
            </a:fld>
            <a:endParaRPr lang="en-GB"/>
          </a:p>
        </p:txBody>
      </p:sp>
    </p:spTree>
    <p:extLst>
      <p:ext uri="{BB962C8B-B14F-4D97-AF65-F5344CB8AC3E}">
        <p14:creationId xmlns:p14="http://schemas.microsoft.com/office/powerpoint/2010/main" val="84705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Maintenance</a:t>
            </a:r>
          </a:p>
        </p:txBody>
      </p:sp>
      <p:pic>
        <p:nvPicPr>
          <p:cNvPr id="5" name="Picture Placeholder 4">
            <a:extLst>
              <a:ext uri="{FF2B5EF4-FFF2-40B4-BE49-F238E27FC236}">
                <a16:creationId xmlns:a16="http://schemas.microsoft.com/office/drawing/2014/main" id="{A5BC3096-21A2-D252-B052-0E208929C60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sixth phase of RAD methodology is Maintenance. This involves keeping the application up-to-date with the latest features and bug fixes.</a:t>
            </a:r>
          </a:p>
          <a:p>
            <a:pPr>
              <a:buFontTx/>
              <a:buChar char="•"/>
            </a:pPr>
            <a:r>
              <a:rPr lang="en-US"/>
              <a:t>The maintenance should be done on a regular basis to ensure the application is secure and running smoothly.</a:t>
            </a:r>
          </a:p>
        </p:txBody>
      </p:sp>
    </p:spTree>
    <p:extLst>
      <p:ext uri="{BB962C8B-B14F-4D97-AF65-F5344CB8AC3E}">
        <p14:creationId xmlns:p14="http://schemas.microsoft.com/office/powerpoint/2010/main" val="360727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Advantages of RAD</a:t>
            </a:r>
          </a:p>
        </p:txBody>
      </p:sp>
      <p:pic>
        <p:nvPicPr>
          <p:cNvPr id="5" name="Picture Placeholder 4">
            <a:extLst>
              <a:ext uri="{FF2B5EF4-FFF2-40B4-BE49-F238E27FC236}">
                <a16:creationId xmlns:a16="http://schemas.microsoft.com/office/drawing/2014/main" id="{6AE857B3-8981-8922-364A-E8431760572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RAD methodology has several advantages over traditional software development methods.</a:t>
            </a:r>
          </a:p>
          <a:p>
            <a:pPr>
              <a:buFontTx/>
              <a:buChar char="•"/>
            </a:pPr>
            <a:r>
              <a:rPr lang="en-US"/>
              <a:t>It is faster, more cost-effective, and allows for more flexibility in the development process.</a:t>
            </a:r>
          </a:p>
        </p:txBody>
      </p:sp>
    </p:spTree>
    <p:extLst>
      <p:ext uri="{BB962C8B-B14F-4D97-AF65-F5344CB8AC3E}">
        <p14:creationId xmlns:p14="http://schemas.microsoft.com/office/powerpoint/2010/main" val="374569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Disadvantages of RAD</a:t>
            </a:r>
          </a:p>
        </p:txBody>
      </p:sp>
      <p:pic>
        <p:nvPicPr>
          <p:cNvPr id="5" name="Picture Placeholder 4">
            <a:extLst>
              <a:ext uri="{FF2B5EF4-FFF2-40B4-BE49-F238E27FC236}">
                <a16:creationId xmlns:a16="http://schemas.microsoft.com/office/drawing/2014/main" id="{65CE54CE-A5A1-C9AF-D1B0-F914EF976927}"/>
              </a:ext>
            </a:extLst>
          </p:cNvPr>
          <p:cNvPicPr>
            <a:picLocks noGrp="1" noChangeAspect="1"/>
          </p:cNvPicPr>
          <p:nvPr>
            <p:ph type="pic" idx="1"/>
          </p:nvPr>
        </p:nvPicPr>
        <p:blipFill>
          <a:blip r:embed="rId2"/>
          <a:srcRect l="14364" r="14364"/>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RAD methodology also has some drawbacks.</a:t>
            </a:r>
          </a:p>
          <a:p>
            <a:pPr>
              <a:buFontTx/>
              <a:buChar char="•"/>
            </a:pPr>
            <a:r>
              <a:rPr lang="en-US"/>
              <a:t>It can be difficult to manage the development process, and the quality of the application may suffer if the requirements are not well-defined.</a:t>
            </a:r>
          </a:p>
        </p:txBody>
      </p:sp>
    </p:spTree>
    <p:extLst>
      <p:ext uri="{BB962C8B-B14F-4D97-AF65-F5344CB8AC3E}">
        <p14:creationId xmlns:p14="http://schemas.microsoft.com/office/powerpoint/2010/main" val="295276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A39A7AF1-0E7A-879C-9A7B-5AEDFCF6E257}"/>
              </a:ext>
            </a:extLst>
          </p:cNvPr>
          <p:cNvPicPr>
            <a:picLocks noGrp="1" noChangeAspect="1"/>
          </p:cNvPicPr>
          <p:nvPr>
            <p:ph type="pic" idx="1"/>
          </p:nvPr>
        </p:nvPicPr>
        <p:blipFill>
          <a:blip r:embed="rId2"/>
          <a:srcRect l="11468" r="11468"/>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In conclusion, RAD methodology is a powerful tool for developing applications quickly and efficiently.</a:t>
            </a:r>
          </a:p>
          <a:p>
            <a:pPr>
              <a:buFontTx/>
              <a:buChar char="•"/>
            </a:pPr>
            <a:r>
              <a:rPr lang="en-US"/>
              <a:t>The benefits of RAD outweigh the drawbacks, making it an ideal choice for many software development projects.</a:t>
            </a:r>
          </a:p>
        </p:txBody>
      </p:sp>
    </p:spTree>
    <p:extLst>
      <p:ext uri="{BB962C8B-B14F-4D97-AF65-F5344CB8AC3E}">
        <p14:creationId xmlns:p14="http://schemas.microsoft.com/office/powerpoint/2010/main" val="45743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E32-96F6-ABA0-148B-F09F131CDCD3}"/>
              </a:ext>
            </a:extLst>
          </p:cNvPr>
          <p:cNvSpPr>
            <a:spLocks noGrp="1"/>
          </p:cNvSpPr>
          <p:nvPr>
            <p:ph type="ctrTitle"/>
          </p:nvPr>
        </p:nvSpPr>
        <p:spPr/>
        <p:txBody>
          <a:bodyPr>
            <a:normAutofit fontScale="90000"/>
          </a:bodyPr>
          <a:lstStyle/>
          <a:p>
            <a:r>
              <a:rPr lang="en-US"/>
              <a:t>Difference Between RAD and Traditional Development Methodogy</a:t>
            </a:r>
            <a:endParaRPr lang="en-GB"/>
          </a:p>
        </p:txBody>
      </p:sp>
    </p:spTree>
    <p:extLst>
      <p:ext uri="{BB962C8B-B14F-4D97-AF65-F5344CB8AC3E}">
        <p14:creationId xmlns:p14="http://schemas.microsoft.com/office/powerpoint/2010/main" val="348517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EF0D-5099-3AA9-0053-457EAF40FD07}"/>
              </a:ext>
            </a:extLst>
          </p:cNvPr>
          <p:cNvSpPr>
            <a:spLocks noGrp="1"/>
          </p:cNvSpPr>
          <p:nvPr>
            <p:ph type="title"/>
          </p:nvPr>
        </p:nvSpPr>
        <p:spPr>
          <a:xfrm>
            <a:off x="2074618" y="253999"/>
            <a:ext cx="3932237" cy="1600200"/>
          </a:xfrm>
        </p:spPr>
        <p:txBody>
          <a:bodyPr/>
          <a:lstStyle/>
          <a:p>
            <a:r>
              <a:rPr lang="en-GB" dirty="0"/>
              <a:t>RAD vs Traditional?</a:t>
            </a:r>
          </a:p>
        </p:txBody>
      </p:sp>
      <p:pic>
        <p:nvPicPr>
          <p:cNvPr id="2050" name="Picture 2" descr="Rapid Application Development (RAD) process structure. | Download  Scientific Diagram">
            <a:extLst>
              <a:ext uri="{FF2B5EF4-FFF2-40B4-BE49-F238E27FC236}">
                <a16:creationId xmlns:a16="http://schemas.microsoft.com/office/drawing/2014/main" id="{F3F6A07F-B9E9-6454-DA2A-DD0819A4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096" y="2083288"/>
            <a:ext cx="6957129" cy="394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49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EF0D-5099-3AA9-0053-457EAF40FD07}"/>
              </a:ext>
            </a:extLst>
          </p:cNvPr>
          <p:cNvSpPr>
            <a:spLocks noGrp="1"/>
          </p:cNvSpPr>
          <p:nvPr>
            <p:ph type="title"/>
          </p:nvPr>
        </p:nvSpPr>
        <p:spPr/>
        <p:txBody>
          <a:bodyPr/>
          <a:lstStyle/>
          <a:p>
            <a:r>
              <a:rPr lang="en-GB"/>
              <a:t>What is RAD?</a:t>
            </a:r>
          </a:p>
        </p:txBody>
      </p:sp>
      <p:pic>
        <p:nvPicPr>
          <p:cNvPr id="5" name="Picture Placeholder 4">
            <a:extLst>
              <a:ext uri="{FF2B5EF4-FFF2-40B4-BE49-F238E27FC236}">
                <a16:creationId xmlns:a16="http://schemas.microsoft.com/office/drawing/2014/main" id="{C39F7C2E-E408-4A59-EC62-711DFBCC00EF}"/>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6677D45B-78F2-CAA3-CF36-041C78498B3D}"/>
              </a:ext>
            </a:extLst>
          </p:cNvPr>
          <p:cNvSpPr>
            <a:spLocks noGrp="1"/>
          </p:cNvSpPr>
          <p:nvPr>
            <p:ph type="body" sz="half" idx="2"/>
          </p:nvPr>
        </p:nvSpPr>
        <p:spPr/>
        <p:txBody>
          <a:bodyPr/>
          <a:lstStyle/>
          <a:p>
            <a:pPr>
              <a:buFontTx/>
              <a:buChar char="•"/>
            </a:pPr>
            <a:r>
              <a:rPr lang="en-US"/>
              <a:t>RAD is a software development methodology that focuses on rapid prototyping and rapid application development.</a:t>
            </a:r>
          </a:p>
          <a:p>
            <a:pPr>
              <a:buFontTx/>
              <a:buChar char="•"/>
            </a:pPr>
            <a:r>
              <a:rPr lang="en-US"/>
              <a:t>It is an iterative process that allows for quick changes and modifications to be made to the software.</a:t>
            </a:r>
          </a:p>
          <a:p>
            <a:pPr>
              <a:buFontTx/>
              <a:buChar char="•"/>
            </a:pPr>
            <a:r>
              <a:rPr lang="en-US"/>
              <a:t>RAD is often used when the requirements of the software are not known in advance or when the development process needs to be completed quickly.</a:t>
            </a:r>
            <a:endParaRPr lang="en-GB"/>
          </a:p>
        </p:txBody>
      </p:sp>
    </p:spTree>
    <p:extLst>
      <p:ext uri="{BB962C8B-B14F-4D97-AF65-F5344CB8AC3E}">
        <p14:creationId xmlns:p14="http://schemas.microsoft.com/office/powerpoint/2010/main" val="249958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605A-8EEB-FB2C-15AB-D9B3894F15CE}"/>
              </a:ext>
            </a:extLst>
          </p:cNvPr>
          <p:cNvSpPr>
            <a:spLocks noGrp="1"/>
          </p:cNvSpPr>
          <p:nvPr>
            <p:ph type="title"/>
          </p:nvPr>
        </p:nvSpPr>
        <p:spPr/>
        <p:txBody>
          <a:bodyPr/>
          <a:lstStyle/>
          <a:p>
            <a:r>
              <a:rPr lang="en-GB"/>
              <a:t>What is Traditional Development?</a:t>
            </a:r>
          </a:p>
        </p:txBody>
      </p:sp>
      <p:pic>
        <p:nvPicPr>
          <p:cNvPr id="5" name="Picture Placeholder 4">
            <a:extLst>
              <a:ext uri="{FF2B5EF4-FFF2-40B4-BE49-F238E27FC236}">
                <a16:creationId xmlns:a16="http://schemas.microsoft.com/office/drawing/2014/main" id="{3360EFC9-07E5-6DA6-3C71-B6653144C94E}"/>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D68A6819-179B-E1BC-5531-7EB86E4D30E6}"/>
              </a:ext>
            </a:extLst>
          </p:cNvPr>
          <p:cNvSpPr>
            <a:spLocks noGrp="1"/>
          </p:cNvSpPr>
          <p:nvPr>
            <p:ph type="body" sz="half" idx="2"/>
          </p:nvPr>
        </p:nvSpPr>
        <p:spPr/>
        <p:txBody>
          <a:bodyPr/>
          <a:lstStyle/>
          <a:p>
            <a:pPr>
              <a:buFontTx/>
              <a:buChar char="•"/>
            </a:pPr>
            <a:r>
              <a:rPr lang="en-US"/>
              <a:t>Traditional software development is a more structured approach to software development.</a:t>
            </a:r>
          </a:p>
          <a:p>
            <a:pPr>
              <a:buFontTx/>
              <a:buChar char="•"/>
            </a:pPr>
            <a:r>
              <a:rPr lang="en-US"/>
              <a:t>It follows a linear process, with each step building on the previous one.</a:t>
            </a:r>
          </a:p>
          <a:p>
            <a:pPr>
              <a:buFontTx/>
              <a:buChar char="•"/>
            </a:pPr>
            <a:r>
              <a:rPr lang="en-US"/>
              <a:t>It is often used when the requirements of the software are known in advance and the development process can be completed in a more predictable manner.</a:t>
            </a:r>
            <a:endParaRPr lang="en-GB"/>
          </a:p>
        </p:txBody>
      </p:sp>
    </p:spTree>
    <p:extLst>
      <p:ext uri="{BB962C8B-B14F-4D97-AF65-F5344CB8AC3E}">
        <p14:creationId xmlns:p14="http://schemas.microsoft.com/office/powerpoint/2010/main" val="229816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BE-952B-C0EE-F231-BBB59BBB47B8}"/>
              </a:ext>
            </a:extLst>
          </p:cNvPr>
          <p:cNvSpPr>
            <a:spLocks noGrp="1"/>
          </p:cNvSpPr>
          <p:nvPr>
            <p:ph type="title"/>
          </p:nvPr>
        </p:nvSpPr>
        <p:spPr/>
        <p:txBody>
          <a:bodyPr/>
          <a:lstStyle/>
          <a:p>
            <a:r>
              <a:rPr lang="en-GB"/>
              <a:t>Advantages of RAD</a:t>
            </a:r>
          </a:p>
        </p:txBody>
      </p:sp>
      <p:pic>
        <p:nvPicPr>
          <p:cNvPr id="5" name="Picture Placeholder 4">
            <a:extLst>
              <a:ext uri="{FF2B5EF4-FFF2-40B4-BE49-F238E27FC236}">
                <a16:creationId xmlns:a16="http://schemas.microsoft.com/office/drawing/2014/main" id="{4597D4C4-BDA6-320F-BE69-CAA751A58B0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89B4EC9F-933B-8FA4-A8F0-A875DA7A1D1A}"/>
              </a:ext>
            </a:extLst>
          </p:cNvPr>
          <p:cNvSpPr>
            <a:spLocks noGrp="1"/>
          </p:cNvSpPr>
          <p:nvPr>
            <p:ph type="body" sz="half" idx="2"/>
          </p:nvPr>
        </p:nvSpPr>
        <p:spPr/>
        <p:txBody>
          <a:bodyPr/>
          <a:lstStyle/>
          <a:p>
            <a:pPr>
              <a:buFontTx/>
              <a:buChar char="•"/>
            </a:pPr>
            <a:r>
              <a:rPr lang="en-US"/>
              <a:t>RAD is a great choice for projects that require quick turnaround times.</a:t>
            </a:r>
          </a:p>
          <a:p>
            <a:pPr>
              <a:buFontTx/>
              <a:buChar char="•"/>
            </a:pPr>
            <a:r>
              <a:rPr lang="en-US"/>
              <a:t>It is also a great choice for projects that require frequent changes and modifications.</a:t>
            </a:r>
          </a:p>
          <a:p>
            <a:pPr>
              <a:buFontTx/>
              <a:buChar char="•"/>
            </a:pPr>
            <a:r>
              <a:rPr lang="en-US"/>
              <a:t>RAD is also a great choice for projects that require a lot of user feedback and testing.</a:t>
            </a:r>
            <a:endParaRPr lang="en-GB"/>
          </a:p>
        </p:txBody>
      </p:sp>
    </p:spTree>
    <p:extLst>
      <p:ext uri="{BB962C8B-B14F-4D97-AF65-F5344CB8AC3E}">
        <p14:creationId xmlns:p14="http://schemas.microsoft.com/office/powerpoint/2010/main" val="335530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8D92-3D96-BEF6-4AE4-0B9962E46F5E}"/>
              </a:ext>
            </a:extLst>
          </p:cNvPr>
          <p:cNvSpPr>
            <a:spLocks noGrp="1"/>
          </p:cNvSpPr>
          <p:nvPr>
            <p:ph type="title"/>
          </p:nvPr>
        </p:nvSpPr>
        <p:spPr/>
        <p:txBody>
          <a:bodyPr/>
          <a:lstStyle/>
          <a:p>
            <a:r>
              <a:rPr lang="en-GB"/>
              <a:t>Disadvantages of RAD</a:t>
            </a:r>
          </a:p>
        </p:txBody>
      </p:sp>
      <p:pic>
        <p:nvPicPr>
          <p:cNvPr id="5" name="Picture Placeholder 4">
            <a:extLst>
              <a:ext uri="{FF2B5EF4-FFF2-40B4-BE49-F238E27FC236}">
                <a16:creationId xmlns:a16="http://schemas.microsoft.com/office/drawing/2014/main" id="{E11A618E-2D6B-34C5-60EC-2D4C79685B5C}"/>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5024A786-7943-C27C-0C6E-8ACBCFA11EB4}"/>
              </a:ext>
            </a:extLst>
          </p:cNvPr>
          <p:cNvSpPr>
            <a:spLocks noGrp="1"/>
          </p:cNvSpPr>
          <p:nvPr>
            <p:ph type="body" sz="half" idx="2"/>
          </p:nvPr>
        </p:nvSpPr>
        <p:spPr/>
        <p:txBody>
          <a:bodyPr/>
          <a:lstStyle/>
          <a:p>
            <a:pPr>
              <a:buFontTx/>
              <a:buChar char="•"/>
            </a:pPr>
            <a:r>
              <a:rPr lang="en-US"/>
              <a:t>RAD can be difficult to manage, as it requires a lot of user feedback and testing.</a:t>
            </a:r>
          </a:p>
          <a:p>
            <a:pPr>
              <a:buFontTx/>
              <a:buChar char="•"/>
            </a:pPr>
            <a:r>
              <a:rPr lang="en-US"/>
              <a:t>It can also be difficult to ensure that the software meets all of the requirements.</a:t>
            </a:r>
          </a:p>
          <a:p>
            <a:pPr>
              <a:buFontTx/>
              <a:buChar char="•"/>
            </a:pPr>
            <a:r>
              <a:rPr lang="en-US"/>
              <a:t>RAD can also be more expensive than traditional software development, as it requires more resources and time.</a:t>
            </a:r>
            <a:endParaRPr lang="en-GB"/>
          </a:p>
        </p:txBody>
      </p:sp>
    </p:spTree>
    <p:extLst>
      <p:ext uri="{BB962C8B-B14F-4D97-AF65-F5344CB8AC3E}">
        <p14:creationId xmlns:p14="http://schemas.microsoft.com/office/powerpoint/2010/main" val="62666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2 – </a:t>
            </a:r>
            <a:r>
              <a:rPr lang="en-GB" dirty="0">
                <a:effectLst/>
                <a:latin typeface="Calibri" panose="020F0502020204030204" pitchFamily="34" charset="0"/>
                <a:ea typeface="Calibri" panose="020F0502020204030204" pitchFamily="34" charset="0"/>
                <a:cs typeface="Arial" panose="020B0604020202020204" pitchFamily="34" charset="0"/>
              </a:rPr>
              <a:t>Digital Processes and Services</a:t>
            </a:r>
            <a:endParaRPr lang="en-GB" dirty="0"/>
          </a:p>
          <a:p>
            <a:endParaRPr lang="en-GB" dirty="0"/>
          </a:p>
          <a:p>
            <a:r>
              <a:rPr lang="en-GB" dirty="0"/>
              <a:t>Week 5A</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579-5565-34DB-8896-9BC75C46CDB9}"/>
              </a:ext>
            </a:extLst>
          </p:cNvPr>
          <p:cNvSpPr>
            <a:spLocks noGrp="1"/>
          </p:cNvSpPr>
          <p:nvPr>
            <p:ph type="title"/>
          </p:nvPr>
        </p:nvSpPr>
        <p:spPr/>
        <p:txBody>
          <a:bodyPr/>
          <a:lstStyle/>
          <a:p>
            <a:r>
              <a:rPr lang="en-GB"/>
              <a:t>Advantages of Traditional Development</a:t>
            </a:r>
          </a:p>
        </p:txBody>
      </p:sp>
      <p:pic>
        <p:nvPicPr>
          <p:cNvPr id="5" name="Picture Placeholder 4">
            <a:extLst>
              <a:ext uri="{FF2B5EF4-FFF2-40B4-BE49-F238E27FC236}">
                <a16:creationId xmlns:a16="http://schemas.microsoft.com/office/drawing/2014/main" id="{DA11E405-7D2C-6B3E-7A37-D96C6D35251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40ABDC8-663E-585D-CE7B-4464A356BD0E}"/>
              </a:ext>
            </a:extLst>
          </p:cNvPr>
          <p:cNvSpPr>
            <a:spLocks noGrp="1"/>
          </p:cNvSpPr>
          <p:nvPr>
            <p:ph type="body" sz="half" idx="2"/>
          </p:nvPr>
        </p:nvSpPr>
        <p:spPr/>
        <p:txBody>
          <a:bodyPr/>
          <a:lstStyle/>
          <a:p>
            <a:pPr>
              <a:buFontTx/>
              <a:buChar char="•"/>
            </a:pPr>
            <a:r>
              <a:rPr lang="en-US"/>
              <a:t>Traditional software development is a great choice for projects that require a more structured approach.</a:t>
            </a:r>
          </a:p>
          <a:p>
            <a:pPr>
              <a:buFontTx/>
              <a:buChar char="•"/>
            </a:pPr>
            <a:r>
              <a:rPr lang="en-US"/>
              <a:t>It is also a great choice for projects that require a predictable timeline and budget.</a:t>
            </a:r>
          </a:p>
          <a:p>
            <a:pPr>
              <a:buFontTx/>
              <a:buChar char="•"/>
            </a:pPr>
            <a:r>
              <a:rPr lang="en-US"/>
              <a:t>Traditional software development is also a great choice for projects that require a high level of quality assurance.</a:t>
            </a:r>
            <a:endParaRPr lang="en-GB"/>
          </a:p>
        </p:txBody>
      </p:sp>
    </p:spTree>
    <p:extLst>
      <p:ext uri="{BB962C8B-B14F-4D97-AF65-F5344CB8AC3E}">
        <p14:creationId xmlns:p14="http://schemas.microsoft.com/office/powerpoint/2010/main" val="2811940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B56A-C462-11B2-84F3-767E3C9DB711}"/>
              </a:ext>
            </a:extLst>
          </p:cNvPr>
          <p:cNvSpPr>
            <a:spLocks noGrp="1"/>
          </p:cNvSpPr>
          <p:nvPr>
            <p:ph type="title"/>
          </p:nvPr>
        </p:nvSpPr>
        <p:spPr/>
        <p:txBody>
          <a:bodyPr/>
          <a:lstStyle/>
          <a:p>
            <a:r>
              <a:rPr lang="en-GB"/>
              <a:t>Disadvantages of Traditional Development</a:t>
            </a:r>
          </a:p>
        </p:txBody>
      </p:sp>
      <p:pic>
        <p:nvPicPr>
          <p:cNvPr id="5" name="Picture Placeholder 4">
            <a:extLst>
              <a:ext uri="{FF2B5EF4-FFF2-40B4-BE49-F238E27FC236}">
                <a16:creationId xmlns:a16="http://schemas.microsoft.com/office/drawing/2014/main" id="{9276132C-DC0F-27E4-01CD-4A6AED1E4850}"/>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6C7F37E1-8E2E-ACDA-DA53-862C3DD419D7}"/>
              </a:ext>
            </a:extLst>
          </p:cNvPr>
          <p:cNvSpPr>
            <a:spLocks noGrp="1"/>
          </p:cNvSpPr>
          <p:nvPr>
            <p:ph type="body" sz="half" idx="2"/>
          </p:nvPr>
        </p:nvSpPr>
        <p:spPr/>
        <p:txBody>
          <a:bodyPr/>
          <a:lstStyle/>
          <a:p>
            <a:pPr>
              <a:buFontTx/>
              <a:buChar char="•"/>
            </a:pPr>
            <a:r>
              <a:rPr lang="en-US"/>
              <a:t>Traditional software development can be difficult to manage, as it requires a lot of planning and documentation.</a:t>
            </a:r>
          </a:p>
          <a:p>
            <a:pPr>
              <a:buFontTx/>
              <a:buChar char="•"/>
            </a:pPr>
            <a:r>
              <a:rPr lang="en-US"/>
              <a:t>It can also be difficult to make changes and modifications to the software once it has been developed.</a:t>
            </a:r>
          </a:p>
          <a:p>
            <a:pPr>
              <a:buFontTx/>
              <a:buChar char="•"/>
            </a:pPr>
            <a:r>
              <a:rPr lang="en-US"/>
              <a:t>Traditional software development can also be more expensive than RAD, as it requires more resources and time.</a:t>
            </a:r>
            <a:endParaRPr lang="en-GB"/>
          </a:p>
        </p:txBody>
      </p:sp>
    </p:spTree>
    <p:extLst>
      <p:ext uri="{BB962C8B-B14F-4D97-AF65-F5344CB8AC3E}">
        <p14:creationId xmlns:p14="http://schemas.microsoft.com/office/powerpoint/2010/main" val="2379305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1A52-8767-D70E-6558-B4D49D53026A}"/>
              </a:ext>
            </a:extLst>
          </p:cNvPr>
          <p:cNvSpPr>
            <a:spLocks noGrp="1"/>
          </p:cNvSpPr>
          <p:nvPr>
            <p:ph type="title"/>
          </p:nvPr>
        </p:nvSpPr>
        <p:spPr/>
        <p:txBody>
          <a:bodyPr/>
          <a:lstStyle/>
          <a:p>
            <a:r>
              <a:rPr lang="en-US"/>
              <a:t>Which Methodology is Right for You?</a:t>
            </a:r>
            <a:endParaRPr lang="en-GB"/>
          </a:p>
        </p:txBody>
      </p:sp>
      <p:pic>
        <p:nvPicPr>
          <p:cNvPr id="5" name="Picture Placeholder 4">
            <a:extLst>
              <a:ext uri="{FF2B5EF4-FFF2-40B4-BE49-F238E27FC236}">
                <a16:creationId xmlns:a16="http://schemas.microsoft.com/office/drawing/2014/main" id="{F737095A-72C0-9EB7-A2D6-B62737778676}"/>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8E8E6DED-2B5A-E09A-1E97-B5FFECA19F51}"/>
              </a:ext>
            </a:extLst>
          </p:cNvPr>
          <p:cNvSpPr>
            <a:spLocks noGrp="1"/>
          </p:cNvSpPr>
          <p:nvPr>
            <p:ph type="body" sz="half" idx="2"/>
          </p:nvPr>
        </p:nvSpPr>
        <p:spPr/>
        <p:txBody>
          <a:bodyPr/>
          <a:lstStyle/>
          <a:p>
            <a:pPr>
              <a:buFontTx/>
              <a:buChar char="•"/>
            </a:pPr>
            <a:r>
              <a:rPr lang="en-US"/>
              <a:t>The right development methodology for your project will depend on your specific needs and requirements.</a:t>
            </a:r>
          </a:p>
          <a:p>
            <a:pPr>
              <a:buFontTx/>
              <a:buChar char="•"/>
            </a:pPr>
            <a:r>
              <a:rPr lang="en-US"/>
              <a:t>If you need a quick turnaround time and frequent changes, RAD may be the right choice.</a:t>
            </a:r>
          </a:p>
          <a:p>
            <a:pPr>
              <a:buFontTx/>
              <a:buChar char="•"/>
            </a:pPr>
            <a:r>
              <a:rPr lang="en-US"/>
              <a:t>If you need a more structured approach and a predictable timeline and budget, traditional software development may be the right choice.</a:t>
            </a:r>
            <a:endParaRPr lang="en-GB"/>
          </a:p>
        </p:txBody>
      </p:sp>
    </p:spTree>
    <p:extLst>
      <p:ext uri="{BB962C8B-B14F-4D97-AF65-F5344CB8AC3E}">
        <p14:creationId xmlns:p14="http://schemas.microsoft.com/office/powerpoint/2010/main" val="3158415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6CC-1FC2-72B7-16AA-449F7C520262}"/>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882F8242-6E4B-0919-8BB5-BD3166D35389}"/>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37DC246F-3239-EF5B-ADF7-5F29E7D8076A}"/>
              </a:ext>
            </a:extLst>
          </p:cNvPr>
          <p:cNvSpPr>
            <a:spLocks noGrp="1"/>
          </p:cNvSpPr>
          <p:nvPr>
            <p:ph type="body" sz="half" idx="2"/>
          </p:nvPr>
        </p:nvSpPr>
        <p:spPr/>
        <p:txBody>
          <a:bodyPr/>
          <a:lstStyle/>
          <a:p>
            <a:pPr>
              <a:buFontTx/>
              <a:buChar char="•"/>
            </a:pPr>
            <a:r>
              <a:rPr lang="en-US"/>
              <a:t>RAD and traditional software development are both valid development methodologies.</a:t>
            </a:r>
          </a:p>
          <a:p>
            <a:pPr>
              <a:buFontTx/>
              <a:buChar char="•"/>
            </a:pPr>
            <a:r>
              <a:rPr lang="en-US"/>
              <a:t>The right choice for your project will depend on your specific needs and requirements.</a:t>
            </a:r>
          </a:p>
          <a:p>
            <a:pPr>
              <a:buFontTx/>
              <a:buChar char="•"/>
            </a:pPr>
            <a:r>
              <a:rPr lang="en-US"/>
              <a:t>It is important to consider the pros and cons of each methodology before making a decision.</a:t>
            </a:r>
            <a:endParaRPr lang="en-GB"/>
          </a:p>
        </p:txBody>
      </p:sp>
    </p:spTree>
    <p:extLst>
      <p:ext uri="{BB962C8B-B14F-4D97-AF65-F5344CB8AC3E}">
        <p14:creationId xmlns:p14="http://schemas.microsoft.com/office/powerpoint/2010/main" val="1904344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FB69-9F75-918B-0BD7-5A0E2D3ED581}"/>
              </a:ext>
            </a:extLst>
          </p:cNvPr>
          <p:cNvSpPr>
            <a:spLocks noGrp="1"/>
          </p:cNvSpPr>
          <p:nvPr>
            <p:ph type="ctrTitle"/>
          </p:nvPr>
        </p:nvSpPr>
        <p:spPr/>
        <p:txBody>
          <a:bodyPr/>
          <a:lstStyle/>
          <a:p>
            <a:r>
              <a:rPr lang="en-US"/>
              <a:t>RAD Phases to a Real-world Scenario</a:t>
            </a:r>
            <a:endParaRPr lang="en-GB"/>
          </a:p>
        </p:txBody>
      </p:sp>
    </p:spTree>
    <p:extLst>
      <p:ext uri="{BB962C8B-B14F-4D97-AF65-F5344CB8AC3E}">
        <p14:creationId xmlns:p14="http://schemas.microsoft.com/office/powerpoint/2010/main" val="1322607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0C8D-0358-8DA0-2723-499D1D650C75}"/>
              </a:ext>
            </a:extLst>
          </p:cNvPr>
          <p:cNvSpPr>
            <a:spLocks noGrp="1"/>
          </p:cNvSpPr>
          <p:nvPr>
            <p:ph type="title"/>
          </p:nvPr>
        </p:nvSpPr>
        <p:spPr/>
        <p:txBody>
          <a:bodyPr/>
          <a:lstStyle/>
          <a:p>
            <a:r>
              <a:rPr lang="en-GB"/>
              <a:t>What is RAD?</a:t>
            </a:r>
          </a:p>
        </p:txBody>
      </p:sp>
      <p:pic>
        <p:nvPicPr>
          <p:cNvPr id="5" name="Picture Placeholder 4">
            <a:extLst>
              <a:ext uri="{FF2B5EF4-FFF2-40B4-BE49-F238E27FC236}">
                <a16:creationId xmlns:a16="http://schemas.microsoft.com/office/drawing/2014/main" id="{04D765C4-930E-AEFA-5811-93EAAC45881F}"/>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B75582DF-1BDB-8E7B-83AF-1BEF8D539729}"/>
              </a:ext>
            </a:extLst>
          </p:cNvPr>
          <p:cNvSpPr>
            <a:spLocks noGrp="1"/>
          </p:cNvSpPr>
          <p:nvPr>
            <p:ph type="body" sz="half" idx="2"/>
          </p:nvPr>
        </p:nvSpPr>
        <p:spPr/>
        <p:txBody>
          <a:bodyPr/>
          <a:lstStyle/>
          <a:p>
            <a:pPr>
              <a:buFontTx/>
              <a:buChar char="•"/>
            </a:pPr>
            <a:r>
              <a:rPr lang="en-US"/>
              <a:t>Rapid Application Development (RAD) is a software development methodology that focuses on quickly building a working prototype of a software application.</a:t>
            </a:r>
          </a:p>
          <a:p>
            <a:pPr>
              <a:buFontTx/>
              <a:buChar char="•"/>
            </a:pPr>
            <a:r>
              <a:rPr lang="en-US"/>
              <a:t>It is used to reduce the time and cost of software development by breaking down the development process into smaller, more manageable chunks.</a:t>
            </a:r>
            <a:endParaRPr lang="en-GB"/>
          </a:p>
        </p:txBody>
      </p:sp>
    </p:spTree>
    <p:extLst>
      <p:ext uri="{BB962C8B-B14F-4D97-AF65-F5344CB8AC3E}">
        <p14:creationId xmlns:p14="http://schemas.microsoft.com/office/powerpoint/2010/main" val="4137774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ADFC-B948-4F4E-4786-B3D7477D7043}"/>
              </a:ext>
            </a:extLst>
          </p:cNvPr>
          <p:cNvSpPr>
            <a:spLocks noGrp="1"/>
          </p:cNvSpPr>
          <p:nvPr>
            <p:ph type="title"/>
          </p:nvPr>
        </p:nvSpPr>
        <p:spPr/>
        <p:txBody>
          <a:bodyPr/>
          <a:lstStyle/>
          <a:p>
            <a:r>
              <a:rPr lang="en-GB"/>
              <a:t>RAD Phases</a:t>
            </a:r>
          </a:p>
        </p:txBody>
      </p:sp>
      <p:pic>
        <p:nvPicPr>
          <p:cNvPr id="5" name="Picture Placeholder 4">
            <a:extLst>
              <a:ext uri="{FF2B5EF4-FFF2-40B4-BE49-F238E27FC236}">
                <a16:creationId xmlns:a16="http://schemas.microsoft.com/office/drawing/2014/main" id="{C1A58FE6-7BAD-8949-6A58-CBE2D35D80DA}"/>
              </a:ext>
            </a:extLst>
          </p:cNvPr>
          <p:cNvPicPr>
            <a:picLocks noGrp="1" noChangeAspect="1"/>
          </p:cNvPicPr>
          <p:nvPr>
            <p:ph type="pic" idx="1"/>
          </p:nvPr>
        </p:nvPicPr>
        <p:blipFill>
          <a:blip r:embed="rId2"/>
          <a:srcRect l="18743" r="18743"/>
          <a:stretch>
            <a:fillRect/>
          </a:stretch>
        </p:blipFill>
        <p:spPr/>
      </p:pic>
      <p:sp>
        <p:nvSpPr>
          <p:cNvPr id="4" name="Text Placeholder 3">
            <a:extLst>
              <a:ext uri="{FF2B5EF4-FFF2-40B4-BE49-F238E27FC236}">
                <a16:creationId xmlns:a16="http://schemas.microsoft.com/office/drawing/2014/main" id="{5E838A61-142A-0AD2-5C84-1F4780F7F411}"/>
              </a:ext>
            </a:extLst>
          </p:cNvPr>
          <p:cNvSpPr>
            <a:spLocks noGrp="1"/>
          </p:cNvSpPr>
          <p:nvPr>
            <p:ph type="body" sz="half" idx="2"/>
          </p:nvPr>
        </p:nvSpPr>
        <p:spPr/>
        <p:txBody>
          <a:bodyPr/>
          <a:lstStyle/>
          <a:p>
            <a:pPr>
              <a:buFontTx/>
              <a:buChar char="•"/>
            </a:pPr>
            <a:r>
              <a:rPr lang="en-US"/>
              <a:t>RAD is typically broken down into four distinct phases: Requirements Gathering, Design, Implementation, and Testing.</a:t>
            </a:r>
          </a:p>
          <a:p>
            <a:pPr>
              <a:buFontTx/>
              <a:buChar char="•"/>
            </a:pPr>
            <a:r>
              <a:rPr lang="en-US"/>
              <a:t>Each phase is designed to help the development team quickly build a working prototype of the software application.</a:t>
            </a:r>
            <a:endParaRPr lang="en-GB"/>
          </a:p>
        </p:txBody>
      </p:sp>
    </p:spTree>
    <p:extLst>
      <p:ext uri="{BB962C8B-B14F-4D97-AF65-F5344CB8AC3E}">
        <p14:creationId xmlns:p14="http://schemas.microsoft.com/office/powerpoint/2010/main" val="3964814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CD82-D53A-7114-0D0C-4B915396F41E}"/>
              </a:ext>
            </a:extLst>
          </p:cNvPr>
          <p:cNvSpPr>
            <a:spLocks noGrp="1"/>
          </p:cNvSpPr>
          <p:nvPr>
            <p:ph type="title"/>
          </p:nvPr>
        </p:nvSpPr>
        <p:spPr/>
        <p:txBody>
          <a:bodyPr/>
          <a:lstStyle/>
          <a:p>
            <a:r>
              <a:rPr lang="en-GB"/>
              <a:t>Requirements Gathering</a:t>
            </a:r>
          </a:p>
        </p:txBody>
      </p:sp>
      <p:pic>
        <p:nvPicPr>
          <p:cNvPr id="5" name="Picture Placeholder 4">
            <a:extLst>
              <a:ext uri="{FF2B5EF4-FFF2-40B4-BE49-F238E27FC236}">
                <a16:creationId xmlns:a16="http://schemas.microsoft.com/office/drawing/2014/main" id="{2FFB6139-ECAC-622A-A313-8663507AA3C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80B6F4E1-7175-8E8D-C8BA-7B2881BE3A6F}"/>
              </a:ext>
            </a:extLst>
          </p:cNvPr>
          <p:cNvSpPr>
            <a:spLocks noGrp="1"/>
          </p:cNvSpPr>
          <p:nvPr>
            <p:ph type="body" sz="half" idx="2"/>
          </p:nvPr>
        </p:nvSpPr>
        <p:spPr/>
        <p:txBody>
          <a:bodyPr/>
          <a:lstStyle/>
          <a:p>
            <a:pPr>
              <a:buFontTx/>
              <a:buChar char="•"/>
            </a:pPr>
            <a:r>
              <a:rPr lang="en-US"/>
              <a:t>The first phase of RAD is Requirements Gathering. This phase involves gathering information from stakeholders and users to determine the scope and requirements of the software application.</a:t>
            </a:r>
          </a:p>
          <a:p>
            <a:pPr>
              <a:buFontTx/>
              <a:buChar char="•"/>
            </a:pPr>
            <a:r>
              <a:rPr lang="en-US"/>
              <a:t>The goal of this phase is to ensure that the development team has a clear understanding of the project before they begin development.</a:t>
            </a:r>
            <a:endParaRPr lang="en-GB"/>
          </a:p>
        </p:txBody>
      </p:sp>
    </p:spTree>
    <p:extLst>
      <p:ext uri="{BB962C8B-B14F-4D97-AF65-F5344CB8AC3E}">
        <p14:creationId xmlns:p14="http://schemas.microsoft.com/office/powerpoint/2010/main" val="2483382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3A8D-D654-2C82-8F86-61F7320FA923}"/>
              </a:ext>
            </a:extLst>
          </p:cNvPr>
          <p:cNvSpPr>
            <a:spLocks noGrp="1"/>
          </p:cNvSpPr>
          <p:nvPr>
            <p:ph type="title"/>
          </p:nvPr>
        </p:nvSpPr>
        <p:spPr/>
        <p:txBody>
          <a:bodyPr/>
          <a:lstStyle/>
          <a:p>
            <a:r>
              <a:rPr lang="en-GB"/>
              <a:t>Design</a:t>
            </a:r>
          </a:p>
        </p:txBody>
      </p:sp>
      <p:pic>
        <p:nvPicPr>
          <p:cNvPr id="5" name="Picture Placeholder 4">
            <a:extLst>
              <a:ext uri="{FF2B5EF4-FFF2-40B4-BE49-F238E27FC236}">
                <a16:creationId xmlns:a16="http://schemas.microsoft.com/office/drawing/2014/main" id="{1D282C74-D0E9-E6BC-6151-61EE5B2A9D84}"/>
              </a:ext>
            </a:extLst>
          </p:cNvPr>
          <p:cNvPicPr>
            <a:picLocks noGrp="1" noChangeAspect="1"/>
          </p:cNvPicPr>
          <p:nvPr>
            <p:ph type="pic" idx="1"/>
          </p:nvPr>
        </p:nvPicPr>
        <p:blipFill>
          <a:blip r:embed="rId2"/>
          <a:srcRect l="10390" r="10390"/>
          <a:stretch>
            <a:fillRect/>
          </a:stretch>
        </p:blipFill>
        <p:spPr/>
      </p:pic>
      <p:sp>
        <p:nvSpPr>
          <p:cNvPr id="4" name="Text Placeholder 3">
            <a:extLst>
              <a:ext uri="{FF2B5EF4-FFF2-40B4-BE49-F238E27FC236}">
                <a16:creationId xmlns:a16="http://schemas.microsoft.com/office/drawing/2014/main" id="{5DB7C25C-0882-E827-B796-CDE0C95BADFB}"/>
              </a:ext>
            </a:extLst>
          </p:cNvPr>
          <p:cNvSpPr>
            <a:spLocks noGrp="1"/>
          </p:cNvSpPr>
          <p:nvPr>
            <p:ph type="body" sz="half" idx="2"/>
          </p:nvPr>
        </p:nvSpPr>
        <p:spPr/>
        <p:txBody>
          <a:bodyPr/>
          <a:lstStyle/>
          <a:p>
            <a:pPr>
              <a:buFontTx/>
              <a:buChar char="•"/>
            </a:pPr>
            <a:r>
              <a:rPr lang="en-US"/>
              <a:t>The second phase of RAD is Design. This phase involves creating a blueprint for the software application based on the requirements gathered in the first phase.</a:t>
            </a:r>
          </a:p>
          <a:p>
            <a:pPr>
              <a:buFontTx/>
              <a:buChar char="•"/>
            </a:pPr>
            <a:r>
              <a:rPr lang="en-US"/>
              <a:t>The goal of this phase is to ensure that the development team has a clear understanding of how the software application should be built before they begin development.</a:t>
            </a:r>
            <a:endParaRPr lang="en-GB"/>
          </a:p>
        </p:txBody>
      </p:sp>
    </p:spTree>
    <p:extLst>
      <p:ext uri="{BB962C8B-B14F-4D97-AF65-F5344CB8AC3E}">
        <p14:creationId xmlns:p14="http://schemas.microsoft.com/office/powerpoint/2010/main" val="2149436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AB9C-6F5A-33E1-CAC3-17C398002E47}"/>
              </a:ext>
            </a:extLst>
          </p:cNvPr>
          <p:cNvSpPr>
            <a:spLocks noGrp="1"/>
          </p:cNvSpPr>
          <p:nvPr>
            <p:ph type="title"/>
          </p:nvPr>
        </p:nvSpPr>
        <p:spPr/>
        <p:txBody>
          <a:bodyPr/>
          <a:lstStyle/>
          <a:p>
            <a:r>
              <a:rPr lang="en-GB"/>
              <a:t>Implementation</a:t>
            </a:r>
          </a:p>
        </p:txBody>
      </p:sp>
      <p:pic>
        <p:nvPicPr>
          <p:cNvPr id="5" name="Picture Placeholder 4">
            <a:extLst>
              <a:ext uri="{FF2B5EF4-FFF2-40B4-BE49-F238E27FC236}">
                <a16:creationId xmlns:a16="http://schemas.microsoft.com/office/drawing/2014/main" id="{43397B9E-9B02-0FFB-726D-553A41004A55}"/>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8AE8AADF-0F89-F4A7-16FD-13D7A7367B59}"/>
              </a:ext>
            </a:extLst>
          </p:cNvPr>
          <p:cNvSpPr>
            <a:spLocks noGrp="1"/>
          </p:cNvSpPr>
          <p:nvPr>
            <p:ph type="body" sz="half" idx="2"/>
          </p:nvPr>
        </p:nvSpPr>
        <p:spPr/>
        <p:txBody>
          <a:bodyPr/>
          <a:lstStyle/>
          <a:p>
            <a:pPr>
              <a:buFontTx/>
              <a:buChar char="•"/>
            </a:pPr>
            <a:r>
              <a:rPr lang="en-US"/>
              <a:t>The third phase of RAD is Implementation. This phase involves building a working prototype of the software application based on the design created in the second phase.</a:t>
            </a:r>
          </a:p>
          <a:p>
            <a:pPr>
              <a:buFontTx/>
              <a:buChar char="•"/>
            </a:pPr>
            <a:r>
              <a:rPr lang="en-US"/>
              <a:t>The goal of this phase is to ensure that the development team has a working prototype of the software application before they begin testing.</a:t>
            </a:r>
            <a:endParaRPr lang="en-GB"/>
          </a:p>
        </p:txBody>
      </p:sp>
    </p:spTree>
    <p:extLst>
      <p:ext uri="{BB962C8B-B14F-4D97-AF65-F5344CB8AC3E}">
        <p14:creationId xmlns:p14="http://schemas.microsoft.com/office/powerpoint/2010/main" val="57777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Understanding the Core Phases of RAD Methodology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Differentiate Between RAD and Traditional Development Methodologies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Apply RAD Phases to a Real-world Scenario</a:t>
            </a:r>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E742-9E5B-BA6D-ABBC-90D8ED9CF4B2}"/>
              </a:ext>
            </a:extLst>
          </p:cNvPr>
          <p:cNvSpPr>
            <a:spLocks noGrp="1"/>
          </p:cNvSpPr>
          <p:nvPr>
            <p:ph type="title"/>
          </p:nvPr>
        </p:nvSpPr>
        <p:spPr/>
        <p:txBody>
          <a:bodyPr/>
          <a:lstStyle/>
          <a:p>
            <a:r>
              <a:rPr lang="en-GB"/>
              <a:t>Testing</a:t>
            </a:r>
          </a:p>
        </p:txBody>
      </p:sp>
      <p:pic>
        <p:nvPicPr>
          <p:cNvPr id="5" name="Picture Placeholder 4">
            <a:extLst>
              <a:ext uri="{FF2B5EF4-FFF2-40B4-BE49-F238E27FC236}">
                <a16:creationId xmlns:a16="http://schemas.microsoft.com/office/drawing/2014/main" id="{9DBC2845-E9F4-9691-DBBD-AF9137F97005}"/>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1CF44AC3-27FD-DB4A-E109-261B8E5203C7}"/>
              </a:ext>
            </a:extLst>
          </p:cNvPr>
          <p:cNvSpPr>
            <a:spLocks noGrp="1"/>
          </p:cNvSpPr>
          <p:nvPr>
            <p:ph type="body" sz="half" idx="2"/>
          </p:nvPr>
        </p:nvSpPr>
        <p:spPr/>
        <p:txBody>
          <a:bodyPr/>
          <a:lstStyle/>
          <a:p>
            <a:pPr>
              <a:buFontTx/>
              <a:buChar char="•"/>
            </a:pPr>
            <a:r>
              <a:rPr lang="en-US"/>
              <a:t>The fourth and final phase of RAD is Testing. This phase involves testing the software application to ensure that it meets the requirements gathered in the first phase.</a:t>
            </a:r>
          </a:p>
          <a:p>
            <a:pPr>
              <a:buFontTx/>
              <a:buChar char="•"/>
            </a:pPr>
            <a:r>
              <a:rPr lang="en-US"/>
              <a:t>The goal of this phase is to ensure that the software application is of high quality before it is released to the public.</a:t>
            </a:r>
            <a:endParaRPr lang="en-GB"/>
          </a:p>
        </p:txBody>
      </p:sp>
    </p:spTree>
    <p:extLst>
      <p:ext uri="{BB962C8B-B14F-4D97-AF65-F5344CB8AC3E}">
        <p14:creationId xmlns:p14="http://schemas.microsoft.com/office/powerpoint/2010/main" val="3483717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EB8F-E910-1942-C424-996BCD23424E}"/>
              </a:ext>
            </a:extLst>
          </p:cNvPr>
          <p:cNvSpPr>
            <a:spLocks noGrp="1"/>
          </p:cNvSpPr>
          <p:nvPr>
            <p:ph type="title"/>
          </p:nvPr>
        </p:nvSpPr>
        <p:spPr/>
        <p:txBody>
          <a:bodyPr/>
          <a:lstStyle/>
          <a:p>
            <a:r>
              <a:rPr lang="en-GB"/>
              <a:t>Real-world Scenario</a:t>
            </a:r>
          </a:p>
        </p:txBody>
      </p:sp>
      <p:pic>
        <p:nvPicPr>
          <p:cNvPr id="5" name="Picture Placeholder 4">
            <a:extLst>
              <a:ext uri="{FF2B5EF4-FFF2-40B4-BE49-F238E27FC236}">
                <a16:creationId xmlns:a16="http://schemas.microsoft.com/office/drawing/2014/main" id="{07611B8E-6E79-608F-85A4-B6770C7E744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62BC244D-1A16-1A64-00E9-C53E4EA10DC0}"/>
              </a:ext>
            </a:extLst>
          </p:cNvPr>
          <p:cNvSpPr>
            <a:spLocks noGrp="1"/>
          </p:cNvSpPr>
          <p:nvPr>
            <p:ph type="body" sz="half" idx="2"/>
          </p:nvPr>
        </p:nvSpPr>
        <p:spPr/>
        <p:txBody>
          <a:bodyPr/>
          <a:lstStyle/>
          <a:p>
            <a:pPr>
              <a:buFontTx/>
              <a:buChar char="•"/>
            </a:pPr>
            <a:r>
              <a:rPr lang="en-US"/>
              <a:t>RAD can be used in a variety of real-world scenarios. For example, it can be used to quickly develop a prototype of a web application or mobile application.</a:t>
            </a:r>
          </a:p>
          <a:p>
            <a:pPr>
              <a:buFontTx/>
              <a:buChar char="•"/>
            </a:pPr>
            <a:r>
              <a:rPr lang="en-US"/>
              <a:t>RAD can also be used to quickly develop a prototype of a software application for a specific industry, such as healthcare or finance.</a:t>
            </a:r>
            <a:endParaRPr lang="en-GB"/>
          </a:p>
        </p:txBody>
      </p:sp>
    </p:spTree>
    <p:extLst>
      <p:ext uri="{BB962C8B-B14F-4D97-AF65-F5344CB8AC3E}">
        <p14:creationId xmlns:p14="http://schemas.microsoft.com/office/powerpoint/2010/main" val="2121822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34A7-3987-9E7A-1FD3-FCEAE0F3660B}"/>
              </a:ext>
            </a:extLst>
          </p:cNvPr>
          <p:cNvSpPr>
            <a:spLocks noGrp="1"/>
          </p:cNvSpPr>
          <p:nvPr>
            <p:ph type="title"/>
          </p:nvPr>
        </p:nvSpPr>
        <p:spPr/>
        <p:txBody>
          <a:bodyPr/>
          <a:lstStyle/>
          <a:p>
            <a:r>
              <a:rPr lang="en-GB"/>
              <a:t>Benefits of RAD</a:t>
            </a:r>
          </a:p>
        </p:txBody>
      </p:sp>
      <p:pic>
        <p:nvPicPr>
          <p:cNvPr id="5" name="Picture Placeholder 4">
            <a:extLst>
              <a:ext uri="{FF2B5EF4-FFF2-40B4-BE49-F238E27FC236}">
                <a16:creationId xmlns:a16="http://schemas.microsoft.com/office/drawing/2014/main" id="{15CA3456-6A5D-BA23-A5AF-B6340D35CE0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F5D2AB0-529C-CA6B-A7F0-FCDC35693FA6}"/>
              </a:ext>
            </a:extLst>
          </p:cNvPr>
          <p:cNvSpPr>
            <a:spLocks noGrp="1"/>
          </p:cNvSpPr>
          <p:nvPr>
            <p:ph type="body" sz="half" idx="2"/>
          </p:nvPr>
        </p:nvSpPr>
        <p:spPr/>
        <p:txBody>
          <a:bodyPr/>
          <a:lstStyle/>
          <a:p>
            <a:pPr>
              <a:buFontTx/>
              <a:buChar char="•"/>
            </a:pPr>
            <a:r>
              <a:rPr lang="en-US"/>
              <a:t>RAD has many benefits, including reduced development time and cost, increased flexibility, and improved quality.</a:t>
            </a:r>
          </a:p>
          <a:p>
            <a:pPr>
              <a:buFontTx/>
              <a:buChar char="•"/>
            </a:pPr>
            <a:r>
              <a:rPr lang="en-US"/>
              <a:t>RAD also allows for rapid prototyping, which can help the development team quickly identify and address any issues before the software application is released to the public.</a:t>
            </a:r>
            <a:endParaRPr lang="en-GB"/>
          </a:p>
        </p:txBody>
      </p:sp>
    </p:spTree>
    <p:extLst>
      <p:ext uri="{BB962C8B-B14F-4D97-AF65-F5344CB8AC3E}">
        <p14:creationId xmlns:p14="http://schemas.microsoft.com/office/powerpoint/2010/main" val="1466531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B6E7-29FE-8D7F-BEF6-A92249C54D15}"/>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3ABD259D-D0DE-4BCE-1AC2-98FCC4FB58F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75018D87-B682-817C-6EBD-28C06F90D22C}"/>
              </a:ext>
            </a:extLst>
          </p:cNvPr>
          <p:cNvSpPr>
            <a:spLocks noGrp="1"/>
          </p:cNvSpPr>
          <p:nvPr>
            <p:ph type="body" sz="half" idx="2"/>
          </p:nvPr>
        </p:nvSpPr>
        <p:spPr/>
        <p:txBody>
          <a:bodyPr/>
          <a:lstStyle/>
          <a:p>
            <a:pPr>
              <a:buFontTx/>
              <a:buChar char="•"/>
            </a:pPr>
            <a:r>
              <a:rPr lang="en-US"/>
              <a:t>RAD is a powerful software development methodology that can be used to quickly develop a working prototype of a software application.</a:t>
            </a:r>
          </a:p>
          <a:p>
            <a:pPr>
              <a:buFontTx/>
              <a:buChar char="•"/>
            </a:pPr>
            <a:r>
              <a:rPr lang="en-US"/>
              <a:t>RAD can help reduce the time and cost of software development, while also improving the quality of the software application.</a:t>
            </a:r>
            <a:endParaRPr lang="en-GB"/>
          </a:p>
        </p:txBody>
      </p:sp>
    </p:spTree>
    <p:extLst>
      <p:ext uri="{BB962C8B-B14F-4D97-AF65-F5344CB8AC3E}">
        <p14:creationId xmlns:p14="http://schemas.microsoft.com/office/powerpoint/2010/main" val="78003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dirty="0"/>
              <a:t>You can provide another </a:t>
            </a:r>
            <a:r>
              <a:rPr lang="en-GB" b="1" dirty="0"/>
              <a:t>branch </a:t>
            </a:r>
            <a:r>
              <a:rPr lang="en-GB" dirty="0"/>
              <a:t>to your </a:t>
            </a:r>
            <a:r>
              <a:rPr lang="en-GB" b="1" dirty="0"/>
              <a:t>selection statement</a:t>
            </a:r>
            <a:r>
              <a:rPr lang="en-GB" dirty="0"/>
              <a:t> by using </a:t>
            </a:r>
            <a:r>
              <a:rPr lang="en-GB" dirty="0">
                <a:latin typeface="Roboto Mono"/>
                <a:ea typeface="Roboto Mono"/>
                <a:cs typeface="Roboto Mono"/>
                <a:sym typeface="Roboto Mono"/>
              </a:rPr>
              <a:t>if-else</a:t>
            </a:r>
            <a:r>
              <a:rPr lang="en-GB" dirty="0"/>
              <a:t>. </a:t>
            </a:r>
            <a:endParaRPr dirty="0"/>
          </a:p>
          <a:p>
            <a:pPr marL="0" indent="0">
              <a:spcBef>
                <a:spcPts val="2133"/>
              </a:spcBef>
              <a:buNone/>
            </a:pPr>
            <a:r>
              <a:rPr lang="en-GB" dirty="0"/>
              <a:t>When you use </a:t>
            </a:r>
            <a:r>
              <a:rPr lang="en-GB" dirty="0">
                <a:latin typeface="Roboto Mono"/>
                <a:ea typeface="Roboto Mono"/>
                <a:cs typeface="Roboto Mono"/>
                <a:sym typeface="Roboto Mono"/>
              </a:rPr>
              <a:t>if-else</a:t>
            </a:r>
            <a:r>
              <a:rPr lang="en-GB" dirty="0"/>
              <a:t> you are saying:</a:t>
            </a:r>
            <a:endParaRPr dirty="0"/>
          </a:p>
          <a:p>
            <a:pPr marL="0" indent="0">
              <a:spcBef>
                <a:spcPts val="2133"/>
              </a:spcBef>
              <a:buNone/>
            </a:pPr>
            <a:r>
              <a:rPr lang="en-GB" i="1" dirty="0"/>
              <a:t>“If this condition is True then do this. </a:t>
            </a:r>
            <a:r>
              <a:rPr lang="en-GB" b="1" i="1" dirty="0"/>
              <a:t>Else</a:t>
            </a:r>
            <a:r>
              <a:rPr lang="en-GB" i="1" dirty="0"/>
              <a:t>, do this.”</a:t>
            </a:r>
            <a:endParaRPr i="1" dirty="0"/>
          </a:p>
          <a:p>
            <a:pPr marL="0" indent="0">
              <a:spcBef>
                <a:spcPts val="2133"/>
              </a:spcBef>
              <a:spcAft>
                <a:spcPts val="2133"/>
              </a:spcAft>
              <a:buNone/>
            </a:pPr>
            <a:endParaRPr dirty="0"/>
          </a:p>
        </p:txBody>
      </p:sp>
      <p:sp>
        <p:nvSpPr>
          <p:cNvPr id="513" name="Google Shape;513;p3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Another branch</a:t>
            </a:r>
            <a:endParaRPr dirty="0"/>
          </a:p>
        </p:txBody>
      </p:sp>
      <p:sp>
        <p:nvSpPr>
          <p:cNvPr id="515" name="Google Shape;515;p39"/>
          <p:cNvSpPr txBox="1"/>
          <p:nvPr/>
        </p:nvSpPr>
        <p:spPr>
          <a:xfrm>
            <a:off x="6315400" y="1561300"/>
            <a:ext cx="2910800" cy="18676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if </a:t>
            </a:r>
            <a:r>
              <a:rPr lang="en-GB" sz="2133" b="1">
                <a:latin typeface="Roboto Mono"/>
                <a:ea typeface="Roboto Mono"/>
                <a:cs typeface="Roboto Mono"/>
                <a:sym typeface="Roboto Mono"/>
              </a:rPr>
              <a:t>this_is_true</a:t>
            </a:r>
            <a:r>
              <a:rPr lang="en-GB" sz="2133">
                <a:latin typeface="Roboto Mono"/>
                <a:ea typeface="Roboto Mono"/>
                <a:cs typeface="Roboto Mono"/>
                <a:sym typeface="Roboto Mono"/>
              </a:rPr>
              <a:t>:</a:t>
            </a:r>
            <a:endParaRPr sz="2133">
              <a:latin typeface="Roboto Mono"/>
              <a:ea typeface="Roboto Mono"/>
              <a:cs typeface="Roboto Mono"/>
              <a:sym typeface="Roboto Mono"/>
            </a:endParaRPr>
          </a:p>
          <a:p>
            <a:r>
              <a:rPr lang="en-GB" sz="2133">
                <a:latin typeface="Roboto Mono"/>
                <a:ea typeface="Roboto Mono"/>
                <a:cs typeface="Roboto Mono"/>
                <a:sym typeface="Roboto Mono"/>
              </a:rPr>
              <a:t>   do this</a:t>
            </a:r>
            <a:endParaRPr sz="2133">
              <a:latin typeface="Roboto Mono"/>
              <a:ea typeface="Roboto Mono"/>
              <a:cs typeface="Roboto Mono"/>
              <a:sym typeface="Roboto Mono"/>
            </a:endParaRPr>
          </a:p>
          <a:p>
            <a:r>
              <a:rPr lang="en-GB" sz="2133" b="1">
                <a:latin typeface="Roboto Mono"/>
                <a:ea typeface="Roboto Mono"/>
                <a:cs typeface="Roboto Mono"/>
                <a:sym typeface="Roboto Mono"/>
              </a:rPr>
              <a:t>else:</a:t>
            </a:r>
            <a:endParaRPr sz="2133" b="1">
              <a:latin typeface="Roboto Mono"/>
              <a:ea typeface="Roboto Mono"/>
              <a:cs typeface="Roboto Mono"/>
              <a:sym typeface="Roboto Mono"/>
            </a:endParaRPr>
          </a:p>
          <a:p>
            <a:r>
              <a:rPr lang="en-GB" sz="2133">
                <a:latin typeface="Roboto Mono"/>
                <a:ea typeface="Roboto Mono"/>
                <a:cs typeface="Roboto Mono"/>
                <a:sym typeface="Roboto Mono"/>
              </a:rPr>
              <a:t>   do this</a:t>
            </a:r>
            <a:endParaRPr sz="2133">
              <a:latin typeface="Roboto Mono"/>
              <a:ea typeface="Roboto Mono"/>
              <a:cs typeface="Roboto Mono"/>
              <a:sym typeface="Roboto Mono"/>
            </a:endParaRPr>
          </a:p>
        </p:txBody>
      </p:sp>
      <p:grpSp>
        <p:nvGrpSpPr>
          <p:cNvPr id="516" name="Google Shape;516;p39"/>
          <p:cNvGrpSpPr/>
          <p:nvPr/>
        </p:nvGrpSpPr>
        <p:grpSpPr>
          <a:xfrm>
            <a:off x="9859485" y="1512258"/>
            <a:ext cx="1125967" cy="2386941"/>
            <a:chOff x="2527363" y="2102818"/>
            <a:chExt cx="844475" cy="1790206"/>
          </a:xfrm>
        </p:grpSpPr>
        <p:cxnSp>
          <p:nvCxnSpPr>
            <p:cNvPr id="517" name="Google Shape;517;p39"/>
            <p:cNvCxnSpPr>
              <a:stCxn id="518" idx="2"/>
              <a:endCxn id="519" idx="6"/>
            </p:cNvCxnSpPr>
            <p:nvPr/>
          </p:nvCxnSpPr>
          <p:spPr>
            <a:xfrm rot="10800000">
              <a:off x="2663728" y="3875024"/>
              <a:ext cx="365400" cy="0"/>
            </a:xfrm>
            <a:prstGeom prst="straightConnector1">
              <a:avLst/>
            </a:prstGeom>
            <a:noFill/>
            <a:ln w="9525" cap="flat" cmpd="sng">
              <a:solidFill>
                <a:srgbClr val="5B5BA5"/>
              </a:solidFill>
              <a:prstDash val="solid"/>
              <a:round/>
              <a:headEnd type="none" w="med" len="med"/>
              <a:tailEnd type="stealth" w="med" len="med"/>
            </a:ln>
          </p:spPr>
        </p:cxnSp>
        <p:sp>
          <p:nvSpPr>
            <p:cNvPr id="519" name="Google Shape;519;p39"/>
            <p:cNvSpPr/>
            <p:nvPr/>
          </p:nvSpPr>
          <p:spPr>
            <a:xfrm>
              <a:off x="2627838" y="3857024"/>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8" name="Google Shape;518;p39"/>
            <p:cNvSpPr/>
            <p:nvPr/>
          </p:nvSpPr>
          <p:spPr>
            <a:xfrm>
              <a:off x="3029128" y="3873224"/>
              <a:ext cx="3600" cy="3600"/>
            </a:xfrm>
            <a:prstGeom prst="ellipse">
              <a:avLst/>
            </a:prstGeom>
            <a:solidFill>
              <a:srgbClr val="5B5BA5"/>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20" name="Google Shape;520;p39"/>
            <p:cNvCxnSpPr>
              <a:stCxn id="521" idx="2"/>
              <a:endCxn id="518" idx="0"/>
            </p:cNvCxnSpPr>
            <p:nvPr/>
          </p:nvCxnSpPr>
          <p:spPr>
            <a:xfrm>
              <a:off x="3030928" y="3683559"/>
              <a:ext cx="0" cy="189600"/>
            </a:xfrm>
            <a:prstGeom prst="straightConnector1">
              <a:avLst/>
            </a:prstGeom>
            <a:noFill/>
            <a:ln w="9525" cap="flat" cmpd="sng">
              <a:solidFill>
                <a:srgbClr val="5B5BA5"/>
              </a:solidFill>
              <a:prstDash val="solid"/>
              <a:round/>
              <a:headEnd type="none" w="med" len="med"/>
              <a:tailEnd type="none" w="med" len="med"/>
            </a:ln>
          </p:spPr>
        </p:cxnSp>
        <p:cxnSp>
          <p:nvCxnSpPr>
            <p:cNvPr id="522" name="Google Shape;522;p39"/>
            <p:cNvCxnSpPr>
              <a:stCxn id="523" idx="4"/>
              <a:endCxn id="524" idx="0"/>
            </p:cNvCxnSpPr>
            <p:nvPr/>
          </p:nvCxnSpPr>
          <p:spPr>
            <a:xfrm rot="-5400000" flipH="1">
              <a:off x="2603988" y="2180668"/>
              <a:ext cx="84300" cy="600"/>
            </a:xfrm>
            <a:prstGeom prst="curvedConnector3">
              <a:avLst>
                <a:gd name="adj1" fmla="val 49951"/>
              </a:avLst>
            </a:prstGeom>
            <a:noFill/>
            <a:ln w="9525" cap="flat" cmpd="sng">
              <a:solidFill>
                <a:srgbClr val="5B5BA5"/>
              </a:solidFill>
              <a:prstDash val="solid"/>
              <a:round/>
              <a:headEnd type="none" w="med" len="med"/>
              <a:tailEnd type="none" w="med" len="med"/>
            </a:ln>
          </p:spPr>
        </p:cxnSp>
        <p:sp>
          <p:nvSpPr>
            <p:cNvPr id="523" name="Google Shape;523;p39"/>
            <p:cNvSpPr/>
            <p:nvPr/>
          </p:nvSpPr>
          <p:spPr>
            <a:xfrm>
              <a:off x="2627838" y="2102818"/>
              <a:ext cx="36000" cy="36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25" name="Google Shape;525;p39"/>
            <p:cNvCxnSpPr>
              <a:stCxn id="526" idx="2"/>
              <a:endCxn id="527" idx="2"/>
            </p:cNvCxnSpPr>
            <p:nvPr/>
          </p:nvCxnSpPr>
          <p:spPr>
            <a:xfrm rot="-5400000" flipH="1">
              <a:off x="3126478" y="2749809"/>
              <a:ext cx="146100" cy="337200"/>
            </a:xfrm>
            <a:prstGeom prst="bentConnector2">
              <a:avLst/>
            </a:prstGeom>
            <a:noFill/>
            <a:ln w="9525" cap="flat" cmpd="sng">
              <a:solidFill>
                <a:srgbClr val="5B5BA5"/>
              </a:solidFill>
              <a:prstDash val="solid"/>
              <a:round/>
              <a:headEnd type="none" w="med" len="med"/>
              <a:tailEnd type="none" w="med" len="med"/>
            </a:ln>
          </p:spPr>
        </p:cxnSp>
        <p:sp>
          <p:nvSpPr>
            <p:cNvPr id="528" name="Google Shape;528;p39"/>
            <p:cNvSpPr/>
            <p:nvPr/>
          </p:nvSpPr>
          <p:spPr>
            <a:xfrm>
              <a:off x="2912438" y="2595459"/>
              <a:ext cx="237000" cy="249900"/>
            </a:xfrm>
            <a:prstGeom prst="rect">
              <a:avLst/>
            </a:prstGeom>
            <a:noFill/>
            <a:ln w="9525" cap="flat" cmpd="sng">
              <a:solidFill>
                <a:srgbClr val="5B5BA5"/>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524" name="Google Shape;524;p39"/>
            <p:cNvSpPr/>
            <p:nvPr/>
          </p:nvSpPr>
          <p:spPr>
            <a:xfrm>
              <a:off x="2527363" y="2223035"/>
              <a:ext cx="236950" cy="181225"/>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9" name="Google Shape;529;p39"/>
            <p:cNvSpPr/>
            <p:nvPr/>
          </p:nvSpPr>
          <p:spPr>
            <a:xfrm>
              <a:off x="2912428" y="2595459"/>
              <a:ext cx="237000" cy="97500"/>
            </a:xfrm>
            <a:prstGeom prst="rect">
              <a:avLst/>
            </a:prstGeom>
            <a:noFill/>
            <a:ln>
              <a:noFill/>
            </a:ln>
          </p:spPr>
          <p:txBody>
            <a:bodyPr spcFirstLastPara="1" wrap="square" lIns="121900" tIns="121900" rIns="121900" bIns="121900" anchor="ctr" anchorCtr="0">
              <a:noAutofit/>
            </a:bodyPr>
            <a:lstStyle/>
            <a:p>
              <a:endParaRPr sz="2400"/>
            </a:p>
          </p:txBody>
        </p:sp>
        <p:cxnSp>
          <p:nvCxnSpPr>
            <p:cNvPr id="530" name="Google Shape;530;p39"/>
            <p:cNvCxnSpPr>
              <a:stCxn id="524" idx="2"/>
              <a:endCxn id="531" idx="0"/>
            </p:cNvCxnSpPr>
            <p:nvPr/>
          </p:nvCxnSpPr>
          <p:spPr>
            <a:xfrm rot="-5400000" flipH="1">
              <a:off x="2288688" y="2761410"/>
              <a:ext cx="714900" cy="600"/>
            </a:xfrm>
            <a:prstGeom prst="curvedConnector3">
              <a:avLst>
                <a:gd name="adj1" fmla="val 49999"/>
              </a:avLst>
            </a:prstGeom>
            <a:noFill/>
            <a:ln w="9525" cap="flat" cmpd="sng">
              <a:solidFill>
                <a:srgbClr val="5B5BA5"/>
              </a:solidFill>
              <a:prstDash val="solid"/>
              <a:round/>
              <a:headEnd type="none" w="med" len="med"/>
              <a:tailEnd type="none" w="med" len="med"/>
            </a:ln>
          </p:spPr>
        </p:cxnSp>
        <p:sp>
          <p:nvSpPr>
            <p:cNvPr id="526" name="Google Shape;526;p39"/>
            <p:cNvSpPr/>
            <p:nvPr/>
          </p:nvSpPr>
          <p:spPr>
            <a:xfrm>
              <a:off x="2912428" y="2747859"/>
              <a:ext cx="237000" cy="97500"/>
            </a:xfrm>
            <a:prstGeom prst="rect">
              <a:avLst/>
            </a:prstGeom>
            <a:noFill/>
            <a:ln>
              <a:noFill/>
            </a:ln>
          </p:spPr>
          <p:txBody>
            <a:bodyPr spcFirstLastPara="1" wrap="square" lIns="121900" tIns="121900" rIns="121900" bIns="121900" anchor="ctr" anchorCtr="0">
              <a:noAutofit/>
            </a:bodyPr>
            <a:lstStyle/>
            <a:p>
              <a:endParaRPr sz="2400"/>
            </a:p>
          </p:txBody>
        </p:sp>
        <p:cxnSp>
          <p:nvCxnSpPr>
            <p:cNvPr id="532" name="Google Shape;532;p39"/>
            <p:cNvCxnSpPr>
              <a:stCxn id="524" idx="3"/>
              <a:endCxn id="529" idx="0"/>
            </p:cNvCxnSpPr>
            <p:nvPr/>
          </p:nvCxnSpPr>
          <p:spPr>
            <a:xfrm>
              <a:off x="2764313" y="2313647"/>
              <a:ext cx="266700" cy="281700"/>
            </a:xfrm>
            <a:prstGeom prst="bentConnector2">
              <a:avLst/>
            </a:prstGeom>
            <a:noFill/>
            <a:ln w="9525" cap="flat" cmpd="sng">
              <a:solidFill>
                <a:srgbClr val="5B5BA5"/>
              </a:solidFill>
              <a:prstDash val="solid"/>
              <a:round/>
              <a:headEnd type="none" w="med" len="med"/>
              <a:tailEnd type="stealth" w="med" len="med"/>
            </a:ln>
          </p:spPr>
        </p:cxnSp>
        <p:sp>
          <p:nvSpPr>
            <p:cNvPr id="527" name="Google Shape;527;p39"/>
            <p:cNvSpPr/>
            <p:nvPr/>
          </p:nvSpPr>
          <p:spPr>
            <a:xfrm>
              <a:off x="3368238" y="2989792"/>
              <a:ext cx="3600" cy="3600"/>
            </a:xfrm>
            <a:prstGeom prst="ellipse">
              <a:avLst/>
            </a:prstGeom>
            <a:solidFill>
              <a:srgbClr val="5B5BA5"/>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3" name="Google Shape;533;p39"/>
            <p:cNvSpPr/>
            <p:nvPr/>
          </p:nvSpPr>
          <p:spPr>
            <a:xfrm>
              <a:off x="2912438" y="3433659"/>
              <a:ext cx="237000" cy="249900"/>
            </a:xfrm>
            <a:prstGeom prst="rect">
              <a:avLst/>
            </a:prstGeom>
            <a:noFill/>
            <a:ln w="9525" cap="flat" cmpd="sng">
              <a:solidFill>
                <a:srgbClr val="5B5BA5"/>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534" name="Google Shape;534;p39"/>
            <p:cNvSpPr/>
            <p:nvPr/>
          </p:nvSpPr>
          <p:spPr>
            <a:xfrm>
              <a:off x="2912428" y="3433659"/>
              <a:ext cx="237000" cy="97500"/>
            </a:xfrm>
            <a:prstGeom prst="rect">
              <a:avLst/>
            </a:prstGeom>
            <a:noFill/>
            <a:ln>
              <a:noFill/>
            </a:ln>
          </p:spPr>
          <p:txBody>
            <a:bodyPr spcFirstLastPara="1" wrap="square" lIns="121900" tIns="121900" rIns="121900" bIns="121900" anchor="ctr" anchorCtr="0">
              <a:noAutofit/>
            </a:bodyPr>
            <a:lstStyle/>
            <a:p>
              <a:endParaRPr sz="2400"/>
            </a:p>
          </p:txBody>
        </p:sp>
        <p:sp>
          <p:nvSpPr>
            <p:cNvPr id="521" name="Google Shape;521;p39"/>
            <p:cNvSpPr/>
            <p:nvPr/>
          </p:nvSpPr>
          <p:spPr>
            <a:xfrm>
              <a:off x="2912428" y="3586059"/>
              <a:ext cx="237000" cy="97500"/>
            </a:xfrm>
            <a:prstGeom prst="rect">
              <a:avLst/>
            </a:prstGeom>
            <a:noFill/>
            <a:ln>
              <a:noFill/>
            </a:ln>
          </p:spPr>
          <p:txBody>
            <a:bodyPr spcFirstLastPara="1" wrap="square" lIns="121900" tIns="121900" rIns="121900" bIns="121900" anchor="ctr" anchorCtr="0">
              <a:noAutofit/>
            </a:bodyPr>
            <a:lstStyle/>
            <a:p>
              <a:endParaRPr sz="2400"/>
            </a:p>
          </p:txBody>
        </p:sp>
        <p:cxnSp>
          <p:nvCxnSpPr>
            <p:cNvPr id="535" name="Google Shape;535;p39"/>
            <p:cNvCxnSpPr>
              <a:stCxn id="531" idx="6"/>
              <a:endCxn id="534" idx="0"/>
            </p:cNvCxnSpPr>
            <p:nvPr/>
          </p:nvCxnSpPr>
          <p:spPr>
            <a:xfrm>
              <a:off x="2647638" y="3120949"/>
              <a:ext cx="383400" cy="312600"/>
            </a:xfrm>
            <a:prstGeom prst="bentConnector2">
              <a:avLst/>
            </a:prstGeom>
            <a:noFill/>
            <a:ln w="9525" cap="flat" cmpd="sng">
              <a:solidFill>
                <a:srgbClr val="5B5BA5"/>
              </a:solidFill>
              <a:prstDash val="solid"/>
              <a:round/>
              <a:headEnd type="none" w="med" len="med"/>
              <a:tailEnd type="stealth" w="med" len="med"/>
            </a:ln>
          </p:spPr>
        </p:cxnSp>
        <p:cxnSp>
          <p:nvCxnSpPr>
            <p:cNvPr id="536" name="Google Shape;536;p39"/>
            <p:cNvCxnSpPr>
              <a:stCxn id="527" idx="4"/>
              <a:endCxn id="518" idx="6"/>
            </p:cNvCxnSpPr>
            <p:nvPr/>
          </p:nvCxnSpPr>
          <p:spPr>
            <a:xfrm rot="5400000">
              <a:off x="2760588" y="3265642"/>
              <a:ext cx="881700" cy="337200"/>
            </a:xfrm>
            <a:prstGeom prst="bentConnector2">
              <a:avLst/>
            </a:prstGeom>
            <a:noFill/>
            <a:ln w="9525" cap="flat" cmpd="sng">
              <a:solidFill>
                <a:srgbClr val="5B5BA5"/>
              </a:solidFill>
              <a:prstDash val="solid"/>
              <a:round/>
              <a:headEnd type="none" w="med" len="med"/>
              <a:tailEnd type="none" w="med" len="med"/>
            </a:ln>
          </p:spPr>
        </p:cxnSp>
        <p:sp>
          <p:nvSpPr>
            <p:cNvPr id="531" name="Google Shape;531;p39"/>
            <p:cNvSpPr/>
            <p:nvPr/>
          </p:nvSpPr>
          <p:spPr>
            <a:xfrm>
              <a:off x="2644038" y="3119149"/>
              <a:ext cx="3600" cy="3600"/>
            </a:xfrm>
            <a:prstGeom prst="ellipse">
              <a:avLst/>
            </a:prstGeom>
            <a:solidFill>
              <a:srgbClr val="5B5BA5"/>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3" name="Google Shape;543;p40"/>
          <p:cNvSpPr txBox="1"/>
          <p:nvPr/>
        </p:nvSpPr>
        <p:spPr>
          <a:xfrm>
            <a:off x="459193" y="1719067"/>
            <a:ext cx="5900800" cy="25200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print("What’s your name?")</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user = input()</a:t>
            </a:r>
            <a:endParaRPr sz="2400" dirty="0">
              <a:latin typeface="Roboto Mono"/>
              <a:ea typeface="Roboto Mono"/>
              <a:cs typeface="Roboto Mono"/>
              <a:sym typeface="Roboto Mono"/>
            </a:endParaRPr>
          </a:p>
          <a:p>
            <a:pPr>
              <a:lnSpc>
                <a:spcPct val="115000"/>
              </a:lnSpc>
              <a:spcBef>
                <a:spcPts val="1333"/>
              </a:spcBef>
            </a:pPr>
            <a:r>
              <a:rPr lang="en-GB" sz="2400" dirty="0">
                <a:latin typeface="Roboto Mono"/>
                <a:ea typeface="Roboto Mono"/>
                <a:cs typeface="Roboto Mono"/>
                <a:sym typeface="Roboto Mono"/>
              </a:rPr>
              <a:t>if user == "Elizabeth":</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  print("Good morning Your Majesty")</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else:</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  print("Hello", user)</a:t>
            </a:r>
            <a:endParaRPr sz="2400" dirty="0">
              <a:latin typeface="Roboto Mono"/>
              <a:ea typeface="Roboto Mono"/>
              <a:cs typeface="Roboto Mono"/>
              <a:sym typeface="Roboto Mono"/>
            </a:endParaRPr>
          </a:p>
        </p:txBody>
      </p:sp>
      <p:sp>
        <p:nvSpPr>
          <p:cNvPr id="544" name="Google Shape;544;p40"/>
          <p:cNvSpPr txBox="1"/>
          <p:nvPr/>
        </p:nvSpPr>
        <p:spPr>
          <a:xfrm>
            <a:off x="6315333" y="818843"/>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dirty="0">
                <a:solidFill>
                  <a:srgbClr val="5B5BA5"/>
                </a:solidFill>
                <a:latin typeface="Quicksand"/>
                <a:ea typeface="Quicksand"/>
                <a:cs typeface="Quicksand"/>
                <a:sym typeface="Quicksand"/>
              </a:rPr>
              <a:t>The condition will check if the value of </a:t>
            </a:r>
            <a:r>
              <a:rPr lang="en-GB" sz="2400" dirty="0">
                <a:solidFill>
                  <a:srgbClr val="5B5BA5"/>
                </a:solidFill>
                <a:latin typeface="Roboto Mono"/>
                <a:ea typeface="Roboto Mono"/>
                <a:cs typeface="Roboto Mono"/>
                <a:sym typeface="Roboto Mono"/>
              </a:rPr>
              <a:t>user</a:t>
            </a:r>
            <a:r>
              <a:rPr lang="en-GB" sz="2400" dirty="0">
                <a:solidFill>
                  <a:srgbClr val="5B5BA5"/>
                </a:solidFill>
                <a:latin typeface="Quicksand"/>
                <a:ea typeface="Quicksand"/>
                <a:cs typeface="Quicksand"/>
                <a:sym typeface="Quicksand"/>
              </a:rPr>
              <a:t> is equal to the string </a:t>
            </a:r>
            <a:r>
              <a:rPr lang="en-GB" sz="2400" dirty="0">
                <a:solidFill>
                  <a:schemeClr val="dk1"/>
                </a:solidFill>
                <a:latin typeface="Roboto Mono"/>
                <a:ea typeface="Roboto Mono"/>
                <a:cs typeface="Roboto Mono"/>
                <a:sym typeface="Roboto Mono"/>
              </a:rPr>
              <a:t>"Elizabeth"</a:t>
            </a:r>
            <a:r>
              <a:rPr lang="en-GB" sz="2400" dirty="0">
                <a:solidFill>
                  <a:schemeClr val="dk1"/>
                </a:solidFill>
                <a:latin typeface="Quicksand"/>
                <a:ea typeface="Quicksand"/>
                <a:cs typeface="Quicksand"/>
                <a:sym typeface="Quicksand"/>
              </a:rPr>
              <a:t>.</a:t>
            </a: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545" name="Google Shape;545;p40"/>
          <p:cNvSpPr txBox="1"/>
          <p:nvPr/>
        </p:nvSpPr>
        <p:spPr>
          <a:xfrm>
            <a:off x="6315333" y="3426267"/>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a:solidFill>
                  <a:srgbClr val="5B5BA5"/>
                </a:solidFill>
                <a:latin typeface="Quicksand"/>
                <a:ea typeface="Quicksand"/>
                <a:cs typeface="Quicksand"/>
                <a:sym typeface="Quicksand"/>
              </a:rPr>
              <a:t>This is the </a:t>
            </a:r>
            <a:r>
              <a:rPr lang="en-GB" sz="2400">
                <a:solidFill>
                  <a:srgbClr val="5B5BA5"/>
                </a:solidFill>
                <a:latin typeface="Roboto Mono"/>
                <a:ea typeface="Roboto Mono"/>
                <a:cs typeface="Roboto Mono"/>
                <a:sym typeface="Roboto Mono"/>
              </a:rPr>
              <a:t>if</a:t>
            </a:r>
            <a:r>
              <a:rPr lang="en-GB" sz="2400">
                <a:solidFill>
                  <a:srgbClr val="5B5BA5"/>
                </a:solidFill>
                <a:latin typeface="Quicksand"/>
                <a:ea typeface="Quicksand"/>
                <a:cs typeface="Quicksand"/>
                <a:sym typeface="Quicksand"/>
              </a:rPr>
              <a:t>-block, i.e. the code that will be executed if the condition is </a:t>
            </a:r>
            <a:r>
              <a:rPr lang="en-GB" sz="2400">
                <a:solidFill>
                  <a:srgbClr val="5B5BA5"/>
                </a:solidFill>
                <a:latin typeface="Roboto Mono"/>
                <a:ea typeface="Roboto Mono"/>
                <a:cs typeface="Roboto Mono"/>
                <a:sym typeface="Roboto Mono"/>
              </a:rPr>
              <a:t>True</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46" name="Google Shape;546;p40"/>
          <p:cNvSpPr txBox="1"/>
          <p:nvPr/>
        </p:nvSpPr>
        <p:spPr>
          <a:xfrm>
            <a:off x="6328933" y="2061271"/>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dirty="0">
                <a:solidFill>
                  <a:srgbClr val="5B5BA5"/>
                </a:solidFill>
                <a:latin typeface="Quicksand"/>
                <a:ea typeface="Quicksand"/>
                <a:cs typeface="Quicksand"/>
                <a:sym typeface="Quicksand"/>
              </a:rPr>
              <a:t>The expression </a:t>
            </a:r>
            <a:r>
              <a:rPr lang="en-GB" sz="2400" dirty="0">
                <a:solidFill>
                  <a:srgbClr val="5B5BA5"/>
                </a:solidFill>
                <a:latin typeface="Roboto Mono"/>
                <a:ea typeface="Roboto Mono"/>
                <a:cs typeface="Roboto Mono"/>
                <a:sym typeface="Roboto Mono"/>
              </a:rPr>
              <a:t>user == </a:t>
            </a:r>
            <a:r>
              <a:rPr lang="en-GB" sz="2400" dirty="0">
                <a:solidFill>
                  <a:schemeClr val="dk1"/>
                </a:solidFill>
                <a:latin typeface="Roboto Mono"/>
                <a:ea typeface="Roboto Mono"/>
                <a:cs typeface="Roboto Mono"/>
                <a:sym typeface="Roboto Mono"/>
              </a:rPr>
              <a:t>"Elizabeth"</a:t>
            </a:r>
            <a:r>
              <a:rPr lang="en-GB" sz="2400" dirty="0">
                <a:solidFill>
                  <a:srgbClr val="5B5BA5"/>
                </a:solidFill>
                <a:latin typeface="Quicksand"/>
                <a:ea typeface="Quicksand"/>
                <a:cs typeface="Quicksand"/>
                <a:sym typeface="Quicksand"/>
              </a:rPr>
              <a:t> will evaluate to either </a:t>
            </a:r>
            <a:r>
              <a:rPr lang="en-GB" sz="2400" dirty="0">
                <a:solidFill>
                  <a:srgbClr val="5B5BA5"/>
                </a:solidFill>
                <a:latin typeface="Roboto Mono"/>
                <a:ea typeface="Roboto Mono"/>
                <a:cs typeface="Roboto Mono"/>
                <a:sym typeface="Roboto Mono"/>
              </a:rPr>
              <a:t>True</a:t>
            </a:r>
            <a:r>
              <a:rPr lang="en-GB" sz="2400" dirty="0">
                <a:solidFill>
                  <a:srgbClr val="5B5BA5"/>
                </a:solidFill>
                <a:latin typeface="Quicksand"/>
                <a:ea typeface="Quicksand"/>
                <a:cs typeface="Quicksand"/>
                <a:sym typeface="Quicksand"/>
              </a:rPr>
              <a:t> or </a:t>
            </a:r>
            <a:r>
              <a:rPr lang="en-GB" sz="2400" dirty="0">
                <a:solidFill>
                  <a:srgbClr val="5B5BA5"/>
                </a:solidFill>
                <a:latin typeface="Roboto Mono"/>
                <a:ea typeface="Roboto Mono"/>
                <a:cs typeface="Roboto Mono"/>
                <a:sym typeface="Roboto Mono"/>
              </a:rPr>
              <a:t>False</a:t>
            </a:r>
            <a:r>
              <a:rPr lang="en-GB" sz="2400" dirty="0">
                <a:solidFill>
                  <a:srgbClr val="5B5BA5"/>
                </a:solidFill>
                <a:latin typeface="Quicksand"/>
                <a:ea typeface="Quicksand"/>
                <a:cs typeface="Quicksand"/>
                <a:sym typeface="Quicksand"/>
              </a:rPr>
              <a:t>.</a:t>
            </a:r>
            <a:endParaRPr sz="2400" dirty="0">
              <a:solidFill>
                <a:srgbClr val="5B5BA5"/>
              </a:solidFill>
              <a:latin typeface="Quicksand"/>
              <a:ea typeface="Quicksand"/>
              <a:cs typeface="Quicksand"/>
              <a:sym typeface="Quicksand"/>
            </a:endParaRPr>
          </a:p>
        </p:txBody>
      </p:sp>
      <p:sp>
        <p:nvSpPr>
          <p:cNvPr id="547" name="Google Shape;547;p40"/>
          <p:cNvSpPr txBox="1"/>
          <p:nvPr/>
        </p:nvSpPr>
        <p:spPr>
          <a:xfrm>
            <a:off x="6315333" y="4239067"/>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dirty="0">
                <a:solidFill>
                  <a:srgbClr val="5B5BA5"/>
                </a:solidFill>
                <a:latin typeface="Quicksand"/>
                <a:ea typeface="Quicksand"/>
                <a:cs typeface="Quicksand"/>
                <a:sym typeface="Quicksand"/>
              </a:rPr>
              <a:t>This is the </a:t>
            </a:r>
            <a:r>
              <a:rPr lang="en-GB" sz="2400" dirty="0">
                <a:solidFill>
                  <a:srgbClr val="5B5BA5"/>
                </a:solidFill>
                <a:latin typeface="Roboto Mono"/>
                <a:ea typeface="Roboto Mono"/>
                <a:cs typeface="Roboto Mono"/>
                <a:sym typeface="Roboto Mono"/>
              </a:rPr>
              <a:t>else</a:t>
            </a:r>
            <a:r>
              <a:rPr lang="en-GB" sz="2400" dirty="0">
                <a:solidFill>
                  <a:srgbClr val="5B5BA5"/>
                </a:solidFill>
                <a:latin typeface="Quicksand"/>
                <a:ea typeface="Quicksand"/>
                <a:cs typeface="Quicksand"/>
                <a:sym typeface="Quicksand"/>
              </a:rPr>
              <a:t>-block, i.e. the code that will be executed if the condition is </a:t>
            </a:r>
            <a:r>
              <a:rPr lang="en-GB" sz="2400" dirty="0">
                <a:solidFill>
                  <a:srgbClr val="5B5BA5"/>
                </a:solidFill>
                <a:latin typeface="Roboto Mono"/>
                <a:ea typeface="Roboto Mono"/>
                <a:cs typeface="Roboto Mono"/>
                <a:sym typeface="Roboto Mono"/>
              </a:rPr>
              <a:t>False</a:t>
            </a: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548" name="Google Shape;548;p40"/>
          <p:cNvSpPr txBox="1"/>
          <p:nvPr/>
        </p:nvSpPr>
        <p:spPr>
          <a:xfrm>
            <a:off x="6315333" y="5664426"/>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dirty="0">
                <a:solidFill>
                  <a:srgbClr val="5B5BA5"/>
                </a:solidFill>
                <a:latin typeface="Quicksand"/>
                <a:ea typeface="Quicksand"/>
                <a:cs typeface="Quicksand"/>
                <a:sym typeface="Quicksand"/>
              </a:rPr>
              <a:t>Only </a:t>
            </a:r>
            <a:r>
              <a:rPr lang="en-GB" sz="2400" b="1" dirty="0">
                <a:solidFill>
                  <a:srgbClr val="5B5BA5"/>
                </a:solidFill>
                <a:latin typeface="Quicksand"/>
                <a:ea typeface="Quicksand"/>
                <a:cs typeface="Quicksand"/>
                <a:sym typeface="Quicksand"/>
              </a:rPr>
              <a:t>one </a:t>
            </a:r>
            <a:r>
              <a:rPr lang="en-GB" sz="2400" dirty="0">
                <a:solidFill>
                  <a:srgbClr val="5B5BA5"/>
                </a:solidFill>
                <a:latin typeface="Quicksand"/>
                <a:ea typeface="Quicksand"/>
                <a:cs typeface="Quicksand"/>
                <a:sym typeface="Quicksand"/>
              </a:rPr>
              <a:t>of these blocks will be executed, depending on the value of the condition. </a:t>
            </a:r>
            <a:endParaRPr sz="2400" dirty="0">
              <a:solidFill>
                <a:srgbClr val="5B5BA5"/>
              </a:solidFill>
              <a:latin typeface="Quicksand"/>
              <a:ea typeface="Quicksand"/>
              <a:cs typeface="Quicksand"/>
              <a:sym typeface="Quicksand"/>
            </a:endParaRPr>
          </a:p>
        </p:txBody>
      </p:sp>
      <p:sp>
        <p:nvSpPr>
          <p:cNvPr id="549" name="Google Shape;549;p40"/>
          <p:cNvSpPr/>
          <p:nvPr/>
        </p:nvSpPr>
        <p:spPr>
          <a:xfrm>
            <a:off x="1095010" y="2889170"/>
            <a:ext cx="3468112" cy="362000"/>
          </a:xfrm>
          <a:prstGeom prst="rect">
            <a:avLst/>
          </a:prstGeom>
          <a:solidFill>
            <a:srgbClr val="5B5BA5">
              <a:alpha val="25099"/>
            </a:srgbClr>
          </a:solidFill>
          <a:ln>
            <a:noFill/>
          </a:ln>
        </p:spPr>
        <p:txBody>
          <a:bodyPr spcFirstLastPara="1" wrap="square" lIns="121900" tIns="121900" rIns="121900" bIns="121900" anchor="ctr" anchorCtr="0">
            <a:noAutofit/>
          </a:bodyPr>
          <a:lstStyle/>
          <a:p>
            <a:endParaRPr sz="2400"/>
          </a:p>
        </p:txBody>
      </p:sp>
      <p:sp>
        <p:nvSpPr>
          <p:cNvPr id="550" name="Google Shape;550;p40"/>
          <p:cNvSpPr/>
          <p:nvPr/>
        </p:nvSpPr>
        <p:spPr>
          <a:xfrm>
            <a:off x="706067" y="3304370"/>
            <a:ext cx="5033200" cy="362000"/>
          </a:xfrm>
          <a:prstGeom prst="rect">
            <a:avLst/>
          </a:prstGeom>
          <a:solidFill>
            <a:srgbClr val="5B5BA5">
              <a:alpha val="25099"/>
            </a:srgbClr>
          </a:solidFill>
          <a:ln>
            <a:noFill/>
          </a:ln>
        </p:spPr>
        <p:txBody>
          <a:bodyPr spcFirstLastPara="1" wrap="square" lIns="121900" tIns="121900" rIns="121900" bIns="121900" anchor="ctr" anchorCtr="0">
            <a:noAutofit/>
          </a:bodyPr>
          <a:lstStyle/>
          <a:p>
            <a:endParaRPr sz="2400"/>
          </a:p>
        </p:txBody>
      </p:sp>
      <p:sp>
        <p:nvSpPr>
          <p:cNvPr id="551" name="Google Shape;551;p40"/>
          <p:cNvSpPr/>
          <p:nvPr/>
        </p:nvSpPr>
        <p:spPr>
          <a:xfrm>
            <a:off x="608413" y="4578847"/>
            <a:ext cx="5033200" cy="362000"/>
          </a:xfrm>
          <a:prstGeom prst="rect">
            <a:avLst/>
          </a:prstGeom>
          <a:solidFill>
            <a:srgbClr val="5B5BA5">
              <a:alpha val="25099"/>
            </a:srgbClr>
          </a:solidFill>
          <a:ln>
            <a:noFill/>
          </a:ln>
        </p:spPr>
        <p:txBody>
          <a:bodyPr spcFirstLastPara="1" wrap="square" lIns="121900" tIns="121900" rIns="121900" bIns="121900" anchor="ctr" anchorCtr="0">
            <a:noAutofit/>
          </a:bodyPr>
          <a:lstStyle/>
          <a:p>
            <a:endParaRPr sz="2400"/>
          </a:p>
        </p:txBody>
      </p:sp>
      <p:sp>
        <p:nvSpPr>
          <p:cNvPr id="4" name="Google Shape;542;p40">
            <a:extLst>
              <a:ext uri="{FF2B5EF4-FFF2-40B4-BE49-F238E27FC236}">
                <a16:creationId xmlns:a16="http://schemas.microsoft.com/office/drawing/2014/main" id="{B8D2C6CB-8400-6706-CF22-928B4644ED29}"/>
              </a:ext>
            </a:extLst>
          </p:cNvPr>
          <p:cNvSpPr txBox="1"/>
          <p:nvPr/>
        </p:nvSpPr>
        <p:spPr>
          <a:xfrm>
            <a:off x="608413" y="219960"/>
            <a:ext cx="8522100" cy="7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3200" b="1" dirty="0">
                <a:solidFill>
                  <a:schemeClr val="dk1"/>
                </a:solidFill>
                <a:latin typeface="Calibri Light" panose="020F0302020204030204" pitchFamily="34" charset="0"/>
                <a:ea typeface="Quicksand"/>
                <a:cs typeface="Calibri Light" panose="020F0302020204030204" pitchFamily="34" charset="0"/>
                <a:sym typeface="Quicksand"/>
              </a:rPr>
              <a:t>An example of using else</a:t>
            </a:r>
            <a:endParaRPr sz="3200" dirty="0">
              <a:solidFill>
                <a:srgbClr val="5B5BA5"/>
              </a:solidFill>
              <a:latin typeface="Calibri Light" panose="020F0302020204030204" pitchFamily="34" charset="0"/>
              <a:ea typeface="Quicksand"/>
              <a:cs typeface="Calibri Light" panose="020F0302020204030204" pitchFamily="34" charset="0"/>
              <a:sym typeface="Quicksa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0"/>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4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5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You can provide further </a:t>
            </a:r>
            <a:r>
              <a:rPr lang="en-GB" b="1"/>
              <a:t>branches</a:t>
            </a:r>
            <a:r>
              <a:rPr lang="en-GB"/>
              <a:t> by using </a:t>
            </a:r>
            <a:r>
              <a:rPr lang="en-GB">
                <a:latin typeface="Roboto Mono"/>
                <a:ea typeface="Roboto Mono"/>
                <a:cs typeface="Roboto Mono"/>
                <a:sym typeface="Roboto Mono"/>
              </a:rPr>
              <a:t>elif</a:t>
            </a:r>
            <a:r>
              <a:rPr lang="en-GB"/>
              <a:t>. </a:t>
            </a:r>
            <a:endParaRPr/>
          </a:p>
          <a:p>
            <a:pPr marL="0" indent="0">
              <a:spcBef>
                <a:spcPts val="2133"/>
              </a:spcBef>
              <a:buNone/>
            </a:pPr>
            <a:r>
              <a:rPr lang="en-GB"/>
              <a:t>When you use </a:t>
            </a:r>
            <a:r>
              <a:rPr lang="en-GB">
                <a:latin typeface="Roboto Mono"/>
                <a:ea typeface="Roboto Mono"/>
                <a:cs typeface="Roboto Mono"/>
                <a:sym typeface="Roboto Mono"/>
              </a:rPr>
              <a:t>if-elif-else</a:t>
            </a:r>
            <a:r>
              <a:rPr lang="en-GB"/>
              <a:t> you are saying:</a:t>
            </a:r>
            <a:endParaRPr/>
          </a:p>
          <a:p>
            <a:pPr marL="0" indent="0">
              <a:spcBef>
                <a:spcPts val="2133"/>
              </a:spcBef>
              <a:buNone/>
            </a:pPr>
            <a:r>
              <a:rPr lang="en-GB" i="1"/>
              <a:t>“If this condition is True then do this. Else if this condition is True then do this. Else, do this.”</a:t>
            </a:r>
            <a:endParaRPr i="1"/>
          </a:p>
          <a:p>
            <a:pPr marL="0" indent="0">
              <a:spcBef>
                <a:spcPts val="2133"/>
              </a:spcBef>
              <a:spcAft>
                <a:spcPts val="2133"/>
              </a:spcAft>
              <a:buNone/>
            </a:pPr>
            <a:endParaRPr/>
          </a:p>
        </p:txBody>
      </p:sp>
      <p:sp>
        <p:nvSpPr>
          <p:cNvPr id="557" name="Google Shape;557;p4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More branches!</a:t>
            </a:r>
            <a:endParaRPr/>
          </a:p>
        </p:txBody>
      </p:sp>
      <p:sp>
        <p:nvSpPr>
          <p:cNvPr id="559" name="Google Shape;559;p41"/>
          <p:cNvSpPr txBox="1"/>
          <p:nvPr/>
        </p:nvSpPr>
        <p:spPr>
          <a:xfrm>
            <a:off x="6315400" y="1561300"/>
            <a:ext cx="3240400" cy="3070400"/>
          </a:xfrm>
          <a:prstGeom prst="rect">
            <a:avLst/>
          </a:prstGeom>
          <a:solidFill>
            <a:srgbClr val="EFEFEF"/>
          </a:solidFill>
          <a:ln>
            <a:noFill/>
          </a:ln>
        </p:spPr>
        <p:txBody>
          <a:bodyPr spcFirstLastPara="1" wrap="square" lIns="121900" tIns="121900" rIns="121900" bIns="121900" anchor="t" anchorCtr="0">
            <a:noAutofit/>
          </a:bodyPr>
          <a:lstStyle/>
          <a:p>
            <a:r>
              <a:rPr lang="en-GB" sz="2133">
                <a:latin typeface="Roboto Mono"/>
                <a:ea typeface="Roboto Mono"/>
                <a:cs typeface="Roboto Mono"/>
                <a:sym typeface="Roboto Mono"/>
              </a:rPr>
              <a:t>if this_is_true:</a:t>
            </a:r>
            <a:endParaRPr sz="2133">
              <a:latin typeface="Roboto Mono"/>
              <a:ea typeface="Roboto Mono"/>
              <a:cs typeface="Roboto Mono"/>
              <a:sym typeface="Roboto Mono"/>
            </a:endParaRPr>
          </a:p>
          <a:p>
            <a:r>
              <a:rPr lang="en-GB" sz="2133">
                <a:latin typeface="Roboto Mono"/>
                <a:ea typeface="Roboto Mono"/>
                <a:cs typeface="Roboto Mono"/>
                <a:sym typeface="Roboto Mono"/>
              </a:rPr>
              <a:t>   do this</a:t>
            </a:r>
            <a:endParaRPr sz="2133">
              <a:latin typeface="Roboto Mono"/>
              <a:ea typeface="Roboto Mono"/>
              <a:cs typeface="Roboto Mono"/>
              <a:sym typeface="Roboto Mono"/>
            </a:endParaRPr>
          </a:p>
          <a:p>
            <a:r>
              <a:rPr lang="en-GB" sz="2133" b="1">
                <a:latin typeface="Roboto Mono"/>
                <a:ea typeface="Roboto Mono"/>
                <a:cs typeface="Roboto Mono"/>
                <a:sym typeface="Roboto Mono"/>
              </a:rPr>
              <a:t>elif this_is_true</a:t>
            </a:r>
            <a:r>
              <a:rPr lang="en-GB" sz="2133">
                <a:latin typeface="Roboto Mono"/>
                <a:ea typeface="Roboto Mono"/>
                <a:cs typeface="Roboto Mono"/>
                <a:sym typeface="Roboto Mono"/>
              </a:rPr>
              <a:t>:</a:t>
            </a:r>
            <a:endParaRPr sz="2133">
              <a:latin typeface="Roboto Mono"/>
              <a:ea typeface="Roboto Mono"/>
              <a:cs typeface="Roboto Mono"/>
              <a:sym typeface="Roboto Mono"/>
            </a:endParaRPr>
          </a:p>
          <a:p>
            <a:r>
              <a:rPr lang="en-GB" sz="2133">
                <a:latin typeface="Roboto Mono"/>
                <a:ea typeface="Roboto Mono"/>
                <a:cs typeface="Roboto Mono"/>
                <a:sym typeface="Roboto Mono"/>
              </a:rPr>
              <a:t>   do this</a:t>
            </a:r>
            <a:endParaRPr sz="2133">
              <a:latin typeface="Roboto Mono"/>
              <a:ea typeface="Roboto Mono"/>
              <a:cs typeface="Roboto Mono"/>
              <a:sym typeface="Roboto Mono"/>
            </a:endParaRPr>
          </a:p>
          <a:p>
            <a:r>
              <a:rPr lang="en-GB" sz="2133">
                <a:latin typeface="Roboto Mono"/>
                <a:ea typeface="Roboto Mono"/>
                <a:cs typeface="Roboto Mono"/>
                <a:sym typeface="Roboto Mono"/>
              </a:rPr>
              <a:t>else:</a:t>
            </a:r>
            <a:endParaRPr sz="2133">
              <a:latin typeface="Roboto Mono"/>
              <a:ea typeface="Roboto Mono"/>
              <a:cs typeface="Roboto Mono"/>
              <a:sym typeface="Roboto Mono"/>
            </a:endParaRPr>
          </a:p>
          <a:p>
            <a:r>
              <a:rPr lang="en-GB" sz="2133">
                <a:latin typeface="Roboto Mono"/>
                <a:ea typeface="Roboto Mono"/>
                <a:cs typeface="Roboto Mono"/>
                <a:sym typeface="Roboto Mono"/>
              </a:rPr>
              <a:t>   do this</a:t>
            </a:r>
            <a:endParaRPr sz="2133">
              <a:latin typeface="Roboto Mono"/>
              <a:ea typeface="Roboto Mono"/>
              <a:cs typeface="Roboto Mono"/>
              <a:sym typeface="Roboto Mono"/>
            </a:endParaRPr>
          </a:p>
        </p:txBody>
      </p:sp>
      <p:cxnSp>
        <p:nvCxnSpPr>
          <p:cNvPr id="560" name="Google Shape;560;p41"/>
          <p:cNvCxnSpPr>
            <a:stCxn id="561" idx="2"/>
            <a:endCxn id="562" idx="6"/>
          </p:cNvCxnSpPr>
          <p:nvPr/>
        </p:nvCxnSpPr>
        <p:spPr>
          <a:xfrm rot="10800000">
            <a:off x="10041304" y="5094400"/>
            <a:ext cx="487200" cy="0"/>
          </a:xfrm>
          <a:prstGeom prst="straightConnector1">
            <a:avLst/>
          </a:prstGeom>
          <a:noFill/>
          <a:ln w="9525" cap="flat" cmpd="sng">
            <a:solidFill>
              <a:srgbClr val="5B5BA5"/>
            </a:solidFill>
            <a:prstDash val="solid"/>
            <a:round/>
            <a:headEnd type="none" w="med" len="med"/>
            <a:tailEnd type="stealth" w="med" len="med"/>
          </a:ln>
        </p:spPr>
      </p:cxnSp>
      <p:sp>
        <p:nvSpPr>
          <p:cNvPr id="562" name="Google Shape;562;p41"/>
          <p:cNvSpPr/>
          <p:nvPr/>
        </p:nvSpPr>
        <p:spPr>
          <a:xfrm>
            <a:off x="9993451" y="5070400"/>
            <a:ext cx="48000" cy="48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1" name="Google Shape;561;p41"/>
          <p:cNvSpPr/>
          <p:nvPr/>
        </p:nvSpPr>
        <p:spPr>
          <a:xfrm>
            <a:off x="10528504" y="5092000"/>
            <a:ext cx="4800" cy="4800"/>
          </a:xfrm>
          <a:prstGeom prst="ellipse">
            <a:avLst/>
          </a:prstGeom>
          <a:solidFill>
            <a:srgbClr val="5B5BA5"/>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63" name="Google Shape;563;p41"/>
          <p:cNvCxnSpPr>
            <a:stCxn id="564" idx="2"/>
            <a:endCxn id="561" idx="0"/>
          </p:cNvCxnSpPr>
          <p:nvPr/>
        </p:nvCxnSpPr>
        <p:spPr>
          <a:xfrm>
            <a:off x="10530904" y="4839112"/>
            <a:ext cx="0" cy="252800"/>
          </a:xfrm>
          <a:prstGeom prst="straightConnector1">
            <a:avLst/>
          </a:prstGeom>
          <a:noFill/>
          <a:ln w="9525" cap="flat" cmpd="sng">
            <a:solidFill>
              <a:srgbClr val="5B5BA5"/>
            </a:solidFill>
            <a:prstDash val="solid"/>
            <a:round/>
            <a:headEnd type="none" w="med" len="med"/>
            <a:tailEnd type="none" w="med" len="med"/>
          </a:ln>
        </p:spPr>
      </p:cxnSp>
      <p:cxnSp>
        <p:nvCxnSpPr>
          <p:cNvPr id="565" name="Google Shape;565;p41"/>
          <p:cNvCxnSpPr>
            <a:stCxn id="566" idx="4"/>
            <a:endCxn id="567" idx="0"/>
          </p:cNvCxnSpPr>
          <p:nvPr/>
        </p:nvCxnSpPr>
        <p:spPr>
          <a:xfrm rot="-5400000" flipH="1">
            <a:off x="9961651" y="1616057"/>
            <a:ext cx="112400" cy="800"/>
          </a:xfrm>
          <a:prstGeom prst="curvedConnector3">
            <a:avLst>
              <a:gd name="adj1" fmla="val 49951"/>
            </a:avLst>
          </a:prstGeom>
          <a:noFill/>
          <a:ln w="9525" cap="flat" cmpd="sng">
            <a:solidFill>
              <a:srgbClr val="5B5BA5"/>
            </a:solidFill>
            <a:prstDash val="solid"/>
            <a:round/>
            <a:headEnd type="none" w="med" len="med"/>
            <a:tailEnd type="none" w="med" len="med"/>
          </a:ln>
        </p:spPr>
      </p:cxnSp>
      <p:sp>
        <p:nvSpPr>
          <p:cNvPr id="566" name="Google Shape;566;p41"/>
          <p:cNvSpPr/>
          <p:nvPr/>
        </p:nvSpPr>
        <p:spPr>
          <a:xfrm>
            <a:off x="9993451" y="1512257"/>
            <a:ext cx="48000" cy="48000"/>
          </a:xfrm>
          <a:prstGeom prst="ellipse">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68" name="Google Shape;568;p41"/>
          <p:cNvCxnSpPr>
            <a:stCxn id="569" idx="2"/>
            <a:endCxn id="570" idx="2"/>
          </p:cNvCxnSpPr>
          <p:nvPr/>
        </p:nvCxnSpPr>
        <p:spPr>
          <a:xfrm rot="-5400000" flipH="1">
            <a:off x="10658304" y="2374912"/>
            <a:ext cx="194800" cy="449600"/>
          </a:xfrm>
          <a:prstGeom prst="bentConnector2">
            <a:avLst/>
          </a:prstGeom>
          <a:noFill/>
          <a:ln w="9525" cap="flat" cmpd="sng">
            <a:solidFill>
              <a:srgbClr val="5B5BA5"/>
            </a:solidFill>
            <a:prstDash val="solid"/>
            <a:round/>
            <a:headEnd type="none" w="med" len="med"/>
            <a:tailEnd type="none" w="med" len="med"/>
          </a:ln>
        </p:spPr>
      </p:cxnSp>
      <p:sp>
        <p:nvSpPr>
          <p:cNvPr id="571" name="Google Shape;571;p41"/>
          <p:cNvSpPr/>
          <p:nvPr/>
        </p:nvSpPr>
        <p:spPr>
          <a:xfrm>
            <a:off x="10372917" y="2169112"/>
            <a:ext cx="316000" cy="333200"/>
          </a:xfrm>
          <a:prstGeom prst="rect">
            <a:avLst/>
          </a:prstGeom>
          <a:noFill/>
          <a:ln w="9525" cap="flat" cmpd="sng">
            <a:solidFill>
              <a:srgbClr val="5B5BA5"/>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567" name="Google Shape;567;p41"/>
          <p:cNvSpPr/>
          <p:nvPr/>
        </p:nvSpPr>
        <p:spPr>
          <a:xfrm>
            <a:off x="9859484" y="1672548"/>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2" name="Google Shape;572;p41"/>
          <p:cNvSpPr/>
          <p:nvPr/>
        </p:nvSpPr>
        <p:spPr>
          <a:xfrm>
            <a:off x="10372904" y="2169112"/>
            <a:ext cx="316000" cy="130000"/>
          </a:xfrm>
          <a:prstGeom prst="rect">
            <a:avLst/>
          </a:prstGeom>
          <a:noFill/>
          <a:ln>
            <a:noFill/>
          </a:ln>
        </p:spPr>
        <p:txBody>
          <a:bodyPr spcFirstLastPara="1" wrap="square" lIns="121900" tIns="121900" rIns="121900" bIns="121900" anchor="ctr" anchorCtr="0">
            <a:noAutofit/>
          </a:bodyPr>
          <a:lstStyle/>
          <a:p>
            <a:endParaRPr sz="2400"/>
          </a:p>
        </p:txBody>
      </p:sp>
      <p:cxnSp>
        <p:nvCxnSpPr>
          <p:cNvPr id="573" name="Google Shape;573;p41"/>
          <p:cNvCxnSpPr>
            <a:stCxn id="567" idx="2"/>
            <a:endCxn id="574" idx="0"/>
          </p:cNvCxnSpPr>
          <p:nvPr/>
        </p:nvCxnSpPr>
        <p:spPr>
          <a:xfrm rot="-5400000" flipH="1">
            <a:off x="9541251" y="2390380"/>
            <a:ext cx="953200" cy="800"/>
          </a:xfrm>
          <a:prstGeom prst="curvedConnector3">
            <a:avLst>
              <a:gd name="adj1" fmla="val 49999"/>
            </a:avLst>
          </a:prstGeom>
          <a:noFill/>
          <a:ln w="9525" cap="flat" cmpd="sng">
            <a:solidFill>
              <a:srgbClr val="5B5BA5"/>
            </a:solidFill>
            <a:prstDash val="solid"/>
            <a:round/>
            <a:headEnd type="none" w="med" len="med"/>
            <a:tailEnd type="none" w="med" len="med"/>
          </a:ln>
        </p:spPr>
      </p:cxnSp>
      <p:sp>
        <p:nvSpPr>
          <p:cNvPr id="569" name="Google Shape;569;p41"/>
          <p:cNvSpPr/>
          <p:nvPr/>
        </p:nvSpPr>
        <p:spPr>
          <a:xfrm>
            <a:off x="10372904" y="2372312"/>
            <a:ext cx="316000" cy="130000"/>
          </a:xfrm>
          <a:prstGeom prst="rect">
            <a:avLst/>
          </a:prstGeom>
          <a:noFill/>
          <a:ln>
            <a:noFill/>
          </a:ln>
        </p:spPr>
        <p:txBody>
          <a:bodyPr spcFirstLastPara="1" wrap="square" lIns="121900" tIns="121900" rIns="121900" bIns="121900" anchor="ctr" anchorCtr="0">
            <a:noAutofit/>
          </a:bodyPr>
          <a:lstStyle/>
          <a:p>
            <a:endParaRPr sz="2400"/>
          </a:p>
        </p:txBody>
      </p:sp>
      <p:cxnSp>
        <p:nvCxnSpPr>
          <p:cNvPr id="575" name="Google Shape;575;p41"/>
          <p:cNvCxnSpPr>
            <a:stCxn id="567" idx="3"/>
            <a:endCxn id="572" idx="0"/>
          </p:cNvCxnSpPr>
          <p:nvPr/>
        </p:nvCxnSpPr>
        <p:spPr>
          <a:xfrm>
            <a:off x="10175417" y="1793364"/>
            <a:ext cx="355600" cy="375600"/>
          </a:xfrm>
          <a:prstGeom prst="bentConnector2">
            <a:avLst/>
          </a:prstGeom>
          <a:noFill/>
          <a:ln w="9525" cap="flat" cmpd="sng">
            <a:solidFill>
              <a:srgbClr val="5B5BA5"/>
            </a:solidFill>
            <a:prstDash val="solid"/>
            <a:round/>
            <a:headEnd type="none" w="med" len="med"/>
            <a:tailEnd type="stealth" w="med" len="med"/>
          </a:ln>
        </p:spPr>
      </p:cxnSp>
      <p:sp>
        <p:nvSpPr>
          <p:cNvPr id="570" name="Google Shape;570;p41"/>
          <p:cNvSpPr/>
          <p:nvPr/>
        </p:nvSpPr>
        <p:spPr>
          <a:xfrm>
            <a:off x="10980651" y="2694889"/>
            <a:ext cx="4800" cy="4800"/>
          </a:xfrm>
          <a:prstGeom prst="ellipse">
            <a:avLst/>
          </a:prstGeom>
          <a:solidFill>
            <a:srgbClr val="5B5BA5"/>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6" name="Google Shape;576;p41"/>
          <p:cNvSpPr/>
          <p:nvPr/>
        </p:nvSpPr>
        <p:spPr>
          <a:xfrm>
            <a:off x="10372917" y="4505912"/>
            <a:ext cx="316000" cy="333200"/>
          </a:xfrm>
          <a:prstGeom prst="rect">
            <a:avLst/>
          </a:prstGeom>
          <a:noFill/>
          <a:ln w="9525" cap="flat" cmpd="sng">
            <a:solidFill>
              <a:srgbClr val="5B5BA5"/>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577" name="Google Shape;577;p41"/>
          <p:cNvSpPr/>
          <p:nvPr/>
        </p:nvSpPr>
        <p:spPr>
          <a:xfrm>
            <a:off x="10372904" y="4505912"/>
            <a:ext cx="316000" cy="130000"/>
          </a:xfrm>
          <a:prstGeom prst="rect">
            <a:avLst/>
          </a:prstGeom>
          <a:noFill/>
          <a:ln>
            <a:noFill/>
          </a:ln>
        </p:spPr>
        <p:txBody>
          <a:bodyPr spcFirstLastPara="1" wrap="square" lIns="121900" tIns="121900" rIns="121900" bIns="121900" anchor="ctr" anchorCtr="0">
            <a:noAutofit/>
          </a:bodyPr>
          <a:lstStyle/>
          <a:p>
            <a:endParaRPr sz="2400"/>
          </a:p>
        </p:txBody>
      </p:sp>
      <p:sp>
        <p:nvSpPr>
          <p:cNvPr id="564" name="Google Shape;564;p41"/>
          <p:cNvSpPr/>
          <p:nvPr/>
        </p:nvSpPr>
        <p:spPr>
          <a:xfrm>
            <a:off x="10372904" y="4709112"/>
            <a:ext cx="316000" cy="130000"/>
          </a:xfrm>
          <a:prstGeom prst="rect">
            <a:avLst/>
          </a:prstGeom>
          <a:noFill/>
          <a:ln>
            <a:noFill/>
          </a:ln>
        </p:spPr>
        <p:txBody>
          <a:bodyPr spcFirstLastPara="1" wrap="square" lIns="121900" tIns="121900" rIns="121900" bIns="121900" anchor="ctr" anchorCtr="0">
            <a:noAutofit/>
          </a:bodyPr>
          <a:lstStyle/>
          <a:p>
            <a:endParaRPr sz="2400"/>
          </a:p>
        </p:txBody>
      </p:sp>
      <p:cxnSp>
        <p:nvCxnSpPr>
          <p:cNvPr id="578" name="Google Shape;578;p41"/>
          <p:cNvCxnSpPr>
            <a:stCxn id="579" idx="2"/>
          </p:cNvCxnSpPr>
          <p:nvPr/>
        </p:nvCxnSpPr>
        <p:spPr>
          <a:xfrm rot="-5400000" flipH="1">
            <a:off x="9597651" y="3528813"/>
            <a:ext cx="1344800" cy="505200"/>
          </a:xfrm>
          <a:prstGeom prst="bentConnector3">
            <a:avLst>
              <a:gd name="adj1" fmla="val 76052"/>
            </a:avLst>
          </a:prstGeom>
          <a:noFill/>
          <a:ln w="9525" cap="flat" cmpd="sng">
            <a:solidFill>
              <a:srgbClr val="5B5BA5"/>
            </a:solidFill>
            <a:prstDash val="solid"/>
            <a:round/>
            <a:headEnd type="none" w="med" len="med"/>
            <a:tailEnd type="stealth" w="med" len="med"/>
          </a:ln>
        </p:spPr>
      </p:cxnSp>
      <p:cxnSp>
        <p:nvCxnSpPr>
          <p:cNvPr id="580" name="Google Shape;580;p41"/>
          <p:cNvCxnSpPr>
            <a:stCxn id="570" idx="4"/>
            <a:endCxn id="561" idx="6"/>
          </p:cNvCxnSpPr>
          <p:nvPr/>
        </p:nvCxnSpPr>
        <p:spPr>
          <a:xfrm rot="5400000">
            <a:off x="9560851" y="3672289"/>
            <a:ext cx="2394800" cy="449600"/>
          </a:xfrm>
          <a:prstGeom prst="bentConnector2">
            <a:avLst/>
          </a:prstGeom>
          <a:noFill/>
          <a:ln w="9525" cap="flat" cmpd="sng">
            <a:solidFill>
              <a:srgbClr val="5B5BA5"/>
            </a:solidFill>
            <a:prstDash val="solid"/>
            <a:round/>
            <a:headEnd type="none" w="med" len="med"/>
            <a:tailEnd type="none" w="med" len="med"/>
          </a:ln>
        </p:spPr>
      </p:cxnSp>
      <p:sp>
        <p:nvSpPr>
          <p:cNvPr id="574" name="Google Shape;574;p41"/>
          <p:cNvSpPr/>
          <p:nvPr/>
        </p:nvSpPr>
        <p:spPr>
          <a:xfrm>
            <a:off x="10015051" y="2867367"/>
            <a:ext cx="4800" cy="4800"/>
          </a:xfrm>
          <a:prstGeom prst="ellipse">
            <a:avLst/>
          </a:prstGeom>
          <a:solidFill>
            <a:srgbClr val="5B5BA5"/>
          </a:solid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9" name="Google Shape;579;p41"/>
          <p:cNvSpPr/>
          <p:nvPr/>
        </p:nvSpPr>
        <p:spPr>
          <a:xfrm>
            <a:off x="9859484" y="2867381"/>
            <a:ext cx="315933" cy="241633"/>
          </a:xfrm>
          <a:prstGeom prst="flowChartDecision">
            <a:avLst/>
          </a:prstGeom>
          <a:noFill/>
          <a:ln w="9525" cap="flat" cmpd="sng">
            <a:solidFill>
              <a:srgbClr val="5B5BA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1" name="Google Shape;581;p41"/>
          <p:cNvSpPr/>
          <p:nvPr/>
        </p:nvSpPr>
        <p:spPr>
          <a:xfrm>
            <a:off x="10373051" y="3358645"/>
            <a:ext cx="316000" cy="333200"/>
          </a:xfrm>
          <a:prstGeom prst="rect">
            <a:avLst/>
          </a:prstGeom>
          <a:noFill/>
          <a:ln w="9525" cap="flat" cmpd="sng">
            <a:solidFill>
              <a:srgbClr val="5B5BA5"/>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582" name="Google Shape;582;p41"/>
          <p:cNvSpPr/>
          <p:nvPr/>
        </p:nvSpPr>
        <p:spPr>
          <a:xfrm>
            <a:off x="10373037" y="3358645"/>
            <a:ext cx="316000" cy="130000"/>
          </a:xfrm>
          <a:prstGeom prst="rect">
            <a:avLst/>
          </a:prstGeom>
          <a:noFill/>
          <a:ln>
            <a:noFill/>
          </a:ln>
        </p:spPr>
        <p:txBody>
          <a:bodyPr spcFirstLastPara="1" wrap="square" lIns="121900" tIns="121900" rIns="121900" bIns="121900" anchor="ctr" anchorCtr="0">
            <a:noAutofit/>
          </a:bodyPr>
          <a:lstStyle/>
          <a:p>
            <a:endParaRPr sz="2400"/>
          </a:p>
        </p:txBody>
      </p:sp>
      <p:cxnSp>
        <p:nvCxnSpPr>
          <p:cNvPr id="583" name="Google Shape;583;p41"/>
          <p:cNvCxnSpPr>
            <a:endCxn id="582" idx="0"/>
          </p:cNvCxnSpPr>
          <p:nvPr/>
        </p:nvCxnSpPr>
        <p:spPr>
          <a:xfrm rot="-5400000" flipH="1">
            <a:off x="10165437" y="2993045"/>
            <a:ext cx="375600" cy="355600"/>
          </a:xfrm>
          <a:prstGeom prst="bentConnector3">
            <a:avLst>
              <a:gd name="adj1" fmla="val -562"/>
            </a:avLst>
          </a:prstGeom>
          <a:noFill/>
          <a:ln w="9525" cap="flat" cmpd="sng">
            <a:solidFill>
              <a:srgbClr val="5B5BA5"/>
            </a:solidFill>
            <a:prstDash val="solid"/>
            <a:round/>
            <a:headEnd type="none" w="med" len="med"/>
            <a:tailEnd type="stealth" w="med" len="med"/>
          </a:ln>
        </p:spPr>
      </p:cxnSp>
      <p:cxnSp>
        <p:nvCxnSpPr>
          <p:cNvPr id="584" name="Google Shape;584;p41"/>
          <p:cNvCxnSpPr/>
          <p:nvPr/>
        </p:nvCxnSpPr>
        <p:spPr>
          <a:xfrm rot="-5400000" flipH="1">
            <a:off x="10660871" y="3556612"/>
            <a:ext cx="194800" cy="449600"/>
          </a:xfrm>
          <a:prstGeom prst="bentConnector2">
            <a:avLst/>
          </a:prstGeom>
          <a:noFill/>
          <a:ln w="9525" cap="flat" cmpd="sng">
            <a:solidFill>
              <a:srgbClr val="5B5BA5"/>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90" name="Google Shape;590;p42"/>
          <p:cNvSpPr txBox="1"/>
          <p:nvPr/>
        </p:nvSpPr>
        <p:spPr>
          <a:xfrm>
            <a:off x="414533" y="414533"/>
            <a:ext cx="11362800" cy="942400"/>
          </a:xfrm>
          <a:prstGeom prst="rect">
            <a:avLst/>
          </a:prstGeom>
          <a:noFill/>
          <a:ln>
            <a:noFill/>
          </a:ln>
        </p:spPr>
        <p:txBody>
          <a:bodyPr spcFirstLastPara="1" wrap="square" lIns="121900" tIns="121900" rIns="121900" bIns="121900" anchor="ctr" anchorCtr="0">
            <a:noAutofit/>
          </a:bodyPr>
          <a:lstStyle/>
          <a:p>
            <a:r>
              <a:rPr lang="en-GB" sz="3200" b="1">
                <a:solidFill>
                  <a:schemeClr val="dk1"/>
                </a:solidFill>
                <a:latin typeface="Quicksand"/>
                <a:ea typeface="Quicksand"/>
                <a:cs typeface="Quicksand"/>
                <a:sym typeface="Quicksand"/>
              </a:rPr>
              <a:t>An example of using </a:t>
            </a:r>
            <a:r>
              <a:rPr lang="en-GB" sz="3200" b="1">
                <a:solidFill>
                  <a:schemeClr val="dk1"/>
                </a:solidFill>
                <a:latin typeface="Roboto Mono"/>
                <a:ea typeface="Roboto Mono"/>
                <a:cs typeface="Roboto Mono"/>
                <a:sym typeface="Roboto Mono"/>
              </a:rPr>
              <a:t>elif</a:t>
            </a:r>
            <a:endParaRPr sz="3200">
              <a:solidFill>
                <a:srgbClr val="5B5BA5"/>
              </a:solidFill>
              <a:latin typeface="Roboto Mono"/>
              <a:ea typeface="Roboto Mono"/>
              <a:cs typeface="Roboto Mono"/>
              <a:sym typeface="Roboto Mono"/>
            </a:endParaRPr>
          </a:p>
        </p:txBody>
      </p:sp>
      <p:sp>
        <p:nvSpPr>
          <p:cNvPr id="591" name="Google Shape;591;p42"/>
          <p:cNvSpPr txBox="1"/>
          <p:nvPr/>
        </p:nvSpPr>
        <p:spPr>
          <a:xfrm>
            <a:off x="414533" y="1719067"/>
            <a:ext cx="5900800" cy="25200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print("What’s your name?")</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user = input()</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if user == "Elizabeth":</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    print("Good morning Your Majesty")</a:t>
            </a:r>
            <a:endParaRPr sz="2400" dirty="0">
              <a:latin typeface="Roboto Mono"/>
              <a:ea typeface="Roboto Mono"/>
              <a:cs typeface="Roboto Mono"/>
              <a:sym typeface="Roboto Mono"/>
            </a:endParaRPr>
          </a:p>
          <a:p>
            <a:pPr>
              <a:lnSpc>
                <a:spcPct val="115000"/>
              </a:lnSpc>
            </a:pPr>
            <a:r>
              <a:rPr lang="en-GB" sz="2400" dirty="0" err="1">
                <a:latin typeface="Roboto Mono"/>
                <a:ea typeface="Roboto Mono"/>
                <a:cs typeface="Roboto Mono"/>
                <a:sym typeface="Roboto Mono"/>
              </a:rPr>
              <a:t>elif</a:t>
            </a:r>
            <a:r>
              <a:rPr lang="en-GB" sz="2400" dirty="0">
                <a:latin typeface="Roboto Mono"/>
                <a:ea typeface="Roboto Mono"/>
                <a:cs typeface="Roboto Mono"/>
                <a:sym typeface="Roboto Mono"/>
              </a:rPr>
              <a:t> user == "Alan Sugar":</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    print("Good morning Sir")</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else:</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  print("Hello", user)</a:t>
            </a:r>
            <a:endParaRPr sz="2400" dirty="0">
              <a:latin typeface="Roboto Mono"/>
              <a:ea typeface="Roboto Mono"/>
              <a:cs typeface="Roboto Mono"/>
              <a:sym typeface="Roboto Mono"/>
            </a:endParaRPr>
          </a:p>
          <a:p>
            <a:pPr>
              <a:lnSpc>
                <a:spcPct val="115000"/>
              </a:lnSpc>
            </a:pPr>
            <a:endParaRPr sz="2400" dirty="0">
              <a:latin typeface="Roboto Mono"/>
              <a:ea typeface="Roboto Mono"/>
              <a:cs typeface="Roboto Mono"/>
              <a:sym typeface="Roboto Mono"/>
            </a:endParaRPr>
          </a:p>
        </p:txBody>
      </p:sp>
      <p:sp>
        <p:nvSpPr>
          <p:cNvPr id="592" name="Google Shape;592;p42"/>
          <p:cNvSpPr txBox="1"/>
          <p:nvPr/>
        </p:nvSpPr>
        <p:spPr>
          <a:xfrm>
            <a:off x="6328933" y="1356933"/>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dirty="0">
                <a:solidFill>
                  <a:schemeClr val="dk1"/>
                </a:solidFill>
                <a:latin typeface="Quicksand"/>
                <a:ea typeface="Quicksand"/>
                <a:cs typeface="Quicksand"/>
                <a:sym typeface="Quicksand"/>
              </a:rPr>
              <a:t>If the expression </a:t>
            </a:r>
            <a:r>
              <a:rPr lang="en-GB" sz="2400" dirty="0">
                <a:solidFill>
                  <a:schemeClr val="dk1"/>
                </a:solidFill>
                <a:latin typeface="Roboto Mono"/>
                <a:ea typeface="Roboto Mono"/>
                <a:cs typeface="Roboto Mono"/>
                <a:sym typeface="Roboto Mono"/>
              </a:rPr>
              <a:t>user == "Elizabeth"</a:t>
            </a:r>
            <a:r>
              <a:rPr lang="en-GB" sz="2400" dirty="0">
                <a:solidFill>
                  <a:schemeClr val="dk1"/>
                </a:solidFill>
                <a:latin typeface="Quicksand"/>
                <a:ea typeface="Quicksand"/>
                <a:cs typeface="Quicksand"/>
                <a:sym typeface="Quicksand"/>
              </a:rPr>
              <a:t> is evaluated to </a:t>
            </a:r>
            <a:r>
              <a:rPr lang="en-GB" sz="2400" dirty="0">
                <a:solidFill>
                  <a:schemeClr val="dk1"/>
                </a:solidFill>
                <a:latin typeface="Roboto Mono"/>
                <a:ea typeface="Roboto Mono"/>
                <a:cs typeface="Roboto Mono"/>
                <a:sym typeface="Roboto Mono"/>
              </a:rPr>
              <a:t>False</a:t>
            </a:r>
            <a:r>
              <a:rPr lang="en-GB" sz="2400" dirty="0">
                <a:solidFill>
                  <a:schemeClr val="dk1"/>
                </a:solidFill>
                <a:latin typeface="Quicksand"/>
                <a:ea typeface="Quicksand"/>
                <a:cs typeface="Quicksand"/>
                <a:sym typeface="Quicksand"/>
              </a:rPr>
              <a:t>.</a:t>
            </a: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593" name="Google Shape;593;p42"/>
          <p:cNvSpPr txBox="1"/>
          <p:nvPr/>
        </p:nvSpPr>
        <p:spPr>
          <a:xfrm>
            <a:off x="6315333" y="3426267"/>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a:solidFill>
                  <a:srgbClr val="5B5BA5"/>
                </a:solidFill>
                <a:latin typeface="Quicksand"/>
                <a:ea typeface="Quicksand"/>
                <a:cs typeface="Quicksand"/>
                <a:sym typeface="Quicksand"/>
              </a:rPr>
              <a:t>If this is </a:t>
            </a:r>
            <a:r>
              <a:rPr lang="en-GB" sz="2400">
                <a:solidFill>
                  <a:srgbClr val="5B5BA5"/>
                </a:solidFill>
                <a:latin typeface="Roboto Mono"/>
                <a:ea typeface="Roboto Mono"/>
                <a:cs typeface="Roboto Mono"/>
                <a:sym typeface="Roboto Mono"/>
              </a:rPr>
              <a:t>True,</a:t>
            </a:r>
            <a:r>
              <a:rPr lang="en-GB" sz="2400">
                <a:solidFill>
                  <a:srgbClr val="5B5BA5"/>
                </a:solidFill>
                <a:latin typeface="Quicksand"/>
                <a:ea typeface="Quicksand"/>
                <a:cs typeface="Quicksand"/>
                <a:sym typeface="Quicksand"/>
              </a:rPr>
              <a:t> the </a:t>
            </a:r>
            <a:r>
              <a:rPr lang="en-GB" sz="2400">
                <a:solidFill>
                  <a:srgbClr val="5B5BA5"/>
                </a:solidFill>
                <a:latin typeface="Roboto Mono"/>
                <a:ea typeface="Roboto Mono"/>
                <a:cs typeface="Roboto Mono"/>
                <a:sym typeface="Roboto Mono"/>
              </a:rPr>
              <a:t>elif</a:t>
            </a:r>
            <a:r>
              <a:rPr lang="en-GB" sz="2400">
                <a:solidFill>
                  <a:srgbClr val="5B5BA5"/>
                </a:solidFill>
                <a:latin typeface="Quicksand"/>
                <a:ea typeface="Quicksand"/>
                <a:cs typeface="Quicksand"/>
                <a:sym typeface="Quicksand"/>
              </a:rPr>
              <a:t>-block will be executed.  </a:t>
            </a:r>
            <a:endParaRPr sz="2400">
              <a:solidFill>
                <a:srgbClr val="5B5BA5"/>
              </a:solidFill>
              <a:latin typeface="Quicksand"/>
              <a:ea typeface="Quicksand"/>
              <a:cs typeface="Quicksand"/>
              <a:sym typeface="Quicksand"/>
            </a:endParaRPr>
          </a:p>
        </p:txBody>
      </p:sp>
      <p:sp>
        <p:nvSpPr>
          <p:cNvPr id="594" name="Google Shape;594;p42"/>
          <p:cNvSpPr txBox="1"/>
          <p:nvPr/>
        </p:nvSpPr>
        <p:spPr>
          <a:xfrm>
            <a:off x="6328933" y="2180467"/>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dirty="0">
                <a:solidFill>
                  <a:schemeClr val="dk1"/>
                </a:solidFill>
                <a:latin typeface="Quicksand"/>
                <a:ea typeface="Quicksand"/>
                <a:cs typeface="Quicksand"/>
                <a:sym typeface="Quicksand"/>
              </a:rPr>
              <a:t>The </a:t>
            </a:r>
            <a:r>
              <a:rPr lang="en-GB" sz="2400" dirty="0" err="1">
                <a:solidFill>
                  <a:schemeClr val="dk1"/>
                </a:solidFill>
                <a:latin typeface="Roboto Mono"/>
                <a:ea typeface="Roboto Mono"/>
                <a:cs typeface="Roboto Mono"/>
                <a:sym typeface="Roboto Mono"/>
              </a:rPr>
              <a:t>elif</a:t>
            </a:r>
            <a:r>
              <a:rPr lang="en-GB" sz="2400" dirty="0">
                <a:solidFill>
                  <a:schemeClr val="dk1"/>
                </a:solidFill>
                <a:latin typeface="Quicksand"/>
                <a:ea typeface="Quicksand"/>
                <a:cs typeface="Quicksand"/>
                <a:sym typeface="Quicksand"/>
              </a:rPr>
              <a:t> condition will check if the value of </a:t>
            </a:r>
            <a:r>
              <a:rPr lang="en-GB" sz="2400" dirty="0">
                <a:solidFill>
                  <a:schemeClr val="dk1"/>
                </a:solidFill>
                <a:latin typeface="Roboto Mono"/>
                <a:ea typeface="Roboto Mono"/>
                <a:cs typeface="Roboto Mono"/>
                <a:sym typeface="Roboto Mono"/>
              </a:rPr>
              <a:t>user</a:t>
            </a:r>
            <a:r>
              <a:rPr lang="en-GB" sz="2400" dirty="0">
                <a:solidFill>
                  <a:schemeClr val="dk1"/>
                </a:solidFill>
                <a:latin typeface="Quicksand"/>
                <a:ea typeface="Quicksand"/>
                <a:cs typeface="Quicksand"/>
                <a:sym typeface="Quicksand"/>
              </a:rPr>
              <a:t> is equal to the string </a:t>
            </a:r>
            <a:r>
              <a:rPr lang="en-GB" sz="2400" dirty="0">
                <a:solidFill>
                  <a:schemeClr val="dk1"/>
                </a:solidFill>
                <a:latin typeface="Roboto Mono"/>
                <a:ea typeface="Roboto Mono"/>
                <a:cs typeface="Roboto Mono"/>
                <a:sym typeface="Roboto Mono"/>
              </a:rPr>
              <a:t>"Alan Sugar"</a:t>
            </a:r>
            <a:r>
              <a:rPr lang="en-GB" sz="2400" dirty="0">
                <a:solidFill>
                  <a:schemeClr val="dk1"/>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595" name="Google Shape;595;p42"/>
          <p:cNvSpPr txBox="1"/>
          <p:nvPr/>
        </p:nvSpPr>
        <p:spPr>
          <a:xfrm>
            <a:off x="6315333" y="4239067"/>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a:solidFill>
                  <a:srgbClr val="5B5BA5"/>
                </a:solidFill>
                <a:latin typeface="Quicksand"/>
                <a:ea typeface="Quicksand"/>
                <a:cs typeface="Quicksand"/>
                <a:sym typeface="Quicksand"/>
              </a:rPr>
              <a:t>The </a:t>
            </a:r>
            <a:r>
              <a:rPr lang="en-GB" sz="2400">
                <a:solidFill>
                  <a:srgbClr val="5B5BA5"/>
                </a:solidFill>
                <a:latin typeface="Roboto Mono"/>
                <a:ea typeface="Roboto Mono"/>
                <a:cs typeface="Roboto Mono"/>
                <a:sym typeface="Roboto Mono"/>
              </a:rPr>
              <a:t>else</a:t>
            </a:r>
            <a:r>
              <a:rPr lang="en-GB" sz="2400">
                <a:solidFill>
                  <a:srgbClr val="5B5BA5"/>
                </a:solidFill>
                <a:latin typeface="Quicksand"/>
                <a:ea typeface="Quicksand"/>
                <a:cs typeface="Quicksand"/>
                <a:sym typeface="Quicksand"/>
              </a:rPr>
              <a:t>-block will be executed if both conditions are </a:t>
            </a:r>
            <a:r>
              <a:rPr lang="en-GB" sz="2400">
                <a:solidFill>
                  <a:srgbClr val="5B5BA5"/>
                </a:solidFill>
                <a:latin typeface="Roboto Mono"/>
                <a:ea typeface="Roboto Mono"/>
                <a:cs typeface="Roboto Mono"/>
                <a:sym typeface="Roboto Mono"/>
              </a:rPr>
              <a:t>False</a:t>
            </a: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596" name="Google Shape;596;p42"/>
          <p:cNvSpPr txBox="1"/>
          <p:nvPr/>
        </p:nvSpPr>
        <p:spPr>
          <a:xfrm>
            <a:off x="6315333" y="5051867"/>
            <a:ext cx="5448400" cy="866000"/>
          </a:xfrm>
          <a:prstGeom prst="rect">
            <a:avLst/>
          </a:prstGeom>
          <a:noFill/>
          <a:ln>
            <a:noFill/>
          </a:ln>
        </p:spPr>
        <p:txBody>
          <a:bodyPr spcFirstLastPara="1" wrap="square" lIns="121900" tIns="121900" rIns="72000" bIns="121900" anchor="t" anchorCtr="0">
            <a:noAutofit/>
          </a:bodyPr>
          <a:lstStyle/>
          <a:p>
            <a:pPr>
              <a:lnSpc>
                <a:spcPct val="113000"/>
              </a:lnSpc>
            </a:pPr>
            <a:r>
              <a:rPr lang="en-GB" sz="2400">
                <a:solidFill>
                  <a:srgbClr val="5B5BA5"/>
                </a:solidFill>
                <a:latin typeface="Quicksand"/>
                <a:ea typeface="Quicksand"/>
                <a:cs typeface="Quicksand"/>
                <a:sym typeface="Quicksand"/>
              </a:rPr>
              <a:t>Only </a:t>
            </a:r>
            <a:r>
              <a:rPr lang="en-GB" sz="2400" b="1">
                <a:solidFill>
                  <a:srgbClr val="5B5BA5"/>
                </a:solidFill>
                <a:latin typeface="Quicksand"/>
                <a:ea typeface="Quicksand"/>
                <a:cs typeface="Quicksand"/>
                <a:sym typeface="Quicksand"/>
              </a:rPr>
              <a:t>one </a:t>
            </a:r>
            <a:r>
              <a:rPr lang="en-GB" sz="2400">
                <a:solidFill>
                  <a:srgbClr val="5B5BA5"/>
                </a:solidFill>
                <a:latin typeface="Quicksand"/>
                <a:ea typeface="Quicksand"/>
                <a:cs typeface="Quicksand"/>
                <a:sym typeface="Quicksand"/>
              </a:rPr>
              <a:t>of these blocks will be executed, depending on the value of the conditions. </a:t>
            </a:r>
            <a:endParaRPr sz="2400">
              <a:solidFill>
                <a:srgbClr val="5B5BA5"/>
              </a:solidFill>
              <a:latin typeface="Quicksand"/>
              <a:ea typeface="Quicksand"/>
              <a:cs typeface="Quicksand"/>
              <a:sym typeface="Quicksand"/>
            </a:endParaRPr>
          </a:p>
        </p:txBody>
      </p:sp>
      <p:sp>
        <p:nvSpPr>
          <p:cNvPr id="597" name="Google Shape;597;p42"/>
          <p:cNvSpPr/>
          <p:nvPr/>
        </p:nvSpPr>
        <p:spPr>
          <a:xfrm>
            <a:off x="1046154" y="2690950"/>
            <a:ext cx="3765542" cy="362000"/>
          </a:xfrm>
          <a:prstGeom prst="rect">
            <a:avLst/>
          </a:prstGeom>
          <a:solidFill>
            <a:srgbClr val="5B5BA5">
              <a:alpha val="25099"/>
            </a:srgbClr>
          </a:solidFill>
          <a:ln>
            <a:noFill/>
          </a:ln>
        </p:spPr>
        <p:txBody>
          <a:bodyPr spcFirstLastPara="1" wrap="square" lIns="121900" tIns="121900" rIns="121900" bIns="121900" anchor="ctr" anchorCtr="0">
            <a:noAutofit/>
          </a:bodyPr>
          <a:lstStyle/>
          <a:p>
            <a:endParaRPr sz="2400"/>
          </a:p>
        </p:txBody>
      </p:sp>
      <p:sp>
        <p:nvSpPr>
          <p:cNvPr id="598" name="Google Shape;598;p42"/>
          <p:cNvSpPr/>
          <p:nvPr/>
        </p:nvSpPr>
        <p:spPr>
          <a:xfrm>
            <a:off x="491866" y="4024833"/>
            <a:ext cx="4825857" cy="323953"/>
          </a:xfrm>
          <a:prstGeom prst="rect">
            <a:avLst/>
          </a:prstGeom>
          <a:solidFill>
            <a:srgbClr val="5B5BA5">
              <a:alpha val="25099"/>
            </a:srgbClr>
          </a:solidFill>
          <a:ln>
            <a:noFill/>
          </a:ln>
        </p:spPr>
        <p:txBody>
          <a:bodyPr spcFirstLastPara="1" wrap="square" lIns="121900" tIns="121900" rIns="121900" bIns="121900" anchor="ctr" anchorCtr="0">
            <a:noAutofit/>
          </a:bodyPr>
          <a:lstStyle/>
          <a:p>
            <a:endParaRPr sz="2400"/>
          </a:p>
        </p:txBody>
      </p:sp>
      <p:sp>
        <p:nvSpPr>
          <p:cNvPr id="599" name="Google Shape;599;p42"/>
          <p:cNvSpPr/>
          <p:nvPr/>
        </p:nvSpPr>
        <p:spPr>
          <a:xfrm>
            <a:off x="1238420" y="4384967"/>
            <a:ext cx="4638248" cy="492900"/>
          </a:xfrm>
          <a:prstGeom prst="rect">
            <a:avLst/>
          </a:prstGeom>
          <a:solidFill>
            <a:srgbClr val="5B5BA5">
              <a:alpha val="25099"/>
            </a:srgbClr>
          </a:solidFill>
          <a:ln>
            <a:noFill/>
          </a:ln>
        </p:spPr>
        <p:txBody>
          <a:bodyPr spcFirstLastPara="1" wrap="square" lIns="121900" tIns="121900" rIns="121900" bIns="121900" anchor="ctr" anchorCtr="0">
            <a:noAutofit/>
          </a:bodyPr>
          <a:lstStyle/>
          <a:p>
            <a:endParaRPr sz="2400"/>
          </a:p>
        </p:txBody>
      </p:sp>
      <p:sp>
        <p:nvSpPr>
          <p:cNvPr id="600" name="Google Shape;600;p42"/>
          <p:cNvSpPr/>
          <p:nvPr/>
        </p:nvSpPr>
        <p:spPr>
          <a:xfrm>
            <a:off x="818209" y="5275467"/>
            <a:ext cx="3993487" cy="362000"/>
          </a:xfrm>
          <a:prstGeom prst="rect">
            <a:avLst/>
          </a:prstGeom>
          <a:solidFill>
            <a:srgbClr val="5B5BA5">
              <a:alpha val="25099"/>
            </a:srgbClr>
          </a:solidFill>
          <a:ln>
            <a:noFill/>
          </a:ln>
        </p:spPr>
        <p:txBody>
          <a:bodyPr spcFirstLastPara="1" wrap="square" lIns="121900" tIns="121900" rIns="121900" bIns="121900" anchor="ctr" anchorCtr="0">
            <a:noAutofit/>
          </a:bodyPr>
          <a:lstStyle/>
          <a:p>
            <a:endParaRPr sz="2400"/>
          </a:p>
        </p:txBody>
      </p:sp>
      <p:sp>
        <p:nvSpPr>
          <p:cNvPr id="601" name="Google Shape;601;p42"/>
          <p:cNvSpPr/>
          <p:nvPr/>
        </p:nvSpPr>
        <p:spPr>
          <a:xfrm>
            <a:off x="1092944" y="3115507"/>
            <a:ext cx="4929200" cy="362000"/>
          </a:xfrm>
          <a:prstGeom prst="rect">
            <a:avLst/>
          </a:prstGeom>
          <a:solidFill>
            <a:srgbClr val="5B5BA5">
              <a:alpha val="25099"/>
            </a:srgbClr>
          </a:solidFill>
          <a:ln>
            <a:noFill/>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9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9"/>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59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0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5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Use the </a:t>
            </a:r>
            <a:r>
              <a:rPr lang="en-GB" b="1"/>
              <a:t>worksheet</a:t>
            </a:r>
            <a:r>
              <a:rPr lang="en-GB"/>
              <a:t> to decide what will be the output based on the input.</a:t>
            </a:r>
            <a:endParaRPr/>
          </a:p>
          <a:p>
            <a:pPr marL="0" indent="0">
              <a:spcBef>
                <a:spcPts val="2133"/>
              </a:spcBef>
              <a:spcAft>
                <a:spcPts val="2133"/>
              </a:spcAft>
              <a:buNone/>
            </a:pPr>
            <a:endParaRPr/>
          </a:p>
        </p:txBody>
      </p:sp>
      <p:sp>
        <p:nvSpPr>
          <p:cNvPr id="607" name="Google Shape;607;p4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What will be the output?</a:t>
            </a:r>
            <a:endParaRPr/>
          </a:p>
        </p:txBody>
      </p:sp>
      <p:pic>
        <p:nvPicPr>
          <p:cNvPr id="610" name="Google Shape;610;p43"/>
          <p:cNvPicPr preferRelativeResize="0"/>
          <p:nvPr/>
        </p:nvPicPr>
        <p:blipFill rotWithShape="1">
          <a:blip r:embed="rId3">
            <a:alphaModFix/>
          </a:blip>
          <a:srcRect t="14802" b="25054"/>
          <a:stretch/>
        </p:blipFill>
        <p:spPr>
          <a:xfrm>
            <a:off x="6315467" y="2325949"/>
            <a:ext cx="5462000" cy="31114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Understanding the Core Phases of RAD Methodology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Differentiate Between RAD and Traditional Development Methodologies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Apply RAD Phases to a Real-world Scenario</a:t>
            </a:r>
          </a:p>
        </p:txBody>
      </p:sp>
    </p:spTree>
    <p:extLst>
      <p:ext uri="{BB962C8B-B14F-4D97-AF65-F5344CB8AC3E}">
        <p14:creationId xmlns:p14="http://schemas.microsoft.com/office/powerpoint/2010/main" val="399900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dirty="0"/>
              <a:t>Core Phases of RAD Methodology</a:t>
            </a:r>
          </a:p>
        </p:txBody>
      </p:sp>
    </p:spTree>
    <p:extLst>
      <p:ext uri="{BB962C8B-B14F-4D97-AF65-F5344CB8AC3E}">
        <p14:creationId xmlns:p14="http://schemas.microsoft.com/office/powerpoint/2010/main" val="47296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94B3-3CD0-0490-91BD-6AA9080E0C00}"/>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669F3F4C-CCE9-474E-CECD-8F6FBDEAED1E}"/>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6E390462-559F-9E25-31E7-58A29EB0C77E}"/>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2065876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79A9-1D67-C30E-20AB-B732BE9D2271}"/>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148030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Requirements Gathering</a:t>
            </a:r>
          </a:p>
        </p:txBody>
      </p:sp>
      <p:pic>
        <p:nvPicPr>
          <p:cNvPr id="5" name="Picture Placeholder 4">
            <a:extLst>
              <a:ext uri="{FF2B5EF4-FFF2-40B4-BE49-F238E27FC236}">
                <a16:creationId xmlns:a16="http://schemas.microsoft.com/office/drawing/2014/main" id="{9797CAA1-9B40-3B7C-B5F9-A687D6C195F6}"/>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first phase of RAD methodology is Requirements Gathering. This involves identifying the needs of the customer and understanding the scope of the project.</a:t>
            </a:r>
          </a:p>
          <a:p>
            <a:pPr>
              <a:buFontTx/>
              <a:buChar char="•"/>
            </a:pPr>
            <a:r>
              <a:rPr lang="en-US"/>
              <a:t>The requirements should be documented in detail and agreed upon by both the customer and the development team.</a:t>
            </a:r>
          </a:p>
        </p:txBody>
      </p:sp>
    </p:spTree>
    <p:extLst>
      <p:ext uri="{BB962C8B-B14F-4D97-AF65-F5344CB8AC3E}">
        <p14:creationId xmlns:p14="http://schemas.microsoft.com/office/powerpoint/2010/main" val="314613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Design</a:t>
            </a:r>
          </a:p>
        </p:txBody>
      </p:sp>
      <p:pic>
        <p:nvPicPr>
          <p:cNvPr id="5" name="Picture Placeholder 4">
            <a:extLst>
              <a:ext uri="{FF2B5EF4-FFF2-40B4-BE49-F238E27FC236}">
                <a16:creationId xmlns:a16="http://schemas.microsoft.com/office/drawing/2014/main" id="{CE6CE4C6-3E3B-C5FD-3A45-567CE2167BE2}"/>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second phase of RAD methodology is Design. This involves creating a blueprint for the project, which includes the architecture, user interface, and database design.</a:t>
            </a:r>
          </a:p>
          <a:p>
            <a:pPr>
              <a:buFontTx/>
              <a:buChar char="•"/>
            </a:pPr>
            <a:r>
              <a:rPr lang="en-US"/>
              <a:t>The design should be reviewed and approved by the customer before proceeding to the next phase.</a:t>
            </a:r>
          </a:p>
        </p:txBody>
      </p:sp>
    </p:spTree>
    <p:extLst>
      <p:ext uri="{BB962C8B-B14F-4D97-AF65-F5344CB8AC3E}">
        <p14:creationId xmlns:p14="http://schemas.microsoft.com/office/powerpoint/2010/main" val="249127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Development</a:t>
            </a:r>
          </a:p>
        </p:txBody>
      </p:sp>
      <p:pic>
        <p:nvPicPr>
          <p:cNvPr id="5" name="Picture Placeholder 4">
            <a:extLst>
              <a:ext uri="{FF2B5EF4-FFF2-40B4-BE49-F238E27FC236}">
                <a16:creationId xmlns:a16="http://schemas.microsoft.com/office/drawing/2014/main" id="{2D0BE6F9-E0A2-7384-A188-67CAADF56C3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third phase of RAD methodology is Development. This involves building the application according to the design specifications.</a:t>
            </a:r>
          </a:p>
          <a:p>
            <a:pPr>
              <a:buFontTx/>
              <a:buChar char="•"/>
            </a:pPr>
            <a:r>
              <a:rPr lang="en-US"/>
              <a:t>The development team should use the latest technologies and best practices to ensure the application is robust and secure.</a:t>
            </a:r>
          </a:p>
        </p:txBody>
      </p:sp>
    </p:spTree>
    <p:extLst>
      <p:ext uri="{BB962C8B-B14F-4D97-AF65-F5344CB8AC3E}">
        <p14:creationId xmlns:p14="http://schemas.microsoft.com/office/powerpoint/2010/main" val="264212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Testing</a:t>
            </a:r>
          </a:p>
        </p:txBody>
      </p:sp>
      <p:pic>
        <p:nvPicPr>
          <p:cNvPr id="5" name="Picture Placeholder 4">
            <a:extLst>
              <a:ext uri="{FF2B5EF4-FFF2-40B4-BE49-F238E27FC236}">
                <a16:creationId xmlns:a16="http://schemas.microsoft.com/office/drawing/2014/main" id="{D0388909-55F4-6BBC-4447-49EB2266AE92}"/>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fourth phase of RAD methodology is Testing. This involves testing the application to ensure it meets the customer's requirements and is of the highest quality.</a:t>
            </a:r>
          </a:p>
          <a:p>
            <a:pPr>
              <a:buFontTx/>
              <a:buChar char="•"/>
            </a:pPr>
            <a:r>
              <a:rPr lang="en-US"/>
              <a:t>The testing should include unit tests, integration tests, and user acceptance tests to ensure the application is bug-free and ready for deployment.</a:t>
            </a:r>
          </a:p>
        </p:txBody>
      </p:sp>
    </p:spTree>
    <p:extLst>
      <p:ext uri="{BB962C8B-B14F-4D97-AF65-F5344CB8AC3E}">
        <p14:creationId xmlns:p14="http://schemas.microsoft.com/office/powerpoint/2010/main" val="237892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Deployment</a:t>
            </a:r>
          </a:p>
        </p:txBody>
      </p:sp>
      <p:pic>
        <p:nvPicPr>
          <p:cNvPr id="5" name="Picture Placeholder 4">
            <a:extLst>
              <a:ext uri="{FF2B5EF4-FFF2-40B4-BE49-F238E27FC236}">
                <a16:creationId xmlns:a16="http://schemas.microsoft.com/office/drawing/2014/main" id="{15847B38-6567-1C9A-F19A-B3D4A47D9F2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fifth phase of RAD methodology is Deployment. This involves releasing the application to the customer and making it available to the public.</a:t>
            </a:r>
          </a:p>
          <a:p>
            <a:pPr>
              <a:buFontTx/>
              <a:buChar char="•"/>
            </a:pPr>
            <a:r>
              <a:rPr lang="en-US"/>
              <a:t>The deployment should be done in a controlled manner to ensure the application is stable and secure.</a:t>
            </a:r>
          </a:p>
        </p:txBody>
      </p:sp>
    </p:spTree>
    <p:extLst>
      <p:ext uri="{BB962C8B-B14F-4D97-AF65-F5344CB8AC3E}">
        <p14:creationId xmlns:p14="http://schemas.microsoft.com/office/powerpoint/2010/main" val="10276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DABEE7-56B0-4FEC-B441-658B67990960}">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75</TotalTime>
  <Words>2132</Words>
  <Application>Microsoft Office PowerPoint</Application>
  <PresentationFormat>Widescreen</PresentationFormat>
  <Paragraphs>168</Paragraphs>
  <Slides>41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Objectives</vt:lpstr>
      <vt:lpstr>Core Phases of RAD Methodology</vt:lpstr>
      <vt:lpstr>Requirements Gathering</vt:lpstr>
      <vt:lpstr>Design</vt:lpstr>
      <vt:lpstr>Development</vt:lpstr>
      <vt:lpstr>Testing</vt:lpstr>
      <vt:lpstr>Deployment</vt:lpstr>
      <vt:lpstr>Maintenance</vt:lpstr>
      <vt:lpstr>Advantages of RAD</vt:lpstr>
      <vt:lpstr>Disadvantages of RAD</vt:lpstr>
      <vt:lpstr>Conclusion</vt:lpstr>
      <vt:lpstr>Difference Between RAD and Traditional Development Methodogy</vt:lpstr>
      <vt:lpstr>RAD vs Traditional?</vt:lpstr>
      <vt:lpstr>What is RAD?</vt:lpstr>
      <vt:lpstr>What is Traditional Development?</vt:lpstr>
      <vt:lpstr>Advantages of RAD</vt:lpstr>
      <vt:lpstr>Disadvantages of RAD</vt:lpstr>
      <vt:lpstr>Advantages of Traditional Development</vt:lpstr>
      <vt:lpstr>Disadvantages of Traditional Development</vt:lpstr>
      <vt:lpstr>Which Methodology is Right for You?</vt:lpstr>
      <vt:lpstr>Conclusion</vt:lpstr>
      <vt:lpstr>RAD Phases to a Real-world Scenario</vt:lpstr>
      <vt:lpstr>What is RAD?</vt:lpstr>
      <vt:lpstr>RAD Phases</vt:lpstr>
      <vt:lpstr>Requirements Gathering</vt:lpstr>
      <vt:lpstr>Design</vt:lpstr>
      <vt:lpstr>Implementation</vt:lpstr>
      <vt:lpstr>Testing</vt:lpstr>
      <vt:lpstr>Real-world Scenario</vt:lpstr>
      <vt:lpstr>Benefits of RAD</vt:lpstr>
      <vt:lpstr>Conclusion</vt:lpstr>
      <vt:lpstr>Another branch</vt:lpstr>
      <vt:lpstr>PowerPoint Presentation</vt:lpstr>
      <vt:lpstr>More branches!</vt:lpstr>
      <vt:lpstr>PowerPoint Presentation</vt:lpstr>
      <vt:lpstr>What will be the output?</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Phases of RAD Methodology</dc:title>
  <dc:creator>Ali Mostafa</dc:creator>
  <cp:lastModifiedBy>Daanish hussain</cp:lastModifiedBy>
  <cp:revision>19</cp:revision>
  <dcterms:created xsi:type="dcterms:W3CDTF">2023-09-06T12:07:07Z</dcterms:created>
  <dcterms:modified xsi:type="dcterms:W3CDTF">2023-11-30T14:20:25Z</dcterms:modified>
</cp:coreProperties>
</file>