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73" r:id="rId5"/>
    <p:sldId id="257" r:id="rId6"/>
    <p:sldId id="264" r:id="rId7"/>
    <p:sldId id="263" r:id="rId8"/>
    <p:sldId id="272" r:id="rId9"/>
    <p:sldId id="274" r:id="rId10"/>
    <p:sldId id="275" r:id="rId11"/>
    <p:sldId id="276" r:id="rId12"/>
    <p:sldId id="277" r:id="rId13"/>
    <p:sldId id="266" r:id="rId14"/>
    <p:sldId id="269" r:id="rId15"/>
    <p:sldId id="270" r:id="rId16"/>
    <p:sldId id="268" r:id="rId17"/>
    <p:sldId id="289" r:id="rId18"/>
    <p:sldId id="290" r:id="rId19"/>
    <p:sldId id="282" r:id="rId20"/>
    <p:sldId id="283" r:id="rId21"/>
    <p:sldId id="271" r:id="rId22"/>
    <p:sldId id="278" r:id="rId23"/>
    <p:sldId id="279" r:id="rId24"/>
    <p:sldId id="281" r:id="rId25"/>
    <p:sldId id="280"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6059F-1CED-4EA5-A86E-A4A09BB94E44}" v="544" dt="2024-04-25T18:21:04.875"/>
    <p1510:client id="{CAFC8BB1-FFC0-4F80-BB35-01B1AFF87441}" v="3923" dt="2024-04-24T20:07:11.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6FB9E-D12F-40A8-A1DC-A4BC65E11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68BD99-3298-4625-8D6A-0BDAD9F1A5A5}">
      <dgm:prSet/>
      <dgm:spPr/>
      <dgm:t>
        <a:bodyPr/>
        <a:lstStyle/>
        <a:p>
          <a:r>
            <a:rPr lang="en-US" b="1"/>
            <a:t>PROJECT SPECIFICATIONS.</a:t>
          </a:r>
          <a:endParaRPr lang="en-US"/>
        </a:p>
      </dgm:t>
    </dgm:pt>
    <dgm:pt modelId="{2C3ED546-3D23-4CF9-B4B0-9CE9F4AFFA7B}" type="parTrans" cxnId="{EDA2161B-A075-4DC8-8444-5C7E4AC76371}">
      <dgm:prSet/>
      <dgm:spPr/>
      <dgm:t>
        <a:bodyPr/>
        <a:lstStyle/>
        <a:p>
          <a:endParaRPr lang="en-US"/>
        </a:p>
      </dgm:t>
    </dgm:pt>
    <dgm:pt modelId="{EFAC1623-29B5-4250-B98E-B1FFDA99F936}" type="sibTrans" cxnId="{EDA2161B-A075-4DC8-8444-5C7E4AC76371}">
      <dgm:prSet/>
      <dgm:spPr/>
      <dgm:t>
        <a:bodyPr/>
        <a:lstStyle/>
        <a:p>
          <a:endParaRPr lang="en-US"/>
        </a:p>
      </dgm:t>
    </dgm:pt>
    <dgm:pt modelId="{9D6B44DC-3FDA-4B89-BE84-143338014AD6}">
      <dgm:prSet/>
      <dgm:spPr>
        <a:solidFill>
          <a:schemeClr val="accent5">
            <a:lumMod val="60000"/>
            <a:lumOff val="40000"/>
          </a:schemeClr>
        </a:solidFill>
      </dgm:spPr>
      <dgm:t>
        <a:bodyPr/>
        <a:lstStyle/>
        <a:p>
          <a:r>
            <a:rPr lang="en-US"/>
            <a:t>Both projects should be produced in python using agile methodology. </a:t>
          </a:r>
        </a:p>
      </dgm:t>
    </dgm:pt>
    <dgm:pt modelId="{9075ADF4-88B2-4244-87AD-E3AF2DA73B12}" type="parTrans" cxnId="{AED438BC-45E7-47F1-8EE7-56796C622358}">
      <dgm:prSet/>
      <dgm:spPr/>
      <dgm:t>
        <a:bodyPr/>
        <a:lstStyle/>
        <a:p>
          <a:endParaRPr lang="en-US"/>
        </a:p>
      </dgm:t>
    </dgm:pt>
    <dgm:pt modelId="{76205857-9FA0-4734-B9D3-97595F8E8D6C}" type="sibTrans" cxnId="{AED438BC-45E7-47F1-8EE7-56796C622358}">
      <dgm:prSet/>
      <dgm:spPr/>
      <dgm:t>
        <a:bodyPr/>
        <a:lstStyle/>
        <a:p>
          <a:endParaRPr lang="en-US"/>
        </a:p>
      </dgm:t>
    </dgm:pt>
    <dgm:pt modelId="{80264335-403E-4FCD-BCB9-8E33CD311CE5}">
      <dgm:prSet/>
      <dgm:spPr>
        <a:solidFill>
          <a:schemeClr val="accent2">
            <a:lumMod val="60000"/>
            <a:lumOff val="40000"/>
          </a:schemeClr>
        </a:solidFill>
      </dgm:spPr>
      <dgm:t>
        <a:bodyPr/>
        <a:lstStyle/>
        <a:p>
          <a:r>
            <a:rPr lang="en-US"/>
            <a:t>There will be three scums per sprint held on Monday, Wednesday and Thursday.</a:t>
          </a:r>
        </a:p>
      </dgm:t>
    </dgm:pt>
    <dgm:pt modelId="{B30D9B46-5B5A-4CD2-81D9-8988A1C010A2}" type="parTrans" cxnId="{A712E57A-17BB-49B3-9FD6-B5EA19EBEF64}">
      <dgm:prSet/>
      <dgm:spPr/>
      <dgm:t>
        <a:bodyPr/>
        <a:lstStyle/>
        <a:p>
          <a:endParaRPr lang="en-US"/>
        </a:p>
      </dgm:t>
    </dgm:pt>
    <dgm:pt modelId="{6F398824-A30D-4084-8481-2B9C347017FC}" type="sibTrans" cxnId="{A712E57A-17BB-49B3-9FD6-B5EA19EBEF64}">
      <dgm:prSet/>
      <dgm:spPr/>
      <dgm:t>
        <a:bodyPr/>
        <a:lstStyle/>
        <a:p>
          <a:endParaRPr lang="en-US"/>
        </a:p>
      </dgm:t>
    </dgm:pt>
    <dgm:pt modelId="{D236B79D-C056-48A9-BB84-59ADAE496A41}">
      <dgm:prSet/>
      <dgm:spPr>
        <a:solidFill>
          <a:schemeClr val="tx2">
            <a:lumMod val="75000"/>
            <a:lumOff val="25000"/>
          </a:schemeClr>
        </a:solidFill>
      </dgm:spPr>
      <dgm:t>
        <a:bodyPr/>
        <a:lstStyle/>
        <a:p>
          <a:r>
            <a:rPr lang="en-US"/>
            <a:t>Each product will be delivered in two sprints. Each sprint will last 2 weeks. </a:t>
          </a:r>
        </a:p>
      </dgm:t>
    </dgm:pt>
    <dgm:pt modelId="{CAB28C62-949E-4BC9-8DAE-513CC628F984}" type="parTrans" cxnId="{1F620AEC-B667-4275-AC9E-9E0DE49C3590}">
      <dgm:prSet/>
      <dgm:spPr/>
      <dgm:t>
        <a:bodyPr/>
        <a:lstStyle/>
        <a:p>
          <a:endParaRPr lang="en-US"/>
        </a:p>
      </dgm:t>
    </dgm:pt>
    <dgm:pt modelId="{466ABF18-3004-42F8-938F-A60C1E2EB9E0}" type="sibTrans" cxnId="{1F620AEC-B667-4275-AC9E-9E0DE49C3590}">
      <dgm:prSet/>
      <dgm:spPr/>
      <dgm:t>
        <a:bodyPr/>
        <a:lstStyle/>
        <a:p>
          <a:endParaRPr lang="en-US"/>
        </a:p>
      </dgm:t>
    </dgm:pt>
    <dgm:pt modelId="{790356D5-1330-4980-A226-4651717BE175}">
      <dgm:prSet/>
      <dgm:spPr>
        <a:solidFill>
          <a:schemeClr val="accent6">
            <a:lumMod val="75000"/>
          </a:schemeClr>
        </a:solidFill>
      </dgm:spPr>
      <dgm:t>
        <a:bodyPr/>
        <a:lstStyle/>
        <a:p>
          <a:r>
            <a:rPr lang="en-US"/>
            <a:t>Each team will consist of a:</a:t>
          </a:r>
        </a:p>
      </dgm:t>
    </dgm:pt>
    <dgm:pt modelId="{79C6A245-5AB3-4D93-9D0C-11D11147E5D9}" type="parTrans" cxnId="{B74A4AB1-3538-4BC6-A554-C0E5F42500D0}">
      <dgm:prSet/>
      <dgm:spPr/>
      <dgm:t>
        <a:bodyPr/>
        <a:lstStyle/>
        <a:p>
          <a:endParaRPr lang="en-US"/>
        </a:p>
      </dgm:t>
    </dgm:pt>
    <dgm:pt modelId="{CB36C2D9-DE61-46AD-9492-6A9BE218170B}" type="sibTrans" cxnId="{B74A4AB1-3538-4BC6-A554-C0E5F42500D0}">
      <dgm:prSet/>
      <dgm:spPr/>
      <dgm:t>
        <a:bodyPr/>
        <a:lstStyle/>
        <a:p>
          <a:endParaRPr lang="en-US"/>
        </a:p>
      </dgm:t>
    </dgm:pt>
    <dgm:pt modelId="{E65E60D0-D7AE-4F35-87A1-CBC17697C108}">
      <dgm:prSet/>
      <dgm:spPr>
        <a:solidFill>
          <a:schemeClr val="accent6">
            <a:lumMod val="75000"/>
          </a:schemeClr>
        </a:solidFill>
      </dgm:spPr>
      <dgm:t>
        <a:bodyPr/>
        <a:lstStyle/>
        <a:p>
          <a:r>
            <a:rPr lang="en-US"/>
            <a:t>Software developer who is also going to be the architect for the app</a:t>
          </a:r>
        </a:p>
      </dgm:t>
    </dgm:pt>
    <dgm:pt modelId="{5F4A97C7-3D66-4C09-8A13-169DD34DE221}" type="parTrans" cxnId="{FD03E58B-F416-4654-9ECF-4ABA8A1D8E4C}">
      <dgm:prSet/>
      <dgm:spPr/>
      <dgm:t>
        <a:bodyPr/>
        <a:lstStyle/>
        <a:p>
          <a:endParaRPr lang="en-US"/>
        </a:p>
      </dgm:t>
    </dgm:pt>
    <dgm:pt modelId="{0CE3681E-6482-4674-98DF-980FD9B276FB}" type="sibTrans" cxnId="{FD03E58B-F416-4654-9ECF-4ABA8A1D8E4C}">
      <dgm:prSet/>
      <dgm:spPr/>
      <dgm:t>
        <a:bodyPr/>
        <a:lstStyle/>
        <a:p>
          <a:endParaRPr lang="en-US"/>
        </a:p>
      </dgm:t>
    </dgm:pt>
    <dgm:pt modelId="{241711E8-A20E-4016-804C-651583CA0C8B}">
      <dgm:prSet/>
      <dgm:spPr>
        <a:solidFill>
          <a:schemeClr val="accent6">
            <a:lumMod val="75000"/>
          </a:schemeClr>
        </a:solidFill>
      </dgm:spPr>
      <dgm:t>
        <a:bodyPr/>
        <a:lstStyle/>
        <a:p>
          <a:r>
            <a:rPr lang="en-US"/>
            <a:t>Tester who is also going to be UX designer </a:t>
          </a:r>
        </a:p>
      </dgm:t>
    </dgm:pt>
    <dgm:pt modelId="{3A1ED4F6-5E9D-433E-9CAD-F87FD5CBD8C1}" type="parTrans" cxnId="{1B9B012A-2F82-46B4-A288-ECC30E2F3C11}">
      <dgm:prSet/>
      <dgm:spPr/>
      <dgm:t>
        <a:bodyPr/>
        <a:lstStyle/>
        <a:p>
          <a:endParaRPr lang="en-US"/>
        </a:p>
      </dgm:t>
    </dgm:pt>
    <dgm:pt modelId="{8FE2C9C4-3537-4456-96B2-8B915F057226}" type="sibTrans" cxnId="{1B9B012A-2F82-46B4-A288-ECC30E2F3C11}">
      <dgm:prSet/>
      <dgm:spPr/>
      <dgm:t>
        <a:bodyPr/>
        <a:lstStyle/>
        <a:p>
          <a:endParaRPr lang="en-US"/>
        </a:p>
      </dgm:t>
    </dgm:pt>
    <dgm:pt modelId="{FE63F3CA-BA6F-4742-851D-B9B0591FBA85}">
      <dgm:prSet/>
      <dgm:spPr>
        <a:solidFill>
          <a:schemeClr val="accent6">
            <a:lumMod val="75000"/>
          </a:schemeClr>
        </a:solidFill>
      </dgm:spPr>
      <dgm:t>
        <a:bodyPr/>
        <a:lstStyle/>
        <a:p>
          <a:r>
            <a:rPr lang="en-US"/>
            <a:t>Scrum master who is also going to be the project manager.  </a:t>
          </a:r>
        </a:p>
      </dgm:t>
    </dgm:pt>
    <dgm:pt modelId="{1F05252D-230C-4A3C-A54F-500111FB05B9}" type="parTrans" cxnId="{7F7B1BA9-C5ED-4ACF-8AF9-98D7B56AD71C}">
      <dgm:prSet/>
      <dgm:spPr/>
      <dgm:t>
        <a:bodyPr/>
        <a:lstStyle/>
        <a:p>
          <a:endParaRPr lang="en-US"/>
        </a:p>
      </dgm:t>
    </dgm:pt>
    <dgm:pt modelId="{CB6111E1-86F0-4D6F-AE51-9A059C67B7BD}" type="sibTrans" cxnId="{7F7B1BA9-C5ED-4ACF-8AF9-98D7B56AD71C}">
      <dgm:prSet/>
      <dgm:spPr/>
      <dgm:t>
        <a:bodyPr/>
        <a:lstStyle/>
        <a:p>
          <a:endParaRPr lang="en-US"/>
        </a:p>
      </dgm:t>
    </dgm:pt>
    <dgm:pt modelId="{BAAA3B8A-A858-4010-8B29-F32DCBBEDAC1}">
      <dgm:prSet/>
      <dgm:spPr/>
      <dgm:t>
        <a:bodyPr/>
        <a:lstStyle/>
        <a:p>
          <a:r>
            <a:rPr lang="en-US"/>
            <a:t>Team A will be team’s B customer and vice versa.</a:t>
          </a:r>
        </a:p>
      </dgm:t>
    </dgm:pt>
    <dgm:pt modelId="{AD663561-0585-4F6F-BDE1-126EC42DF68A}" type="parTrans" cxnId="{47BF9135-0272-48A3-B696-EDD4F2C0B195}">
      <dgm:prSet/>
      <dgm:spPr/>
      <dgm:t>
        <a:bodyPr/>
        <a:lstStyle/>
        <a:p>
          <a:endParaRPr lang="en-US"/>
        </a:p>
      </dgm:t>
    </dgm:pt>
    <dgm:pt modelId="{4055CD43-CB29-4984-ACDD-FEF178D31F10}" type="sibTrans" cxnId="{47BF9135-0272-48A3-B696-EDD4F2C0B195}">
      <dgm:prSet/>
      <dgm:spPr/>
      <dgm:t>
        <a:bodyPr/>
        <a:lstStyle/>
        <a:p>
          <a:endParaRPr lang="en-US"/>
        </a:p>
      </dgm:t>
    </dgm:pt>
    <dgm:pt modelId="{BF393AD7-419A-40B8-A772-3BAB4E3B046A}" type="pres">
      <dgm:prSet presAssocID="{1826FB9E-D12F-40A8-A1DC-A4BC65E118FA}" presName="diagram" presStyleCnt="0">
        <dgm:presLayoutVars>
          <dgm:dir/>
          <dgm:resizeHandles val="exact"/>
        </dgm:presLayoutVars>
      </dgm:prSet>
      <dgm:spPr/>
    </dgm:pt>
    <dgm:pt modelId="{EAA24DD7-EF15-435A-852D-C00B9DAFA886}" type="pres">
      <dgm:prSet presAssocID="{AF68BD99-3298-4625-8D6A-0BDAD9F1A5A5}" presName="node" presStyleLbl="node1" presStyleIdx="0" presStyleCnt="6" custScaleY="27636" custLinFactNeighborX="861" custLinFactNeighborY="-37788">
        <dgm:presLayoutVars>
          <dgm:bulletEnabled val="1"/>
        </dgm:presLayoutVars>
      </dgm:prSet>
      <dgm:spPr/>
    </dgm:pt>
    <dgm:pt modelId="{EC68AAB9-0D63-4879-BE4E-8CC36B890C73}" type="pres">
      <dgm:prSet presAssocID="{EFAC1623-29B5-4250-B98E-B1FFDA99F936}" presName="sibTrans" presStyleCnt="0"/>
      <dgm:spPr/>
    </dgm:pt>
    <dgm:pt modelId="{B4F44A09-6933-4595-8000-DE65392799E5}" type="pres">
      <dgm:prSet presAssocID="{9D6B44DC-3FDA-4B89-BE84-143338014AD6}" presName="node" presStyleLbl="node1" presStyleIdx="1" presStyleCnt="6">
        <dgm:presLayoutVars>
          <dgm:bulletEnabled val="1"/>
        </dgm:presLayoutVars>
      </dgm:prSet>
      <dgm:spPr/>
    </dgm:pt>
    <dgm:pt modelId="{4D29E39F-69EB-4751-A845-2A87BD08200C}" type="pres">
      <dgm:prSet presAssocID="{76205857-9FA0-4734-B9D3-97595F8E8D6C}" presName="sibTrans" presStyleCnt="0"/>
      <dgm:spPr/>
    </dgm:pt>
    <dgm:pt modelId="{6E50D470-B399-41CE-BC41-23142485CB7C}" type="pres">
      <dgm:prSet presAssocID="{80264335-403E-4FCD-BCB9-8E33CD311CE5}" presName="node" presStyleLbl="node1" presStyleIdx="2" presStyleCnt="6">
        <dgm:presLayoutVars>
          <dgm:bulletEnabled val="1"/>
        </dgm:presLayoutVars>
      </dgm:prSet>
      <dgm:spPr/>
    </dgm:pt>
    <dgm:pt modelId="{BA21C1C5-B4CB-4B2D-85C0-A3836569D070}" type="pres">
      <dgm:prSet presAssocID="{6F398824-A30D-4084-8481-2B9C347017FC}" presName="sibTrans" presStyleCnt="0"/>
      <dgm:spPr/>
    </dgm:pt>
    <dgm:pt modelId="{2CFF0BB9-BBE2-4819-B7F7-62E75A2AB61B}" type="pres">
      <dgm:prSet presAssocID="{D236B79D-C056-48A9-BB84-59ADAE496A41}" presName="node" presStyleLbl="node1" presStyleIdx="3" presStyleCnt="6">
        <dgm:presLayoutVars>
          <dgm:bulletEnabled val="1"/>
        </dgm:presLayoutVars>
      </dgm:prSet>
      <dgm:spPr/>
    </dgm:pt>
    <dgm:pt modelId="{4C0D9A8D-898B-4C0D-9BF3-9D0FC5CE2D79}" type="pres">
      <dgm:prSet presAssocID="{466ABF18-3004-42F8-938F-A60C1E2EB9E0}" presName="sibTrans" presStyleCnt="0"/>
      <dgm:spPr/>
    </dgm:pt>
    <dgm:pt modelId="{F4A951FB-D19E-4690-B1FE-BB3A4DB25D28}" type="pres">
      <dgm:prSet presAssocID="{790356D5-1330-4980-A226-4651717BE175}" presName="node" presStyleLbl="node1" presStyleIdx="4" presStyleCnt="6">
        <dgm:presLayoutVars>
          <dgm:bulletEnabled val="1"/>
        </dgm:presLayoutVars>
      </dgm:prSet>
      <dgm:spPr/>
    </dgm:pt>
    <dgm:pt modelId="{CD438821-C3CC-4BA7-9D24-1E23C2122D1E}" type="pres">
      <dgm:prSet presAssocID="{CB36C2D9-DE61-46AD-9492-6A9BE218170B}" presName="sibTrans" presStyleCnt="0"/>
      <dgm:spPr/>
    </dgm:pt>
    <dgm:pt modelId="{402A3278-5170-4109-97CB-83E83FD8DB08}" type="pres">
      <dgm:prSet presAssocID="{BAAA3B8A-A858-4010-8B29-F32DCBBEDAC1}" presName="node" presStyleLbl="node1" presStyleIdx="5" presStyleCnt="6">
        <dgm:presLayoutVars>
          <dgm:bulletEnabled val="1"/>
        </dgm:presLayoutVars>
      </dgm:prSet>
      <dgm:spPr/>
    </dgm:pt>
  </dgm:ptLst>
  <dgm:cxnLst>
    <dgm:cxn modelId="{E54F4000-0625-4676-BE2F-EB563B3E5B9F}" type="presOf" srcId="{790356D5-1330-4980-A226-4651717BE175}" destId="{F4A951FB-D19E-4690-B1FE-BB3A4DB25D28}" srcOrd="0" destOrd="0" presId="urn:microsoft.com/office/officeart/2005/8/layout/default"/>
    <dgm:cxn modelId="{EDA2161B-A075-4DC8-8444-5C7E4AC76371}" srcId="{1826FB9E-D12F-40A8-A1DC-A4BC65E118FA}" destId="{AF68BD99-3298-4625-8D6A-0BDAD9F1A5A5}" srcOrd="0" destOrd="0" parTransId="{2C3ED546-3D23-4CF9-B4B0-9CE9F4AFFA7B}" sibTransId="{EFAC1623-29B5-4250-B98E-B1FFDA99F936}"/>
    <dgm:cxn modelId="{1B9B012A-2F82-46B4-A288-ECC30E2F3C11}" srcId="{790356D5-1330-4980-A226-4651717BE175}" destId="{241711E8-A20E-4016-804C-651583CA0C8B}" srcOrd="1" destOrd="0" parTransId="{3A1ED4F6-5E9D-433E-9CAD-F87FD5CBD8C1}" sibTransId="{8FE2C9C4-3537-4456-96B2-8B915F057226}"/>
    <dgm:cxn modelId="{47BF9135-0272-48A3-B696-EDD4F2C0B195}" srcId="{1826FB9E-D12F-40A8-A1DC-A4BC65E118FA}" destId="{BAAA3B8A-A858-4010-8B29-F32DCBBEDAC1}" srcOrd="5" destOrd="0" parTransId="{AD663561-0585-4F6F-BDE1-126EC42DF68A}" sibTransId="{4055CD43-CB29-4984-ACDD-FEF178D31F10}"/>
    <dgm:cxn modelId="{C66A2238-530F-44BF-B1DB-573FEA444F2A}" type="presOf" srcId="{9D6B44DC-3FDA-4B89-BE84-143338014AD6}" destId="{B4F44A09-6933-4595-8000-DE65392799E5}" srcOrd="0" destOrd="0" presId="urn:microsoft.com/office/officeart/2005/8/layout/default"/>
    <dgm:cxn modelId="{16428846-04E2-4378-BCFB-56BFF4D5F9C6}" type="presOf" srcId="{1826FB9E-D12F-40A8-A1DC-A4BC65E118FA}" destId="{BF393AD7-419A-40B8-A772-3BAB4E3B046A}" srcOrd="0" destOrd="0" presId="urn:microsoft.com/office/officeart/2005/8/layout/default"/>
    <dgm:cxn modelId="{E0932B6D-F6A7-4893-9F8B-C14515B1054F}" type="presOf" srcId="{AF68BD99-3298-4625-8D6A-0BDAD9F1A5A5}" destId="{EAA24DD7-EF15-435A-852D-C00B9DAFA886}" srcOrd="0" destOrd="0" presId="urn:microsoft.com/office/officeart/2005/8/layout/default"/>
    <dgm:cxn modelId="{8E77DD4E-1D19-4C98-99E6-C36A76952DF4}" type="presOf" srcId="{80264335-403E-4FCD-BCB9-8E33CD311CE5}" destId="{6E50D470-B399-41CE-BC41-23142485CB7C}" srcOrd="0" destOrd="0" presId="urn:microsoft.com/office/officeart/2005/8/layout/default"/>
    <dgm:cxn modelId="{A712E57A-17BB-49B3-9FD6-B5EA19EBEF64}" srcId="{1826FB9E-D12F-40A8-A1DC-A4BC65E118FA}" destId="{80264335-403E-4FCD-BCB9-8E33CD311CE5}" srcOrd="2" destOrd="0" parTransId="{B30D9B46-5B5A-4CD2-81D9-8988A1C010A2}" sibTransId="{6F398824-A30D-4084-8481-2B9C347017FC}"/>
    <dgm:cxn modelId="{FD03E58B-F416-4654-9ECF-4ABA8A1D8E4C}" srcId="{790356D5-1330-4980-A226-4651717BE175}" destId="{E65E60D0-D7AE-4F35-87A1-CBC17697C108}" srcOrd="0" destOrd="0" parTransId="{5F4A97C7-3D66-4C09-8A13-169DD34DE221}" sibTransId="{0CE3681E-6482-4674-98DF-980FD9B276FB}"/>
    <dgm:cxn modelId="{73952BA2-A80E-4D5C-9DFA-30D8C2D9D359}" type="presOf" srcId="{BAAA3B8A-A858-4010-8B29-F32DCBBEDAC1}" destId="{402A3278-5170-4109-97CB-83E83FD8DB08}" srcOrd="0" destOrd="0" presId="urn:microsoft.com/office/officeart/2005/8/layout/default"/>
    <dgm:cxn modelId="{7F7B1BA9-C5ED-4ACF-8AF9-98D7B56AD71C}" srcId="{790356D5-1330-4980-A226-4651717BE175}" destId="{FE63F3CA-BA6F-4742-851D-B9B0591FBA85}" srcOrd="2" destOrd="0" parTransId="{1F05252D-230C-4A3C-A54F-500111FB05B9}" sibTransId="{CB6111E1-86F0-4D6F-AE51-9A059C67B7BD}"/>
    <dgm:cxn modelId="{B74A4AB1-3538-4BC6-A554-C0E5F42500D0}" srcId="{1826FB9E-D12F-40A8-A1DC-A4BC65E118FA}" destId="{790356D5-1330-4980-A226-4651717BE175}" srcOrd="4" destOrd="0" parTransId="{79C6A245-5AB3-4D93-9D0C-11D11147E5D9}" sibTransId="{CB36C2D9-DE61-46AD-9492-6A9BE218170B}"/>
    <dgm:cxn modelId="{10AF31B3-B9FB-4F7B-9245-BD7C13828270}" type="presOf" srcId="{241711E8-A20E-4016-804C-651583CA0C8B}" destId="{F4A951FB-D19E-4690-B1FE-BB3A4DB25D28}" srcOrd="0" destOrd="2" presId="urn:microsoft.com/office/officeart/2005/8/layout/default"/>
    <dgm:cxn modelId="{AED438BC-45E7-47F1-8EE7-56796C622358}" srcId="{1826FB9E-D12F-40A8-A1DC-A4BC65E118FA}" destId="{9D6B44DC-3FDA-4B89-BE84-143338014AD6}" srcOrd="1" destOrd="0" parTransId="{9075ADF4-88B2-4244-87AD-E3AF2DA73B12}" sibTransId="{76205857-9FA0-4734-B9D3-97595F8E8D6C}"/>
    <dgm:cxn modelId="{A52ED7C0-FCA0-414A-A761-869E99A98834}" type="presOf" srcId="{FE63F3CA-BA6F-4742-851D-B9B0591FBA85}" destId="{F4A951FB-D19E-4690-B1FE-BB3A4DB25D28}" srcOrd="0" destOrd="3" presId="urn:microsoft.com/office/officeart/2005/8/layout/default"/>
    <dgm:cxn modelId="{CD6033D5-3654-4041-A0C3-B26828CCFB8E}" type="presOf" srcId="{D236B79D-C056-48A9-BB84-59ADAE496A41}" destId="{2CFF0BB9-BBE2-4819-B7F7-62E75A2AB61B}" srcOrd="0" destOrd="0" presId="urn:microsoft.com/office/officeart/2005/8/layout/default"/>
    <dgm:cxn modelId="{66EA0EE5-5395-4C51-A8A3-EFC84D9B1F27}" type="presOf" srcId="{E65E60D0-D7AE-4F35-87A1-CBC17697C108}" destId="{F4A951FB-D19E-4690-B1FE-BB3A4DB25D28}" srcOrd="0" destOrd="1" presId="urn:microsoft.com/office/officeart/2005/8/layout/default"/>
    <dgm:cxn modelId="{1F620AEC-B667-4275-AC9E-9E0DE49C3590}" srcId="{1826FB9E-D12F-40A8-A1DC-A4BC65E118FA}" destId="{D236B79D-C056-48A9-BB84-59ADAE496A41}" srcOrd="3" destOrd="0" parTransId="{CAB28C62-949E-4BC9-8DAE-513CC628F984}" sibTransId="{466ABF18-3004-42F8-938F-A60C1E2EB9E0}"/>
    <dgm:cxn modelId="{1A0162FD-936D-406E-BA92-AF53D86D5366}" type="presParOf" srcId="{BF393AD7-419A-40B8-A772-3BAB4E3B046A}" destId="{EAA24DD7-EF15-435A-852D-C00B9DAFA886}" srcOrd="0" destOrd="0" presId="urn:microsoft.com/office/officeart/2005/8/layout/default"/>
    <dgm:cxn modelId="{725DAFE0-DBB6-4DDA-9584-54B5DCF2916A}" type="presParOf" srcId="{BF393AD7-419A-40B8-A772-3BAB4E3B046A}" destId="{EC68AAB9-0D63-4879-BE4E-8CC36B890C73}" srcOrd="1" destOrd="0" presId="urn:microsoft.com/office/officeart/2005/8/layout/default"/>
    <dgm:cxn modelId="{7DD39183-628B-4054-AABF-D173F35D51CA}" type="presParOf" srcId="{BF393AD7-419A-40B8-A772-3BAB4E3B046A}" destId="{B4F44A09-6933-4595-8000-DE65392799E5}" srcOrd="2" destOrd="0" presId="urn:microsoft.com/office/officeart/2005/8/layout/default"/>
    <dgm:cxn modelId="{DA040D70-331A-4824-A984-BB63B70A79D4}" type="presParOf" srcId="{BF393AD7-419A-40B8-A772-3BAB4E3B046A}" destId="{4D29E39F-69EB-4751-A845-2A87BD08200C}" srcOrd="3" destOrd="0" presId="urn:microsoft.com/office/officeart/2005/8/layout/default"/>
    <dgm:cxn modelId="{EE90CB84-3A26-4610-A545-C4A75119A69E}" type="presParOf" srcId="{BF393AD7-419A-40B8-A772-3BAB4E3B046A}" destId="{6E50D470-B399-41CE-BC41-23142485CB7C}" srcOrd="4" destOrd="0" presId="urn:microsoft.com/office/officeart/2005/8/layout/default"/>
    <dgm:cxn modelId="{06EB2A22-BEBC-4204-90E6-C5A31045CD65}" type="presParOf" srcId="{BF393AD7-419A-40B8-A772-3BAB4E3B046A}" destId="{BA21C1C5-B4CB-4B2D-85C0-A3836569D070}" srcOrd="5" destOrd="0" presId="urn:microsoft.com/office/officeart/2005/8/layout/default"/>
    <dgm:cxn modelId="{FA057935-89D9-4FBE-A2D6-C013F061A864}" type="presParOf" srcId="{BF393AD7-419A-40B8-A772-3BAB4E3B046A}" destId="{2CFF0BB9-BBE2-4819-B7F7-62E75A2AB61B}" srcOrd="6" destOrd="0" presId="urn:microsoft.com/office/officeart/2005/8/layout/default"/>
    <dgm:cxn modelId="{50830E62-3222-49AC-972F-2BBDFEC666B8}" type="presParOf" srcId="{BF393AD7-419A-40B8-A772-3BAB4E3B046A}" destId="{4C0D9A8D-898B-4C0D-9BF3-9D0FC5CE2D79}" srcOrd="7" destOrd="0" presId="urn:microsoft.com/office/officeart/2005/8/layout/default"/>
    <dgm:cxn modelId="{36E0116F-E594-4C2F-8775-CC880D6F6E52}" type="presParOf" srcId="{BF393AD7-419A-40B8-A772-3BAB4E3B046A}" destId="{F4A951FB-D19E-4690-B1FE-BB3A4DB25D28}" srcOrd="8" destOrd="0" presId="urn:microsoft.com/office/officeart/2005/8/layout/default"/>
    <dgm:cxn modelId="{9870B80C-7193-420F-B422-0FA326F6E2AF}" type="presParOf" srcId="{BF393AD7-419A-40B8-A772-3BAB4E3B046A}" destId="{CD438821-C3CC-4BA7-9D24-1E23C2122D1E}" srcOrd="9" destOrd="0" presId="urn:microsoft.com/office/officeart/2005/8/layout/default"/>
    <dgm:cxn modelId="{2E93A496-A2F7-46A5-93C7-50827F09F01C}" type="presParOf" srcId="{BF393AD7-419A-40B8-A772-3BAB4E3B046A}" destId="{402A3278-5170-4109-97CB-83E83FD8DB0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24DD7-EF15-435A-852D-C00B9DAFA886}">
      <dsp:nvSpPr>
        <dsp:cNvPr id="0" name=""/>
        <dsp:cNvSpPr/>
      </dsp:nvSpPr>
      <dsp:spPr>
        <a:xfrm>
          <a:off x="27160" y="181291"/>
          <a:ext cx="3154566" cy="52307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PROJECT SPECIFICATIONS.</a:t>
          </a:r>
          <a:endParaRPr lang="en-US" sz="1900" kern="1200"/>
        </a:p>
      </dsp:txBody>
      <dsp:txXfrm>
        <a:off x="27160" y="181291"/>
        <a:ext cx="3154566" cy="523077"/>
      </dsp:txXfrm>
    </dsp:sp>
    <dsp:sp modelId="{B4F44A09-6933-4595-8000-DE65392799E5}">
      <dsp:nvSpPr>
        <dsp:cNvPr id="0" name=""/>
        <dsp:cNvSpPr/>
      </dsp:nvSpPr>
      <dsp:spPr>
        <a:xfrm>
          <a:off x="3470023" y="211689"/>
          <a:ext cx="3154566" cy="1892740"/>
        </a:xfrm>
        <a:prstGeom prst="rect">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Both projects should be produced in python using agile methodology. </a:t>
          </a:r>
        </a:p>
      </dsp:txBody>
      <dsp:txXfrm>
        <a:off x="3470023" y="211689"/>
        <a:ext cx="3154566" cy="1892740"/>
      </dsp:txXfrm>
    </dsp:sp>
    <dsp:sp modelId="{6E50D470-B399-41CE-BC41-23142485CB7C}">
      <dsp:nvSpPr>
        <dsp:cNvPr id="0" name=""/>
        <dsp:cNvSpPr/>
      </dsp:nvSpPr>
      <dsp:spPr>
        <a:xfrm>
          <a:off x="6940047" y="211689"/>
          <a:ext cx="3154566" cy="1892740"/>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There will be three scums per sprint held on Monday, Wednesday and Thursday.</a:t>
          </a:r>
        </a:p>
      </dsp:txBody>
      <dsp:txXfrm>
        <a:off x="6940047" y="211689"/>
        <a:ext cx="3154566" cy="1892740"/>
      </dsp:txXfrm>
    </dsp:sp>
    <dsp:sp modelId="{2CFF0BB9-BBE2-4819-B7F7-62E75A2AB61B}">
      <dsp:nvSpPr>
        <dsp:cNvPr id="0" name=""/>
        <dsp:cNvSpPr/>
      </dsp:nvSpPr>
      <dsp:spPr>
        <a:xfrm>
          <a:off x="0" y="2419885"/>
          <a:ext cx="3154566" cy="1892740"/>
        </a:xfrm>
        <a:prstGeom prst="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Each product will be delivered in two sprints. Each sprint will last 2 weeks. </a:t>
          </a:r>
        </a:p>
      </dsp:txBody>
      <dsp:txXfrm>
        <a:off x="0" y="2419885"/>
        <a:ext cx="3154566" cy="1892740"/>
      </dsp:txXfrm>
    </dsp:sp>
    <dsp:sp modelId="{F4A951FB-D19E-4690-B1FE-BB3A4DB25D28}">
      <dsp:nvSpPr>
        <dsp:cNvPr id="0" name=""/>
        <dsp:cNvSpPr/>
      </dsp:nvSpPr>
      <dsp:spPr>
        <a:xfrm>
          <a:off x="3470023" y="2419885"/>
          <a:ext cx="3154566" cy="1892740"/>
        </a:xfrm>
        <a:prstGeom prst="rect">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Each team will consist of a:</a:t>
          </a:r>
        </a:p>
        <a:p>
          <a:pPr marL="114300" lvl="1" indent="-114300" algn="l" defTabSz="666750">
            <a:lnSpc>
              <a:spcPct val="90000"/>
            </a:lnSpc>
            <a:spcBef>
              <a:spcPct val="0"/>
            </a:spcBef>
            <a:spcAft>
              <a:spcPct val="15000"/>
            </a:spcAft>
            <a:buChar char="•"/>
          </a:pPr>
          <a:r>
            <a:rPr lang="en-US" sz="1500" kern="1200"/>
            <a:t>Software developer who is also going to be the architect for the app</a:t>
          </a:r>
        </a:p>
        <a:p>
          <a:pPr marL="114300" lvl="1" indent="-114300" algn="l" defTabSz="666750">
            <a:lnSpc>
              <a:spcPct val="90000"/>
            </a:lnSpc>
            <a:spcBef>
              <a:spcPct val="0"/>
            </a:spcBef>
            <a:spcAft>
              <a:spcPct val="15000"/>
            </a:spcAft>
            <a:buChar char="•"/>
          </a:pPr>
          <a:r>
            <a:rPr lang="en-US" sz="1500" kern="1200"/>
            <a:t>Tester who is also going to be UX designer </a:t>
          </a:r>
        </a:p>
        <a:p>
          <a:pPr marL="114300" lvl="1" indent="-114300" algn="l" defTabSz="666750">
            <a:lnSpc>
              <a:spcPct val="90000"/>
            </a:lnSpc>
            <a:spcBef>
              <a:spcPct val="0"/>
            </a:spcBef>
            <a:spcAft>
              <a:spcPct val="15000"/>
            </a:spcAft>
            <a:buChar char="•"/>
          </a:pPr>
          <a:r>
            <a:rPr lang="en-US" sz="1500" kern="1200"/>
            <a:t>Scrum master who is also going to be the project manager.  </a:t>
          </a:r>
        </a:p>
      </dsp:txBody>
      <dsp:txXfrm>
        <a:off x="3470023" y="2419885"/>
        <a:ext cx="3154566" cy="1892740"/>
      </dsp:txXfrm>
    </dsp:sp>
    <dsp:sp modelId="{402A3278-5170-4109-97CB-83E83FD8DB08}">
      <dsp:nvSpPr>
        <dsp:cNvPr id="0" name=""/>
        <dsp:cNvSpPr/>
      </dsp:nvSpPr>
      <dsp:spPr>
        <a:xfrm>
          <a:off x="6940047" y="2419885"/>
          <a:ext cx="3154566" cy="18927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Team A will be team’s B customer and vice versa.</a:t>
          </a:r>
        </a:p>
      </dsp:txBody>
      <dsp:txXfrm>
        <a:off x="6940047" y="2419885"/>
        <a:ext cx="3154566" cy="18927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79CA-3008-4478-D1C7-581AD10FC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7F4A6D-A698-DB2F-58DB-9DC3BD24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5AF5D0-B029-B00F-C233-1FE7B033F521}"/>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5" name="Footer Placeholder 4">
            <a:extLst>
              <a:ext uri="{FF2B5EF4-FFF2-40B4-BE49-F238E27FC236}">
                <a16:creationId xmlns:a16="http://schemas.microsoft.com/office/drawing/2014/main" id="{B032459F-EF14-F114-0398-07E2F4314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58D0ED-3C60-877A-503C-23848DEDCADD}"/>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31500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14B-B727-0F2F-C62C-2AE96EB56E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C6E1D4-D710-6A64-9203-49E281BE8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9AA4FD-38D6-840B-F3E4-87992013CBCB}"/>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5" name="Footer Placeholder 4">
            <a:extLst>
              <a:ext uri="{FF2B5EF4-FFF2-40B4-BE49-F238E27FC236}">
                <a16:creationId xmlns:a16="http://schemas.microsoft.com/office/drawing/2014/main" id="{2F11CB42-234F-9D4B-EFCF-D1ADFCF976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17C0DD-714F-04E6-826D-9C2F87C3A1E3}"/>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91373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7CDC5-6939-D1A0-E027-4DB35CE9E1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D8A16F-7BF0-EBBC-F95C-E9C10A15F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E735F7-AD5E-B859-D28B-5D1928931F4A}"/>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5" name="Footer Placeholder 4">
            <a:extLst>
              <a:ext uri="{FF2B5EF4-FFF2-40B4-BE49-F238E27FC236}">
                <a16:creationId xmlns:a16="http://schemas.microsoft.com/office/drawing/2014/main" id="{592E0D7B-E7C8-F679-3C7F-36361E4B26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1FADDA-409F-FC9A-8AC0-69B95D1FCDD4}"/>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42148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C588-0D13-2E93-9AB3-A46A905116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5687C-6D32-340E-216C-46003D629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0733CA-8C23-CF85-5D46-BAED850301A4}"/>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5" name="Footer Placeholder 4">
            <a:extLst>
              <a:ext uri="{FF2B5EF4-FFF2-40B4-BE49-F238E27FC236}">
                <a16:creationId xmlns:a16="http://schemas.microsoft.com/office/drawing/2014/main" id="{9FF9E6C8-8338-B0C0-AE2E-028C127755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8CE7DF-99CA-E33A-58A0-5570098FD577}"/>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125708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B45E-6867-F563-ECFA-4F31236EC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02DBC1-6198-462C-1355-BE0B08D6F8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E3A0B-55BD-F10B-D8AB-BAB8236E007E}"/>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5" name="Footer Placeholder 4">
            <a:extLst>
              <a:ext uri="{FF2B5EF4-FFF2-40B4-BE49-F238E27FC236}">
                <a16:creationId xmlns:a16="http://schemas.microsoft.com/office/drawing/2014/main" id="{2C13C939-D29D-5EF9-8FC0-B31D0080F2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B87564-A45A-56FF-4DE6-F2377F5C9990}"/>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352128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5ECD-CC17-CC33-75CC-4F03C7537D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C2A5E0-5240-752F-6B0F-A33FDA700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E2D41D-AED5-C79E-8C7C-330E099A0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571BAD4-D6AE-1B02-8B2A-36E742477C91}"/>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6" name="Footer Placeholder 5">
            <a:extLst>
              <a:ext uri="{FF2B5EF4-FFF2-40B4-BE49-F238E27FC236}">
                <a16:creationId xmlns:a16="http://schemas.microsoft.com/office/drawing/2014/main" id="{DA678C85-601D-0824-1FC6-5D6B5706AA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A323E3-C05C-FF04-7212-FE840670CACA}"/>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185236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CDE3-83B8-2AE7-0FA7-4FB3B11A214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311499-7311-3045-F51E-A1F012D9D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883DFA-67AF-C73D-F1B2-CAAB645FE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F4B852-342A-6AE7-1839-B21EE4334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3E07D7-9258-1C45-DF9B-40A4018945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53BD036-2450-4EDD-B5E4-26D3241C2608}"/>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8" name="Footer Placeholder 7">
            <a:extLst>
              <a:ext uri="{FF2B5EF4-FFF2-40B4-BE49-F238E27FC236}">
                <a16:creationId xmlns:a16="http://schemas.microsoft.com/office/drawing/2014/main" id="{0B29AC22-0AEA-2368-C30E-A579BC81CC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D30BCA-90FF-5043-AAC2-54E8EC60D990}"/>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90887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FFFD-FD57-BCFD-7986-4C7F32FAE6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C57926-C62B-A7DE-4403-0FDBA99EB48B}"/>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4" name="Footer Placeholder 3">
            <a:extLst>
              <a:ext uri="{FF2B5EF4-FFF2-40B4-BE49-F238E27FC236}">
                <a16:creationId xmlns:a16="http://schemas.microsoft.com/office/drawing/2014/main" id="{8DF6E26A-5802-D221-57AB-7D0FE746D6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618779-C737-2472-C8F2-49002F42FB2D}"/>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84751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E99FC-4BCE-D90E-5FE2-3754D8969136}"/>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3" name="Footer Placeholder 2">
            <a:extLst>
              <a:ext uri="{FF2B5EF4-FFF2-40B4-BE49-F238E27FC236}">
                <a16:creationId xmlns:a16="http://schemas.microsoft.com/office/drawing/2014/main" id="{EEA3240A-7AA3-2F76-4376-EB338830A6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3373D5-AC3D-D371-3ACB-8DB15A795AF6}"/>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94634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FE10-0DCB-3F55-53E3-0E35E65FE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FB6EC78-B204-D09A-3A23-F1BE85E2F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CA1666-C953-35DF-09D2-A16526231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578AD-67B3-61D9-EF52-93C02F4FCB7F}"/>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6" name="Footer Placeholder 5">
            <a:extLst>
              <a:ext uri="{FF2B5EF4-FFF2-40B4-BE49-F238E27FC236}">
                <a16:creationId xmlns:a16="http://schemas.microsoft.com/office/drawing/2014/main" id="{92CEEA2B-FF67-1E02-31BB-22E6265F2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34BAC-BCF2-29F3-7B91-456BD12A72D3}"/>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08522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7F00-0D51-4FEA-6896-D4732AC1D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37040C-BEA9-86BA-5F0E-E84369739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8FCBB9-DE7F-0851-2615-3D3BD8494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3AFD3-AFF2-C9F5-01B3-D9D322F9F4DC}"/>
              </a:ext>
            </a:extLst>
          </p:cNvPr>
          <p:cNvSpPr>
            <a:spLocks noGrp="1"/>
          </p:cNvSpPr>
          <p:nvPr>
            <p:ph type="dt" sz="half" idx="10"/>
          </p:nvPr>
        </p:nvSpPr>
        <p:spPr/>
        <p:txBody>
          <a:bodyPr/>
          <a:lstStyle/>
          <a:p>
            <a:fld id="{440A0522-9B18-43F8-B881-AF2D24627700}" type="datetimeFigureOut">
              <a:rPr lang="en-GB" smtClean="0"/>
              <a:t>25/04/2024</a:t>
            </a:fld>
            <a:endParaRPr lang="en-GB"/>
          </a:p>
        </p:txBody>
      </p:sp>
      <p:sp>
        <p:nvSpPr>
          <p:cNvPr id="6" name="Footer Placeholder 5">
            <a:extLst>
              <a:ext uri="{FF2B5EF4-FFF2-40B4-BE49-F238E27FC236}">
                <a16:creationId xmlns:a16="http://schemas.microsoft.com/office/drawing/2014/main" id="{1D0F6C5A-676E-8549-D14B-FB162C44B0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85FC40-AF87-0D11-29DF-35829788745A}"/>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13666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4362A-6297-FABB-DF04-8DFD95C8E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9DA6ED-04C9-D34F-201A-5233A7BDA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307284-CF29-047D-30FC-14C13C7B7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0A0522-9B18-43F8-B881-AF2D24627700}" type="datetimeFigureOut">
              <a:rPr lang="en-GB" smtClean="0"/>
              <a:t>25/04/2024</a:t>
            </a:fld>
            <a:endParaRPr lang="en-GB"/>
          </a:p>
        </p:txBody>
      </p:sp>
      <p:sp>
        <p:nvSpPr>
          <p:cNvPr id="5" name="Footer Placeholder 4">
            <a:extLst>
              <a:ext uri="{FF2B5EF4-FFF2-40B4-BE49-F238E27FC236}">
                <a16:creationId xmlns:a16="http://schemas.microsoft.com/office/drawing/2014/main" id="{2F978A44-3559-2DBF-F04F-A2057870C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0377768-4B99-1768-9C6B-1E3B0B63A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8106BC-A997-4502-98E3-A44625B35890}" type="slidenum">
              <a:rPr lang="en-GB" smtClean="0"/>
              <a:t>‹#›</a:t>
            </a:fld>
            <a:endParaRPr lang="en-GB"/>
          </a:p>
        </p:txBody>
      </p:sp>
    </p:spTree>
    <p:extLst>
      <p:ext uri="{BB962C8B-B14F-4D97-AF65-F5344CB8AC3E}">
        <p14:creationId xmlns:p14="http://schemas.microsoft.com/office/powerpoint/2010/main" val="3374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DC22BF6-CFF1-F2CA-F220-19A1470E746E}"/>
              </a:ext>
            </a:extLst>
          </p:cNvPr>
          <p:cNvSpPr txBox="1"/>
          <p:nvPr/>
        </p:nvSpPr>
        <p:spPr>
          <a:xfrm>
            <a:off x="1295317" y="1853433"/>
            <a:ext cx="3009175" cy="4095219"/>
          </a:xfrm>
          <a:custGeom>
            <a:avLst/>
            <a:gdLst>
              <a:gd name="connsiteX0" fmla="*/ 0 w 3009175"/>
              <a:gd name="connsiteY0" fmla="*/ 0 h 4095219"/>
              <a:gd name="connsiteX1" fmla="*/ 541652 w 3009175"/>
              <a:gd name="connsiteY1" fmla="*/ 0 h 4095219"/>
              <a:gd name="connsiteX2" fmla="*/ 1203670 w 3009175"/>
              <a:gd name="connsiteY2" fmla="*/ 0 h 4095219"/>
              <a:gd name="connsiteX3" fmla="*/ 1775413 w 3009175"/>
              <a:gd name="connsiteY3" fmla="*/ 0 h 4095219"/>
              <a:gd name="connsiteX4" fmla="*/ 2317065 w 3009175"/>
              <a:gd name="connsiteY4" fmla="*/ 0 h 4095219"/>
              <a:gd name="connsiteX5" fmla="*/ 3009175 w 3009175"/>
              <a:gd name="connsiteY5" fmla="*/ 0 h 4095219"/>
              <a:gd name="connsiteX6" fmla="*/ 3009175 w 3009175"/>
              <a:gd name="connsiteY6" fmla="*/ 559680 h 4095219"/>
              <a:gd name="connsiteX7" fmla="*/ 3009175 w 3009175"/>
              <a:gd name="connsiteY7" fmla="*/ 1242216 h 4095219"/>
              <a:gd name="connsiteX8" fmla="*/ 3009175 w 3009175"/>
              <a:gd name="connsiteY8" fmla="*/ 1883801 h 4095219"/>
              <a:gd name="connsiteX9" fmla="*/ 3009175 w 3009175"/>
              <a:gd name="connsiteY9" fmla="*/ 2607289 h 4095219"/>
              <a:gd name="connsiteX10" fmla="*/ 3009175 w 3009175"/>
              <a:gd name="connsiteY10" fmla="*/ 3289826 h 4095219"/>
              <a:gd name="connsiteX11" fmla="*/ 3009175 w 3009175"/>
              <a:gd name="connsiteY11" fmla="*/ 4095219 h 4095219"/>
              <a:gd name="connsiteX12" fmla="*/ 2407340 w 3009175"/>
              <a:gd name="connsiteY12" fmla="*/ 4095219 h 4095219"/>
              <a:gd name="connsiteX13" fmla="*/ 1835597 w 3009175"/>
              <a:gd name="connsiteY13" fmla="*/ 4095219 h 4095219"/>
              <a:gd name="connsiteX14" fmla="*/ 1173578 w 3009175"/>
              <a:gd name="connsiteY14" fmla="*/ 4095219 h 4095219"/>
              <a:gd name="connsiteX15" fmla="*/ 541651 w 3009175"/>
              <a:gd name="connsiteY15" fmla="*/ 4095219 h 4095219"/>
              <a:gd name="connsiteX16" fmla="*/ 0 w 3009175"/>
              <a:gd name="connsiteY16" fmla="*/ 4095219 h 4095219"/>
              <a:gd name="connsiteX17" fmla="*/ 0 w 3009175"/>
              <a:gd name="connsiteY17" fmla="*/ 3330778 h 4095219"/>
              <a:gd name="connsiteX18" fmla="*/ 0 w 3009175"/>
              <a:gd name="connsiteY18" fmla="*/ 2771098 h 4095219"/>
              <a:gd name="connsiteX19" fmla="*/ 0 w 3009175"/>
              <a:gd name="connsiteY19" fmla="*/ 2129514 h 4095219"/>
              <a:gd name="connsiteX20" fmla="*/ 0 w 3009175"/>
              <a:gd name="connsiteY20" fmla="*/ 1406025 h 4095219"/>
              <a:gd name="connsiteX21" fmla="*/ 0 w 3009175"/>
              <a:gd name="connsiteY21" fmla="*/ 805393 h 4095219"/>
              <a:gd name="connsiteX22" fmla="*/ 0 w 3009175"/>
              <a:gd name="connsiteY22" fmla="*/ 0 h 409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09175" h="4095219" extrusionOk="0">
                <a:moveTo>
                  <a:pt x="0" y="0"/>
                </a:moveTo>
                <a:cubicBezTo>
                  <a:pt x="138388" y="25442"/>
                  <a:pt x="430967" y="6680"/>
                  <a:pt x="541652" y="0"/>
                </a:cubicBezTo>
                <a:cubicBezTo>
                  <a:pt x="652337" y="-6680"/>
                  <a:pt x="879040" y="18605"/>
                  <a:pt x="1203670" y="0"/>
                </a:cubicBezTo>
                <a:cubicBezTo>
                  <a:pt x="1528300" y="-18605"/>
                  <a:pt x="1573291" y="17912"/>
                  <a:pt x="1775413" y="0"/>
                </a:cubicBezTo>
                <a:cubicBezTo>
                  <a:pt x="1977535" y="-17912"/>
                  <a:pt x="2114282" y="18469"/>
                  <a:pt x="2317065" y="0"/>
                </a:cubicBezTo>
                <a:cubicBezTo>
                  <a:pt x="2519848" y="-18469"/>
                  <a:pt x="2724133" y="12455"/>
                  <a:pt x="3009175" y="0"/>
                </a:cubicBezTo>
                <a:cubicBezTo>
                  <a:pt x="3019166" y="165419"/>
                  <a:pt x="2997717" y="304082"/>
                  <a:pt x="3009175" y="559680"/>
                </a:cubicBezTo>
                <a:cubicBezTo>
                  <a:pt x="3020633" y="815278"/>
                  <a:pt x="3029520" y="965857"/>
                  <a:pt x="3009175" y="1242216"/>
                </a:cubicBezTo>
                <a:cubicBezTo>
                  <a:pt x="2988830" y="1518575"/>
                  <a:pt x="2995511" y="1583548"/>
                  <a:pt x="3009175" y="1883801"/>
                </a:cubicBezTo>
                <a:cubicBezTo>
                  <a:pt x="3022839" y="2184055"/>
                  <a:pt x="3007092" y="2357285"/>
                  <a:pt x="3009175" y="2607289"/>
                </a:cubicBezTo>
                <a:cubicBezTo>
                  <a:pt x="3011258" y="2857293"/>
                  <a:pt x="2983937" y="2954125"/>
                  <a:pt x="3009175" y="3289826"/>
                </a:cubicBezTo>
                <a:cubicBezTo>
                  <a:pt x="3034413" y="3625527"/>
                  <a:pt x="2983372" y="3804151"/>
                  <a:pt x="3009175" y="4095219"/>
                </a:cubicBezTo>
                <a:cubicBezTo>
                  <a:pt x="2815245" y="4110731"/>
                  <a:pt x="2687063" y="4085978"/>
                  <a:pt x="2407340" y="4095219"/>
                </a:cubicBezTo>
                <a:cubicBezTo>
                  <a:pt x="2127617" y="4104460"/>
                  <a:pt x="2082125" y="4110054"/>
                  <a:pt x="1835597" y="4095219"/>
                </a:cubicBezTo>
                <a:cubicBezTo>
                  <a:pt x="1589069" y="4080384"/>
                  <a:pt x="1479856" y="4117926"/>
                  <a:pt x="1173578" y="4095219"/>
                </a:cubicBezTo>
                <a:cubicBezTo>
                  <a:pt x="867300" y="4072512"/>
                  <a:pt x="752089" y="4120820"/>
                  <a:pt x="541651" y="4095219"/>
                </a:cubicBezTo>
                <a:cubicBezTo>
                  <a:pt x="331213" y="4069618"/>
                  <a:pt x="264993" y="4079080"/>
                  <a:pt x="0" y="4095219"/>
                </a:cubicBezTo>
                <a:cubicBezTo>
                  <a:pt x="31059" y="3808429"/>
                  <a:pt x="-22065" y="3707819"/>
                  <a:pt x="0" y="3330778"/>
                </a:cubicBezTo>
                <a:cubicBezTo>
                  <a:pt x="22065" y="2953737"/>
                  <a:pt x="-5772" y="2989693"/>
                  <a:pt x="0" y="2771098"/>
                </a:cubicBezTo>
                <a:cubicBezTo>
                  <a:pt x="5772" y="2552503"/>
                  <a:pt x="-24344" y="2307563"/>
                  <a:pt x="0" y="2129514"/>
                </a:cubicBezTo>
                <a:cubicBezTo>
                  <a:pt x="24344" y="1951465"/>
                  <a:pt x="25630" y="1684332"/>
                  <a:pt x="0" y="1406025"/>
                </a:cubicBezTo>
                <a:cubicBezTo>
                  <a:pt x="-25630" y="1127718"/>
                  <a:pt x="-10339" y="958881"/>
                  <a:pt x="0" y="805393"/>
                </a:cubicBezTo>
                <a:cubicBezTo>
                  <a:pt x="10339" y="651905"/>
                  <a:pt x="-25656" y="392709"/>
                  <a:pt x="0" y="0"/>
                </a:cubicBezTo>
                <a:close/>
              </a:path>
            </a:pathLst>
          </a:custGeom>
          <a:noFill/>
          <a:ln>
            <a:solidFill>
              <a:schemeClr val="tx1"/>
            </a:solidFill>
            <a:extLst>
              <a:ext uri="{C807C97D-BFC1-408E-A445-0C87EB9F89A2}">
                <ask:lineSketchStyleProps xmlns:ask="http://schemas.microsoft.com/office/drawing/2018/sketchyshapes" sd="2829164579">
                  <a:prstGeom prst="rect">
                    <a:avLst/>
                  </a:prstGeom>
                  <ask:type>
                    <ask:lineSketchFreehand/>
                  </ask:type>
                </ask:lineSketchStyleProps>
              </a:ext>
            </a:extLst>
          </a:ln>
        </p:spPr>
        <p:txBody>
          <a:bodyPr wrap="square" rtlCol="0">
            <a:spAutoFit/>
          </a:bodyPr>
          <a:lstStyle/>
          <a:p>
            <a:pPr defTabSz="844906">
              <a:spcAft>
                <a:spcPts val="528"/>
              </a:spcAft>
            </a:pPr>
            <a:r>
              <a:rPr lang="en-US" sz="1663" b="1" kern="1200">
                <a:solidFill>
                  <a:schemeClr val="tx1"/>
                </a:solidFill>
                <a:latin typeface="+mn-lt"/>
                <a:ea typeface="+mn-ea"/>
                <a:cs typeface="+mn-cs"/>
              </a:rPr>
              <a:t>Agile Project A</a:t>
            </a:r>
          </a:p>
          <a:p>
            <a:pPr defTabSz="844906">
              <a:spcAft>
                <a:spcPts val="528"/>
              </a:spcAft>
            </a:pPr>
            <a:endParaRPr lang="en-US" sz="1663" kern="1200">
              <a:solidFill>
                <a:schemeClr val="tx1"/>
              </a:solidFill>
              <a:latin typeface="+mn-lt"/>
              <a:ea typeface="+mn-ea"/>
              <a:cs typeface="+mn-cs"/>
            </a:endParaRPr>
          </a:p>
          <a:p>
            <a:pPr defTabSz="844906">
              <a:spcAft>
                <a:spcPts val="528"/>
              </a:spcAft>
            </a:pPr>
            <a:r>
              <a:rPr lang="en-US" sz="1663" kern="1200">
                <a:solidFill>
                  <a:schemeClr val="tx1"/>
                </a:solidFill>
                <a:latin typeface="+mn-lt"/>
                <a:ea typeface="+mn-ea"/>
                <a:cs typeface="+mn-cs"/>
              </a:rPr>
              <a:t>Create a calculator to be used by primary school pupils. The calculator should allow students to perform basic mathematical calculations (addition, subtraction, multiplication and division.) It should also serve as a math quiz app to test pupils on their math calculations and give them as score. The calculator should have a print, import and export functionality.</a:t>
            </a:r>
            <a:endParaRPr lang="en-GB"/>
          </a:p>
        </p:txBody>
      </p:sp>
      <p:sp>
        <p:nvSpPr>
          <p:cNvPr id="5" name="TextBox 4">
            <a:extLst>
              <a:ext uri="{FF2B5EF4-FFF2-40B4-BE49-F238E27FC236}">
                <a16:creationId xmlns:a16="http://schemas.microsoft.com/office/drawing/2014/main" id="{EB4AB28B-B98B-9D8E-4929-53F997A0584A}"/>
              </a:ext>
            </a:extLst>
          </p:cNvPr>
          <p:cNvSpPr txBox="1"/>
          <p:nvPr/>
        </p:nvSpPr>
        <p:spPr>
          <a:xfrm>
            <a:off x="7526181" y="1853433"/>
            <a:ext cx="3009175" cy="4095219"/>
          </a:xfrm>
          <a:custGeom>
            <a:avLst/>
            <a:gdLst>
              <a:gd name="connsiteX0" fmla="*/ 0 w 3009175"/>
              <a:gd name="connsiteY0" fmla="*/ 0 h 4095219"/>
              <a:gd name="connsiteX1" fmla="*/ 501529 w 3009175"/>
              <a:gd name="connsiteY1" fmla="*/ 0 h 4095219"/>
              <a:gd name="connsiteX2" fmla="*/ 912783 w 3009175"/>
              <a:gd name="connsiteY2" fmla="*/ 0 h 4095219"/>
              <a:gd name="connsiteX3" fmla="*/ 1324037 w 3009175"/>
              <a:gd name="connsiteY3" fmla="*/ 0 h 4095219"/>
              <a:gd name="connsiteX4" fmla="*/ 1735291 w 3009175"/>
              <a:gd name="connsiteY4" fmla="*/ 0 h 4095219"/>
              <a:gd name="connsiteX5" fmla="*/ 2176637 w 3009175"/>
              <a:gd name="connsiteY5" fmla="*/ 0 h 4095219"/>
              <a:gd name="connsiteX6" fmla="*/ 3009175 w 3009175"/>
              <a:gd name="connsiteY6" fmla="*/ 0 h 4095219"/>
              <a:gd name="connsiteX7" fmla="*/ 3009175 w 3009175"/>
              <a:gd name="connsiteY7" fmla="*/ 585031 h 4095219"/>
              <a:gd name="connsiteX8" fmla="*/ 3009175 w 3009175"/>
              <a:gd name="connsiteY8" fmla="*/ 1129110 h 4095219"/>
              <a:gd name="connsiteX9" fmla="*/ 3009175 w 3009175"/>
              <a:gd name="connsiteY9" fmla="*/ 1632237 h 4095219"/>
              <a:gd name="connsiteX10" fmla="*/ 3009175 w 3009175"/>
              <a:gd name="connsiteY10" fmla="*/ 2258221 h 4095219"/>
              <a:gd name="connsiteX11" fmla="*/ 3009175 w 3009175"/>
              <a:gd name="connsiteY11" fmla="*/ 2802300 h 4095219"/>
              <a:gd name="connsiteX12" fmla="*/ 3009175 w 3009175"/>
              <a:gd name="connsiteY12" fmla="*/ 3428283 h 4095219"/>
              <a:gd name="connsiteX13" fmla="*/ 3009175 w 3009175"/>
              <a:gd name="connsiteY13" fmla="*/ 4095219 h 4095219"/>
              <a:gd name="connsiteX14" fmla="*/ 2567829 w 3009175"/>
              <a:gd name="connsiteY14" fmla="*/ 4095219 h 4095219"/>
              <a:gd name="connsiteX15" fmla="*/ 2096392 w 3009175"/>
              <a:gd name="connsiteY15" fmla="*/ 4095219 h 4095219"/>
              <a:gd name="connsiteX16" fmla="*/ 1564771 w 3009175"/>
              <a:gd name="connsiteY16" fmla="*/ 4095219 h 4095219"/>
              <a:gd name="connsiteX17" fmla="*/ 1153517 w 3009175"/>
              <a:gd name="connsiteY17" fmla="*/ 4095219 h 4095219"/>
              <a:gd name="connsiteX18" fmla="*/ 621896 w 3009175"/>
              <a:gd name="connsiteY18" fmla="*/ 4095219 h 4095219"/>
              <a:gd name="connsiteX19" fmla="*/ 0 w 3009175"/>
              <a:gd name="connsiteY19" fmla="*/ 4095219 h 4095219"/>
              <a:gd name="connsiteX20" fmla="*/ 0 w 3009175"/>
              <a:gd name="connsiteY20" fmla="*/ 3592092 h 4095219"/>
              <a:gd name="connsiteX21" fmla="*/ 0 w 3009175"/>
              <a:gd name="connsiteY21" fmla="*/ 3088965 h 4095219"/>
              <a:gd name="connsiteX22" fmla="*/ 0 w 3009175"/>
              <a:gd name="connsiteY22" fmla="*/ 2544886 h 4095219"/>
              <a:gd name="connsiteX23" fmla="*/ 0 w 3009175"/>
              <a:gd name="connsiteY23" fmla="*/ 1918903 h 4095219"/>
              <a:gd name="connsiteX24" fmla="*/ 0 w 3009175"/>
              <a:gd name="connsiteY24" fmla="*/ 1292919 h 4095219"/>
              <a:gd name="connsiteX25" fmla="*/ 0 w 3009175"/>
              <a:gd name="connsiteY25" fmla="*/ 830744 h 4095219"/>
              <a:gd name="connsiteX26" fmla="*/ 0 w 3009175"/>
              <a:gd name="connsiteY26" fmla="*/ 0 h 409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09175" h="4095219" extrusionOk="0">
                <a:moveTo>
                  <a:pt x="0" y="0"/>
                </a:moveTo>
                <a:cubicBezTo>
                  <a:pt x="201588" y="-25177"/>
                  <a:pt x="299372" y="47258"/>
                  <a:pt x="501529" y="0"/>
                </a:cubicBezTo>
                <a:cubicBezTo>
                  <a:pt x="703686" y="-47258"/>
                  <a:pt x="782415" y="21364"/>
                  <a:pt x="912783" y="0"/>
                </a:cubicBezTo>
                <a:cubicBezTo>
                  <a:pt x="1043151" y="-21364"/>
                  <a:pt x="1225663" y="46864"/>
                  <a:pt x="1324037" y="0"/>
                </a:cubicBezTo>
                <a:cubicBezTo>
                  <a:pt x="1422411" y="-46864"/>
                  <a:pt x="1560307" y="25775"/>
                  <a:pt x="1735291" y="0"/>
                </a:cubicBezTo>
                <a:cubicBezTo>
                  <a:pt x="1910275" y="-25775"/>
                  <a:pt x="1979629" y="37759"/>
                  <a:pt x="2176637" y="0"/>
                </a:cubicBezTo>
                <a:cubicBezTo>
                  <a:pt x="2373645" y="-37759"/>
                  <a:pt x="2608218" y="76946"/>
                  <a:pt x="3009175" y="0"/>
                </a:cubicBezTo>
                <a:cubicBezTo>
                  <a:pt x="3029671" y="279813"/>
                  <a:pt x="2979915" y="448439"/>
                  <a:pt x="3009175" y="585031"/>
                </a:cubicBezTo>
                <a:cubicBezTo>
                  <a:pt x="3038435" y="721623"/>
                  <a:pt x="2974920" y="871600"/>
                  <a:pt x="3009175" y="1129110"/>
                </a:cubicBezTo>
                <a:cubicBezTo>
                  <a:pt x="3043430" y="1386620"/>
                  <a:pt x="2994520" y="1386995"/>
                  <a:pt x="3009175" y="1632237"/>
                </a:cubicBezTo>
                <a:cubicBezTo>
                  <a:pt x="3023830" y="1877479"/>
                  <a:pt x="2984679" y="2064039"/>
                  <a:pt x="3009175" y="2258221"/>
                </a:cubicBezTo>
                <a:cubicBezTo>
                  <a:pt x="3033671" y="2452403"/>
                  <a:pt x="2964229" y="2659719"/>
                  <a:pt x="3009175" y="2802300"/>
                </a:cubicBezTo>
                <a:cubicBezTo>
                  <a:pt x="3054121" y="2944881"/>
                  <a:pt x="2950435" y="3164318"/>
                  <a:pt x="3009175" y="3428283"/>
                </a:cubicBezTo>
                <a:cubicBezTo>
                  <a:pt x="3067915" y="3692248"/>
                  <a:pt x="2935305" y="3830809"/>
                  <a:pt x="3009175" y="4095219"/>
                </a:cubicBezTo>
                <a:cubicBezTo>
                  <a:pt x="2831213" y="4134914"/>
                  <a:pt x="2707463" y="4077501"/>
                  <a:pt x="2567829" y="4095219"/>
                </a:cubicBezTo>
                <a:cubicBezTo>
                  <a:pt x="2428195" y="4112937"/>
                  <a:pt x="2195568" y="4064482"/>
                  <a:pt x="2096392" y="4095219"/>
                </a:cubicBezTo>
                <a:cubicBezTo>
                  <a:pt x="1997216" y="4125956"/>
                  <a:pt x="1783747" y="4070186"/>
                  <a:pt x="1564771" y="4095219"/>
                </a:cubicBezTo>
                <a:cubicBezTo>
                  <a:pt x="1345795" y="4120252"/>
                  <a:pt x="1315532" y="4054939"/>
                  <a:pt x="1153517" y="4095219"/>
                </a:cubicBezTo>
                <a:cubicBezTo>
                  <a:pt x="991502" y="4135499"/>
                  <a:pt x="792371" y="4049478"/>
                  <a:pt x="621896" y="4095219"/>
                </a:cubicBezTo>
                <a:cubicBezTo>
                  <a:pt x="451421" y="4140960"/>
                  <a:pt x="293410" y="4046812"/>
                  <a:pt x="0" y="4095219"/>
                </a:cubicBezTo>
                <a:cubicBezTo>
                  <a:pt x="-8527" y="3894178"/>
                  <a:pt x="39185" y="3743044"/>
                  <a:pt x="0" y="3592092"/>
                </a:cubicBezTo>
                <a:cubicBezTo>
                  <a:pt x="-39185" y="3441140"/>
                  <a:pt x="15364" y="3266451"/>
                  <a:pt x="0" y="3088965"/>
                </a:cubicBezTo>
                <a:cubicBezTo>
                  <a:pt x="-15364" y="2911479"/>
                  <a:pt x="41853" y="2685264"/>
                  <a:pt x="0" y="2544886"/>
                </a:cubicBezTo>
                <a:cubicBezTo>
                  <a:pt x="-41853" y="2404508"/>
                  <a:pt x="64246" y="2221309"/>
                  <a:pt x="0" y="1918903"/>
                </a:cubicBezTo>
                <a:cubicBezTo>
                  <a:pt x="-64246" y="1616497"/>
                  <a:pt x="14222" y="1444761"/>
                  <a:pt x="0" y="1292919"/>
                </a:cubicBezTo>
                <a:cubicBezTo>
                  <a:pt x="-14222" y="1141077"/>
                  <a:pt x="47182" y="1024957"/>
                  <a:pt x="0" y="830744"/>
                </a:cubicBezTo>
                <a:cubicBezTo>
                  <a:pt x="-47182" y="636531"/>
                  <a:pt x="69053" y="408333"/>
                  <a:pt x="0" y="0"/>
                </a:cubicBezTo>
                <a:close/>
              </a:path>
            </a:pathLst>
          </a:custGeom>
          <a:noFill/>
          <a:ln>
            <a:solidFill>
              <a:schemeClr val="tx1"/>
            </a:solidFill>
            <a:extLst>
              <a:ext uri="{C807C97D-BFC1-408E-A445-0C87EB9F89A2}">
                <ask:lineSketchStyleProps xmlns:ask="http://schemas.microsoft.com/office/drawing/2018/sketchyshapes" sd="1943372105">
                  <a:prstGeom prst="rect">
                    <a:avLst/>
                  </a:prstGeom>
                  <ask:type>
                    <ask:lineSketchScribble/>
                  </ask:type>
                </ask:lineSketchStyleProps>
              </a:ext>
            </a:extLst>
          </a:ln>
        </p:spPr>
        <p:txBody>
          <a:bodyPr wrap="square" rtlCol="0">
            <a:spAutoFit/>
          </a:bodyPr>
          <a:lstStyle/>
          <a:p>
            <a:pPr defTabSz="844906">
              <a:spcAft>
                <a:spcPts val="528"/>
              </a:spcAft>
            </a:pPr>
            <a:r>
              <a:rPr lang="en-US" sz="1663" b="1" kern="1200">
                <a:solidFill>
                  <a:schemeClr val="tx1"/>
                </a:solidFill>
                <a:latin typeface="+mn-lt"/>
                <a:ea typeface="+mn-ea"/>
                <a:cs typeface="+mn-cs"/>
              </a:rPr>
              <a:t>Agile Project B</a:t>
            </a:r>
          </a:p>
          <a:p>
            <a:pPr defTabSz="844906">
              <a:spcAft>
                <a:spcPts val="528"/>
              </a:spcAft>
            </a:pPr>
            <a:endParaRPr lang="en-US" sz="1663" kern="1200">
              <a:solidFill>
                <a:schemeClr val="tx1"/>
              </a:solidFill>
              <a:latin typeface="+mn-lt"/>
              <a:ea typeface="+mn-ea"/>
              <a:cs typeface="+mn-cs"/>
            </a:endParaRPr>
          </a:p>
          <a:p>
            <a:pPr defTabSz="844906">
              <a:spcAft>
                <a:spcPts val="528"/>
              </a:spcAft>
            </a:pPr>
            <a:r>
              <a:rPr lang="en-US" sz="1663" kern="1200">
                <a:solidFill>
                  <a:schemeClr val="tx1"/>
                </a:solidFill>
                <a:latin typeface="+mn-lt"/>
                <a:ea typeface="+mn-ea"/>
                <a:cs typeface="+mn-cs"/>
              </a:rPr>
              <a:t>Create a recipe calculator. It should provide the novice cook with recipes and a shopping list of necessary ingredients based on requested servings. It should allow the advance cook to create recipes and store ingredients based on number of servings. Pricing could be a bonus. The calculator should have a print, import and export functionality.</a:t>
            </a:r>
            <a:endParaRPr lang="en-GB"/>
          </a:p>
        </p:txBody>
      </p:sp>
      <p:pic>
        <p:nvPicPr>
          <p:cNvPr id="12" name="Picture 11" descr="A sun and text on a black background&#10;&#10;Description automatically generated">
            <a:extLst>
              <a:ext uri="{FF2B5EF4-FFF2-40B4-BE49-F238E27FC236}">
                <a16:creationId xmlns:a16="http://schemas.microsoft.com/office/drawing/2014/main" id="{B7CEFB69-6913-4335-0A65-69F9B13C9DFB}"/>
              </a:ext>
            </a:extLst>
          </p:cNvPr>
          <p:cNvPicPr>
            <a:picLocks noChangeAspect="1"/>
          </p:cNvPicPr>
          <p:nvPr/>
        </p:nvPicPr>
        <p:blipFill>
          <a:blip r:embed="rId2"/>
          <a:stretch>
            <a:fillRect/>
          </a:stretch>
        </p:blipFill>
        <p:spPr>
          <a:xfrm>
            <a:off x="4850642" y="891241"/>
            <a:ext cx="2129389" cy="1556973"/>
          </a:xfrm>
          <a:prstGeom prst="rect">
            <a:avLst/>
          </a:prstGeom>
        </p:spPr>
      </p:pic>
      <p:sp>
        <p:nvSpPr>
          <p:cNvPr id="13" name="TextBox 12">
            <a:extLst>
              <a:ext uri="{FF2B5EF4-FFF2-40B4-BE49-F238E27FC236}">
                <a16:creationId xmlns:a16="http://schemas.microsoft.com/office/drawing/2014/main" id="{8207BDAD-EDA6-C921-8CD2-C623EB9EC60D}"/>
              </a:ext>
            </a:extLst>
          </p:cNvPr>
          <p:cNvSpPr txBox="1"/>
          <p:nvPr/>
        </p:nvSpPr>
        <p:spPr>
          <a:xfrm>
            <a:off x="4722433" y="3014335"/>
            <a:ext cx="2385806" cy="1473788"/>
          </a:xfrm>
          <a:prstGeom prst="rect">
            <a:avLst/>
          </a:prstGeom>
          <a:noFill/>
        </p:spPr>
        <p:txBody>
          <a:bodyPr wrap="square" rtlCol="0">
            <a:spAutoFit/>
          </a:bodyPr>
          <a:lstStyle/>
          <a:p>
            <a:pPr algn="ctr" defTabSz="844906">
              <a:spcAft>
                <a:spcPts val="528"/>
              </a:spcAft>
            </a:pPr>
            <a:r>
              <a:rPr lang="en-US" sz="2957" kern="1200">
                <a:solidFill>
                  <a:schemeClr val="tx1"/>
                </a:solidFill>
                <a:latin typeface="+mn-lt"/>
                <a:ea typeface="+mn-ea"/>
                <a:cs typeface="+mn-cs"/>
              </a:rPr>
              <a:t>Overall project requirements</a:t>
            </a:r>
            <a:endParaRPr lang="en-GB" sz="3200"/>
          </a:p>
        </p:txBody>
      </p:sp>
    </p:spTree>
    <p:extLst>
      <p:ext uri="{BB962C8B-B14F-4D97-AF65-F5344CB8AC3E}">
        <p14:creationId xmlns:p14="http://schemas.microsoft.com/office/powerpoint/2010/main" val="302037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872103228"/>
              </p:ext>
            </p:extLst>
          </p:nvPr>
        </p:nvGraphicFramePr>
        <p:xfrm>
          <a:off x="967563" y="1286462"/>
          <a:ext cx="10249785" cy="4105954"/>
        </p:xfrm>
        <a:graphic>
          <a:graphicData uri="http://schemas.openxmlformats.org/drawingml/2006/table">
            <a:tbl>
              <a:tblPr firstRow="1" bandRow="1">
                <a:tableStyleId>{5C22544A-7EE6-4342-B048-85BDC9FD1C3A}</a:tableStyleId>
              </a:tblPr>
              <a:tblGrid>
                <a:gridCol w="1029099">
                  <a:extLst>
                    <a:ext uri="{9D8B030D-6E8A-4147-A177-3AD203B41FA5}">
                      <a16:colId xmlns:a16="http://schemas.microsoft.com/office/drawing/2014/main" val="306550180"/>
                    </a:ext>
                  </a:extLst>
                </a:gridCol>
                <a:gridCol w="1238139">
                  <a:extLst>
                    <a:ext uri="{9D8B030D-6E8A-4147-A177-3AD203B41FA5}">
                      <a16:colId xmlns:a16="http://schemas.microsoft.com/office/drawing/2014/main" val="3998328185"/>
                    </a:ext>
                  </a:extLst>
                </a:gridCol>
                <a:gridCol w="7982547">
                  <a:extLst>
                    <a:ext uri="{9D8B030D-6E8A-4147-A177-3AD203B41FA5}">
                      <a16:colId xmlns:a16="http://schemas.microsoft.com/office/drawing/2014/main" val="1676599030"/>
                    </a:ext>
                  </a:extLst>
                </a:gridCol>
              </a:tblGrid>
              <a:tr h="304366">
                <a:tc gridSpan="2">
                  <a:txBody>
                    <a:bodyPr/>
                    <a:lstStyle/>
                    <a:p>
                      <a:pPr algn="l" fontAlgn="b"/>
                      <a:r>
                        <a:rPr lang="en-GB" sz="1600" b="1" i="0" u="none" strike="noStrike" dirty="0">
                          <a:solidFill>
                            <a:schemeClr val="bg1"/>
                          </a:solidFill>
                          <a:effectLst/>
                          <a:latin typeface="Aptos Narrow" panose="020B0004020202020204" pitchFamily="34" charset="0"/>
                        </a:rPr>
                        <a:t>DETAILS</a:t>
                      </a:r>
                    </a:p>
                  </a:txBody>
                  <a:tcPr marL="13564" marR="13564" marT="13564" marB="0" anchor="ctr"/>
                </a:tc>
                <a:tc hMerge="1">
                  <a:txBody>
                    <a:bodyPr/>
                    <a:lstStyle/>
                    <a:p>
                      <a:endParaRPr/>
                    </a:p>
                  </a:txBody>
                  <a:tcPr marL="13564" marR="13564" marT="13564" marB="0" anchor="ctr"/>
                </a:tc>
                <a:tc>
                  <a:txBody>
                    <a:bodyPr/>
                    <a:lstStyle/>
                    <a:p>
                      <a:pPr algn="l" fontAlgn="b"/>
                      <a:r>
                        <a:rPr lang="en-GB" sz="1600" u="none" strike="noStrike" dirty="0">
                          <a:solidFill>
                            <a:schemeClr val="bg1"/>
                          </a:solidFill>
                          <a:effectLst/>
                        </a:rPr>
                        <a:t>DESCRIPTION</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b="0" i="0" u="none" strike="noStrike" dirty="0">
                          <a:solidFill>
                            <a:srgbClr val="000000"/>
                          </a:solidFill>
                          <a:effectLst/>
                          <a:latin typeface="Aptos Narrow" panose="020B0004020202020204" pitchFamily="34" charset="0"/>
                        </a:rPr>
                        <a:t>Sprint</a:t>
                      </a:r>
                    </a:p>
                  </a:txBody>
                  <a:tcPr marL="13564" marR="13564" marT="13564" marB="0" anchor="ctr"/>
                </a:tc>
                <a:tc>
                  <a:txBody>
                    <a:bodyPr/>
                    <a:lstStyle/>
                    <a:p>
                      <a:pPr algn="ctr" fontAlgn="ctr"/>
                      <a:r>
                        <a:rPr lang="en-GB" sz="1600" b="0" i="0" u="none" strike="noStrike" dirty="0">
                          <a:solidFill>
                            <a:srgbClr val="000000"/>
                          </a:solidFill>
                          <a:effectLst/>
                          <a:latin typeface="Aptos Narrow"/>
                        </a:rPr>
                        <a:t>A</a:t>
                      </a:r>
                    </a:p>
                  </a:txBody>
                  <a:tcPr marL="13564" marR="13564" marT="13564" marB="0" anchor="ctr"/>
                </a:tc>
                <a:tc rowSpan="7">
                  <a:txBody>
                    <a:bodyPr/>
                    <a:lstStyle/>
                    <a:p>
                      <a:pPr algn="l" fontAlgn="b"/>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Designer: Design logo and follow design language, advanced functionalities on the form elements, error screens and message content, advanced design approaches</a:t>
                      </a:r>
                    </a:p>
                    <a:p>
                      <a:pPr lvl="0" algn="l">
                        <a:buNone/>
                      </a:pPr>
                      <a:r>
                        <a:rPr lang="en-US" sz="1600" b="0" i="0" u="none" strike="noStrike" dirty="0">
                          <a:solidFill>
                            <a:srgbClr val="000000"/>
                          </a:solidFill>
                          <a:effectLst/>
                          <a:latin typeface="Aptos Narrow"/>
                        </a:rPr>
                        <a:t>Architect: Collaborating with the </a:t>
                      </a:r>
                      <a:r>
                        <a:rPr lang="en-US" sz="1600" b="0" i="0" u="none" strike="noStrike" dirty="0" err="1">
                          <a:solidFill>
                            <a:srgbClr val="000000"/>
                          </a:solidFill>
                          <a:effectLst/>
                          <a:latin typeface="Aptos Narrow"/>
                        </a:rPr>
                        <a:t>devs</a:t>
                      </a:r>
                      <a:r>
                        <a:rPr lang="en-US" sz="1600" b="0" i="0" u="none" strike="noStrike" dirty="0">
                          <a:solidFill>
                            <a:srgbClr val="000000"/>
                          </a:solidFill>
                          <a:effectLst/>
                          <a:latin typeface="Aptos Narrow"/>
                        </a:rPr>
                        <a:t> to build implementation spec</a:t>
                      </a:r>
                    </a:p>
                    <a:p>
                      <a:pPr lvl="0" algn="l">
                        <a:buNone/>
                      </a:pPr>
                      <a:r>
                        <a:rPr lang="en-US" sz="1600" b="0" i="0" u="none" strike="noStrike" dirty="0">
                          <a:solidFill>
                            <a:srgbClr val="000000"/>
                          </a:solidFill>
                          <a:effectLst/>
                          <a:latin typeface="Aptos Narrow"/>
                        </a:rPr>
                        <a:t>Developer: Building the apps functionality and implementing UX/UI designs</a:t>
                      </a:r>
                    </a:p>
                    <a:p>
                      <a:pPr lvl="0" algn="l">
                        <a:buNone/>
                      </a:pPr>
                      <a:r>
                        <a:rPr lang="en-US" sz="1600" b="0" i="0" u="none" strike="noStrike" dirty="0">
                          <a:solidFill>
                            <a:srgbClr val="000000"/>
                          </a:solidFill>
                          <a:effectLst/>
                          <a:latin typeface="Aptos Narrow"/>
                        </a:rPr>
                        <a:t>Tester: Lock step testing as the dev writes the code logic, starting the unit tests and testing for different platforms</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Milestone review and check back with the client to make sure designs and current project direction is ideal</a:t>
                      </a: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Phase</a:t>
                      </a:r>
                    </a:p>
                  </a:txBody>
                  <a:tcPr marL="13564" marR="13564" marT="13564" marB="0" anchor="ctr"/>
                </a:tc>
                <a:tc>
                  <a:txBody>
                    <a:bodyPr/>
                    <a:lstStyle/>
                    <a:p>
                      <a:pPr algn="ctr" fontAlgn="ctr"/>
                      <a:r>
                        <a:rPr lang="en-GB" sz="1600" b="0" i="0" u="none" strike="noStrike" dirty="0">
                          <a:solidFill>
                            <a:srgbClr val="000000"/>
                          </a:solidFill>
                          <a:effectLst/>
                          <a:latin typeface="Aptos Narrow"/>
                        </a:rPr>
                        <a:t>Build</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0132438"/>
                  </a:ext>
                </a:extLst>
              </a:tr>
              <a:tr h="543084">
                <a:tc>
                  <a:txBody>
                    <a:bodyPr/>
                    <a:lstStyle/>
                    <a:p>
                      <a:pPr algn="l" fontAlgn="b"/>
                      <a:r>
                        <a:rPr lang="en-GB" sz="1600" u="none" strike="noStrike" dirty="0">
                          <a:effectLst/>
                        </a:rPr>
                        <a:t>Role</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Project Manager</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3770495733"/>
                  </a:ext>
                </a:extLst>
              </a:tr>
              <a:tr h="543084">
                <a:tc>
                  <a:txBody>
                    <a:bodyPr/>
                    <a:lstStyle/>
                    <a:p>
                      <a:pPr algn="l" fontAlgn="b"/>
                      <a:r>
                        <a:rPr lang="en-GB" sz="1600" u="none" strike="noStrike" dirty="0">
                          <a:effectLst/>
                        </a:rPr>
                        <a:t>Day</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a:rPr>
                        <a:t>4-7</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26846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User Stories</a:t>
                      </a:r>
                    </a:p>
                  </a:txBody>
                  <a:tcPr marL="13564" marR="13564" marT="13564" marB="0" anchor="ctr"/>
                </a:tc>
                <a:tc>
                  <a:txBody>
                    <a:bodyPr/>
                    <a:lstStyle/>
                    <a:p>
                      <a:pPr algn="ctr" fontAlgn="ctr"/>
                      <a:r>
                        <a:rPr lang="en-GB" sz="1600" b="0" i="0" u="none" strike="noStrike" dirty="0">
                          <a:solidFill>
                            <a:srgbClr val="000000"/>
                          </a:solidFill>
                          <a:effectLst/>
                          <a:latin typeface="Aptos Narrow"/>
                        </a:rPr>
                        <a:t>101-102</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2509277" cy="369332"/>
          </a:xfrm>
          <a:prstGeom prst="rect">
            <a:avLst/>
          </a:prstGeom>
          <a:noFill/>
        </p:spPr>
        <p:txBody>
          <a:bodyPr wrap="none" rtlCol="0">
            <a:spAutoFit/>
          </a:bodyPr>
          <a:lstStyle/>
          <a:p>
            <a:r>
              <a:rPr lang="en-GB" dirty="0"/>
              <a:t>Daily Scrum Ceremony </a:t>
            </a:r>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410473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2785579333"/>
              </p:ext>
            </p:extLst>
          </p:nvPr>
        </p:nvGraphicFramePr>
        <p:xfrm>
          <a:off x="967563" y="1286462"/>
          <a:ext cx="10249785" cy="4105954"/>
        </p:xfrm>
        <a:graphic>
          <a:graphicData uri="http://schemas.openxmlformats.org/drawingml/2006/table">
            <a:tbl>
              <a:tblPr firstRow="1" bandRow="1">
                <a:tableStyleId>{5C22544A-7EE6-4342-B048-85BDC9FD1C3A}</a:tableStyleId>
              </a:tblPr>
              <a:tblGrid>
                <a:gridCol w="1029099">
                  <a:extLst>
                    <a:ext uri="{9D8B030D-6E8A-4147-A177-3AD203B41FA5}">
                      <a16:colId xmlns:a16="http://schemas.microsoft.com/office/drawing/2014/main" val="306550180"/>
                    </a:ext>
                  </a:extLst>
                </a:gridCol>
                <a:gridCol w="1238139">
                  <a:extLst>
                    <a:ext uri="{9D8B030D-6E8A-4147-A177-3AD203B41FA5}">
                      <a16:colId xmlns:a16="http://schemas.microsoft.com/office/drawing/2014/main" val="3998328185"/>
                    </a:ext>
                  </a:extLst>
                </a:gridCol>
                <a:gridCol w="7982547">
                  <a:extLst>
                    <a:ext uri="{9D8B030D-6E8A-4147-A177-3AD203B41FA5}">
                      <a16:colId xmlns:a16="http://schemas.microsoft.com/office/drawing/2014/main" val="1676599030"/>
                    </a:ext>
                  </a:extLst>
                </a:gridCol>
              </a:tblGrid>
              <a:tr h="304366">
                <a:tc gridSpan="2">
                  <a:txBody>
                    <a:bodyPr/>
                    <a:lstStyle/>
                    <a:p>
                      <a:pPr algn="l" fontAlgn="b"/>
                      <a:r>
                        <a:rPr lang="en-GB" sz="1600" b="1" i="0" u="none" strike="noStrike" dirty="0">
                          <a:solidFill>
                            <a:schemeClr val="bg1"/>
                          </a:solidFill>
                          <a:effectLst/>
                          <a:latin typeface="Aptos Narrow" panose="020B0004020202020204" pitchFamily="34" charset="0"/>
                        </a:rPr>
                        <a:t>DETAILS</a:t>
                      </a:r>
                    </a:p>
                  </a:txBody>
                  <a:tcPr marL="13564" marR="13564" marT="13564" marB="0" anchor="ctr"/>
                </a:tc>
                <a:tc hMerge="1">
                  <a:txBody>
                    <a:bodyPr/>
                    <a:lstStyle/>
                    <a:p>
                      <a:endParaRPr/>
                    </a:p>
                  </a:txBody>
                  <a:tcPr marL="13564" marR="13564" marT="13564" marB="0" anchor="ctr"/>
                </a:tc>
                <a:tc>
                  <a:txBody>
                    <a:bodyPr/>
                    <a:lstStyle/>
                    <a:p>
                      <a:pPr algn="l" fontAlgn="b"/>
                      <a:r>
                        <a:rPr lang="en-GB" sz="1600" u="none" strike="noStrike" dirty="0">
                          <a:solidFill>
                            <a:schemeClr val="bg1"/>
                          </a:solidFill>
                          <a:effectLst/>
                        </a:rPr>
                        <a:t>DESCRIPTION</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b="0" i="0" u="none" strike="noStrike" dirty="0">
                          <a:solidFill>
                            <a:srgbClr val="000000"/>
                          </a:solidFill>
                          <a:effectLst/>
                          <a:latin typeface="Aptos Narrow" panose="020B0004020202020204" pitchFamily="34" charset="0"/>
                        </a:rPr>
                        <a:t>Sprint</a:t>
                      </a:r>
                    </a:p>
                  </a:txBody>
                  <a:tcPr marL="13564" marR="13564" marT="13564" marB="0" anchor="ctr"/>
                </a:tc>
                <a:tc>
                  <a:txBody>
                    <a:bodyPr/>
                    <a:lstStyle/>
                    <a:p>
                      <a:pPr algn="ctr" fontAlgn="ctr"/>
                      <a:r>
                        <a:rPr lang="en-GB" sz="1600" b="0" i="0" u="none" strike="noStrike" dirty="0">
                          <a:solidFill>
                            <a:srgbClr val="000000"/>
                          </a:solidFill>
                          <a:effectLst/>
                          <a:latin typeface="Aptos Narrow"/>
                        </a:rPr>
                        <a:t>A</a:t>
                      </a:r>
                    </a:p>
                  </a:txBody>
                  <a:tcPr marL="13564" marR="13564" marT="13564" marB="0" anchor="ctr"/>
                </a:tc>
                <a:tc rowSpan="7">
                  <a:txBody>
                    <a:bodyPr/>
                    <a:lstStyle/>
                    <a:p>
                      <a:pPr algn="l" fontAlgn="b"/>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Designer: Making sure the current product follows the initial design language</a:t>
                      </a:r>
                    </a:p>
                    <a:p>
                      <a:pPr lvl="0" algn="l">
                        <a:buNone/>
                      </a:pPr>
                      <a:r>
                        <a:rPr lang="en-US" sz="1600" b="0" i="0" u="none" strike="noStrike" dirty="0">
                          <a:solidFill>
                            <a:srgbClr val="000000"/>
                          </a:solidFill>
                          <a:effectLst/>
                          <a:latin typeface="Aptos Narrow"/>
                        </a:rPr>
                        <a:t>Architect: </a:t>
                      </a:r>
                      <a:r>
                        <a:rPr lang="en-US" sz="1600" b="0" i="0" u="none" strike="noStrike" noProof="0" dirty="0">
                          <a:solidFill>
                            <a:srgbClr val="000000"/>
                          </a:solidFill>
                          <a:effectLst/>
                        </a:rPr>
                        <a:t>Making sure the current product follows the required functionality requirements</a:t>
                      </a:r>
                    </a:p>
                    <a:p>
                      <a:pPr lvl="0" algn="l">
                        <a:buNone/>
                      </a:pPr>
                      <a:r>
                        <a:rPr lang="en-US" sz="1600" b="0" i="0" u="none" strike="noStrike" dirty="0">
                          <a:solidFill>
                            <a:srgbClr val="000000"/>
                          </a:solidFill>
                          <a:effectLst/>
                          <a:latin typeface="Aptos Narrow"/>
                        </a:rPr>
                        <a:t>Developer: Taking feedback from the wider team and implementing fixes</a:t>
                      </a:r>
                    </a:p>
                    <a:p>
                      <a:pPr lvl="0" algn="l">
                        <a:buNone/>
                      </a:pPr>
                      <a:r>
                        <a:rPr lang="en-US" sz="1600" b="0" i="0" u="none" strike="noStrike" dirty="0">
                          <a:solidFill>
                            <a:srgbClr val="000000"/>
                          </a:solidFill>
                          <a:effectLst/>
                          <a:latin typeface="Aptos Narrow"/>
                        </a:rPr>
                        <a:t>Tester: Collaborating with the developer to make notice of bug fixes and side effects</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At this point I will make sure that the project has followed the intended flow and has been done to budget, preparing for review.</a:t>
                      </a: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Phase</a:t>
                      </a:r>
                    </a:p>
                  </a:txBody>
                  <a:tcPr marL="13564" marR="13564" marT="13564" marB="0" anchor="ctr"/>
                </a:tc>
                <a:tc>
                  <a:txBody>
                    <a:bodyPr/>
                    <a:lstStyle/>
                    <a:p>
                      <a:pPr algn="ctr" fontAlgn="ctr"/>
                      <a:r>
                        <a:rPr lang="en-GB" sz="1600" b="0" i="0" u="none" strike="noStrike" dirty="0">
                          <a:solidFill>
                            <a:srgbClr val="000000"/>
                          </a:solidFill>
                          <a:effectLst/>
                          <a:latin typeface="Aptos Narrow"/>
                        </a:rPr>
                        <a:t>Testing</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0132438"/>
                  </a:ext>
                </a:extLst>
              </a:tr>
              <a:tr h="543084">
                <a:tc>
                  <a:txBody>
                    <a:bodyPr/>
                    <a:lstStyle/>
                    <a:p>
                      <a:pPr algn="l" fontAlgn="b"/>
                      <a:r>
                        <a:rPr lang="en-GB" sz="1600" u="none" strike="noStrike" dirty="0">
                          <a:effectLst/>
                        </a:rPr>
                        <a:t>Role</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Project Manager</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3770495733"/>
                  </a:ext>
                </a:extLst>
              </a:tr>
              <a:tr h="543084">
                <a:tc>
                  <a:txBody>
                    <a:bodyPr/>
                    <a:lstStyle/>
                    <a:p>
                      <a:pPr algn="l" fontAlgn="b"/>
                      <a:r>
                        <a:rPr lang="en-GB" sz="1600" u="none" strike="noStrike" dirty="0">
                          <a:effectLst/>
                        </a:rPr>
                        <a:t>Day</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a:rPr>
                        <a:t>8-9</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26846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User Stories</a:t>
                      </a:r>
                    </a:p>
                  </a:txBody>
                  <a:tcPr marL="13564" marR="13564" marT="13564" marB="0" anchor="ctr"/>
                </a:tc>
                <a:tc>
                  <a:txBody>
                    <a:bodyPr/>
                    <a:lstStyle/>
                    <a:p>
                      <a:pPr algn="ctr" fontAlgn="ctr"/>
                      <a:r>
                        <a:rPr lang="en-GB" sz="1600" b="0" i="0" u="none" strike="noStrike" dirty="0">
                          <a:solidFill>
                            <a:srgbClr val="000000"/>
                          </a:solidFill>
                          <a:effectLst/>
                          <a:latin typeface="Aptos Narrow"/>
                        </a:rPr>
                        <a:t>101-103</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2509277" cy="369332"/>
          </a:xfrm>
          <a:prstGeom prst="rect">
            <a:avLst/>
          </a:prstGeom>
          <a:noFill/>
        </p:spPr>
        <p:txBody>
          <a:bodyPr wrap="none" rtlCol="0">
            <a:spAutoFit/>
          </a:bodyPr>
          <a:lstStyle/>
          <a:p>
            <a:r>
              <a:rPr lang="en-GB" dirty="0"/>
              <a:t>Daily Scrum Ceremony </a:t>
            </a:r>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40096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3971632439"/>
              </p:ext>
            </p:extLst>
          </p:nvPr>
        </p:nvGraphicFramePr>
        <p:xfrm>
          <a:off x="967563" y="1286462"/>
          <a:ext cx="10249785" cy="4105954"/>
        </p:xfrm>
        <a:graphic>
          <a:graphicData uri="http://schemas.openxmlformats.org/drawingml/2006/table">
            <a:tbl>
              <a:tblPr firstRow="1" bandRow="1">
                <a:tableStyleId>{5C22544A-7EE6-4342-B048-85BDC9FD1C3A}</a:tableStyleId>
              </a:tblPr>
              <a:tblGrid>
                <a:gridCol w="1029099">
                  <a:extLst>
                    <a:ext uri="{9D8B030D-6E8A-4147-A177-3AD203B41FA5}">
                      <a16:colId xmlns:a16="http://schemas.microsoft.com/office/drawing/2014/main" val="306550180"/>
                    </a:ext>
                  </a:extLst>
                </a:gridCol>
                <a:gridCol w="1238139">
                  <a:extLst>
                    <a:ext uri="{9D8B030D-6E8A-4147-A177-3AD203B41FA5}">
                      <a16:colId xmlns:a16="http://schemas.microsoft.com/office/drawing/2014/main" val="3998328185"/>
                    </a:ext>
                  </a:extLst>
                </a:gridCol>
                <a:gridCol w="7982547">
                  <a:extLst>
                    <a:ext uri="{9D8B030D-6E8A-4147-A177-3AD203B41FA5}">
                      <a16:colId xmlns:a16="http://schemas.microsoft.com/office/drawing/2014/main" val="1676599030"/>
                    </a:ext>
                  </a:extLst>
                </a:gridCol>
              </a:tblGrid>
              <a:tr h="304366">
                <a:tc gridSpan="2">
                  <a:txBody>
                    <a:bodyPr/>
                    <a:lstStyle/>
                    <a:p>
                      <a:pPr algn="l" fontAlgn="b"/>
                      <a:r>
                        <a:rPr lang="en-GB" sz="1600" b="1" i="0" u="none" strike="noStrike" dirty="0">
                          <a:solidFill>
                            <a:schemeClr val="bg1"/>
                          </a:solidFill>
                          <a:effectLst/>
                          <a:latin typeface="Aptos Narrow" panose="020B0004020202020204" pitchFamily="34" charset="0"/>
                        </a:rPr>
                        <a:t>DETAILS</a:t>
                      </a:r>
                    </a:p>
                  </a:txBody>
                  <a:tcPr marL="13564" marR="13564" marT="13564" marB="0" anchor="ctr"/>
                </a:tc>
                <a:tc hMerge="1">
                  <a:txBody>
                    <a:bodyPr/>
                    <a:lstStyle/>
                    <a:p>
                      <a:endParaRPr/>
                    </a:p>
                  </a:txBody>
                  <a:tcPr marL="13564" marR="13564" marT="13564" marB="0" anchor="ctr"/>
                </a:tc>
                <a:tc>
                  <a:txBody>
                    <a:bodyPr/>
                    <a:lstStyle/>
                    <a:p>
                      <a:pPr algn="l" fontAlgn="b"/>
                      <a:r>
                        <a:rPr lang="en-GB" sz="1600" u="none" strike="noStrike" dirty="0">
                          <a:solidFill>
                            <a:schemeClr val="bg1"/>
                          </a:solidFill>
                          <a:effectLst/>
                        </a:rPr>
                        <a:t>DESCRIPTION</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b="0" i="0" u="none" strike="noStrike" dirty="0">
                          <a:solidFill>
                            <a:srgbClr val="000000"/>
                          </a:solidFill>
                          <a:effectLst/>
                          <a:latin typeface="Aptos Narrow" panose="020B0004020202020204" pitchFamily="34" charset="0"/>
                        </a:rPr>
                        <a:t>Sprint</a:t>
                      </a:r>
                    </a:p>
                  </a:txBody>
                  <a:tcPr marL="13564" marR="13564" marT="13564" marB="0" anchor="ctr"/>
                </a:tc>
                <a:tc>
                  <a:txBody>
                    <a:bodyPr/>
                    <a:lstStyle/>
                    <a:p>
                      <a:pPr algn="ctr" fontAlgn="ctr"/>
                      <a:r>
                        <a:rPr lang="en-GB" sz="1600" b="0" i="0" u="none" strike="noStrike" dirty="0">
                          <a:solidFill>
                            <a:srgbClr val="000000"/>
                          </a:solidFill>
                          <a:effectLst/>
                          <a:latin typeface="Aptos Narrow"/>
                        </a:rPr>
                        <a:t>A</a:t>
                      </a:r>
                    </a:p>
                  </a:txBody>
                  <a:tcPr marL="13564" marR="13564" marT="13564" marB="0" anchor="ctr"/>
                </a:tc>
                <a:tc rowSpan="7">
                  <a:txBody>
                    <a:bodyPr/>
                    <a:lstStyle/>
                    <a:p>
                      <a:pPr algn="l" fontAlgn="b"/>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Designer: Reflect on the process and prepare UI improvements for the second sprint</a:t>
                      </a:r>
                    </a:p>
                    <a:p>
                      <a:pPr lvl="0" algn="l">
                        <a:buNone/>
                      </a:pPr>
                      <a:r>
                        <a:rPr lang="en-US" sz="1600" b="0" i="0" u="none" strike="noStrike" dirty="0">
                          <a:solidFill>
                            <a:srgbClr val="000000"/>
                          </a:solidFill>
                          <a:effectLst/>
                          <a:latin typeface="Aptos Narrow"/>
                        </a:rPr>
                        <a:t>Architect:  Review application flow and propose adjustments in collaboration with the dev</a:t>
                      </a:r>
                    </a:p>
                    <a:p>
                      <a:pPr lvl="0" algn="l">
                        <a:buNone/>
                      </a:pPr>
                      <a:r>
                        <a:rPr lang="en-US" sz="1600" b="0" i="0" u="none" strike="noStrike" dirty="0">
                          <a:solidFill>
                            <a:srgbClr val="000000"/>
                          </a:solidFill>
                          <a:effectLst/>
                          <a:latin typeface="Aptos Narrow"/>
                        </a:rPr>
                        <a:t>Developer: Collaborate with the team at large to incorporate ideas in preparation for final sprint</a:t>
                      </a:r>
                    </a:p>
                    <a:p>
                      <a:pPr lvl="0" algn="l">
                        <a:buNone/>
                      </a:pPr>
                      <a:r>
                        <a:rPr lang="en-US" sz="1600" b="0" i="0" u="none" strike="noStrike" dirty="0">
                          <a:solidFill>
                            <a:srgbClr val="000000"/>
                          </a:solidFill>
                          <a:effectLst/>
                          <a:latin typeface="Aptos Narrow"/>
                        </a:rPr>
                        <a:t>Tester: </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err="1">
                          <a:solidFill>
                            <a:srgbClr val="000000"/>
                          </a:solidFill>
                          <a:effectLst/>
                          <a:latin typeface="Aptos Narrow"/>
                        </a:rPr>
                        <a:t>Summarise</a:t>
                      </a:r>
                      <a:r>
                        <a:rPr lang="en-US" sz="1600" b="0" i="0" u="none" strike="noStrike" dirty="0">
                          <a:solidFill>
                            <a:srgbClr val="000000"/>
                          </a:solidFill>
                          <a:effectLst/>
                          <a:latin typeface="Aptos Narrow"/>
                        </a:rPr>
                        <a:t> the project with the team and managers to go through the costs and milestones reached, in the time given.</a:t>
                      </a: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Phase</a:t>
                      </a:r>
                    </a:p>
                  </a:txBody>
                  <a:tcPr marL="13564" marR="13564" marT="13564" marB="0" anchor="ctr"/>
                </a:tc>
                <a:tc>
                  <a:txBody>
                    <a:bodyPr/>
                    <a:lstStyle/>
                    <a:p>
                      <a:pPr algn="ctr" fontAlgn="ctr"/>
                      <a:r>
                        <a:rPr lang="en-GB" sz="1600" b="0" i="0" u="none" strike="noStrike" dirty="0">
                          <a:solidFill>
                            <a:srgbClr val="000000"/>
                          </a:solidFill>
                          <a:effectLst/>
                          <a:latin typeface="Aptos Narrow"/>
                        </a:rPr>
                        <a:t>Review</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0132438"/>
                  </a:ext>
                </a:extLst>
              </a:tr>
              <a:tr h="543084">
                <a:tc>
                  <a:txBody>
                    <a:bodyPr/>
                    <a:lstStyle/>
                    <a:p>
                      <a:pPr algn="l" fontAlgn="b"/>
                      <a:r>
                        <a:rPr lang="en-GB" sz="1600" u="none" strike="noStrike" dirty="0">
                          <a:effectLst/>
                        </a:rPr>
                        <a:t>Role</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Project Manager</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3770495733"/>
                  </a:ext>
                </a:extLst>
              </a:tr>
              <a:tr h="543084">
                <a:tc>
                  <a:txBody>
                    <a:bodyPr/>
                    <a:lstStyle/>
                    <a:p>
                      <a:pPr algn="l" fontAlgn="b"/>
                      <a:r>
                        <a:rPr lang="en-GB" sz="1600" u="none" strike="noStrike" dirty="0">
                          <a:effectLst/>
                        </a:rPr>
                        <a:t>Day</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a:rPr>
                        <a:t>10</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26846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User Stories</a:t>
                      </a:r>
                    </a:p>
                  </a:txBody>
                  <a:tcPr marL="13564" marR="13564" marT="13564" marB="0" anchor="ctr"/>
                </a:tc>
                <a:tc>
                  <a:txBody>
                    <a:bodyPr/>
                    <a:lstStyle/>
                    <a:p>
                      <a:pPr algn="ctr" fontAlgn="ctr"/>
                      <a:r>
                        <a:rPr lang="en-GB" sz="1600" b="0" i="0" u="none" strike="noStrike" dirty="0">
                          <a:solidFill>
                            <a:srgbClr val="000000"/>
                          </a:solidFill>
                          <a:effectLst/>
                          <a:latin typeface="Aptos Narrow"/>
                        </a:rPr>
                        <a:t>101-103</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2509277" cy="369332"/>
          </a:xfrm>
          <a:prstGeom prst="rect">
            <a:avLst/>
          </a:prstGeom>
          <a:noFill/>
        </p:spPr>
        <p:txBody>
          <a:bodyPr wrap="none" rtlCol="0">
            <a:spAutoFit/>
          </a:bodyPr>
          <a:lstStyle/>
          <a:p>
            <a:r>
              <a:rPr lang="en-GB" dirty="0"/>
              <a:t>Daily Scrum Ceremony </a:t>
            </a:r>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379200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8E6C8369-31C7-4E99-4B53-985BB7F4DC3D}"/>
              </a:ext>
            </a:extLst>
          </p:cNvPr>
          <p:cNvPicPr>
            <a:picLocks noChangeAspect="1"/>
          </p:cNvPicPr>
          <p:nvPr/>
        </p:nvPicPr>
        <p:blipFill>
          <a:blip r:embed="rId2"/>
          <a:stretch>
            <a:fillRect/>
          </a:stretch>
        </p:blipFill>
        <p:spPr>
          <a:xfrm>
            <a:off x="10853090" y="89075"/>
            <a:ext cx="1245358" cy="910585"/>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24C75EDF-BAA8-E671-EE54-E64FD5EA8DF1}"/>
              </a:ext>
            </a:extLst>
          </p:cNvPr>
          <p:cNvPicPr>
            <a:picLocks noChangeAspect="1"/>
          </p:cNvPicPr>
          <p:nvPr/>
        </p:nvPicPr>
        <p:blipFill rotWithShape="1">
          <a:blip r:embed="rId3"/>
          <a:srcRect l="6730" t="15336" r="6966" b="14227"/>
          <a:stretch/>
        </p:blipFill>
        <p:spPr>
          <a:xfrm>
            <a:off x="1" y="734171"/>
            <a:ext cx="12190042" cy="5792537"/>
          </a:xfrm>
          <a:prstGeom prst="rect">
            <a:avLst/>
          </a:prstGeom>
        </p:spPr>
      </p:pic>
    </p:spTree>
    <p:extLst>
      <p:ext uri="{BB962C8B-B14F-4D97-AF65-F5344CB8AC3E}">
        <p14:creationId xmlns:p14="http://schemas.microsoft.com/office/powerpoint/2010/main" val="35203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EA66AD06-EDD3-340F-708C-E647CAEBD7CF}"/>
              </a:ext>
            </a:extLst>
          </p:cNvPr>
          <p:cNvPicPr>
            <a:picLocks noChangeAspect="1"/>
          </p:cNvPicPr>
          <p:nvPr/>
        </p:nvPicPr>
        <p:blipFill>
          <a:blip r:embed="rId2"/>
          <a:stretch>
            <a:fillRect/>
          </a:stretch>
        </p:blipFill>
        <p:spPr>
          <a:xfrm>
            <a:off x="10853090" y="89075"/>
            <a:ext cx="1245358" cy="910585"/>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B28ECC88-83B5-C676-ED5E-3DB8242362E2}"/>
              </a:ext>
            </a:extLst>
          </p:cNvPr>
          <p:cNvPicPr>
            <a:picLocks noChangeAspect="1"/>
          </p:cNvPicPr>
          <p:nvPr/>
        </p:nvPicPr>
        <p:blipFill>
          <a:blip r:embed="rId3"/>
          <a:stretch>
            <a:fillRect/>
          </a:stretch>
        </p:blipFill>
        <p:spPr>
          <a:xfrm>
            <a:off x="330680" y="1004165"/>
            <a:ext cx="11861319" cy="5065330"/>
          </a:xfrm>
          <a:prstGeom prst="rect">
            <a:avLst/>
          </a:prstGeom>
        </p:spPr>
      </p:pic>
    </p:spTree>
    <p:extLst>
      <p:ext uri="{BB962C8B-B14F-4D97-AF65-F5344CB8AC3E}">
        <p14:creationId xmlns:p14="http://schemas.microsoft.com/office/powerpoint/2010/main" val="241676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CE07C9A2-FD43-774B-6BA7-996790B59E57}"/>
              </a:ext>
            </a:extLst>
          </p:cNvPr>
          <p:cNvPicPr>
            <a:picLocks noChangeAspect="1"/>
          </p:cNvPicPr>
          <p:nvPr/>
        </p:nvPicPr>
        <p:blipFill>
          <a:blip r:embed="rId2"/>
          <a:stretch>
            <a:fillRect/>
          </a:stretch>
        </p:blipFill>
        <p:spPr>
          <a:xfrm>
            <a:off x="10853090" y="89075"/>
            <a:ext cx="1245358" cy="910585"/>
          </a:xfrm>
          <a:prstGeom prst="rect">
            <a:avLst/>
          </a:prstGeom>
        </p:spPr>
      </p:pic>
      <p:pic>
        <p:nvPicPr>
          <p:cNvPr id="3" name="Picture 2" descr="A white text on a blue background&#10;&#10;Description automatically generated">
            <a:extLst>
              <a:ext uri="{FF2B5EF4-FFF2-40B4-BE49-F238E27FC236}">
                <a16:creationId xmlns:a16="http://schemas.microsoft.com/office/drawing/2014/main" id="{CAB33B5D-21D7-6CE7-3ADA-1E85110D5BD3}"/>
              </a:ext>
            </a:extLst>
          </p:cNvPr>
          <p:cNvPicPr>
            <a:picLocks noChangeAspect="1"/>
          </p:cNvPicPr>
          <p:nvPr/>
        </p:nvPicPr>
        <p:blipFill>
          <a:blip r:embed="rId3"/>
          <a:stretch>
            <a:fillRect/>
          </a:stretch>
        </p:blipFill>
        <p:spPr>
          <a:xfrm>
            <a:off x="95250" y="1119374"/>
            <a:ext cx="11987892" cy="4809752"/>
          </a:xfrm>
          <a:prstGeom prst="rect">
            <a:avLst/>
          </a:prstGeom>
        </p:spPr>
      </p:pic>
    </p:spTree>
    <p:extLst>
      <p:ext uri="{BB962C8B-B14F-4D97-AF65-F5344CB8AC3E}">
        <p14:creationId xmlns:p14="http://schemas.microsoft.com/office/powerpoint/2010/main" val="207724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C294A852-6424-BC20-BDED-286B5061B3CE}"/>
              </a:ext>
            </a:extLst>
          </p:cNvPr>
          <p:cNvPicPr>
            <a:picLocks noChangeAspect="1"/>
          </p:cNvPicPr>
          <p:nvPr/>
        </p:nvPicPr>
        <p:blipFill>
          <a:blip r:embed="rId2"/>
          <a:stretch>
            <a:fillRect/>
          </a:stretch>
        </p:blipFill>
        <p:spPr>
          <a:xfrm>
            <a:off x="10853090" y="89075"/>
            <a:ext cx="1245358" cy="91058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CDEF49AE-B392-E87F-E23C-B4755E6E4DA2}"/>
              </a:ext>
            </a:extLst>
          </p:cNvPr>
          <p:cNvPicPr>
            <a:picLocks noChangeAspect="1"/>
          </p:cNvPicPr>
          <p:nvPr/>
        </p:nvPicPr>
        <p:blipFill>
          <a:blip r:embed="rId3"/>
          <a:stretch>
            <a:fillRect/>
          </a:stretch>
        </p:blipFill>
        <p:spPr>
          <a:xfrm>
            <a:off x="201283" y="1002720"/>
            <a:ext cx="11990716" cy="5082598"/>
          </a:xfrm>
          <a:prstGeom prst="rect">
            <a:avLst/>
          </a:prstGeom>
        </p:spPr>
      </p:pic>
    </p:spTree>
    <p:extLst>
      <p:ext uri="{BB962C8B-B14F-4D97-AF65-F5344CB8AC3E}">
        <p14:creationId xmlns:p14="http://schemas.microsoft.com/office/powerpoint/2010/main" val="382147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BBCEFD6-016B-8B78-0B45-42AD529EA8D9}"/>
              </a:ext>
            </a:extLst>
          </p:cNvPr>
          <p:cNvPicPr>
            <a:picLocks noChangeAspect="1"/>
          </p:cNvPicPr>
          <p:nvPr/>
        </p:nvPicPr>
        <p:blipFill>
          <a:blip r:embed="rId2"/>
          <a:stretch>
            <a:fillRect/>
          </a:stretch>
        </p:blipFill>
        <p:spPr>
          <a:xfrm>
            <a:off x="1" y="98116"/>
            <a:ext cx="12096749" cy="6634555"/>
          </a:xfrm>
          <a:prstGeom prst="rect">
            <a:avLst/>
          </a:prstGeom>
        </p:spPr>
      </p:pic>
    </p:spTree>
    <p:extLst>
      <p:ext uri="{BB962C8B-B14F-4D97-AF65-F5344CB8AC3E}">
        <p14:creationId xmlns:p14="http://schemas.microsoft.com/office/powerpoint/2010/main" val="104750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3EC0292A-FCEA-76F1-943E-3462888257F7}"/>
              </a:ext>
            </a:extLst>
          </p:cNvPr>
          <p:cNvPicPr>
            <a:picLocks noChangeAspect="1"/>
          </p:cNvPicPr>
          <p:nvPr/>
        </p:nvPicPr>
        <p:blipFill>
          <a:blip r:embed="rId2"/>
          <a:stretch>
            <a:fillRect/>
          </a:stretch>
        </p:blipFill>
        <p:spPr>
          <a:xfrm>
            <a:off x="0" y="598273"/>
            <a:ext cx="12192000" cy="5675063"/>
          </a:xfrm>
          <a:prstGeom prst="rect">
            <a:avLst/>
          </a:prstGeom>
        </p:spPr>
      </p:pic>
    </p:spTree>
    <p:extLst>
      <p:ext uri="{BB962C8B-B14F-4D97-AF65-F5344CB8AC3E}">
        <p14:creationId xmlns:p14="http://schemas.microsoft.com/office/powerpoint/2010/main" val="342260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CF5F0221-2233-AADF-9346-78A4AEEB0CBE}"/>
              </a:ext>
            </a:extLst>
          </p:cNvPr>
          <p:cNvPicPr>
            <a:picLocks noChangeAspect="1"/>
          </p:cNvPicPr>
          <p:nvPr/>
        </p:nvPicPr>
        <p:blipFill>
          <a:blip r:embed="rId2"/>
          <a:stretch>
            <a:fillRect/>
          </a:stretch>
        </p:blipFill>
        <p:spPr>
          <a:xfrm>
            <a:off x="0" y="394963"/>
            <a:ext cx="12192000" cy="6095289"/>
          </a:xfrm>
          <a:prstGeom prst="rect">
            <a:avLst/>
          </a:prstGeom>
        </p:spPr>
      </p:pic>
    </p:spTree>
    <p:extLst>
      <p:ext uri="{BB962C8B-B14F-4D97-AF65-F5344CB8AC3E}">
        <p14:creationId xmlns:p14="http://schemas.microsoft.com/office/powerpoint/2010/main" val="23598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3FC0421F-76E9-68EB-0448-CE92CD413E71}"/>
              </a:ext>
            </a:extLst>
          </p:cNvPr>
          <p:cNvPicPr>
            <a:picLocks noChangeAspect="1"/>
          </p:cNvPicPr>
          <p:nvPr/>
        </p:nvPicPr>
        <p:blipFill rotWithShape="1">
          <a:blip r:embed="rId2">
            <a:clrChange>
              <a:clrFrom>
                <a:srgbClr val="FFFFFF"/>
              </a:clrFrom>
              <a:clrTo>
                <a:srgbClr val="FFFFFF">
                  <a:alpha val="0"/>
                </a:srgbClr>
              </a:clrTo>
            </a:clrChange>
          </a:blip>
          <a:srcRect b="9396"/>
          <a:stretch/>
        </p:blipFill>
        <p:spPr>
          <a:xfrm>
            <a:off x="1783591" y="1475554"/>
            <a:ext cx="2154667" cy="1635109"/>
          </a:xfrm>
          <a:prstGeom prst="rect">
            <a:avLst/>
          </a:prstGeom>
        </p:spPr>
      </p:pic>
      <p:graphicFrame>
        <p:nvGraphicFramePr>
          <p:cNvPr id="24" name="TextBox 1">
            <a:extLst>
              <a:ext uri="{FF2B5EF4-FFF2-40B4-BE49-F238E27FC236}">
                <a16:creationId xmlns:a16="http://schemas.microsoft.com/office/drawing/2014/main" id="{7B8A60F0-0301-6FDB-A254-702524341D79}"/>
              </a:ext>
            </a:extLst>
          </p:cNvPr>
          <p:cNvGraphicFramePr/>
          <p:nvPr>
            <p:extLst>
              <p:ext uri="{D42A27DB-BD31-4B8C-83A1-F6EECF244321}">
                <p14:modId xmlns:p14="http://schemas.microsoft.com/office/powerpoint/2010/main" val="2947348846"/>
              </p:ext>
            </p:extLst>
          </p:nvPr>
        </p:nvGraphicFramePr>
        <p:xfrm>
          <a:off x="1195057" y="771187"/>
          <a:ext cx="10094614"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sun and text on a black background&#10;&#10;Description automatically generated">
            <a:extLst>
              <a:ext uri="{FF2B5EF4-FFF2-40B4-BE49-F238E27FC236}">
                <a16:creationId xmlns:a16="http://schemas.microsoft.com/office/drawing/2014/main" id="{CF512169-08D0-9098-4E19-2D3A3CF83B75}"/>
              </a:ext>
            </a:extLst>
          </p:cNvPr>
          <p:cNvPicPr>
            <a:picLocks noChangeAspect="1"/>
          </p:cNvPicPr>
          <p:nvPr/>
        </p:nvPicPr>
        <p:blipFill>
          <a:blip r:embed="rId8"/>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141461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program&#10;&#10;Description automatically generated">
            <a:extLst>
              <a:ext uri="{FF2B5EF4-FFF2-40B4-BE49-F238E27FC236}">
                <a16:creationId xmlns:a16="http://schemas.microsoft.com/office/drawing/2014/main" id="{746FA0F3-8961-4AD3-95CF-D7ED3720907A}"/>
              </a:ext>
            </a:extLst>
          </p:cNvPr>
          <p:cNvPicPr>
            <a:picLocks noChangeAspect="1"/>
          </p:cNvPicPr>
          <p:nvPr/>
        </p:nvPicPr>
        <p:blipFill>
          <a:blip r:embed="rId2"/>
          <a:stretch>
            <a:fillRect/>
          </a:stretch>
        </p:blipFill>
        <p:spPr>
          <a:xfrm>
            <a:off x="0" y="275502"/>
            <a:ext cx="12192000" cy="6279781"/>
          </a:xfrm>
          <a:prstGeom prst="rect">
            <a:avLst/>
          </a:prstGeom>
        </p:spPr>
      </p:pic>
    </p:spTree>
    <p:extLst>
      <p:ext uri="{BB962C8B-B14F-4D97-AF65-F5344CB8AC3E}">
        <p14:creationId xmlns:p14="http://schemas.microsoft.com/office/powerpoint/2010/main" val="179506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120B2765-965D-A6C4-AE44-32DFE65551D8}"/>
              </a:ext>
            </a:extLst>
          </p:cNvPr>
          <p:cNvPicPr>
            <a:picLocks noChangeAspect="1"/>
          </p:cNvPicPr>
          <p:nvPr/>
        </p:nvPicPr>
        <p:blipFill>
          <a:blip r:embed="rId2"/>
          <a:stretch>
            <a:fillRect/>
          </a:stretch>
        </p:blipFill>
        <p:spPr>
          <a:xfrm>
            <a:off x="10853090" y="89075"/>
            <a:ext cx="1245358" cy="91058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A404954-22E4-E845-3B42-56655B10EA0A}"/>
              </a:ext>
            </a:extLst>
          </p:cNvPr>
          <p:cNvPicPr>
            <a:picLocks noChangeAspect="1"/>
          </p:cNvPicPr>
          <p:nvPr/>
        </p:nvPicPr>
        <p:blipFill>
          <a:blip r:embed="rId3"/>
          <a:stretch>
            <a:fillRect/>
          </a:stretch>
        </p:blipFill>
        <p:spPr>
          <a:xfrm>
            <a:off x="0" y="-6364"/>
            <a:ext cx="12096750" cy="6789085"/>
          </a:xfrm>
          <a:prstGeom prst="rect">
            <a:avLst/>
          </a:prstGeom>
        </p:spPr>
      </p:pic>
    </p:spTree>
    <p:extLst>
      <p:ext uri="{BB962C8B-B14F-4D97-AF65-F5344CB8AC3E}">
        <p14:creationId xmlns:p14="http://schemas.microsoft.com/office/powerpoint/2010/main" val="3903309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FD9B8755-4D7D-56EC-6168-BB497E6CF20F}"/>
              </a:ext>
            </a:extLst>
          </p:cNvPr>
          <p:cNvPicPr>
            <a:picLocks noChangeAspect="1"/>
          </p:cNvPicPr>
          <p:nvPr/>
        </p:nvPicPr>
        <p:blipFill>
          <a:blip r:embed="rId2"/>
          <a:stretch>
            <a:fillRect/>
          </a:stretch>
        </p:blipFill>
        <p:spPr>
          <a:xfrm>
            <a:off x="0" y="424"/>
            <a:ext cx="12192000" cy="6857151"/>
          </a:xfrm>
          <a:prstGeom prst="rect">
            <a:avLst/>
          </a:prstGeom>
        </p:spPr>
      </p:pic>
    </p:spTree>
    <p:extLst>
      <p:ext uri="{BB962C8B-B14F-4D97-AF65-F5344CB8AC3E}">
        <p14:creationId xmlns:p14="http://schemas.microsoft.com/office/powerpoint/2010/main" val="2960250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ftware application&#10;&#10;Description automatically generated">
            <a:extLst>
              <a:ext uri="{FF2B5EF4-FFF2-40B4-BE49-F238E27FC236}">
                <a16:creationId xmlns:a16="http://schemas.microsoft.com/office/drawing/2014/main" id="{2C5F82D3-DE96-EE5A-1DB5-53856BF3BBCA}"/>
              </a:ext>
            </a:extLst>
          </p:cNvPr>
          <p:cNvPicPr>
            <a:picLocks noChangeAspect="1"/>
          </p:cNvPicPr>
          <p:nvPr/>
        </p:nvPicPr>
        <p:blipFill>
          <a:blip r:embed="rId2"/>
          <a:stretch>
            <a:fillRect/>
          </a:stretch>
        </p:blipFill>
        <p:spPr>
          <a:xfrm>
            <a:off x="1" y="1068"/>
            <a:ext cx="12191999" cy="6855866"/>
          </a:xfrm>
          <a:prstGeom prst="rect">
            <a:avLst/>
          </a:prstGeom>
        </p:spPr>
      </p:pic>
    </p:spTree>
    <p:extLst>
      <p:ext uri="{BB962C8B-B14F-4D97-AF65-F5344CB8AC3E}">
        <p14:creationId xmlns:p14="http://schemas.microsoft.com/office/powerpoint/2010/main" val="3556543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oftware test&#10;&#10;Description automatically generated">
            <a:extLst>
              <a:ext uri="{FF2B5EF4-FFF2-40B4-BE49-F238E27FC236}">
                <a16:creationId xmlns:a16="http://schemas.microsoft.com/office/drawing/2014/main" id="{BDC63A77-E055-555A-C073-3E54EB19D6AF}"/>
              </a:ext>
            </a:extLst>
          </p:cNvPr>
          <p:cNvPicPr>
            <a:picLocks noChangeAspect="1"/>
          </p:cNvPicPr>
          <p:nvPr/>
        </p:nvPicPr>
        <p:blipFill>
          <a:blip r:embed="rId2"/>
          <a:stretch>
            <a:fillRect/>
          </a:stretch>
        </p:blipFill>
        <p:spPr>
          <a:xfrm>
            <a:off x="0" y="3818"/>
            <a:ext cx="12192000" cy="6861146"/>
          </a:xfrm>
          <a:prstGeom prst="rect">
            <a:avLst/>
          </a:prstGeom>
        </p:spPr>
      </p:pic>
    </p:spTree>
    <p:extLst>
      <p:ext uri="{BB962C8B-B14F-4D97-AF65-F5344CB8AC3E}">
        <p14:creationId xmlns:p14="http://schemas.microsoft.com/office/powerpoint/2010/main" val="163046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3E4C3D6B-6A33-FD77-2067-9CB7FA16E96A}"/>
              </a:ext>
            </a:extLst>
          </p:cNvPr>
          <p:cNvPicPr>
            <a:picLocks noChangeAspect="1"/>
          </p:cNvPicPr>
          <p:nvPr/>
        </p:nvPicPr>
        <p:blipFill>
          <a:blip r:embed="rId2"/>
          <a:stretch>
            <a:fillRect/>
          </a:stretch>
        </p:blipFill>
        <p:spPr>
          <a:xfrm>
            <a:off x="0" y="-3401"/>
            <a:ext cx="12192000" cy="6864803"/>
          </a:xfrm>
          <a:prstGeom prst="rect">
            <a:avLst/>
          </a:prstGeom>
        </p:spPr>
      </p:pic>
    </p:spTree>
    <p:extLst>
      <p:ext uri="{BB962C8B-B14F-4D97-AF65-F5344CB8AC3E}">
        <p14:creationId xmlns:p14="http://schemas.microsoft.com/office/powerpoint/2010/main" val="2072083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test&#10;&#10;Description automatically generated">
            <a:extLst>
              <a:ext uri="{FF2B5EF4-FFF2-40B4-BE49-F238E27FC236}">
                <a16:creationId xmlns:a16="http://schemas.microsoft.com/office/drawing/2014/main" id="{A388A22C-71F8-2596-549C-2FB692D6B431}"/>
              </a:ext>
            </a:extLst>
          </p:cNvPr>
          <p:cNvPicPr>
            <a:picLocks noChangeAspect="1"/>
          </p:cNvPicPr>
          <p:nvPr/>
        </p:nvPicPr>
        <p:blipFill>
          <a:blip r:embed="rId2"/>
          <a:stretch>
            <a:fillRect/>
          </a:stretch>
        </p:blipFill>
        <p:spPr>
          <a:xfrm>
            <a:off x="100642" y="446697"/>
            <a:ext cx="11928072" cy="5913257"/>
          </a:xfrm>
          <a:prstGeom prst="rect">
            <a:avLst/>
          </a:prstGeom>
        </p:spPr>
      </p:pic>
    </p:spTree>
    <p:extLst>
      <p:ext uri="{BB962C8B-B14F-4D97-AF65-F5344CB8AC3E}">
        <p14:creationId xmlns:p14="http://schemas.microsoft.com/office/powerpoint/2010/main" val="2048440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test&#10;&#10;Description automatically generated">
            <a:extLst>
              <a:ext uri="{FF2B5EF4-FFF2-40B4-BE49-F238E27FC236}">
                <a16:creationId xmlns:a16="http://schemas.microsoft.com/office/drawing/2014/main" id="{0F816706-465C-A49C-0838-8165DE7CD20D}"/>
              </a:ext>
            </a:extLst>
          </p:cNvPr>
          <p:cNvPicPr>
            <a:picLocks noChangeAspect="1"/>
          </p:cNvPicPr>
          <p:nvPr/>
        </p:nvPicPr>
        <p:blipFill>
          <a:blip r:embed="rId2"/>
          <a:stretch>
            <a:fillRect/>
          </a:stretch>
        </p:blipFill>
        <p:spPr>
          <a:xfrm>
            <a:off x="0" y="303676"/>
            <a:ext cx="12192000" cy="6305077"/>
          </a:xfrm>
          <a:prstGeom prst="rect">
            <a:avLst/>
          </a:prstGeom>
        </p:spPr>
      </p:pic>
    </p:spTree>
    <p:extLst>
      <p:ext uri="{BB962C8B-B14F-4D97-AF65-F5344CB8AC3E}">
        <p14:creationId xmlns:p14="http://schemas.microsoft.com/office/powerpoint/2010/main" val="4234436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37BD3E0E-D74A-2EC3-3981-10880DAE0B85}"/>
              </a:ext>
            </a:extLst>
          </p:cNvPr>
          <p:cNvPicPr>
            <a:picLocks noChangeAspect="1"/>
          </p:cNvPicPr>
          <p:nvPr/>
        </p:nvPicPr>
        <p:blipFill>
          <a:blip r:embed="rId2"/>
          <a:stretch>
            <a:fillRect/>
          </a:stretch>
        </p:blipFill>
        <p:spPr>
          <a:xfrm>
            <a:off x="108858" y="4144"/>
            <a:ext cx="12083142" cy="6849711"/>
          </a:xfrm>
          <a:prstGeom prst="rect">
            <a:avLst/>
          </a:prstGeom>
        </p:spPr>
      </p:pic>
    </p:spTree>
    <p:extLst>
      <p:ext uri="{BB962C8B-B14F-4D97-AF65-F5344CB8AC3E}">
        <p14:creationId xmlns:p14="http://schemas.microsoft.com/office/powerpoint/2010/main" val="518723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test&#10;&#10;Description automatically generated">
            <a:extLst>
              <a:ext uri="{FF2B5EF4-FFF2-40B4-BE49-F238E27FC236}">
                <a16:creationId xmlns:a16="http://schemas.microsoft.com/office/drawing/2014/main" id="{9ED69F9B-5A4A-E6F0-9FD0-1EE563A8782A}"/>
              </a:ext>
            </a:extLst>
          </p:cNvPr>
          <p:cNvPicPr>
            <a:picLocks noChangeAspect="1"/>
          </p:cNvPicPr>
          <p:nvPr/>
        </p:nvPicPr>
        <p:blipFill>
          <a:blip r:embed="rId2"/>
          <a:stretch>
            <a:fillRect/>
          </a:stretch>
        </p:blipFill>
        <p:spPr>
          <a:xfrm>
            <a:off x="1" y="275553"/>
            <a:ext cx="12191999" cy="6320501"/>
          </a:xfrm>
          <a:prstGeom prst="rect">
            <a:avLst/>
          </a:prstGeom>
        </p:spPr>
      </p:pic>
    </p:spTree>
    <p:extLst>
      <p:ext uri="{BB962C8B-B14F-4D97-AF65-F5344CB8AC3E}">
        <p14:creationId xmlns:p14="http://schemas.microsoft.com/office/powerpoint/2010/main" val="393246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8E5E07F-F70B-3049-486D-4F47A8316BA8}"/>
              </a:ext>
            </a:extLst>
          </p:cNvPr>
          <p:cNvSpPr txBox="1"/>
          <p:nvPr/>
        </p:nvSpPr>
        <p:spPr>
          <a:xfrm>
            <a:off x="722263" y="305617"/>
            <a:ext cx="10130827" cy="5909310"/>
          </a:xfrm>
          <a:prstGeom prst="rect">
            <a:avLst/>
          </a:prstGeom>
          <a:noFill/>
        </p:spPr>
        <p:txBody>
          <a:bodyPr wrap="square" rtlCol="0">
            <a:spAutoFit/>
          </a:bodyPr>
          <a:lstStyle/>
          <a:p>
            <a:r>
              <a:rPr lang="en-US" dirty="0">
                <a:solidFill>
                  <a:schemeClr val="bg1"/>
                </a:solidFill>
                <a:highlight>
                  <a:srgbClr val="000080"/>
                </a:highlight>
              </a:rPr>
              <a:t>On Day one of the first sprint both teams will create their own app requirements that the other team will need to produce. Then, they will invite a member from the other team to attend a meeting and receive the user story product backlog. </a:t>
            </a:r>
          </a:p>
          <a:p>
            <a:endParaRPr lang="en-US" dirty="0">
              <a:solidFill>
                <a:schemeClr val="bg1"/>
              </a:solidFill>
            </a:endParaRPr>
          </a:p>
          <a:p>
            <a:r>
              <a:rPr lang="en-US" dirty="0">
                <a:solidFill>
                  <a:schemeClr val="bg1"/>
                </a:solidFill>
                <a:highlight>
                  <a:srgbClr val="808000"/>
                </a:highlight>
              </a:rPr>
              <a:t>Each product backlog will have maximum 5 user stories. Three stories will be presented at the first meeting and the other two of the requirements will be presented on day 11 at the feedback review and requirements update meeting.</a:t>
            </a:r>
          </a:p>
          <a:p>
            <a:endParaRPr lang="en-US" dirty="0">
              <a:solidFill>
                <a:schemeClr val="bg1"/>
              </a:solidFill>
            </a:endParaRPr>
          </a:p>
          <a:p>
            <a:r>
              <a:rPr lang="en-US" dirty="0">
                <a:highlight>
                  <a:srgbClr val="FFFF00"/>
                </a:highlight>
              </a:rPr>
              <a:t>The scrum master/project planer will be responsible for producing the PowerPoint presentation.</a:t>
            </a:r>
          </a:p>
          <a:p>
            <a:endParaRPr lang="en-US" dirty="0"/>
          </a:p>
          <a:p>
            <a:r>
              <a:rPr lang="en-US" dirty="0">
                <a:solidFill>
                  <a:schemeClr val="bg1"/>
                </a:solidFill>
                <a:highlight>
                  <a:srgbClr val="800080"/>
                </a:highlight>
              </a:rPr>
              <a:t>One slide will introduce a table with the job roles, the employees responsible in these roles. A job share for a role is allowed. Additional post holders may be allocated as required by the project manager.</a:t>
            </a:r>
          </a:p>
          <a:p>
            <a:endParaRPr lang="en-US" dirty="0">
              <a:solidFill>
                <a:schemeClr val="bg1"/>
              </a:solidFill>
            </a:endParaRPr>
          </a:p>
          <a:p>
            <a:r>
              <a:rPr lang="en-US" dirty="0">
                <a:highlight>
                  <a:srgbClr val="00FF00"/>
                </a:highlight>
              </a:rPr>
              <a:t>Each sprint will include seven slides, one for each of the phases i.e., Analysis, Planning, Designing etc.</a:t>
            </a:r>
          </a:p>
          <a:p>
            <a:endParaRPr lang="en-US" dirty="0"/>
          </a:p>
          <a:p>
            <a:r>
              <a:rPr lang="en-US" dirty="0">
                <a:solidFill>
                  <a:schemeClr val="bg1"/>
                </a:solidFill>
                <a:highlight>
                  <a:srgbClr val="808000"/>
                </a:highlight>
              </a:rPr>
              <a:t>For each phase there will be a daily scrum ceremony by each role as necessary</a:t>
            </a:r>
          </a:p>
          <a:p>
            <a:endParaRPr lang="en-US" dirty="0"/>
          </a:p>
          <a:p>
            <a:r>
              <a:rPr lang="en-US" dirty="0"/>
              <a:t>You can exchange in any text and other information using the chat. </a:t>
            </a:r>
          </a:p>
          <a:p>
            <a:endParaRPr lang="en-GB" dirty="0"/>
          </a:p>
        </p:txBody>
      </p:sp>
      <p:pic>
        <p:nvPicPr>
          <p:cNvPr id="4" name="Picture 3" descr="A sun and text on a black background&#10;&#10;Description automatically generated">
            <a:extLst>
              <a:ext uri="{FF2B5EF4-FFF2-40B4-BE49-F238E27FC236}">
                <a16:creationId xmlns:a16="http://schemas.microsoft.com/office/drawing/2014/main" id="{34E0BFE2-6B8B-51A3-5803-BE125511CBEF}"/>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30223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B433EB7F-FCC3-3C18-187A-156CE742B8F9}"/>
              </a:ext>
            </a:extLst>
          </p:cNvPr>
          <p:cNvPicPr>
            <a:picLocks noChangeAspect="1"/>
          </p:cNvPicPr>
          <p:nvPr/>
        </p:nvPicPr>
        <p:blipFill>
          <a:blip r:embed="rId2"/>
          <a:stretch>
            <a:fillRect/>
          </a:stretch>
        </p:blipFill>
        <p:spPr>
          <a:xfrm>
            <a:off x="0" y="281654"/>
            <a:ext cx="12192000" cy="6267479"/>
          </a:xfrm>
          <a:prstGeom prst="rect">
            <a:avLst/>
          </a:prstGeom>
        </p:spPr>
      </p:pic>
    </p:spTree>
    <p:extLst>
      <p:ext uri="{BB962C8B-B14F-4D97-AF65-F5344CB8AC3E}">
        <p14:creationId xmlns:p14="http://schemas.microsoft.com/office/powerpoint/2010/main" val="36912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8E5E07F-F70B-3049-486D-4F47A8316BA8}"/>
              </a:ext>
            </a:extLst>
          </p:cNvPr>
          <p:cNvSpPr txBox="1"/>
          <p:nvPr/>
        </p:nvSpPr>
        <p:spPr>
          <a:xfrm>
            <a:off x="659404" y="552262"/>
            <a:ext cx="10159487" cy="369332"/>
          </a:xfrm>
          <a:prstGeom prst="rect">
            <a:avLst/>
          </a:prstGeom>
          <a:noFill/>
        </p:spPr>
        <p:txBody>
          <a:bodyPr wrap="square" rtlCol="0">
            <a:spAutoFit/>
          </a:bodyPr>
          <a:lstStyle/>
          <a:p>
            <a:r>
              <a:rPr lang="en-US" dirty="0"/>
              <a:t>USER STORIES BACKLOG</a:t>
            </a:r>
            <a:endParaRPr lang="en-GB" dirty="0"/>
          </a:p>
        </p:txBody>
      </p:sp>
      <p:pic>
        <p:nvPicPr>
          <p:cNvPr id="4" name="Picture 3" descr="A sun and text on a black background&#10;&#10;Description automatically generated">
            <a:extLst>
              <a:ext uri="{FF2B5EF4-FFF2-40B4-BE49-F238E27FC236}">
                <a16:creationId xmlns:a16="http://schemas.microsoft.com/office/drawing/2014/main" id="{34E0BFE2-6B8B-51A3-5803-BE125511CBEF}"/>
              </a:ext>
            </a:extLst>
          </p:cNvPr>
          <p:cNvPicPr>
            <a:picLocks noChangeAspect="1"/>
          </p:cNvPicPr>
          <p:nvPr/>
        </p:nvPicPr>
        <p:blipFill>
          <a:blip r:embed="rId2"/>
          <a:stretch>
            <a:fillRect/>
          </a:stretch>
        </p:blipFill>
        <p:spPr>
          <a:xfrm>
            <a:off x="10853090" y="89075"/>
            <a:ext cx="1245358" cy="910585"/>
          </a:xfrm>
          <a:prstGeom prst="rect">
            <a:avLst/>
          </a:prstGeom>
        </p:spPr>
      </p:pic>
      <p:graphicFrame>
        <p:nvGraphicFramePr>
          <p:cNvPr id="5" name="Table 4">
            <a:extLst>
              <a:ext uri="{FF2B5EF4-FFF2-40B4-BE49-F238E27FC236}">
                <a16:creationId xmlns:a16="http://schemas.microsoft.com/office/drawing/2014/main" id="{8C33667B-0E98-5093-5AA0-17C9B9D87E95}"/>
              </a:ext>
            </a:extLst>
          </p:cNvPr>
          <p:cNvGraphicFramePr>
            <a:graphicFrameLocks noGrp="1"/>
          </p:cNvGraphicFramePr>
          <p:nvPr>
            <p:extLst>
              <p:ext uri="{D42A27DB-BD31-4B8C-83A1-F6EECF244321}">
                <p14:modId xmlns:p14="http://schemas.microsoft.com/office/powerpoint/2010/main" val="1383729455"/>
              </p:ext>
            </p:extLst>
          </p:nvPr>
        </p:nvGraphicFramePr>
        <p:xfrm>
          <a:off x="659404" y="1088735"/>
          <a:ext cx="10816365" cy="4105954"/>
        </p:xfrm>
        <a:graphic>
          <a:graphicData uri="http://schemas.openxmlformats.org/drawingml/2006/table">
            <a:tbl>
              <a:tblPr firstRow="1" bandRow="1">
                <a:tableStyleId>{5C22544A-7EE6-4342-B048-85BDC9FD1C3A}</a:tableStyleId>
              </a:tblPr>
              <a:tblGrid>
                <a:gridCol w="598477">
                  <a:extLst>
                    <a:ext uri="{9D8B030D-6E8A-4147-A177-3AD203B41FA5}">
                      <a16:colId xmlns:a16="http://schemas.microsoft.com/office/drawing/2014/main" val="306550180"/>
                    </a:ext>
                  </a:extLst>
                </a:gridCol>
                <a:gridCol w="2041451">
                  <a:extLst>
                    <a:ext uri="{9D8B030D-6E8A-4147-A177-3AD203B41FA5}">
                      <a16:colId xmlns:a16="http://schemas.microsoft.com/office/drawing/2014/main" val="2427290908"/>
                    </a:ext>
                  </a:extLst>
                </a:gridCol>
                <a:gridCol w="1073888">
                  <a:extLst>
                    <a:ext uri="{9D8B030D-6E8A-4147-A177-3AD203B41FA5}">
                      <a16:colId xmlns:a16="http://schemas.microsoft.com/office/drawing/2014/main" val="3998328185"/>
                    </a:ext>
                  </a:extLst>
                </a:gridCol>
                <a:gridCol w="7102549">
                  <a:extLst>
                    <a:ext uri="{9D8B030D-6E8A-4147-A177-3AD203B41FA5}">
                      <a16:colId xmlns:a16="http://schemas.microsoft.com/office/drawing/2014/main" val="1676599030"/>
                    </a:ext>
                  </a:extLst>
                </a:gridCol>
              </a:tblGrid>
              <a:tr h="304366">
                <a:tc>
                  <a:txBody>
                    <a:bodyPr/>
                    <a:lstStyle/>
                    <a:p>
                      <a:pPr algn="l" fontAlgn="b"/>
                      <a:r>
                        <a:rPr lang="en-GB" sz="1600" b="1" i="0" u="none" strike="noStrike" dirty="0">
                          <a:solidFill>
                            <a:schemeClr val="bg1"/>
                          </a:solidFill>
                          <a:effectLst/>
                          <a:latin typeface="Aptos Narrow" panose="020B0004020202020204" pitchFamily="34" charset="0"/>
                        </a:rPr>
                        <a:t>CODE</a:t>
                      </a:r>
                    </a:p>
                  </a:txBody>
                  <a:tcPr marL="13564" marR="13564" marT="13564" marB="0" anchor="ctr"/>
                </a:tc>
                <a:tc>
                  <a:txBody>
                    <a:bodyPr/>
                    <a:lstStyle/>
                    <a:p>
                      <a:pPr algn="l" fontAlgn="b"/>
                      <a:r>
                        <a:rPr lang="en-GB" sz="1600" b="1" i="0" u="none" strike="noStrike" dirty="0">
                          <a:solidFill>
                            <a:schemeClr val="bg1"/>
                          </a:solidFill>
                          <a:effectLst/>
                          <a:latin typeface="Aptos Narrow" panose="020B0004020202020204" pitchFamily="34" charset="0"/>
                        </a:rPr>
                        <a:t>AS A…</a:t>
                      </a:r>
                    </a:p>
                  </a:txBody>
                  <a:tcPr marL="13564" marR="13564" marT="13564" marB="0" anchor="ctr"/>
                </a:tc>
                <a:tc>
                  <a:txBody>
                    <a:bodyPr/>
                    <a:lstStyle/>
                    <a:p>
                      <a:pPr algn="l" fontAlgn="ctr"/>
                      <a:r>
                        <a:rPr lang="en-GB" sz="1600" u="none" strike="noStrike" dirty="0">
                          <a:solidFill>
                            <a:schemeClr val="bg1"/>
                          </a:solidFill>
                          <a:effectLst/>
                        </a:rPr>
                        <a:t>I NEED…</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b="1" i="0" u="none" strike="noStrike" dirty="0">
                          <a:solidFill>
                            <a:schemeClr val="bg1"/>
                          </a:solidFill>
                          <a:effectLst/>
                          <a:latin typeface="Aptos Narrow" panose="020B0004020202020204" pitchFamily="34" charset="0"/>
                        </a:rPr>
                        <a:t>SO THAT…</a:t>
                      </a:r>
                    </a:p>
                  </a:txBody>
                  <a:tcPr marL="13564" marR="13564" marT="13564" marB="0" anchor="ctr"/>
                </a:tc>
                <a:extLst>
                  <a:ext uri="{0D108BD9-81ED-4DB2-BD59-A6C34878D82A}">
                    <a16:rowId xmlns:a16="http://schemas.microsoft.com/office/drawing/2014/main" val="1513107480"/>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Aptos Narrow" panose="020B0004020202020204" pitchFamily="34" charset="0"/>
                        </a:rPr>
                        <a:t>101</a:t>
                      </a:r>
                    </a:p>
                  </a:txBody>
                  <a:tcPr marL="13564" marR="13564" marT="1356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Aptos Narrow" panose="020B0004020202020204" pitchFamily="34" charset="0"/>
                        </a:rPr>
                        <a:t>End User</a:t>
                      </a:r>
                    </a:p>
                    <a:p>
                      <a:pPr marL="0" marR="0" lvl="0" indent="0" algn="l" defTabSz="9144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r>
                        <a:rPr lang="en-GB" sz="1600" b="0" i="0" u="none" strike="noStrike" dirty="0">
                          <a:solidFill>
                            <a:srgbClr val="000000"/>
                          </a:solidFill>
                          <a:effectLst/>
                          <a:latin typeface="Aptos Narrow" panose="020B0004020202020204" pitchFamily="34" charset="0"/>
                        </a:rPr>
                        <a:t>Login Screen</a:t>
                      </a:r>
                    </a:p>
                  </a:txBody>
                  <a:tcPr marL="13564" marR="13564" marT="13564" marB="0"/>
                </a:tc>
                <a:tc>
                  <a:txBody>
                    <a:bodyPr/>
                    <a:lstStyle/>
                    <a:p>
                      <a:pPr algn="l" fontAlgn="b"/>
                      <a:r>
                        <a:rPr lang="en-US" sz="1600" b="0" i="0" u="none" strike="noStrike" dirty="0">
                          <a:solidFill>
                            <a:srgbClr val="000000"/>
                          </a:solidFill>
                          <a:effectLst/>
                          <a:latin typeface="Aptos Narrow" panose="020B0004020202020204" pitchFamily="34" charset="0"/>
                        </a:rPr>
                        <a:t>I can record the user information, protect the application from </a:t>
                      </a:r>
                      <a:r>
                        <a:rPr lang="en-US" sz="1600" b="0" i="0" u="none" strike="noStrike" dirty="0" err="1">
                          <a:solidFill>
                            <a:srgbClr val="000000"/>
                          </a:solidFill>
                          <a:effectLst/>
                          <a:latin typeface="Aptos Narrow" panose="020B0004020202020204" pitchFamily="34" charset="0"/>
                        </a:rPr>
                        <a:t>unauthorised</a:t>
                      </a:r>
                      <a:r>
                        <a:rPr lang="en-US" sz="1600" b="0" i="0" u="none" strike="noStrike" dirty="0">
                          <a:solidFill>
                            <a:srgbClr val="000000"/>
                          </a:solidFill>
                          <a:effectLst/>
                          <a:latin typeface="Aptos Narrow" panose="020B0004020202020204" pitchFamily="34" charset="0"/>
                        </a:rPr>
                        <a:t> access, build user profile information +++</a:t>
                      </a:r>
                    </a:p>
                  </a:txBody>
                  <a:tcPr marL="13564" marR="13564" marT="13564" marB="0"/>
                </a:tc>
                <a:extLst>
                  <a:ext uri="{0D108BD9-81ED-4DB2-BD59-A6C34878D82A}">
                    <a16:rowId xmlns:a16="http://schemas.microsoft.com/office/drawing/2014/main" val="1493604769"/>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Tree>
    <p:extLst>
      <p:ext uri="{BB962C8B-B14F-4D97-AF65-F5344CB8AC3E}">
        <p14:creationId xmlns:p14="http://schemas.microsoft.com/office/powerpoint/2010/main" val="212713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882902435"/>
              </p:ext>
            </p:extLst>
          </p:nvPr>
        </p:nvGraphicFramePr>
        <p:xfrm>
          <a:off x="2136618" y="1471128"/>
          <a:ext cx="8037314" cy="4307954"/>
        </p:xfrm>
        <a:graphic>
          <a:graphicData uri="http://schemas.openxmlformats.org/drawingml/2006/table">
            <a:tbl>
              <a:tblPr firstRow="1" bandRow="1">
                <a:tableStyleId>{5C22544A-7EE6-4342-B048-85BDC9FD1C3A}</a:tableStyleId>
              </a:tblPr>
              <a:tblGrid>
                <a:gridCol w="1946495">
                  <a:extLst>
                    <a:ext uri="{9D8B030D-6E8A-4147-A177-3AD203B41FA5}">
                      <a16:colId xmlns:a16="http://schemas.microsoft.com/office/drawing/2014/main" val="306550180"/>
                    </a:ext>
                  </a:extLst>
                </a:gridCol>
                <a:gridCol w="986828">
                  <a:extLst>
                    <a:ext uri="{9D8B030D-6E8A-4147-A177-3AD203B41FA5}">
                      <a16:colId xmlns:a16="http://schemas.microsoft.com/office/drawing/2014/main" val="3998328185"/>
                    </a:ext>
                  </a:extLst>
                </a:gridCol>
                <a:gridCol w="932507">
                  <a:extLst>
                    <a:ext uri="{9D8B030D-6E8A-4147-A177-3AD203B41FA5}">
                      <a16:colId xmlns:a16="http://schemas.microsoft.com/office/drawing/2014/main" val="2431013724"/>
                    </a:ext>
                  </a:extLst>
                </a:gridCol>
                <a:gridCol w="4171484">
                  <a:extLst>
                    <a:ext uri="{9D8B030D-6E8A-4147-A177-3AD203B41FA5}">
                      <a16:colId xmlns:a16="http://schemas.microsoft.com/office/drawing/2014/main" val="1676599030"/>
                    </a:ext>
                  </a:extLst>
                </a:gridCol>
              </a:tblGrid>
              <a:tr h="304366">
                <a:tc>
                  <a:txBody>
                    <a:bodyPr/>
                    <a:lstStyle/>
                    <a:p>
                      <a:pPr algn="l" fontAlgn="b"/>
                      <a:r>
                        <a:rPr lang="en-US" sz="1600" b="1" i="0" u="none" strike="noStrike" dirty="0">
                          <a:solidFill>
                            <a:schemeClr val="bg1"/>
                          </a:solidFill>
                          <a:effectLst/>
                          <a:latin typeface="Aptos Narrow" panose="020B0004020202020204" pitchFamily="34" charset="0"/>
                        </a:rPr>
                        <a:t>R</a:t>
                      </a:r>
                      <a:r>
                        <a:rPr lang="en-GB" sz="1600" b="1" i="0" u="none" strike="noStrike" dirty="0">
                          <a:solidFill>
                            <a:schemeClr val="bg1"/>
                          </a:solidFill>
                          <a:effectLst/>
                          <a:latin typeface="Aptos Narrow" panose="020B0004020202020204" pitchFamily="34" charset="0"/>
                        </a:rPr>
                        <a:t>ole</a:t>
                      </a:r>
                    </a:p>
                  </a:txBody>
                  <a:tcPr marL="13564" marR="13564" marT="13564" marB="0" anchor="ctr"/>
                </a:tc>
                <a:tc>
                  <a:txBody>
                    <a:bodyPr/>
                    <a:lstStyle/>
                    <a:p>
                      <a:pPr algn="l" fontAlgn="ctr"/>
                      <a:r>
                        <a:rPr lang="en-GB" sz="1600" u="none" strike="noStrike" dirty="0">
                          <a:solidFill>
                            <a:schemeClr val="bg1"/>
                          </a:solidFill>
                          <a:effectLst/>
                        </a:rPr>
                        <a:t>Name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US" sz="1600" b="1" i="0" u="none" strike="noStrike" dirty="0">
                          <a:solidFill>
                            <a:schemeClr val="bg1"/>
                          </a:solidFill>
                          <a:effectLst/>
                          <a:latin typeface="Aptos Narrow" panose="020B0004020202020204" pitchFamily="34" charset="0"/>
                        </a:rPr>
                        <a:t>Name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Responsibilities</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Software Developer/Architect</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493604769"/>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Tester/UX Designer</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Scrum Master/Project Manager</a:t>
                      </a:r>
                      <a:endParaRPr lang="en-GB" sz="1600" b="0" i="0" u="none" strike="noStrike" dirty="0">
                        <a:solidFill>
                          <a:srgbClr val="000000"/>
                        </a:solidFill>
                        <a:effectLst/>
                        <a:latin typeface="Aptos Narrow" panose="020B0004020202020204" pitchFamily="34" charset="0"/>
                      </a:endParaRPr>
                    </a:p>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800" b="0" i="0" kern="1200" dirty="0">
                          <a:solidFill>
                            <a:schemeClr val="dk1"/>
                          </a:solidFill>
                          <a:effectLst/>
                          <a:latin typeface="+mn-lt"/>
                          <a:ea typeface="+mn-ea"/>
                          <a:cs typeface="+mn-cs"/>
                        </a:rPr>
                        <a:t>Facilitate Agile ceremonies, manage project, ensure timeline adherence.</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
        <p:nvSpPr>
          <p:cNvPr id="5" name="TextBox 4">
            <a:extLst>
              <a:ext uri="{FF2B5EF4-FFF2-40B4-BE49-F238E27FC236}">
                <a16:creationId xmlns:a16="http://schemas.microsoft.com/office/drawing/2014/main" id="{746F718C-18BB-9112-599C-F247AD98855B}"/>
              </a:ext>
            </a:extLst>
          </p:cNvPr>
          <p:cNvSpPr txBox="1"/>
          <p:nvPr/>
        </p:nvSpPr>
        <p:spPr>
          <a:xfrm>
            <a:off x="653814" y="643467"/>
            <a:ext cx="3495637" cy="369332"/>
          </a:xfrm>
          <a:prstGeom prst="rect">
            <a:avLst/>
          </a:prstGeom>
          <a:noFill/>
        </p:spPr>
        <p:txBody>
          <a:bodyPr wrap="none" rtlCol="0">
            <a:spAutoFit/>
          </a:bodyPr>
          <a:lstStyle/>
          <a:p>
            <a:r>
              <a:rPr lang="en-US" dirty="0"/>
              <a:t>Teams Roles and Responsibilities</a:t>
            </a:r>
            <a:endParaRPr lang="en-GB" dirty="0"/>
          </a:p>
        </p:txBody>
      </p:sp>
      <p:pic>
        <p:nvPicPr>
          <p:cNvPr id="6" name="Picture 5" descr="A sun and text on a black background&#10;&#10;Description automatically generated">
            <a:extLst>
              <a:ext uri="{FF2B5EF4-FFF2-40B4-BE49-F238E27FC236}">
                <a16:creationId xmlns:a16="http://schemas.microsoft.com/office/drawing/2014/main" id="{349EE138-E364-FB23-FCB0-21B0403A73BE}"/>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122224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2151922096"/>
              </p:ext>
            </p:extLst>
          </p:nvPr>
        </p:nvGraphicFramePr>
        <p:xfrm>
          <a:off x="2011346" y="1286934"/>
          <a:ext cx="8169311" cy="4105954"/>
        </p:xfrm>
        <a:graphic>
          <a:graphicData uri="http://schemas.openxmlformats.org/drawingml/2006/table">
            <a:tbl>
              <a:tblPr firstRow="1" bandRow="1">
                <a:tableStyleId>{5C22544A-7EE6-4342-B048-85BDC9FD1C3A}</a:tableStyleId>
              </a:tblPr>
              <a:tblGrid>
                <a:gridCol w="904688">
                  <a:extLst>
                    <a:ext uri="{9D8B030D-6E8A-4147-A177-3AD203B41FA5}">
                      <a16:colId xmlns:a16="http://schemas.microsoft.com/office/drawing/2014/main" val="306550180"/>
                    </a:ext>
                  </a:extLst>
                </a:gridCol>
                <a:gridCol w="623871">
                  <a:extLst>
                    <a:ext uri="{9D8B030D-6E8A-4147-A177-3AD203B41FA5}">
                      <a16:colId xmlns:a16="http://schemas.microsoft.com/office/drawing/2014/main" val="3998328185"/>
                    </a:ext>
                  </a:extLst>
                </a:gridCol>
                <a:gridCol w="2218591">
                  <a:extLst>
                    <a:ext uri="{9D8B030D-6E8A-4147-A177-3AD203B41FA5}">
                      <a16:colId xmlns:a16="http://schemas.microsoft.com/office/drawing/2014/main" val="2431013724"/>
                    </a:ext>
                  </a:extLst>
                </a:gridCol>
                <a:gridCol w="4422161">
                  <a:extLst>
                    <a:ext uri="{9D8B030D-6E8A-4147-A177-3AD203B41FA5}">
                      <a16:colId xmlns:a16="http://schemas.microsoft.com/office/drawing/2014/main" val="1676599030"/>
                    </a:ext>
                  </a:extLst>
                </a:gridCol>
              </a:tblGrid>
              <a:tr h="304366">
                <a:tc>
                  <a:txBody>
                    <a:bodyPr/>
                    <a:lstStyle/>
                    <a:p>
                      <a:pPr algn="l" fontAlgn="b"/>
                      <a:r>
                        <a:rPr lang="en-GB" sz="1600" u="none" strike="noStrike" dirty="0">
                          <a:solidFill>
                            <a:schemeClr val="bg1"/>
                          </a:solidFill>
                          <a:effectLst/>
                        </a:rPr>
                        <a:t>Phase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ctr"/>
                      <a:r>
                        <a:rPr lang="en-GB" sz="1600" u="none" strike="noStrike">
                          <a:solidFill>
                            <a:schemeClr val="bg1"/>
                          </a:solidFill>
                          <a:effectLst/>
                        </a:rPr>
                        <a:t>Day</a:t>
                      </a:r>
                      <a:endParaRPr lang="en-GB" sz="1600" b="1" i="0" u="none" strike="noStrike">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Activity</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Details</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u="none" strike="noStrike" dirty="0">
                          <a:effectLst/>
                        </a:rPr>
                        <a:t>Analysis</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Requirements Gathering</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Collect and analyze requirements to define what the calculator must do.</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u="none" strike="noStrike">
                          <a:effectLst/>
                        </a:rPr>
                        <a:t>Plan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1,2</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Sprint Planning</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Plan the sprint activities, define scope for development.</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algn="l" fontAlgn="b"/>
                      <a:r>
                        <a:rPr lang="en-GB" sz="1600" u="none" strike="noStrike">
                          <a:effectLst/>
                        </a:rPr>
                        <a:t>Design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2,3</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UI/UX and System Design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Sketch initial design ideas for UI and outline system architecture.</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r>
                        <a:rPr lang="en-GB" sz="1600" u="none" strike="noStrike">
                          <a:effectLst/>
                        </a:rPr>
                        <a:t>Build</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4,7</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Development</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Develop the basic functionality for recipe calculations.</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r>
                        <a:rPr lang="en-GB" sz="1600" u="none" strike="noStrike">
                          <a:effectLst/>
                        </a:rPr>
                        <a:t>Test</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8,9</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Testing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Conduct initial testing, including unit and integration tests.</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r>
                        <a:rPr lang="en-GB" sz="1600" u="none" strike="noStrike">
                          <a:effectLst/>
                        </a:rPr>
                        <a:t>Review</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Sprint Review</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Present the calculator to stakeholders for feedback.</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r>
                        <a:rPr lang="en-GB" sz="1600" u="none" strike="noStrike">
                          <a:effectLst/>
                        </a:rPr>
                        <a:t>Launch</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Initial Release to Test Environment</a:t>
                      </a:r>
                      <a:endParaRPr lang="en-US"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Deploy the built features into a test environment for further evaluation.</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
        <p:nvSpPr>
          <p:cNvPr id="5" name="TextBox 4">
            <a:extLst>
              <a:ext uri="{FF2B5EF4-FFF2-40B4-BE49-F238E27FC236}">
                <a16:creationId xmlns:a16="http://schemas.microsoft.com/office/drawing/2014/main" id="{746F718C-18BB-9112-599C-F247AD98855B}"/>
              </a:ext>
            </a:extLst>
          </p:cNvPr>
          <p:cNvSpPr txBox="1"/>
          <p:nvPr/>
        </p:nvSpPr>
        <p:spPr>
          <a:xfrm>
            <a:off x="653814" y="643467"/>
            <a:ext cx="4506618" cy="369332"/>
          </a:xfrm>
          <a:prstGeom prst="rect">
            <a:avLst/>
          </a:prstGeom>
          <a:noFill/>
        </p:spPr>
        <p:txBody>
          <a:bodyPr wrap="none" rtlCol="0">
            <a:spAutoFit/>
          </a:bodyPr>
          <a:lstStyle/>
          <a:p>
            <a:r>
              <a:rPr lang="en-US" dirty="0"/>
              <a:t>Sprint1: Foundation and basic Functionality</a:t>
            </a:r>
            <a:endParaRPr lang="en-GB" dirty="0"/>
          </a:p>
        </p:txBody>
      </p:sp>
      <p:pic>
        <p:nvPicPr>
          <p:cNvPr id="2" name="Picture 1" descr="A sun and text on a black background&#10;&#10;Description automatically generated">
            <a:extLst>
              <a:ext uri="{FF2B5EF4-FFF2-40B4-BE49-F238E27FC236}">
                <a16:creationId xmlns:a16="http://schemas.microsoft.com/office/drawing/2014/main" id="{153D2C8B-D5AF-C34A-1B8F-09FEC27669E1}"/>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325183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92059372"/>
              </p:ext>
            </p:extLst>
          </p:nvPr>
        </p:nvGraphicFramePr>
        <p:xfrm>
          <a:off x="2011346" y="1286934"/>
          <a:ext cx="8169311" cy="4105954"/>
        </p:xfrm>
        <a:graphic>
          <a:graphicData uri="http://schemas.openxmlformats.org/drawingml/2006/table">
            <a:tbl>
              <a:tblPr firstRow="1" bandRow="1">
                <a:tableStyleId>{5C22544A-7EE6-4342-B048-85BDC9FD1C3A}</a:tableStyleId>
              </a:tblPr>
              <a:tblGrid>
                <a:gridCol w="904688">
                  <a:extLst>
                    <a:ext uri="{9D8B030D-6E8A-4147-A177-3AD203B41FA5}">
                      <a16:colId xmlns:a16="http://schemas.microsoft.com/office/drawing/2014/main" val="306550180"/>
                    </a:ext>
                  </a:extLst>
                </a:gridCol>
                <a:gridCol w="578604">
                  <a:extLst>
                    <a:ext uri="{9D8B030D-6E8A-4147-A177-3AD203B41FA5}">
                      <a16:colId xmlns:a16="http://schemas.microsoft.com/office/drawing/2014/main" val="3998328185"/>
                    </a:ext>
                  </a:extLst>
                </a:gridCol>
                <a:gridCol w="2263858">
                  <a:extLst>
                    <a:ext uri="{9D8B030D-6E8A-4147-A177-3AD203B41FA5}">
                      <a16:colId xmlns:a16="http://schemas.microsoft.com/office/drawing/2014/main" val="2431013724"/>
                    </a:ext>
                  </a:extLst>
                </a:gridCol>
                <a:gridCol w="4422161">
                  <a:extLst>
                    <a:ext uri="{9D8B030D-6E8A-4147-A177-3AD203B41FA5}">
                      <a16:colId xmlns:a16="http://schemas.microsoft.com/office/drawing/2014/main" val="1676599030"/>
                    </a:ext>
                  </a:extLst>
                </a:gridCol>
              </a:tblGrid>
              <a:tr h="304366">
                <a:tc>
                  <a:txBody>
                    <a:bodyPr/>
                    <a:lstStyle/>
                    <a:p>
                      <a:pPr algn="l" fontAlgn="b"/>
                      <a:r>
                        <a:rPr lang="en-GB" sz="1600" u="none" strike="noStrike" dirty="0">
                          <a:solidFill>
                            <a:schemeClr val="bg1"/>
                          </a:solidFill>
                          <a:effectLst/>
                        </a:rPr>
                        <a:t>Phase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ctr" fontAlgn="ctr"/>
                      <a:r>
                        <a:rPr lang="en-GB" sz="1600" u="none" strike="noStrike">
                          <a:solidFill>
                            <a:schemeClr val="bg1"/>
                          </a:solidFill>
                          <a:effectLst/>
                        </a:rPr>
                        <a:t>Day</a:t>
                      </a:r>
                      <a:endParaRPr lang="en-GB" sz="1600" b="1" i="0" u="none" strike="noStrike">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Activity</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Details</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u="none" strike="noStrike" dirty="0">
                          <a:effectLst/>
                        </a:rPr>
                        <a:t>Analysis</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11</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Requirements Gathering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u="none" strike="noStrike">
                          <a:effectLst/>
                        </a:rPr>
                        <a:t>Plan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11,12</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Sprint Planning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algn="l" fontAlgn="b"/>
                      <a:r>
                        <a:rPr lang="en-GB" sz="1600" u="none" strike="noStrike">
                          <a:effectLst/>
                        </a:rPr>
                        <a:t>Design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12,13</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UI/UX and System Design</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r>
                        <a:rPr lang="en-GB" sz="1600" u="none" strike="noStrike">
                          <a:effectLst/>
                        </a:rPr>
                        <a:t>Build</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14,17</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Development</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r>
                        <a:rPr lang="en-GB" sz="1600" u="none" strike="noStrike">
                          <a:effectLst/>
                        </a:rPr>
                        <a:t>Test</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18,19</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Testing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r>
                        <a:rPr lang="en-GB" sz="1600" u="none" strike="noStrike">
                          <a:effectLst/>
                        </a:rPr>
                        <a:t>Review</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20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Sprint Review</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r>
                        <a:rPr lang="en-GB" sz="1600" u="none" strike="noStrike">
                          <a:effectLst/>
                        </a:rPr>
                        <a:t>Launch</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20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Initial Release to Test Environment</a:t>
                      </a:r>
                      <a:endParaRPr lang="en-US"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4036682" cy="369332"/>
          </a:xfrm>
          <a:prstGeom prst="rect">
            <a:avLst/>
          </a:prstGeom>
          <a:noFill/>
        </p:spPr>
        <p:txBody>
          <a:bodyPr wrap="none" rtlCol="0">
            <a:spAutoFit/>
          </a:bodyPr>
          <a:lstStyle/>
          <a:p>
            <a:r>
              <a:rPr lang="en-US" dirty="0"/>
              <a:t>Sprint2: Enhancement and Refinement</a:t>
            </a:r>
            <a:endParaRPr lang="en-GB" dirty="0"/>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132759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1443347096"/>
              </p:ext>
            </p:extLst>
          </p:nvPr>
        </p:nvGraphicFramePr>
        <p:xfrm>
          <a:off x="967563" y="1286462"/>
          <a:ext cx="10249785" cy="9477170"/>
        </p:xfrm>
        <a:graphic>
          <a:graphicData uri="http://schemas.openxmlformats.org/drawingml/2006/table">
            <a:tbl>
              <a:tblPr firstRow="1" bandRow="1">
                <a:tableStyleId>{5C22544A-7EE6-4342-B048-85BDC9FD1C3A}</a:tableStyleId>
              </a:tblPr>
              <a:tblGrid>
                <a:gridCol w="1029099">
                  <a:extLst>
                    <a:ext uri="{9D8B030D-6E8A-4147-A177-3AD203B41FA5}">
                      <a16:colId xmlns:a16="http://schemas.microsoft.com/office/drawing/2014/main" val="306550180"/>
                    </a:ext>
                  </a:extLst>
                </a:gridCol>
                <a:gridCol w="1238139">
                  <a:extLst>
                    <a:ext uri="{9D8B030D-6E8A-4147-A177-3AD203B41FA5}">
                      <a16:colId xmlns:a16="http://schemas.microsoft.com/office/drawing/2014/main" val="3998328185"/>
                    </a:ext>
                  </a:extLst>
                </a:gridCol>
                <a:gridCol w="7982547">
                  <a:extLst>
                    <a:ext uri="{9D8B030D-6E8A-4147-A177-3AD203B41FA5}">
                      <a16:colId xmlns:a16="http://schemas.microsoft.com/office/drawing/2014/main" val="1676599030"/>
                    </a:ext>
                  </a:extLst>
                </a:gridCol>
              </a:tblGrid>
              <a:tr h="304366">
                <a:tc gridSpan="2">
                  <a:txBody>
                    <a:bodyPr/>
                    <a:lstStyle/>
                    <a:p>
                      <a:pPr algn="l" fontAlgn="b"/>
                      <a:r>
                        <a:rPr lang="en-GB" sz="1600" b="1" i="0" u="none" strike="noStrike" dirty="0">
                          <a:solidFill>
                            <a:schemeClr val="bg1"/>
                          </a:solidFill>
                          <a:effectLst/>
                          <a:latin typeface="Aptos Narrow" panose="020B0004020202020204" pitchFamily="34" charset="0"/>
                        </a:rPr>
                        <a:t>DETAILS</a:t>
                      </a:r>
                    </a:p>
                  </a:txBody>
                  <a:tcPr marL="13564" marR="13564" marT="13564" marB="0" anchor="ctr"/>
                </a:tc>
                <a:tc hMerge="1">
                  <a:txBody>
                    <a:bodyPr/>
                    <a:lstStyle/>
                    <a:p>
                      <a:endParaRPr/>
                    </a:p>
                  </a:txBody>
                  <a:tcPr marL="13564" marR="13564" marT="13564" marB="0" anchor="ctr"/>
                </a:tc>
                <a:tc>
                  <a:txBody>
                    <a:bodyPr/>
                    <a:lstStyle/>
                    <a:p>
                      <a:pPr algn="l" fontAlgn="b"/>
                      <a:r>
                        <a:rPr lang="en-GB" sz="1600" u="none" strike="noStrike" dirty="0">
                          <a:solidFill>
                            <a:schemeClr val="bg1"/>
                          </a:solidFill>
                          <a:effectLst/>
                        </a:rPr>
                        <a:t>DESCRIPTION</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b="0" i="0" u="none" strike="noStrike" dirty="0">
                          <a:solidFill>
                            <a:srgbClr val="000000"/>
                          </a:solidFill>
                          <a:effectLst/>
                          <a:latin typeface="Aptos Narrow" panose="020B0004020202020204" pitchFamily="34" charset="0"/>
                        </a:rPr>
                        <a:t>Sprint</a:t>
                      </a: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A</a:t>
                      </a:r>
                    </a:p>
                  </a:txBody>
                  <a:tcPr marL="13564" marR="13564" marT="13564" marB="0" anchor="ctr"/>
                </a:tc>
                <a:tc rowSpan="7">
                  <a:txBody>
                    <a:bodyPr/>
                    <a:lstStyle/>
                    <a:p>
                      <a:pPr algn="l" fontAlgn="b"/>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User Story:</a:t>
                      </a:r>
                    </a:p>
                    <a:p>
                      <a:pPr lvl="0" algn="l">
                        <a:buNone/>
                      </a:pPr>
                      <a:r>
                        <a:rPr lang="en-US" sz="1100" b="0" i="0" u="none" strike="noStrike" noProof="0" dirty="0">
                          <a:solidFill>
                            <a:srgbClr val="000000"/>
                          </a:solidFill>
                          <a:effectLst/>
                        </a:rPr>
                        <a:t>101 End User, Login Screen, User can record the user information, protect the application from unauthorized access, build user profile information, secure.</a:t>
                      </a:r>
                      <a:endParaRPr lang="en-US" dirty="0"/>
                    </a:p>
                    <a:p>
                      <a:pPr lvl="0" algn="l">
                        <a:buNone/>
                      </a:pPr>
                      <a:endParaRPr lang="en-US" sz="1100" b="0" i="0" u="none" strike="noStrike" noProof="0" dirty="0">
                        <a:solidFill>
                          <a:srgbClr val="000000"/>
                        </a:solidFill>
                        <a:effectLst/>
                      </a:endParaRPr>
                    </a:p>
                    <a:p>
                      <a:pPr lvl="0" algn="l">
                        <a:buNone/>
                      </a:pPr>
                      <a:r>
                        <a:rPr lang="en-US" sz="1100" b="0" i="0" u="none" strike="noStrike" noProof="0" dirty="0">
                          <a:solidFill>
                            <a:srgbClr val="000000"/>
                          </a:solidFill>
                          <a:effectLst/>
                          <a:latin typeface="Aptos"/>
                        </a:rPr>
                        <a:t>102 End User, Search Recipes, User can find recipes based on: Ingredients, portions, allergies, dietary requirements, </a:t>
                      </a:r>
                      <a:r>
                        <a:rPr lang="en-US" sz="1100" b="0" i="0" u="none" strike="noStrike" noProof="0" dirty="0">
                          <a:solidFill>
                            <a:srgbClr val="000000"/>
                          </a:solidFill>
                          <a:effectLst/>
                        </a:rPr>
                        <a:t>time</a:t>
                      </a:r>
                      <a:endParaRPr lang="en-US" dirty="0"/>
                    </a:p>
                    <a:p>
                      <a:pPr lvl="0" algn="l">
                        <a:buNone/>
                      </a:pPr>
                      <a:endParaRPr lang="en-US" sz="1100" b="0" i="0" u="none" strike="noStrike" noProof="0" dirty="0">
                        <a:solidFill>
                          <a:srgbClr val="000000"/>
                        </a:solidFill>
                        <a:effectLst/>
                        <a:latin typeface="Aptos"/>
                      </a:endParaRPr>
                    </a:p>
                    <a:p>
                      <a:pPr lvl="0" algn="l">
                        <a:buNone/>
                      </a:pPr>
                      <a:r>
                        <a:rPr lang="en-US" sz="1100" b="0" i="0" u="none" strike="noStrike" noProof="0" dirty="0">
                          <a:solidFill>
                            <a:srgbClr val="000000"/>
                          </a:solidFill>
                          <a:effectLst/>
                        </a:rPr>
                        <a:t>103 End User, Create Shopping List, User can print it. Need quantities, prices, competitors prices (other supermarkets) User can create and print a shopping list</a:t>
                      </a:r>
                      <a:endParaRPr lang="en-US" sz="1100" b="0" i="0" u="none" strike="noStrike" noProof="0" dirty="0">
                        <a:solidFill>
                          <a:srgbClr val="000000"/>
                        </a:solidFill>
                        <a:effectLst/>
                        <a:latin typeface="Aptos"/>
                      </a:endParaRP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In my role, I have reviewed the user story with the team and determined the following:</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Project timeline: 20 days</a:t>
                      </a:r>
                    </a:p>
                    <a:p>
                      <a:pPr lvl="0" algn="l">
                        <a:buNone/>
                      </a:pPr>
                      <a:r>
                        <a:rPr lang="en-US" sz="1600" b="0" i="0" u="none" strike="noStrike" dirty="0">
                          <a:solidFill>
                            <a:srgbClr val="000000"/>
                          </a:solidFill>
                          <a:effectLst/>
                          <a:latin typeface="Aptos Narrow"/>
                        </a:rPr>
                        <a:t>Project deadline: Day 20</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Tools needed: </a:t>
                      </a:r>
                    </a:p>
                    <a:p>
                      <a:pPr lvl="0" algn="l">
                        <a:buNone/>
                      </a:pPr>
                      <a:r>
                        <a:rPr lang="en-US" sz="1600" b="0" i="0" u="none" strike="noStrike" dirty="0">
                          <a:solidFill>
                            <a:srgbClr val="000000"/>
                          </a:solidFill>
                          <a:effectLst/>
                          <a:latin typeface="Aptos Narrow"/>
                        </a:rPr>
                        <a:t>Developer (Ozzy and Amy)</a:t>
                      </a:r>
                    </a:p>
                    <a:p>
                      <a:pPr lvl="0" algn="l">
                        <a:buNone/>
                      </a:pPr>
                      <a:r>
                        <a:rPr lang="en-US" sz="1600" b="0" i="0" u="none" strike="noStrike" dirty="0">
                          <a:solidFill>
                            <a:srgbClr val="000000"/>
                          </a:solidFill>
                          <a:effectLst/>
                          <a:latin typeface="Aptos Narrow"/>
                        </a:rPr>
                        <a:t>  * Python</a:t>
                      </a:r>
                    </a:p>
                    <a:p>
                      <a:pPr lvl="0" algn="l">
                        <a:buNone/>
                      </a:pPr>
                      <a:r>
                        <a:rPr lang="en-US" sz="1600" b="0" i="0" u="none" strike="noStrike" dirty="0">
                          <a:solidFill>
                            <a:srgbClr val="000000"/>
                          </a:solidFill>
                          <a:effectLst/>
                          <a:latin typeface="Aptos Narrow"/>
                        </a:rPr>
                        <a:t>  * </a:t>
                      </a:r>
                      <a:r>
                        <a:rPr lang="en-US" sz="1600" b="0" i="0" u="none" strike="noStrike" dirty="0" err="1">
                          <a:solidFill>
                            <a:srgbClr val="000000"/>
                          </a:solidFill>
                          <a:effectLst/>
                          <a:latin typeface="Aptos Narrow"/>
                        </a:rPr>
                        <a:t>VSCode</a:t>
                      </a: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Architect (Elijah)</a:t>
                      </a:r>
                    </a:p>
                    <a:p>
                      <a:pPr lvl="0" algn="l">
                        <a:buNone/>
                      </a:pPr>
                      <a:r>
                        <a:rPr lang="en-US" sz="1600" b="0" i="0" u="none" strike="noStrike" dirty="0">
                          <a:solidFill>
                            <a:srgbClr val="000000"/>
                          </a:solidFill>
                          <a:effectLst/>
                          <a:latin typeface="Aptos Narrow"/>
                        </a:rPr>
                        <a:t>  * Diagrams.net</a:t>
                      </a:r>
                    </a:p>
                    <a:p>
                      <a:pPr lvl="0" algn="l">
                        <a:buNone/>
                      </a:pPr>
                      <a:r>
                        <a:rPr lang="en-US" sz="1600" b="0" i="0" u="none" strike="noStrike" noProof="0" dirty="0">
                          <a:solidFill>
                            <a:srgbClr val="000000"/>
                          </a:solidFill>
                          <a:effectLst/>
                        </a:rPr>
                        <a:t>  * Sketch</a:t>
                      </a:r>
                      <a:endParaRPr lang="en-US" dirty="0"/>
                    </a:p>
                    <a:p>
                      <a:pPr lvl="0" algn="l">
                        <a:buNone/>
                      </a:pPr>
                      <a:r>
                        <a:rPr lang="en-US" sz="1600" b="0" i="0" u="none" strike="noStrike" dirty="0">
                          <a:solidFill>
                            <a:srgbClr val="000000"/>
                          </a:solidFill>
                          <a:effectLst/>
                          <a:latin typeface="Aptos Narrow"/>
                        </a:rPr>
                        <a:t>Tester (Zee)</a:t>
                      </a:r>
                    </a:p>
                    <a:p>
                      <a:pPr lvl="0" algn="l">
                        <a:buNone/>
                      </a:pPr>
                      <a:r>
                        <a:rPr lang="en-US" sz="1600" b="0" i="0" u="none" strike="noStrike" dirty="0">
                          <a:solidFill>
                            <a:srgbClr val="000000"/>
                          </a:solidFill>
                          <a:effectLst/>
                          <a:latin typeface="Aptos Narrow"/>
                        </a:rPr>
                        <a:t>  * </a:t>
                      </a:r>
                      <a:r>
                        <a:rPr lang="en-US" sz="1600" b="0" i="0" u="none" strike="noStrike" dirty="0" err="1">
                          <a:solidFill>
                            <a:srgbClr val="000000"/>
                          </a:solidFill>
                          <a:effectLst/>
                          <a:latin typeface="Aptos Narrow"/>
                        </a:rPr>
                        <a:t>VSCode</a:t>
                      </a: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UX/UI Design (Andrew)</a:t>
                      </a:r>
                    </a:p>
                    <a:p>
                      <a:pPr lvl="0" algn="l">
                        <a:buNone/>
                      </a:pPr>
                      <a:r>
                        <a:rPr lang="en-US" sz="1600" b="0" i="0" u="none" strike="noStrike" dirty="0">
                          <a:solidFill>
                            <a:srgbClr val="000000"/>
                          </a:solidFill>
                          <a:effectLst/>
                          <a:latin typeface="Aptos Narrow"/>
                        </a:rPr>
                        <a:t>  * Adobe XD, Illustrator, Photoshop and InDesign (subscription)</a:t>
                      </a:r>
                    </a:p>
                    <a:p>
                      <a:pPr lvl="0" algn="l">
                        <a:buNone/>
                      </a:pPr>
                      <a:r>
                        <a:rPr lang="en-US" sz="1600" b="0" i="0" u="none" strike="noStrike" dirty="0">
                          <a:solidFill>
                            <a:srgbClr val="000000"/>
                          </a:solidFill>
                          <a:effectLst/>
                          <a:latin typeface="Aptos Narrow"/>
                        </a:rPr>
                        <a:t>  * Dribble for N64</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noProof="0" dirty="0">
                          <a:solidFill>
                            <a:srgbClr val="000000"/>
                          </a:solidFill>
                          <a:effectLst/>
                        </a:rPr>
                        <a:t>Testing Phases:</a:t>
                      </a:r>
                      <a:endParaRPr lang="en-US" dirty="0"/>
                    </a:p>
                    <a:p>
                      <a:pPr marL="285750" lvl="0" indent="-285750" algn="l">
                        <a:buFont typeface="Arial"/>
                        <a:buChar char="•"/>
                      </a:pPr>
                      <a:r>
                        <a:rPr lang="en-US" sz="1600" b="0" i="0" u="none" strike="noStrike" noProof="0" dirty="0">
                          <a:solidFill>
                            <a:srgbClr val="000000"/>
                          </a:solidFill>
                          <a:effectLst/>
                        </a:rPr>
                        <a:t>Testing techniques:</a:t>
                      </a:r>
                    </a:p>
                    <a:p>
                      <a:pPr marL="0" lvl="0" indent="0" algn="l">
                        <a:buNone/>
                      </a:pPr>
                      <a:r>
                        <a:rPr lang="en-US" sz="1600" b="0" i="0" u="none" strike="noStrike" noProof="0" dirty="0">
                          <a:solidFill>
                            <a:srgbClr val="000000"/>
                          </a:solidFill>
                          <a:effectLst/>
                        </a:rPr>
                        <a:t>  </a:t>
                      </a:r>
                      <a:r>
                        <a:rPr lang="en-US" sz="1100" b="0" i="0" u="none" strike="noStrike" noProof="0" dirty="0">
                          <a:solidFill>
                            <a:srgbClr val="000000"/>
                          </a:solidFill>
                          <a:effectLst/>
                          <a:latin typeface="Aptos"/>
                        </a:rPr>
                        <a:t>Functional Testing – focuses on testing functionality against specified requirements and user stories. Black-box Testing – tests are designed based on applications requirements and expected behavior. Integration Testing – verifies the proper integration and communication between components, modules and interfaces. Boundary Value Analysis – tests boundary conditions or edge cases of input values (min – max or above valid ranges, or null/empty value) Usability Testing - Load and Performance Testing - Security Testing </a:t>
                      </a:r>
                      <a:endParaRPr lang="en-US" sz="1600" b="0" i="0" u="none" strike="noStrike" noProof="0" dirty="0">
                        <a:solidFill>
                          <a:srgbClr val="000000"/>
                        </a:solidFill>
                        <a:effectLst/>
                      </a:endParaRPr>
                    </a:p>
                    <a:p>
                      <a:pPr marL="285750" lvl="0" indent="-285750" algn="l">
                        <a:buFont typeface="Arial"/>
                        <a:buChar char="•"/>
                      </a:pPr>
                      <a:endParaRPr lang="en-US" sz="1600" b="0" i="0" u="none" strike="noStrike" noProof="0" dirty="0">
                        <a:solidFill>
                          <a:srgbClr val="000000"/>
                        </a:solidFill>
                        <a:effectLst/>
                      </a:endParaRPr>
                    </a:p>
                    <a:p>
                      <a:pPr lvl="0" algn="l">
                        <a:buNone/>
                      </a:pPr>
                      <a:r>
                        <a:rPr lang="en-US" sz="1600" b="0" i="0" u="none" strike="noStrike" dirty="0">
                          <a:solidFill>
                            <a:srgbClr val="000000"/>
                          </a:solidFill>
                          <a:effectLst/>
                          <a:latin typeface="Aptos Narrow"/>
                        </a:rPr>
                        <a:t>Review Intervals: 2 Days intermittent reviews</a:t>
                      </a: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Cost: Expensive</a:t>
                      </a: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Phase</a:t>
                      </a:r>
                    </a:p>
                  </a:txBody>
                  <a:tcPr marL="13564" marR="13564" marT="13564" marB="0" anchor="ctr"/>
                </a:tc>
                <a:tc>
                  <a:txBody>
                    <a:bodyPr/>
                    <a:lstStyle/>
                    <a:p>
                      <a:pPr algn="ctr" fontAlgn="ctr"/>
                      <a:r>
                        <a:rPr lang="en-GB" sz="1600" b="0" i="0" u="none" strike="noStrike" dirty="0">
                          <a:solidFill>
                            <a:srgbClr val="000000"/>
                          </a:solidFill>
                          <a:effectLst/>
                          <a:latin typeface="Aptos Narrow"/>
                        </a:rPr>
                        <a:t>Analysis and Planning</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0132438"/>
                  </a:ext>
                </a:extLst>
              </a:tr>
              <a:tr h="543084">
                <a:tc>
                  <a:txBody>
                    <a:bodyPr/>
                    <a:lstStyle/>
                    <a:p>
                      <a:pPr algn="l" fontAlgn="b"/>
                      <a:r>
                        <a:rPr lang="en-GB" sz="1600" u="none" strike="noStrike" dirty="0">
                          <a:effectLst/>
                        </a:rPr>
                        <a:t>Role</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Project Manager</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3770495733"/>
                  </a:ext>
                </a:extLst>
              </a:tr>
              <a:tr h="543084">
                <a:tc>
                  <a:txBody>
                    <a:bodyPr/>
                    <a:lstStyle/>
                    <a:p>
                      <a:pPr algn="l" fontAlgn="b"/>
                      <a:r>
                        <a:rPr lang="en-GB" sz="1600" u="none" strike="noStrike" dirty="0">
                          <a:effectLst/>
                        </a:rPr>
                        <a:t>Day</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1</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26846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User Stories</a:t>
                      </a:r>
                    </a:p>
                  </a:txBody>
                  <a:tcPr marL="13564" marR="13564" marT="13564" marB="0" anchor="ctr"/>
                </a:tc>
                <a:tc>
                  <a:txBody>
                    <a:bodyPr/>
                    <a:lstStyle/>
                    <a:p>
                      <a:pPr algn="ctr" fontAlgn="ctr"/>
                      <a:r>
                        <a:rPr lang="en-GB" sz="1600" b="0" i="0" u="none" strike="noStrike" dirty="0">
                          <a:solidFill>
                            <a:srgbClr val="000000"/>
                          </a:solidFill>
                          <a:effectLst/>
                          <a:latin typeface="Aptos Narrow"/>
                        </a:rPr>
                        <a:t>0</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2509277" cy="369332"/>
          </a:xfrm>
          <a:prstGeom prst="rect">
            <a:avLst/>
          </a:prstGeom>
          <a:noFill/>
        </p:spPr>
        <p:txBody>
          <a:bodyPr wrap="none" rtlCol="0">
            <a:spAutoFit/>
          </a:bodyPr>
          <a:lstStyle/>
          <a:p>
            <a:r>
              <a:rPr lang="en-GB" dirty="0"/>
              <a:t>Daily Scrum Ceremony </a:t>
            </a:r>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67250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2946938419"/>
              </p:ext>
            </p:extLst>
          </p:nvPr>
        </p:nvGraphicFramePr>
        <p:xfrm>
          <a:off x="967563" y="1286462"/>
          <a:ext cx="10249785" cy="4105954"/>
        </p:xfrm>
        <a:graphic>
          <a:graphicData uri="http://schemas.openxmlformats.org/drawingml/2006/table">
            <a:tbl>
              <a:tblPr firstRow="1" bandRow="1">
                <a:tableStyleId>{5C22544A-7EE6-4342-B048-85BDC9FD1C3A}</a:tableStyleId>
              </a:tblPr>
              <a:tblGrid>
                <a:gridCol w="1029099">
                  <a:extLst>
                    <a:ext uri="{9D8B030D-6E8A-4147-A177-3AD203B41FA5}">
                      <a16:colId xmlns:a16="http://schemas.microsoft.com/office/drawing/2014/main" val="306550180"/>
                    </a:ext>
                  </a:extLst>
                </a:gridCol>
                <a:gridCol w="1238139">
                  <a:extLst>
                    <a:ext uri="{9D8B030D-6E8A-4147-A177-3AD203B41FA5}">
                      <a16:colId xmlns:a16="http://schemas.microsoft.com/office/drawing/2014/main" val="3998328185"/>
                    </a:ext>
                  </a:extLst>
                </a:gridCol>
                <a:gridCol w="7982547">
                  <a:extLst>
                    <a:ext uri="{9D8B030D-6E8A-4147-A177-3AD203B41FA5}">
                      <a16:colId xmlns:a16="http://schemas.microsoft.com/office/drawing/2014/main" val="1676599030"/>
                    </a:ext>
                  </a:extLst>
                </a:gridCol>
              </a:tblGrid>
              <a:tr h="304366">
                <a:tc gridSpan="2">
                  <a:txBody>
                    <a:bodyPr/>
                    <a:lstStyle/>
                    <a:p>
                      <a:pPr algn="l" fontAlgn="b"/>
                      <a:r>
                        <a:rPr lang="en-GB" sz="1600" b="1" i="0" u="none" strike="noStrike" dirty="0">
                          <a:solidFill>
                            <a:schemeClr val="bg1"/>
                          </a:solidFill>
                          <a:effectLst/>
                          <a:latin typeface="Aptos Narrow" panose="020B0004020202020204" pitchFamily="34" charset="0"/>
                        </a:rPr>
                        <a:t>DETAILS</a:t>
                      </a:r>
                    </a:p>
                  </a:txBody>
                  <a:tcPr marL="13564" marR="13564" marT="13564" marB="0" anchor="ctr"/>
                </a:tc>
                <a:tc hMerge="1">
                  <a:txBody>
                    <a:bodyPr/>
                    <a:lstStyle/>
                    <a:p>
                      <a:endParaRPr/>
                    </a:p>
                  </a:txBody>
                  <a:tcPr marL="13564" marR="13564" marT="13564" marB="0" anchor="ctr"/>
                </a:tc>
                <a:tc>
                  <a:txBody>
                    <a:bodyPr/>
                    <a:lstStyle/>
                    <a:p>
                      <a:pPr algn="l" fontAlgn="b"/>
                      <a:r>
                        <a:rPr lang="en-GB" sz="1600" u="none" strike="noStrike" dirty="0">
                          <a:solidFill>
                            <a:schemeClr val="bg1"/>
                          </a:solidFill>
                          <a:effectLst/>
                        </a:rPr>
                        <a:t>DESCRIPTION</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b="0" i="0" u="none" strike="noStrike" dirty="0">
                          <a:solidFill>
                            <a:srgbClr val="000000"/>
                          </a:solidFill>
                          <a:effectLst/>
                          <a:latin typeface="Aptos Narrow" panose="020B0004020202020204" pitchFamily="34" charset="0"/>
                        </a:rPr>
                        <a:t>Sprint</a:t>
                      </a:r>
                    </a:p>
                  </a:txBody>
                  <a:tcPr marL="13564" marR="13564" marT="13564" marB="0" anchor="ctr"/>
                </a:tc>
                <a:tc>
                  <a:txBody>
                    <a:bodyPr/>
                    <a:lstStyle/>
                    <a:p>
                      <a:pPr algn="ctr" fontAlgn="ctr"/>
                      <a:r>
                        <a:rPr lang="en-GB" sz="1600" b="0" i="0" u="none" strike="noStrike" dirty="0">
                          <a:solidFill>
                            <a:srgbClr val="000000"/>
                          </a:solidFill>
                          <a:effectLst/>
                          <a:latin typeface="Aptos Narrow"/>
                        </a:rPr>
                        <a:t>A</a:t>
                      </a:r>
                    </a:p>
                  </a:txBody>
                  <a:tcPr marL="13564" marR="13564" marT="13564" marB="0" anchor="ctr"/>
                </a:tc>
                <a:tc rowSpan="7">
                  <a:txBody>
                    <a:bodyPr/>
                    <a:lstStyle/>
                    <a:p>
                      <a:pPr algn="l" fontAlgn="b"/>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Designer: Making the login screen, make the recipe screens.</a:t>
                      </a:r>
                      <a:endParaRPr lang="en-US" dirty="0"/>
                    </a:p>
                    <a:p>
                      <a:pPr lvl="0" algn="l">
                        <a:buNone/>
                      </a:pPr>
                      <a:r>
                        <a:rPr lang="en-US" sz="1600" b="0" i="0" u="none" strike="noStrike" dirty="0">
                          <a:solidFill>
                            <a:srgbClr val="000000"/>
                          </a:solidFill>
                          <a:effectLst/>
                          <a:latin typeface="Aptos Narrow"/>
                        </a:rPr>
                        <a:t>Architect: Login screen for the user inputs, search recipes page and page layout, Opening screen and content.</a:t>
                      </a:r>
                      <a:endParaRPr lang="en-US" dirty="0"/>
                    </a:p>
                    <a:p>
                      <a:pPr lvl="0" algn="l">
                        <a:buNone/>
                      </a:pPr>
                      <a:r>
                        <a:rPr lang="en-US" sz="1600" b="0" i="0" u="none" strike="noStrike" dirty="0">
                          <a:solidFill>
                            <a:srgbClr val="000000"/>
                          </a:solidFill>
                          <a:effectLst/>
                          <a:latin typeface="Aptos Narrow"/>
                        </a:rPr>
                        <a:t>Developer: Setting up the logic in flow charts and pseudocode, researching security strategy.</a:t>
                      </a:r>
                      <a:endParaRPr lang="en-US" dirty="0"/>
                    </a:p>
                    <a:p>
                      <a:pPr lvl="0" algn="l">
                        <a:buNone/>
                      </a:pPr>
                      <a:r>
                        <a:rPr lang="en-US" sz="1600" b="0" i="0" u="none" strike="noStrike" dirty="0">
                          <a:solidFill>
                            <a:srgbClr val="000000"/>
                          </a:solidFill>
                          <a:effectLst/>
                          <a:latin typeface="Aptos Narrow"/>
                        </a:rPr>
                        <a:t>Tester: Researching testing approach and setting up testing environment in preparation.</a:t>
                      </a:r>
                      <a:endParaRPr lang="en-US" dirty="0"/>
                    </a:p>
                    <a:p>
                      <a:pPr lvl="0" algn="l">
                        <a:buNone/>
                      </a:pPr>
                      <a:endParaRPr lang="en-US" sz="1600" b="0" i="0" u="none" strike="noStrike" dirty="0">
                        <a:solidFill>
                          <a:srgbClr val="000000"/>
                        </a:solidFill>
                        <a:effectLst/>
                        <a:latin typeface="Aptos Narrow"/>
                      </a:endParaRPr>
                    </a:p>
                    <a:p>
                      <a:pPr lvl="0" algn="l">
                        <a:buNone/>
                      </a:pPr>
                      <a:r>
                        <a:rPr lang="en-US" sz="1600" b="0" i="0" u="none" strike="noStrike" dirty="0">
                          <a:solidFill>
                            <a:srgbClr val="000000"/>
                          </a:solidFill>
                          <a:effectLst/>
                          <a:latin typeface="Aptos Narrow"/>
                        </a:rPr>
                        <a:t>I will take the points from the team an work out the project scope, the cost of the subscriptions for the environments needed and the levels we will be at in different stages.</a:t>
                      </a:r>
                    </a:p>
                    <a:p>
                      <a:pPr lvl="0" algn="l">
                        <a:buNone/>
                      </a:pPr>
                      <a:endParaRPr lang="en-US" sz="1600" b="0" i="0" u="none" strike="noStrike" dirty="0">
                        <a:solidFill>
                          <a:srgbClr val="000000"/>
                        </a:solidFill>
                        <a:effectLst/>
                        <a:latin typeface="Aptos Narrow"/>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Phase</a:t>
                      </a:r>
                    </a:p>
                  </a:txBody>
                  <a:tcPr marL="13564" marR="13564" marT="13564" marB="0" anchor="ctr"/>
                </a:tc>
                <a:tc>
                  <a:txBody>
                    <a:bodyPr/>
                    <a:lstStyle/>
                    <a:p>
                      <a:pPr algn="ctr" fontAlgn="ctr"/>
                      <a:r>
                        <a:rPr lang="en-GB" sz="1600" b="0" i="0" u="none" strike="noStrike" dirty="0">
                          <a:solidFill>
                            <a:srgbClr val="000000"/>
                          </a:solidFill>
                          <a:effectLst/>
                          <a:latin typeface="Aptos Narrow"/>
                        </a:rPr>
                        <a:t>Design</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0132438"/>
                  </a:ext>
                </a:extLst>
              </a:tr>
              <a:tr h="543084">
                <a:tc>
                  <a:txBody>
                    <a:bodyPr/>
                    <a:lstStyle/>
                    <a:p>
                      <a:pPr algn="l" fontAlgn="b"/>
                      <a:r>
                        <a:rPr lang="en-GB" sz="1600" u="none" strike="noStrike" dirty="0">
                          <a:effectLst/>
                        </a:rPr>
                        <a:t>Role</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Project Manager</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3770495733"/>
                  </a:ext>
                </a:extLst>
              </a:tr>
              <a:tr h="543084">
                <a:tc>
                  <a:txBody>
                    <a:bodyPr/>
                    <a:lstStyle/>
                    <a:p>
                      <a:pPr algn="l" fontAlgn="b"/>
                      <a:r>
                        <a:rPr lang="en-GB" sz="1600" u="none" strike="noStrike" dirty="0">
                          <a:effectLst/>
                        </a:rPr>
                        <a:t>Day</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a:rPr>
                        <a:t>2-3</a:t>
                      </a:r>
                      <a:endParaRPr lang="en-US"/>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26846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User Stories</a:t>
                      </a:r>
                    </a:p>
                  </a:txBody>
                  <a:tcPr marL="13564" marR="13564" marT="13564" marB="0" anchor="ctr"/>
                </a:tc>
                <a:tc>
                  <a:txBody>
                    <a:bodyPr/>
                    <a:lstStyle/>
                    <a:p>
                      <a:pPr algn="ctr" fontAlgn="ctr"/>
                      <a:r>
                        <a:rPr lang="en-GB" sz="1600" b="0" i="0" u="none" strike="noStrike" dirty="0">
                          <a:solidFill>
                            <a:srgbClr val="000000"/>
                          </a:solidFill>
                          <a:effectLst/>
                          <a:latin typeface="Aptos Narrow"/>
                        </a:rPr>
                        <a:t>101</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2509277" cy="369332"/>
          </a:xfrm>
          <a:prstGeom prst="rect">
            <a:avLst/>
          </a:prstGeom>
          <a:noFill/>
        </p:spPr>
        <p:txBody>
          <a:bodyPr wrap="none" rtlCol="0">
            <a:spAutoFit/>
          </a:bodyPr>
          <a:lstStyle/>
          <a:p>
            <a:r>
              <a:rPr lang="en-GB" dirty="0"/>
              <a:t>Daily Scrum Ceremony </a:t>
            </a:r>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57832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291</TotalTime>
  <Words>675</Words>
  <Application>Microsoft Office PowerPoint</Application>
  <PresentationFormat>Widescreen</PresentationFormat>
  <Paragraphs>120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Miaris</dc:creator>
  <cp:lastModifiedBy>John Miaris</cp:lastModifiedBy>
  <cp:revision>486</cp:revision>
  <dcterms:created xsi:type="dcterms:W3CDTF">2024-04-19T11:47:59Z</dcterms:created>
  <dcterms:modified xsi:type="dcterms:W3CDTF">2024-04-25T19:42:43Z</dcterms:modified>
</cp:coreProperties>
</file>