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9" r:id="rId2"/>
    <p:sldId id="293" r:id="rId3"/>
    <p:sldId id="257" r:id="rId4"/>
    <p:sldId id="258" r:id="rId5"/>
    <p:sldId id="284" r:id="rId6"/>
    <p:sldId id="259" r:id="rId7"/>
    <p:sldId id="288" r:id="rId8"/>
    <p:sldId id="260" r:id="rId9"/>
    <p:sldId id="287" r:id="rId10"/>
    <p:sldId id="289" r:id="rId11"/>
    <p:sldId id="290" r:id="rId12"/>
    <p:sldId id="263" r:id="rId13"/>
    <p:sldId id="285" r:id="rId14"/>
    <p:sldId id="264" r:id="rId15"/>
    <p:sldId id="292" r:id="rId16"/>
    <p:sldId id="265" r:id="rId17"/>
    <p:sldId id="266" r:id="rId18"/>
    <p:sldId id="267" r:id="rId19"/>
    <p:sldId id="268" r:id="rId20"/>
    <p:sldId id="269" r:id="rId21"/>
    <p:sldId id="296" r:id="rId22"/>
    <p:sldId id="297" r:id="rId23"/>
    <p:sldId id="298" r:id="rId24"/>
    <p:sldId id="299" r:id="rId25"/>
    <p:sldId id="300" r:id="rId26"/>
    <p:sldId id="294"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18" autoAdjust="0"/>
  </p:normalViewPr>
  <p:slideViewPr>
    <p:cSldViewPr snapToGrid="0" snapToObjects="1">
      <p:cViewPr varScale="1">
        <p:scale>
          <a:sx n="93" d="100"/>
          <a:sy n="93" d="100"/>
        </p:scale>
        <p:origin x="17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10EA3-BC29-44EC-AD39-0D8A1EAC7F4A}" type="datetimeFigureOut">
              <a:rPr lang="en-GB" smtClean="0"/>
              <a:t>17/03/2024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951C0-B8D2-4641-98DF-38D4ABDDF076}" type="slidenum">
              <a:rPr lang="en-GB" smtClean="0"/>
              <a:t>‹#›</a:t>
            </a:fld>
            <a:endParaRPr lang="en-GB"/>
          </a:p>
        </p:txBody>
      </p:sp>
    </p:spTree>
    <p:extLst>
      <p:ext uri="{BB962C8B-B14F-4D97-AF65-F5344CB8AC3E}">
        <p14:creationId xmlns:p14="http://schemas.microsoft.com/office/powerpoint/2010/main" val="165949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Good morning/afternoon everyone. Today we'll delve into the role of software in various industries, understand their primary purposes, and classify them based on their target audiences.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a:t>
            </a:fld>
            <a:endParaRPr lang="en-GB"/>
          </a:p>
        </p:txBody>
      </p:sp>
    </p:spTree>
    <p:extLst>
      <p:ext uri="{BB962C8B-B14F-4D97-AF65-F5344CB8AC3E}">
        <p14:creationId xmlns:p14="http://schemas.microsoft.com/office/powerpoint/2010/main" val="4160790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case study highlights both the benefits and challenges of implementing software in critical industries like healthcare.</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case study highlights both the benefits and challenges of implementing software in critical industries like healthcare.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534191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When software fails, the repercussions can be enormous, affecting both businesses and their customers.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When software fails, the repercussions can be enormous, affecting both businesses and their customers.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92771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case study highlights how a minor glitch can lead to massive problems, </a:t>
            </a:r>
            <a:r>
              <a:rPr dirty="0" err="1"/>
              <a:t>emphasising</a:t>
            </a:r>
            <a:r>
              <a:rPr dirty="0"/>
              <a:t> the importance of robust software development and testing.</a:t>
            </a:r>
            <a:endParaRPr lang="en-US" dirty="0"/>
          </a:p>
          <a:p>
            <a:endParaRPr lang="en-US" dirty="0"/>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What are the three main types of software glitches?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corruption: This occurs when data is accidentally changed or deleted.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Logic errors: These are errors in the code that cause the software to behave in an unexpected way.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Performance issues: These are problems that cause the software to run slowly or crash.</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What are some of the consequences of software glitches?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Financial losses: Software glitches can cause businesses to lose money by disrupting operations or exposing customer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Safety hazards: Software glitches can lead to safety hazards by causing equipment to malfunction or fail.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Reputational damage: Software glitches can damage a company's reputation by making it look unreliable or incompetent.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What can be done to prevent software glitches?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Use high-quality software: Only use software from reputable vendors that have a good track record of quality control.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Perform regular testing: Test software thoroughly before deploying it to production.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Have a robust bug reporting system: Make it easy for users to report bugs so that they can be fixed quickly.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activity emphasizes the real-world implications of software failures and how they can have cascading effects on businesses and individuals.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Industry-specific software offers solutions tailored to specific industry needs, resulting in better performance and a competitive edge.</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While generic software can serve multiple industries, they often lack the specialised features that industry-specific software provides.</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case study underscores the importance of choosing the right software solution, tailored to industry-specific needs, to avoid unnecessary costs and challenges.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fc0021c6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fc0021c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Opcode tables list the operations that could be performed by the CPU. </a:t>
            </a:r>
            <a:endParaRPr sz="1000">
              <a:latin typeface="Quicksand"/>
              <a:ea typeface="Quicksand"/>
              <a:cs typeface="Quicksand"/>
              <a:sym typeface="Quicksan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Software development is a process that involves many different steps, including: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Requirements gathering: This is the process of understanding the needs of the users and stakeholders of the software.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Design: This is the process of creating a blueprint for the software, including its architecture, user interface, and functionality.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Development: This is the process of coding the software according to the design.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Testing: This is the process of ensuring that the software meets its requirements and is free of defects.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Deployment: This is the process of making the software available to users.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Maintenance: This is the process of fixing defects and adding new features to the software.</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8fc0021c6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8fc0021c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8fc002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8fc002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8fc0021c6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8fc0021c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8fc0021c6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8fc0021c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Today we'll start by exploring why software development is crucial. From solving specific issues to propelling business growth, software is at the heart of many modern solutions.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60107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activity helps highlight the various reasons behind software development. It will also demonstrate the diverse range of purposes software serves in our daily lives.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https://www.mavencluster.com/blog/10-industries-need-erp-software/</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specific software used in each industry will vary depending on the specific needs of the industry.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However, there are some common types of software that are used in many industries, such as: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Enterprise resource planning (ERP) software: This software helps businesses manage their finances, inventory, human resources, and other operations.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Customer relationship management (CRM) software: This software helps businesses manage their customer interactions, including sales, marketing, and customer support.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Human capital management (HCM) software: This software helps businesses manage their employees, including payroll, benefits, and performance management.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Supply chain management (SCM) software: This software helps businesses manage the flow of goods and materials from suppliers to customers.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Business intelligence (BI) software: This software helps businesses to collect, analyse, and visualise data in order to make better decisions.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96825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specific software used in each industry will vary depending on the specific needs of the industry.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However, there are some common types of software that are used in many industries, such as: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Enterprise resource planning (ERP) software: This software helps businesses manage their finances, inventory, human resources, and other operations.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Customer relationship management (CRM) software: This software helps businesses manage their customer interactions, including sales, marketing, and customer support.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Human capital management (HCM) software: This software helps businesses manage their employees, including payroll, benefits, and performance management.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Supply chain management (SCM) software: This software helps businesses manage the flow of goods and materials from suppliers to customers.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Business intelligence (BI) software: This software helps businesses to collect, analyse, and visualise data in order to make better decisions.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Software has permeated every industry. From healthcare to education, it plays a pivotal role in daily operations.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8534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Software has permeated every industry. From healthcare to education, it plays a pivotal role in daily operations.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962417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Software has permeated every industry. From healthcare to education, it plays a pivotal role in daily operations.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62538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Medium"/>
                <a:ea typeface="Quicksand Medium"/>
                <a:cs typeface="Quicksand Medium"/>
                <a:sym typeface="Quicksand Medium"/>
              </a:defRPr>
            </a:lvl1pPr>
            <a:lvl2pPr lvl="1" rtl="0">
              <a:buNone/>
              <a:defRPr sz="800">
                <a:solidFill>
                  <a:srgbClr val="494985"/>
                </a:solidFill>
                <a:latin typeface="Quicksand Medium"/>
                <a:ea typeface="Quicksand Medium"/>
                <a:cs typeface="Quicksand Medium"/>
                <a:sym typeface="Quicksand Medium"/>
              </a:defRPr>
            </a:lvl2pPr>
            <a:lvl3pPr lvl="2" rtl="0">
              <a:buNone/>
              <a:defRPr sz="800">
                <a:solidFill>
                  <a:srgbClr val="494985"/>
                </a:solidFill>
                <a:latin typeface="Quicksand Medium"/>
                <a:ea typeface="Quicksand Medium"/>
                <a:cs typeface="Quicksand Medium"/>
                <a:sym typeface="Quicksand Medium"/>
              </a:defRPr>
            </a:lvl3pPr>
            <a:lvl4pPr lvl="3" rtl="0">
              <a:buNone/>
              <a:defRPr sz="800">
                <a:solidFill>
                  <a:srgbClr val="494985"/>
                </a:solidFill>
                <a:latin typeface="Quicksand Medium"/>
                <a:ea typeface="Quicksand Medium"/>
                <a:cs typeface="Quicksand Medium"/>
                <a:sym typeface="Quicksand Medium"/>
              </a:defRPr>
            </a:lvl4pPr>
            <a:lvl5pPr lvl="4" rtl="0">
              <a:buNone/>
              <a:defRPr sz="800">
                <a:solidFill>
                  <a:srgbClr val="494985"/>
                </a:solidFill>
                <a:latin typeface="Quicksand Medium"/>
                <a:ea typeface="Quicksand Medium"/>
                <a:cs typeface="Quicksand Medium"/>
                <a:sym typeface="Quicksand Medium"/>
              </a:defRPr>
            </a:lvl5pPr>
            <a:lvl6pPr lvl="5" rtl="0">
              <a:buNone/>
              <a:defRPr sz="800">
                <a:solidFill>
                  <a:srgbClr val="494985"/>
                </a:solidFill>
                <a:latin typeface="Quicksand Medium"/>
                <a:ea typeface="Quicksand Medium"/>
                <a:cs typeface="Quicksand Medium"/>
                <a:sym typeface="Quicksand Medium"/>
              </a:defRPr>
            </a:lvl6pPr>
            <a:lvl7pPr lvl="6" rtl="0">
              <a:buNone/>
              <a:defRPr sz="800">
                <a:solidFill>
                  <a:srgbClr val="494985"/>
                </a:solidFill>
                <a:latin typeface="Quicksand Medium"/>
                <a:ea typeface="Quicksand Medium"/>
                <a:cs typeface="Quicksand Medium"/>
                <a:sym typeface="Quicksand Medium"/>
              </a:defRPr>
            </a:lvl7pPr>
            <a:lvl8pPr lvl="7" rtl="0">
              <a:buNone/>
              <a:defRPr sz="800">
                <a:solidFill>
                  <a:srgbClr val="494985"/>
                </a:solidFill>
                <a:latin typeface="Quicksand Medium"/>
                <a:ea typeface="Quicksand Medium"/>
                <a:cs typeface="Quicksand Medium"/>
                <a:sym typeface="Quicksand Medium"/>
              </a:defRPr>
            </a:lvl8pPr>
            <a:lvl9pPr lvl="8" rtl="0">
              <a:buNone/>
              <a:defRPr sz="800">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extLst>
      <p:ext uri="{BB962C8B-B14F-4D97-AF65-F5344CB8AC3E}">
        <p14:creationId xmlns:p14="http://schemas.microsoft.com/office/powerpoint/2010/main" val="425044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ytimes.com/2019/07/29/business/capital-one-data-breach-hacked.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PamM2OH9pKI?feature=oembed"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329609" y="938379"/>
            <a:ext cx="6985653" cy="994172"/>
          </a:xfrm>
        </p:spPr>
        <p:txBody>
          <a:bodyPr>
            <a:normAutofit fontScale="90000"/>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187400" y="1828801"/>
            <a:ext cx="7905306" cy="394723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171450" indent="-171450">
              <a:buAutoNum type="arabicPeriod"/>
            </a:pPr>
            <a:endParaRPr lang="en-US" sz="1200" b="1" u="sng" dirty="0">
              <a:cs typeface="Calibri"/>
            </a:endParaRPr>
          </a:p>
          <a:p>
            <a:pPr marL="171450" indent="-171450">
              <a:buAutoNum type="arabicPeriod"/>
            </a:pPr>
            <a:r>
              <a:rPr lang="en-US" sz="1200" b="1" dirty="0">
                <a:cs typeface="Calibri"/>
              </a:rPr>
              <a:t>Be on time:</a:t>
            </a:r>
            <a:r>
              <a:rPr lang="en-US" sz="1200" dirty="0">
                <a:cs typeface="Calibri"/>
              </a:rPr>
              <a:t> Just like in a physical classroom, it's important to be punctual for your online class. Log in to the virtual classroom a few minutes before the class starts.</a:t>
            </a:r>
          </a:p>
          <a:p>
            <a:pPr marL="171450" indent="-171450">
              <a:buAutoNum type="arabicPeriod"/>
            </a:pPr>
            <a:r>
              <a:rPr lang="en-US" sz="1200" b="1" dirty="0">
                <a:cs typeface="Calibri"/>
              </a:rPr>
              <a:t>Turn Cameras on:</a:t>
            </a:r>
            <a:r>
              <a:rPr lang="en-US" sz="1200" dirty="0">
                <a:cs typeface="Calibri"/>
              </a:rPr>
              <a:t> In order to maximise your learning studies show that being able to see your peers and your tutor being able to see you can increase motivations and retention, therefore we ask to keep your cameras on. </a:t>
            </a:r>
          </a:p>
          <a:p>
            <a:pPr marL="171450" indent="-171450">
              <a:buAutoNum type="arabicPeriod"/>
            </a:pPr>
            <a:r>
              <a:rPr lang="en-US" sz="1200" b="1" dirty="0">
                <a:cs typeface="Calibri"/>
              </a:rPr>
              <a:t>Attend all classes:</a:t>
            </a:r>
            <a:r>
              <a:rPr lang="en-US" sz="1200" dirty="0">
                <a:cs typeface="Calibri"/>
              </a:rPr>
              <a:t> In order to be successful in your bootcamp studies you need to attend all live sessions, therefore you should prioritise and make time for these sessions.  </a:t>
            </a:r>
          </a:p>
          <a:p>
            <a:pPr marL="171450" indent="-171450">
              <a:buAutoNum type="arabicPeriod"/>
            </a:pPr>
            <a:r>
              <a:rPr lang="en-US" sz="1200" b="1" dirty="0">
                <a:cs typeface="Calibri"/>
              </a:rPr>
              <a:t>Avoid distractions:</a:t>
            </a:r>
            <a:r>
              <a:rPr lang="en-US" sz="1200" dirty="0">
                <a:cs typeface="Calibri"/>
              </a:rPr>
              <a:t> Turn off your phone notifications, close any other unnecessary tabs, and focus solely on the class.</a:t>
            </a:r>
          </a:p>
          <a:p>
            <a:pPr marL="171450" indent="-171450">
              <a:buAutoNum type="arabicPeriod"/>
            </a:pPr>
            <a:r>
              <a:rPr lang="en-US" sz="1200" b="1" dirty="0">
                <a:cs typeface="Calibri"/>
              </a:rPr>
              <a:t>Participate actively</a:t>
            </a:r>
            <a:r>
              <a:rPr lang="en-US" sz="1200" dirty="0">
                <a:cs typeface="Calibri"/>
              </a:rPr>
              <a:t>: It's important to be an active participant in the class. Ask questions, answer questions, and participate in discussions.</a:t>
            </a:r>
          </a:p>
          <a:p>
            <a:pPr marL="171450" indent="-171450">
              <a:buAutoNum type="arabicPeriod"/>
            </a:pPr>
            <a:r>
              <a:rPr lang="en-US" sz="1200" b="1" dirty="0">
                <a:cs typeface="Calibri"/>
              </a:rPr>
              <a:t>Use proper language and tone:</a:t>
            </a:r>
            <a:r>
              <a:rPr lang="en-US" sz="1200" dirty="0">
                <a:cs typeface="Calibri"/>
              </a:rPr>
              <a:t> Use respectful language and tone when communicating with your classmates and instructor. Avoid using slang or inappropriate language.</a:t>
            </a:r>
          </a:p>
          <a:p>
            <a:pPr marL="171450" indent="-171450">
              <a:buAutoNum type="arabicPeriod"/>
            </a:pPr>
            <a:r>
              <a:rPr lang="en-US" sz="1200" b="1" dirty="0">
                <a:cs typeface="Calibri"/>
              </a:rPr>
              <a:t>Respect others' opinions</a:t>
            </a:r>
            <a:r>
              <a:rPr lang="en-US" sz="1200" dirty="0">
                <a:cs typeface="Calibri"/>
              </a:rPr>
              <a:t>: Be respectful of others' opinions, even if they differ from your own. Avoid making negative comments or attacking others.</a:t>
            </a:r>
          </a:p>
          <a:p>
            <a:pPr marL="171450" indent="-171450">
              <a:buAutoNum type="arabicPeriod"/>
            </a:pPr>
            <a:r>
              <a:rPr lang="en-US" sz="1200" b="1" dirty="0">
                <a:cs typeface="Calibri"/>
              </a:rPr>
              <a:t>Follow the instructor's guideline</a:t>
            </a:r>
            <a:r>
              <a:rPr lang="en-US" sz="1200" dirty="0">
                <a:cs typeface="Calibri"/>
              </a:rPr>
              <a:t>s: Follow the instructor's guidelines, such as submitting assignments on time. </a:t>
            </a:r>
          </a:p>
          <a:p>
            <a:pPr marL="171450" indent="-171450">
              <a:buAutoNum type="arabicPeriod"/>
            </a:pPr>
            <a:r>
              <a:rPr lang="en-US" sz="1200" b="1" dirty="0">
                <a:cs typeface="Calibri"/>
              </a:rPr>
              <a:t>Be polite:</a:t>
            </a:r>
            <a:r>
              <a:rPr lang="en-US" sz="1200" dirty="0">
                <a:cs typeface="Calibri"/>
              </a:rPr>
              <a:t> Be polite and respectful to everyone in the class, including the instructor, classmates, and guest speakers.</a:t>
            </a:r>
          </a:p>
          <a:p>
            <a:pPr marL="171450" indent="-171450">
              <a:buAutoNum type="arabicPeriod"/>
            </a:pPr>
            <a:r>
              <a:rPr lang="en-US" sz="1200" b="1" dirty="0">
                <a:cs typeface="Calibri"/>
              </a:rPr>
              <a:t>Dress appropriately</a:t>
            </a:r>
            <a:r>
              <a:rPr lang="en-US" sz="1200" dirty="0">
                <a:cs typeface="Calibri"/>
              </a:rPr>
              <a:t>: Even though you are not in a physical classroom, it's important to dress appropriately. Dress as if you were going to a face-to-face class.</a:t>
            </a:r>
          </a:p>
          <a:p>
            <a:pPr marL="171450" indent="-171450">
              <a:buAutoNum type="arabicPeriod"/>
            </a:pPr>
            <a:r>
              <a:rPr lang="en-US" sz="1200" b="1" dirty="0">
                <a:cs typeface="Calibri"/>
              </a:rPr>
              <a:t>Use appropriate technology:</a:t>
            </a:r>
            <a:r>
              <a:rPr lang="en-US" sz="1200" dirty="0">
                <a:cs typeface="Calibri"/>
              </a:rPr>
              <a:t> Ensure that you have the necessary equipment, such as a reliable internet connection, a microphone, and a webcam, and that they are in good working condition.</a:t>
            </a:r>
          </a:p>
          <a:p>
            <a:pPr marL="171450" indent="-171450">
              <a:buAutoNum type="arabicPeriod"/>
            </a:pPr>
            <a:endParaRPr lang="en-US" sz="12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t>
            </a:r>
            <a:r>
              <a:rPr dirty="0"/>
              <a:t>Software in Various Industries</a:t>
            </a:r>
          </a:p>
        </p:txBody>
      </p:sp>
      <p:sp>
        <p:nvSpPr>
          <p:cNvPr id="3" name="Content Placeholder 2"/>
          <p:cNvSpPr>
            <a:spLocks noGrp="1"/>
          </p:cNvSpPr>
          <p:nvPr>
            <p:ph idx="1"/>
          </p:nvPr>
        </p:nvSpPr>
        <p:spPr/>
        <p:txBody>
          <a:bodyPr>
            <a:no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Government: Software for managing finances, delivering services, and enforcing regulations.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Education: Software for delivering instruction, managing student records, and tracking progress.</a:t>
            </a:r>
          </a:p>
        </p:txBody>
      </p:sp>
    </p:spTree>
    <p:extLst>
      <p:ext uri="{BB962C8B-B14F-4D97-AF65-F5344CB8AC3E}">
        <p14:creationId xmlns:p14="http://schemas.microsoft.com/office/powerpoint/2010/main" val="7969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t>
            </a:r>
            <a:r>
              <a:rPr dirty="0"/>
              <a:t>Software in Various Industries</a:t>
            </a:r>
          </a:p>
        </p:txBody>
      </p:sp>
      <p:sp>
        <p:nvSpPr>
          <p:cNvPr id="3" name="Content Placeholder 2"/>
          <p:cNvSpPr>
            <a:spLocks noGrp="1"/>
          </p:cNvSpPr>
          <p:nvPr>
            <p:ph idx="1"/>
          </p:nvPr>
        </p:nvSpPr>
        <p:spPr/>
        <p:txBody>
          <a:bodyPr>
            <a:no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Media and entertainment: Software for creating and distributing content, managing marketing campaigns, and tracking audience engagement.</a:t>
            </a:r>
          </a:p>
        </p:txBody>
      </p:sp>
    </p:spTree>
    <p:extLst>
      <p:ext uri="{BB962C8B-B14F-4D97-AF65-F5344CB8AC3E}">
        <p14:creationId xmlns:p14="http://schemas.microsoft.com/office/powerpoint/2010/main" val="304953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Case Study: Impact of EHRs in Healthcare</a:t>
            </a:r>
          </a:p>
        </p:txBody>
      </p:sp>
      <p:sp>
        <p:nvSpPr>
          <p:cNvPr id="3" name="Content Placeholder 2"/>
          <p:cNvSpPr>
            <a:spLocks noGrp="1"/>
          </p:cNvSpPr>
          <p:nvPr>
            <p:ph idx="1"/>
          </p:nvPr>
        </p:nvSpPr>
        <p:spPr/>
        <p:txBody>
          <a:bodyPr>
            <a:normAutofit/>
          </a:bodyPr>
          <a:lstStyle/>
          <a:p>
            <a:r>
              <a:rPr dirty="0"/>
              <a:t>Electronic Health Records (EHRs) have drastically changed the healthcare landscape.</a:t>
            </a:r>
          </a:p>
          <a:p>
            <a:r>
              <a:rPr dirty="0"/>
              <a:t>Case Details:</a:t>
            </a:r>
          </a:p>
          <a:p>
            <a:r>
              <a:rPr dirty="0"/>
              <a:t>Hospital A implemented an EHR system.</a:t>
            </a:r>
          </a:p>
          <a:p>
            <a:r>
              <a:rPr dirty="0"/>
              <a:t>Streamlined patient information management.</a:t>
            </a:r>
          </a:p>
          <a:p>
            <a:r>
              <a:rPr dirty="0"/>
              <a:t>Reduced errors and improved patient care.</a:t>
            </a:r>
          </a:p>
          <a:p>
            <a:r>
              <a:rPr dirty="0"/>
              <a:t>However, faced challenges in training staff.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Case Study: Impact of EHRs in Healthcare</a:t>
            </a:r>
          </a:p>
        </p:txBody>
      </p:sp>
      <p:sp>
        <p:nvSpPr>
          <p:cNvPr id="3" name="Content Placeholder 2"/>
          <p:cNvSpPr>
            <a:spLocks noGrp="1"/>
          </p:cNvSpPr>
          <p:nvPr>
            <p:ph idx="1"/>
          </p:nvPr>
        </p:nvSpPr>
        <p:spPr/>
        <p:txBody>
          <a:bodyPr>
            <a:normAutofit/>
          </a:bodyPr>
          <a:lstStyle/>
          <a:p>
            <a:r>
              <a:rPr lang="en-US" dirty="0"/>
              <a:t>What benefits and challenges this case study does highlight?</a:t>
            </a:r>
          </a:p>
          <a:p>
            <a:r>
              <a:rPr lang="en-US" dirty="0"/>
              <a:t>You will work in groups and share your findings in the chat.</a:t>
            </a:r>
            <a:endParaRPr dirty="0"/>
          </a:p>
        </p:txBody>
      </p:sp>
    </p:spTree>
    <p:extLst>
      <p:ext uri="{BB962C8B-B14F-4D97-AF65-F5344CB8AC3E}">
        <p14:creationId xmlns:p14="http://schemas.microsoft.com/office/powerpoint/2010/main" val="281322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Consequences of Software Failures</a:t>
            </a:r>
          </a:p>
        </p:txBody>
      </p:sp>
      <p:sp>
        <p:nvSpPr>
          <p:cNvPr id="3" name="Content Placeholder 2"/>
          <p:cNvSpPr>
            <a:spLocks noGrp="1"/>
          </p:cNvSpPr>
          <p:nvPr>
            <p:ph idx="1"/>
          </p:nvPr>
        </p:nvSpPr>
        <p:spPr>
          <a:xfrm>
            <a:off x="457200" y="1289958"/>
            <a:ext cx="8229600" cy="4983162"/>
          </a:xfrm>
        </p:spPr>
        <p:txBody>
          <a:bodyPr>
            <a:no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Lost revenue: When software fails, it can lead to lost revenue due to delayed transactions, inability to complete orders or loss of customers.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Productivity loss: Software failure can also lead to productivity loss due to employees having to spend time troubleshooting problems or manually completing tasks that the software was supposed to automate.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Consequences of Software Failures</a:t>
            </a:r>
          </a:p>
        </p:txBody>
      </p:sp>
      <p:sp>
        <p:nvSpPr>
          <p:cNvPr id="3" name="Content Placeholder 2"/>
          <p:cNvSpPr>
            <a:spLocks noGrp="1"/>
          </p:cNvSpPr>
          <p:nvPr>
            <p:ph idx="1"/>
          </p:nvPr>
        </p:nvSpPr>
        <p:spPr/>
        <p:txBody>
          <a:bodyPr>
            <a:norm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Customer dissatisfaction: Software failure can lead to customer dissatisfaction due to delays, errors, or inability to use the software.</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Legal liability: In some cases, software failure can even result in legal liability if it results in financial losses or physical harm to customers.</a:t>
            </a:r>
          </a:p>
        </p:txBody>
      </p:sp>
    </p:spTree>
    <p:extLst>
      <p:ext uri="{BB962C8B-B14F-4D97-AF65-F5344CB8AC3E}">
        <p14:creationId xmlns:p14="http://schemas.microsoft.com/office/powerpoint/2010/main" val="94199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Case Study - A Banking Software Failure</a:t>
            </a:r>
          </a:p>
        </p:txBody>
      </p:sp>
      <p:sp>
        <p:nvSpPr>
          <p:cNvPr id="3" name="Content Placeholder 2"/>
          <p:cNvSpPr>
            <a:spLocks noGrp="1"/>
          </p:cNvSpPr>
          <p:nvPr>
            <p:ph idx="1"/>
          </p:nvPr>
        </p:nvSpPr>
        <p:spPr/>
        <p:txBody>
          <a:bodyPr>
            <a:normAutofit fontScale="92500" lnSpcReduction="20000"/>
          </a:bodyPr>
          <a:lstStyle/>
          <a:p>
            <a:r>
              <a:rPr lang="en-US" dirty="0"/>
              <a:t>R</a:t>
            </a:r>
            <a:r>
              <a:rPr dirty="0"/>
              <a:t>eal-life banking software </a:t>
            </a:r>
            <a:r>
              <a:rPr lang="en-US" dirty="0"/>
              <a:t>glitch</a:t>
            </a:r>
            <a:r>
              <a:rPr dirty="0"/>
              <a:t> leading to multiple issues.</a:t>
            </a:r>
            <a:endParaRPr lang="en-US" dirty="0"/>
          </a:p>
          <a:p>
            <a:r>
              <a:rPr lang="en-GB" dirty="0"/>
              <a:t>Read this article: </a:t>
            </a:r>
            <a:r>
              <a:rPr lang="en-GB" dirty="0">
                <a:hlinkClick r:id="rId3"/>
              </a:rPr>
              <a:t>https://www.nytimes.com/2019/07/29/business/capital-one-data-breach-hacked.html</a:t>
            </a:r>
            <a:endParaRPr lang="en-GB" dirty="0"/>
          </a:p>
          <a:p>
            <a:r>
              <a:rPr lang="en-GB" kern="100" dirty="0">
                <a:effectLst/>
                <a:latin typeface="Calibri" panose="020F0502020204030204" pitchFamily="34" charset="0"/>
                <a:ea typeface="Calibri" panose="020F0502020204030204" pitchFamily="34" charset="0"/>
                <a:cs typeface="Arial" panose="020B0604020202020204" pitchFamily="34" charset="0"/>
              </a:rPr>
              <a:t>What are the three main types of software glitches?</a:t>
            </a:r>
          </a:p>
          <a:p>
            <a:r>
              <a:rPr lang="en-GB" kern="100" dirty="0">
                <a:effectLst/>
                <a:latin typeface="Calibri" panose="020F0502020204030204" pitchFamily="34" charset="0"/>
                <a:ea typeface="Calibri" panose="020F0502020204030204" pitchFamily="34" charset="0"/>
                <a:cs typeface="Arial" panose="020B0604020202020204" pitchFamily="34" charset="0"/>
              </a:rPr>
              <a:t>What are some of the consequences of software glitches?</a:t>
            </a:r>
          </a:p>
          <a:p>
            <a:r>
              <a:rPr lang="en-GB" kern="100" dirty="0">
                <a:effectLst/>
                <a:latin typeface="Calibri" panose="020F0502020204030204" pitchFamily="34" charset="0"/>
                <a:ea typeface="Calibri" panose="020F0502020204030204" pitchFamily="34" charset="0"/>
                <a:cs typeface="Arial" panose="020B0604020202020204" pitchFamily="34" charset="0"/>
              </a:rPr>
              <a:t>What can be done to prevent software glitches?</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Group Activity - Consequences Discussion</a:t>
            </a:r>
          </a:p>
        </p:txBody>
      </p:sp>
      <p:sp>
        <p:nvSpPr>
          <p:cNvPr id="3" name="Content Placeholder 2"/>
          <p:cNvSpPr>
            <a:spLocks noGrp="1"/>
          </p:cNvSpPr>
          <p:nvPr>
            <p:ph idx="1"/>
          </p:nvPr>
        </p:nvSpPr>
        <p:spPr/>
        <p:txBody>
          <a:bodyPr>
            <a:normAutofit/>
          </a:bodyPr>
          <a:lstStyle/>
          <a:p>
            <a:r>
              <a:rPr dirty="0"/>
              <a:t>Activity: Consequences of Software Failures</a:t>
            </a:r>
          </a:p>
          <a:p>
            <a:pPr marL="0" indent="0">
              <a:buNone/>
            </a:pPr>
            <a:r>
              <a:rPr dirty="0"/>
              <a:t>Instructions:</a:t>
            </a:r>
          </a:p>
          <a:p>
            <a:r>
              <a:rPr dirty="0"/>
              <a:t>Break into groups.</a:t>
            </a:r>
          </a:p>
          <a:p>
            <a:r>
              <a:rPr dirty="0"/>
              <a:t>Discuss a software failure you've experienced or heard of.</a:t>
            </a:r>
          </a:p>
          <a:p>
            <a:r>
              <a:rPr dirty="0"/>
              <a:t>List down its consequences and discuss its impact.</a:t>
            </a:r>
          </a:p>
          <a:p>
            <a:r>
              <a:rPr dirty="0"/>
              <a:t>Share your stories and findings with the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Benefits of Industry-specific Software</a:t>
            </a:r>
          </a:p>
        </p:txBody>
      </p:sp>
      <p:sp>
        <p:nvSpPr>
          <p:cNvPr id="3" name="Content Placeholder 2"/>
          <p:cNvSpPr>
            <a:spLocks noGrp="1"/>
          </p:cNvSpPr>
          <p:nvPr>
            <p:ph idx="1"/>
          </p:nvPr>
        </p:nvSpPr>
        <p:spPr/>
        <p:txBody>
          <a:bodyPr/>
          <a:lstStyle/>
          <a:p>
            <a:r>
              <a:rPr dirty="0"/>
              <a:t>Tailored Solutions</a:t>
            </a:r>
          </a:p>
          <a:p>
            <a:r>
              <a:rPr dirty="0"/>
              <a:t>Higher Efficiency</a:t>
            </a:r>
          </a:p>
          <a:p>
            <a:r>
              <a:rPr dirty="0"/>
              <a:t>Better Integration with Existing Systems</a:t>
            </a:r>
          </a:p>
          <a:p>
            <a:r>
              <a:rPr dirty="0"/>
              <a:t>Competitive Advantage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Generic vs. Industry-specific Software</a:t>
            </a:r>
          </a:p>
        </p:txBody>
      </p:sp>
      <p:sp>
        <p:nvSpPr>
          <p:cNvPr id="3" name="Content Placeholder 2"/>
          <p:cNvSpPr>
            <a:spLocks noGrp="1"/>
          </p:cNvSpPr>
          <p:nvPr>
            <p:ph idx="1"/>
          </p:nvPr>
        </p:nvSpPr>
        <p:spPr/>
        <p:txBody>
          <a:bodyPr/>
          <a:lstStyle/>
          <a:p>
            <a:r>
              <a:rPr dirty="0"/>
              <a:t>Generic: Broad Features, Less </a:t>
            </a:r>
            <a:r>
              <a:rPr dirty="0" err="1"/>
              <a:t>Specialised</a:t>
            </a:r>
            <a:endParaRPr dirty="0"/>
          </a:p>
          <a:p>
            <a:r>
              <a:rPr dirty="0"/>
              <a:t>Industry-specific: Focused Features, Deep Integration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04E3-7090-C2B5-1390-3DBAD06C4E54}"/>
              </a:ext>
            </a:extLst>
          </p:cNvPr>
          <p:cNvSpPr>
            <a:spLocks noGrp="1"/>
          </p:cNvSpPr>
          <p:nvPr>
            <p:ph type="ctrTitle"/>
          </p:nvPr>
        </p:nvSpPr>
        <p:spPr/>
        <p:txBody>
          <a:bodyPr>
            <a:normAutofit/>
          </a:bodyPr>
          <a:lstStyle/>
          <a:p>
            <a:r>
              <a:rPr lang="en-GB"/>
              <a:t>Software Developer</a:t>
            </a:r>
            <a:br>
              <a:rPr lang="en-GB"/>
            </a:br>
            <a:r>
              <a:rPr lang="en-GB"/>
              <a:t>Bootcamp</a:t>
            </a:r>
            <a:endParaRPr lang="en-GB" dirty="0"/>
          </a:p>
        </p:txBody>
      </p:sp>
      <p:sp>
        <p:nvSpPr>
          <p:cNvPr id="3" name="Subtitle 2">
            <a:extLst>
              <a:ext uri="{FF2B5EF4-FFF2-40B4-BE49-F238E27FC236}">
                <a16:creationId xmlns:a16="http://schemas.microsoft.com/office/drawing/2014/main" id="{88C8F4CE-F472-B0EE-8C40-088F73EB3B18}"/>
              </a:ext>
            </a:extLst>
          </p:cNvPr>
          <p:cNvSpPr>
            <a:spLocks noGrp="1"/>
          </p:cNvSpPr>
          <p:nvPr>
            <p:ph type="subTitle" idx="1"/>
          </p:nvPr>
        </p:nvSpPr>
        <p:spPr/>
        <p:txBody>
          <a:bodyPr>
            <a:normAutofit fontScale="92500" lnSpcReduction="20000"/>
          </a:bodyPr>
          <a:lstStyle/>
          <a:p>
            <a:r>
              <a:rPr lang="en-GB" dirty="0"/>
              <a:t>Unit 1 – Introduction to Software Development</a:t>
            </a:r>
          </a:p>
          <a:p>
            <a:endParaRPr lang="en-GB" dirty="0"/>
          </a:p>
          <a:p>
            <a:r>
              <a:rPr lang="en-GB" dirty="0"/>
              <a:t>Week 1B</a:t>
            </a:r>
          </a:p>
          <a:p>
            <a:endParaRPr lang="en-GB" dirty="0"/>
          </a:p>
        </p:txBody>
      </p:sp>
    </p:spTree>
    <p:extLst>
      <p:ext uri="{BB962C8B-B14F-4D97-AF65-F5344CB8AC3E}">
        <p14:creationId xmlns:p14="http://schemas.microsoft.com/office/powerpoint/2010/main" val="51223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Case Study: Generic vs. Industry-specific Software in Retail</a:t>
            </a:r>
          </a:p>
        </p:txBody>
      </p:sp>
      <p:sp>
        <p:nvSpPr>
          <p:cNvPr id="3" name="Content Placeholder 2"/>
          <p:cNvSpPr>
            <a:spLocks noGrp="1"/>
          </p:cNvSpPr>
          <p:nvPr>
            <p:ph idx="1"/>
          </p:nvPr>
        </p:nvSpPr>
        <p:spPr/>
        <p:txBody>
          <a:bodyPr>
            <a:normAutofit/>
          </a:bodyPr>
          <a:lstStyle/>
          <a:p>
            <a:r>
              <a:rPr dirty="0"/>
              <a:t>A retail chain opted for a generic ERP system over a retail-specific one.</a:t>
            </a:r>
          </a:p>
          <a:p>
            <a:pPr marL="0" indent="0">
              <a:buNone/>
            </a:pPr>
            <a:r>
              <a:rPr dirty="0"/>
              <a:t>Outcomes:</a:t>
            </a:r>
          </a:p>
          <a:p>
            <a:r>
              <a:rPr dirty="0"/>
              <a:t>The generic system lacked retail-specific features.</a:t>
            </a:r>
          </a:p>
          <a:p>
            <a:r>
              <a:rPr dirty="0"/>
              <a:t>Integration issues with other retail tools.</a:t>
            </a:r>
          </a:p>
          <a:p>
            <a:r>
              <a:rPr dirty="0"/>
              <a:t>The company had to invest more in </a:t>
            </a:r>
            <a:r>
              <a:rPr dirty="0" err="1"/>
              <a:t>customising</a:t>
            </a:r>
            <a:r>
              <a:rPr dirty="0"/>
              <a:t> the generic software.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p:nvSpPr>
          <p:cNvPr id="134" name="Google Shape;134;p22"/>
          <p:cNvSpPr txBox="1">
            <a:spLocks noGrp="1"/>
          </p:cNvSpPr>
          <p:nvPr>
            <p:ph type="title"/>
          </p:nvPr>
        </p:nvSpPr>
        <p:spPr>
          <a:xfrm>
            <a:off x="628650" y="800994"/>
            <a:ext cx="2765618" cy="2056896"/>
          </a:xfrm>
          <a:prstGeom prst="rect">
            <a:avLst/>
          </a:prstGeom>
        </p:spPr>
        <p:txBody>
          <a:bodyPr spcFirstLastPara="1" vert="horz" lIns="91440" tIns="45720" rIns="91440" bIns="45720" rtlCol="0" anchor="t" anchorCtr="0">
            <a:normAutofit/>
          </a:bodyPr>
          <a:lstStyle/>
          <a:p>
            <a:pPr algn="l" defTabSz="914400">
              <a:lnSpc>
                <a:spcPct val="90000"/>
              </a:lnSpc>
              <a:spcBef>
                <a:spcPct val="0"/>
              </a:spcBef>
            </a:pPr>
            <a:r>
              <a:rPr lang="en-US" sz="2800" b="1" u="sng" kern="1200" dirty="0">
                <a:solidFill>
                  <a:schemeClr val="tx1"/>
                </a:solidFill>
                <a:latin typeface="+mj-lt"/>
                <a:ea typeface="+mj-ea"/>
                <a:cs typeface="+mj-cs"/>
              </a:rPr>
              <a:t>Lost in translation</a:t>
            </a:r>
          </a:p>
        </p:txBody>
      </p:sp>
      <p:grpSp>
        <p:nvGrpSpPr>
          <p:cNvPr id="145" name="Group 144">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42" name="Rectangle 14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Google Shape;133;p22"/>
          <p:cNvSpPr txBox="1">
            <a:spLocks/>
          </p:cNvSpPr>
          <p:nvPr/>
        </p:nvSpPr>
        <p:spPr>
          <a:xfrm>
            <a:off x="542723" y="1944935"/>
            <a:ext cx="3236436" cy="2890869"/>
          </a:xfrm>
          <a:prstGeom prst="rect">
            <a:avLst/>
          </a:prstGeom>
        </p:spPr>
        <p:txBody>
          <a:bodyPr spcFirstLastPara="1" vert="horz" wrap="square" lIns="91425" tIns="91425" rIns="91425" bIns="91425" rtlCol="0" anchor="t" anchorCtr="0">
            <a:noAutofit/>
          </a:bodyPr>
          <a:lstStyle/>
          <a:p>
            <a:pPr defTabSz="361188"/>
            <a:r>
              <a:rPr lang="en-GB" sz="2400" kern="1200" dirty="0">
                <a:solidFill>
                  <a:schemeClr val="tx1"/>
                </a:solidFill>
                <a:latin typeface="+mn-lt"/>
                <a:ea typeface="+mn-ea"/>
                <a:cs typeface="+mn-cs"/>
              </a:rPr>
              <a:t>The first ever programs were written solely in </a:t>
            </a:r>
            <a:r>
              <a:rPr lang="en-GB" sz="2400" b="1" kern="1200" dirty="0">
                <a:solidFill>
                  <a:schemeClr val="tx1"/>
                </a:solidFill>
                <a:latin typeface="+mn-lt"/>
                <a:ea typeface="+mn-ea"/>
                <a:cs typeface="+mn-cs"/>
              </a:rPr>
              <a:t>machine code</a:t>
            </a:r>
            <a:r>
              <a:rPr lang="en-GB" sz="2400" kern="1200" dirty="0">
                <a:solidFill>
                  <a:schemeClr val="tx1"/>
                </a:solidFill>
                <a:latin typeface="+mn-lt"/>
                <a:ea typeface="+mn-ea"/>
                <a:cs typeface="+mn-cs"/>
              </a:rPr>
              <a:t>. </a:t>
            </a:r>
            <a:endParaRPr sz="2400" kern="1200" dirty="0">
              <a:solidFill>
                <a:schemeClr val="tx1"/>
              </a:solidFill>
              <a:latin typeface="+mn-lt"/>
              <a:ea typeface="+mn-ea"/>
              <a:cs typeface="+mn-cs"/>
            </a:endParaRPr>
          </a:p>
          <a:p>
            <a:pPr defTabSz="361188">
              <a:spcBef>
                <a:spcPts val="1264"/>
              </a:spcBef>
            </a:pPr>
            <a:r>
              <a:rPr lang="en-GB" sz="2400" kern="1200" dirty="0">
                <a:solidFill>
                  <a:schemeClr val="tx1"/>
                </a:solidFill>
                <a:latin typeface="+mn-lt"/>
                <a:ea typeface="+mn-ea"/>
                <a:cs typeface="+mn-cs"/>
              </a:rPr>
              <a:t>Each instruction was entered by hand before being </a:t>
            </a:r>
            <a:r>
              <a:rPr lang="en-GB" sz="2400" b="1" kern="1200" dirty="0">
                <a:solidFill>
                  <a:schemeClr val="tx1"/>
                </a:solidFill>
                <a:latin typeface="+mn-lt"/>
                <a:ea typeface="+mn-ea"/>
                <a:cs typeface="+mn-cs"/>
              </a:rPr>
              <a:t>executed</a:t>
            </a:r>
            <a:r>
              <a:rPr lang="en-GB" sz="2400" kern="1200" dirty="0">
                <a:solidFill>
                  <a:schemeClr val="tx1"/>
                </a:solidFill>
                <a:latin typeface="+mn-lt"/>
                <a:ea typeface="+mn-ea"/>
                <a:cs typeface="+mn-cs"/>
              </a:rPr>
              <a:t>. </a:t>
            </a:r>
            <a:endParaRPr sz="2400" kern="1200" dirty="0">
              <a:solidFill>
                <a:schemeClr val="tx1"/>
              </a:solidFill>
              <a:latin typeface="+mn-lt"/>
              <a:ea typeface="+mn-ea"/>
              <a:cs typeface="+mn-cs"/>
            </a:endParaRPr>
          </a:p>
          <a:p>
            <a:pPr defTabSz="361188">
              <a:spcBef>
                <a:spcPts val="1264"/>
              </a:spcBef>
            </a:pPr>
            <a:r>
              <a:rPr lang="en-GB" sz="2400" kern="1200" dirty="0">
                <a:solidFill>
                  <a:schemeClr val="tx1"/>
                </a:solidFill>
                <a:latin typeface="+mn-lt"/>
                <a:ea typeface="+mn-ea"/>
                <a:cs typeface="+mn-cs"/>
              </a:rPr>
              <a:t>Operation code (</a:t>
            </a:r>
            <a:r>
              <a:rPr lang="en-GB" sz="2400" b="1" kern="1200" dirty="0">
                <a:solidFill>
                  <a:schemeClr val="tx1"/>
                </a:solidFill>
                <a:latin typeface="+mn-lt"/>
                <a:ea typeface="+mn-ea"/>
                <a:cs typeface="+mn-cs"/>
              </a:rPr>
              <a:t>opcode</a:t>
            </a:r>
            <a:r>
              <a:rPr lang="en-GB" sz="2400" kern="1200" dirty="0">
                <a:solidFill>
                  <a:schemeClr val="tx1"/>
                </a:solidFill>
                <a:latin typeface="+mn-lt"/>
                <a:ea typeface="+mn-ea"/>
                <a:cs typeface="+mn-cs"/>
              </a:rPr>
              <a:t>) tables were used to help with this, but it was still very time consuming. </a:t>
            </a:r>
            <a:endParaRPr sz="2400" kern="1200" dirty="0">
              <a:solidFill>
                <a:schemeClr val="tx1"/>
              </a:solidFill>
              <a:latin typeface="+mn-lt"/>
              <a:ea typeface="+mn-ea"/>
              <a:cs typeface="+mn-cs"/>
            </a:endParaRPr>
          </a:p>
          <a:p>
            <a:pPr marL="0" indent="0">
              <a:spcBef>
                <a:spcPts val="1600"/>
              </a:spcBef>
              <a:spcAft>
                <a:spcPts val="1600"/>
              </a:spcAft>
              <a:buNone/>
            </a:pPr>
            <a:endParaRPr dirty="0"/>
          </a:p>
        </p:txBody>
      </p:sp>
      <p:sp>
        <p:nvSpPr>
          <p:cNvPr id="135" name="Google Shape;135;p22"/>
          <p:cNvSpPr txBox="1">
            <a:spLocks/>
          </p:cNvSpPr>
          <p:nvPr/>
        </p:nvSpPr>
        <p:spPr>
          <a:xfrm>
            <a:off x="4230356" y="2244857"/>
            <a:ext cx="4823209" cy="3060673"/>
          </a:xfrm>
          <a:prstGeom prst="rect">
            <a:avLst/>
          </a:prstGeom>
        </p:spPr>
        <p:txBody>
          <a:bodyPr spcFirstLastPara="1" vert="horz" wrap="square" lIns="91425" tIns="91425" rIns="91425" bIns="91425" rtlCol="0" anchor="t" anchorCtr="0">
            <a:noAutofit/>
          </a:bodyPr>
          <a:lstStyle/>
          <a:p>
            <a:pPr defTabSz="361188"/>
            <a:r>
              <a:rPr lang="en-GB" sz="2400" kern="1200" dirty="0">
                <a:solidFill>
                  <a:srgbClr val="000000"/>
                </a:solidFill>
                <a:latin typeface="Roboto Mono"/>
                <a:ea typeface="Roboto Mono"/>
                <a:cs typeface="+mn-cs"/>
                <a:sym typeface="Roboto Mono"/>
              </a:rPr>
              <a:t>100010110101010111111100</a:t>
            </a:r>
            <a:endParaRPr sz="2400" kern="1200" dirty="0">
              <a:solidFill>
                <a:srgbClr val="000000"/>
              </a:solidFill>
              <a:latin typeface="Roboto Mono"/>
              <a:ea typeface="Roboto Mono"/>
              <a:cs typeface="+mn-cs"/>
              <a:sym typeface="Roboto Mono"/>
            </a:endParaRPr>
          </a:p>
          <a:p>
            <a:pPr defTabSz="361188">
              <a:spcBef>
                <a:spcPts val="1264"/>
              </a:spcBef>
            </a:pPr>
            <a:r>
              <a:rPr lang="en-GB" sz="2400" kern="1200" dirty="0">
                <a:solidFill>
                  <a:srgbClr val="000000"/>
                </a:solidFill>
                <a:latin typeface="Roboto Mono"/>
                <a:ea typeface="Roboto Mono"/>
                <a:cs typeface="+mn-cs"/>
                <a:sym typeface="Roboto Mono"/>
              </a:rPr>
              <a:t>100010110100010111111000</a:t>
            </a:r>
            <a:endParaRPr sz="2400" kern="1200" dirty="0">
              <a:solidFill>
                <a:srgbClr val="000000"/>
              </a:solidFill>
              <a:latin typeface="Roboto Mono"/>
              <a:ea typeface="Roboto Mono"/>
              <a:cs typeface="+mn-cs"/>
              <a:sym typeface="Roboto Mono"/>
            </a:endParaRPr>
          </a:p>
          <a:p>
            <a:pPr defTabSz="361188">
              <a:spcBef>
                <a:spcPts val="1264"/>
              </a:spcBef>
            </a:pPr>
            <a:r>
              <a:rPr lang="en-GB" sz="2400" kern="1200" dirty="0">
                <a:solidFill>
                  <a:srgbClr val="000000"/>
                </a:solidFill>
                <a:latin typeface="Roboto Mono"/>
                <a:ea typeface="Roboto Mono"/>
                <a:cs typeface="+mn-cs"/>
                <a:sym typeface="Roboto Mono"/>
              </a:rPr>
              <a:t>111010000</a:t>
            </a:r>
            <a:endParaRPr sz="2400" kern="1200" dirty="0">
              <a:solidFill>
                <a:srgbClr val="000000"/>
              </a:solidFill>
              <a:latin typeface="Roboto Mono"/>
              <a:ea typeface="Roboto Mono"/>
              <a:cs typeface="+mn-cs"/>
              <a:sym typeface="Roboto Mono"/>
            </a:endParaRPr>
          </a:p>
          <a:p>
            <a:pPr defTabSz="361188">
              <a:spcBef>
                <a:spcPts val="1264"/>
              </a:spcBef>
              <a:spcAft>
                <a:spcPts val="1264"/>
              </a:spcAft>
            </a:pPr>
            <a:r>
              <a:rPr lang="en-GB" sz="2400" kern="1200" dirty="0">
                <a:solidFill>
                  <a:srgbClr val="000000"/>
                </a:solidFill>
                <a:latin typeface="Roboto Mono"/>
                <a:ea typeface="Roboto Mono"/>
                <a:cs typeface="+mn-cs"/>
                <a:sym typeface="Roboto Mono"/>
              </a:rPr>
              <a:t>100010010100010111110100</a:t>
            </a:r>
            <a:endParaRPr sz="3200" dirty="0">
              <a:solidFill>
                <a:srgbClr val="000000"/>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body" idx="1"/>
          </p:nvPr>
        </p:nvSpPr>
        <p:spPr>
          <a:xfrm>
            <a:off x="310900" y="2027374"/>
            <a:ext cx="4096500" cy="3659100"/>
          </a:xfrm>
          <a:prstGeom prst="rect">
            <a:avLst/>
          </a:prstGeom>
        </p:spPr>
        <p:txBody>
          <a:bodyPr spcFirstLastPara="1" vert="horz" wrap="square" lIns="91425" tIns="91425" rIns="91425" bIns="91425" rtlCol="0" anchor="t" anchorCtr="0">
            <a:noAutofit/>
          </a:bodyPr>
          <a:lstStyle/>
          <a:p>
            <a:pPr marL="0" indent="0">
              <a:buNone/>
            </a:pPr>
            <a:r>
              <a:rPr lang="en-GB"/>
              <a:t>To speed things up, programmers developed an </a:t>
            </a:r>
            <a:r>
              <a:rPr lang="en-GB" b="1"/>
              <a:t>assembly language</a:t>
            </a:r>
            <a:r>
              <a:rPr lang="en-GB"/>
              <a:t>. </a:t>
            </a:r>
            <a:endParaRPr/>
          </a:p>
          <a:p>
            <a:pPr marL="0" indent="0">
              <a:spcBef>
                <a:spcPts val="1600"/>
              </a:spcBef>
              <a:buNone/>
            </a:pPr>
            <a:r>
              <a:rPr lang="en-GB"/>
              <a:t>This made the </a:t>
            </a:r>
            <a:r>
              <a:rPr lang="en-GB" b="1"/>
              <a:t>opcodes </a:t>
            </a:r>
            <a:r>
              <a:rPr lang="en-GB"/>
              <a:t>easier to read by using a </a:t>
            </a:r>
            <a:r>
              <a:rPr lang="en-GB" b="1"/>
              <a:t>mnemonic </a:t>
            </a:r>
            <a:r>
              <a:rPr lang="en-GB"/>
              <a:t>and an </a:t>
            </a:r>
            <a:r>
              <a:rPr lang="en-GB" b="1"/>
              <a:t>operand</a:t>
            </a:r>
            <a:r>
              <a:rPr lang="en-GB"/>
              <a:t> to form an instruction. </a:t>
            </a:r>
            <a:endParaRPr/>
          </a:p>
          <a:p>
            <a:pPr marL="0" indent="0">
              <a:spcBef>
                <a:spcPts val="1600"/>
              </a:spcBef>
              <a:spcAft>
                <a:spcPts val="1600"/>
              </a:spcAft>
              <a:buNone/>
            </a:pPr>
            <a:endParaRPr/>
          </a:p>
        </p:txBody>
      </p:sp>
      <p:sp>
        <p:nvSpPr>
          <p:cNvPr id="142" name="Google Shape;142;p23"/>
          <p:cNvSpPr txBox="1">
            <a:spLocks noGrp="1"/>
          </p:cNvSpPr>
          <p:nvPr>
            <p:ph type="title"/>
          </p:nvPr>
        </p:nvSpPr>
        <p:spPr>
          <a:xfrm>
            <a:off x="301500" y="394612"/>
            <a:ext cx="8521200" cy="698100"/>
          </a:xfrm>
          <a:prstGeom prst="rect">
            <a:avLst/>
          </a:prstGeom>
        </p:spPr>
        <p:txBody>
          <a:bodyPr spcFirstLastPara="1" vert="horz" wrap="square" lIns="91425" tIns="91425" rIns="91425" bIns="91425" rtlCol="0" anchor="ctr" anchorCtr="0">
            <a:noAutofit/>
          </a:bodyPr>
          <a:lstStyle/>
          <a:p>
            <a:pPr algn="l"/>
            <a:r>
              <a:rPr lang="en-GB" b="1" u="sng" dirty="0"/>
              <a:t>Lost in translation</a:t>
            </a:r>
            <a:endParaRPr b="1" u="sng" dirty="0"/>
          </a:p>
        </p:txBody>
      </p:sp>
      <p:sp>
        <p:nvSpPr>
          <p:cNvPr id="143" name="Google Shape;143;p23"/>
          <p:cNvSpPr txBox="1">
            <a:spLocks noGrp="1"/>
          </p:cNvSpPr>
          <p:nvPr>
            <p:ph type="body" idx="2"/>
          </p:nvPr>
        </p:nvSpPr>
        <p:spPr>
          <a:xfrm>
            <a:off x="4736600" y="2027350"/>
            <a:ext cx="4096500" cy="3659100"/>
          </a:xfrm>
          <a:prstGeom prst="rect">
            <a:avLst/>
          </a:prstGeom>
        </p:spPr>
        <p:txBody>
          <a:bodyPr spcFirstLastPara="1" vert="horz" wrap="square" lIns="91425" tIns="91425" rIns="91425" bIns="91425" rtlCol="0" anchor="t" anchorCtr="0">
            <a:noAutofit/>
          </a:bodyPr>
          <a:lstStyle/>
          <a:p>
            <a:pPr marL="0" indent="0">
              <a:buNone/>
            </a:pPr>
            <a:r>
              <a:rPr lang="en-GB">
                <a:solidFill>
                  <a:srgbClr val="000000"/>
                </a:solidFill>
                <a:latin typeface="Roboto Mono"/>
                <a:ea typeface="Roboto Mono"/>
                <a:cs typeface="Roboto Mono"/>
                <a:sym typeface="Roboto Mono"/>
              </a:rPr>
              <a:t>100010110101010111111100</a:t>
            </a:r>
            <a:endParaRPr>
              <a:solidFill>
                <a:srgbClr val="000000"/>
              </a:solidFill>
              <a:latin typeface="Roboto Mono"/>
              <a:ea typeface="Roboto Mono"/>
              <a:cs typeface="Roboto Mono"/>
              <a:sym typeface="Roboto Mono"/>
            </a:endParaRPr>
          </a:p>
          <a:p>
            <a:pPr marL="0" indent="0">
              <a:spcBef>
                <a:spcPts val="1600"/>
              </a:spcBef>
              <a:buNone/>
            </a:pPr>
            <a:r>
              <a:rPr lang="en-GB">
                <a:solidFill>
                  <a:srgbClr val="000000"/>
                </a:solidFill>
                <a:latin typeface="Roboto Mono"/>
                <a:ea typeface="Roboto Mono"/>
                <a:cs typeface="Roboto Mono"/>
                <a:sym typeface="Roboto Mono"/>
              </a:rPr>
              <a:t>100010110100010111111000</a:t>
            </a:r>
            <a:endParaRPr>
              <a:solidFill>
                <a:srgbClr val="000000"/>
              </a:solidFill>
              <a:latin typeface="Roboto Mono"/>
              <a:ea typeface="Roboto Mono"/>
              <a:cs typeface="Roboto Mono"/>
              <a:sym typeface="Roboto Mono"/>
            </a:endParaRPr>
          </a:p>
          <a:p>
            <a:pPr marL="0" indent="0">
              <a:spcBef>
                <a:spcPts val="1600"/>
              </a:spcBef>
              <a:buNone/>
            </a:pPr>
            <a:r>
              <a:rPr lang="en-GB">
                <a:solidFill>
                  <a:srgbClr val="000000"/>
                </a:solidFill>
                <a:latin typeface="Roboto Mono"/>
                <a:ea typeface="Roboto Mono"/>
                <a:cs typeface="Roboto Mono"/>
                <a:sym typeface="Roboto Mono"/>
              </a:rPr>
              <a:t>111010000</a:t>
            </a:r>
            <a:endParaRPr>
              <a:solidFill>
                <a:srgbClr val="000000"/>
              </a:solidFill>
              <a:latin typeface="Roboto Mono"/>
              <a:ea typeface="Roboto Mono"/>
              <a:cs typeface="Roboto Mono"/>
              <a:sym typeface="Roboto Mono"/>
            </a:endParaRPr>
          </a:p>
          <a:p>
            <a:pPr marL="0" indent="0">
              <a:spcBef>
                <a:spcPts val="1600"/>
              </a:spcBef>
              <a:spcAft>
                <a:spcPts val="1600"/>
              </a:spcAft>
              <a:buNone/>
            </a:pPr>
            <a:r>
              <a:rPr lang="en-GB">
                <a:solidFill>
                  <a:srgbClr val="000000"/>
                </a:solidFill>
                <a:latin typeface="Roboto Mono"/>
                <a:ea typeface="Roboto Mono"/>
                <a:cs typeface="Roboto Mono"/>
                <a:sym typeface="Roboto Mono"/>
              </a:rPr>
              <a:t>100010010100010111110100</a:t>
            </a:r>
            <a:endParaRPr>
              <a:solidFill>
                <a:srgbClr val="000000"/>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220465" y="811523"/>
            <a:ext cx="4096500" cy="3659100"/>
          </a:xfrm>
          <a:prstGeom prst="rect">
            <a:avLst/>
          </a:prstGeom>
        </p:spPr>
        <p:txBody>
          <a:bodyPr spcFirstLastPara="1" vert="horz" wrap="square" lIns="91425" tIns="91425" rIns="91425" bIns="91425" rtlCol="0" anchor="t" anchorCtr="0">
            <a:noAutofit/>
          </a:bodyPr>
          <a:lstStyle/>
          <a:p>
            <a:pPr marL="0" indent="0">
              <a:buNone/>
            </a:pPr>
            <a:r>
              <a:rPr lang="en-GB" sz="2800" dirty="0"/>
              <a:t>To speed things up, programmers developed an </a:t>
            </a:r>
            <a:r>
              <a:rPr lang="en-GB" sz="2800" b="1" dirty="0"/>
              <a:t>assembly language</a:t>
            </a:r>
            <a:r>
              <a:rPr lang="en-GB" sz="2800" dirty="0"/>
              <a:t>. </a:t>
            </a:r>
            <a:endParaRPr sz="2800" dirty="0"/>
          </a:p>
          <a:p>
            <a:pPr marL="0" indent="0">
              <a:spcBef>
                <a:spcPts val="1600"/>
              </a:spcBef>
              <a:buNone/>
            </a:pPr>
            <a:r>
              <a:rPr lang="en-GB" sz="2800" dirty="0"/>
              <a:t>This made the </a:t>
            </a:r>
            <a:r>
              <a:rPr lang="en-GB" sz="2800" b="1" dirty="0"/>
              <a:t>opcodes </a:t>
            </a:r>
            <a:r>
              <a:rPr lang="en-GB" sz="2800" dirty="0"/>
              <a:t>easier to read by using a </a:t>
            </a:r>
            <a:r>
              <a:rPr lang="en-GB" sz="2800" b="1" dirty="0"/>
              <a:t>mnemonic </a:t>
            </a:r>
            <a:r>
              <a:rPr lang="en-GB" sz="2800" dirty="0"/>
              <a:t>and an </a:t>
            </a:r>
            <a:r>
              <a:rPr lang="en-GB" sz="2800" b="1" dirty="0"/>
              <a:t>operand</a:t>
            </a:r>
            <a:r>
              <a:rPr lang="en-GB" sz="2800" dirty="0"/>
              <a:t> to form an instruction. </a:t>
            </a:r>
            <a:endParaRPr sz="2800" dirty="0"/>
          </a:p>
          <a:p>
            <a:pPr marL="0" indent="0">
              <a:spcBef>
                <a:spcPts val="1600"/>
              </a:spcBef>
              <a:buNone/>
            </a:pPr>
            <a:r>
              <a:rPr lang="en-GB" sz="2800" dirty="0"/>
              <a:t>Each line of </a:t>
            </a:r>
            <a:r>
              <a:rPr lang="en-GB" sz="2800" b="1" dirty="0"/>
              <a:t>assembly language</a:t>
            </a:r>
            <a:r>
              <a:rPr lang="en-GB" sz="2800" dirty="0"/>
              <a:t> was equivalent to one line of </a:t>
            </a:r>
            <a:r>
              <a:rPr lang="en-GB" sz="2800" b="1" dirty="0"/>
              <a:t>machine code</a:t>
            </a:r>
            <a:r>
              <a:rPr lang="en-GB" sz="2800" dirty="0"/>
              <a:t>.  </a:t>
            </a:r>
            <a:endParaRPr sz="2800" dirty="0"/>
          </a:p>
          <a:p>
            <a:pPr marL="0" indent="0">
              <a:spcBef>
                <a:spcPts val="1600"/>
              </a:spcBef>
              <a:spcAft>
                <a:spcPts val="1600"/>
              </a:spcAft>
              <a:buNone/>
            </a:pPr>
            <a:endParaRPr dirty="0"/>
          </a:p>
        </p:txBody>
      </p:sp>
      <p:sp>
        <p:nvSpPr>
          <p:cNvPr id="150" name="Google Shape;150;p24"/>
          <p:cNvSpPr txBox="1">
            <a:spLocks noGrp="1"/>
          </p:cNvSpPr>
          <p:nvPr>
            <p:ph type="title"/>
          </p:nvPr>
        </p:nvSpPr>
        <p:spPr>
          <a:xfrm>
            <a:off x="266183" y="113423"/>
            <a:ext cx="8521200" cy="698100"/>
          </a:xfrm>
          <a:prstGeom prst="rect">
            <a:avLst/>
          </a:prstGeom>
        </p:spPr>
        <p:txBody>
          <a:bodyPr spcFirstLastPara="1" vert="horz" wrap="square" lIns="91425" tIns="91425" rIns="91425" bIns="91425" rtlCol="0" anchor="ctr" anchorCtr="0">
            <a:noAutofit/>
          </a:bodyPr>
          <a:lstStyle/>
          <a:p>
            <a:pPr algn="l"/>
            <a:r>
              <a:rPr lang="en-GB" b="1" u="sng" dirty="0"/>
              <a:t>Lost in translation</a:t>
            </a:r>
            <a:endParaRPr b="1" u="sng" dirty="0"/>
          </a:p>
        </p:txBody>
      </p:sp>
      <p:sp>
        <p:nvSpPr>
          <p:cNvPr id="151" name="Google Shape;151;p24"/>
          <p:cNvSpPr txBox="1">
            <a:spLocks noGrp="1"/>
          </p:cNvSpPr>
          <p:nvPr>
            <p:ph type="body" idx="2"/>
          </p:nvPr>
        </p:nvSpPr>
        <p:spPr>
          <a:xfrm>
            <a:off x="4736600" y="2027350"/>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solidFill>
                  <a:srgbClr val="000000"/>
                </a:solidFill>
                <a:latin typeface="Roboto Mono"/>
                <a:ea typeface="Roboto Mono"/>
                <a:cs typeface="Roboto Mono"/>
                <a:sym typeface="Roboto Mono"/>
              </a:rPr>
              <a:t>mov </a:t>
            </a:r>
            <a:r>
              <a:rPr lang="en-GB" dirty="0" err="1">
                <a:solidFill>
                  <a:srgbClr val="000000"/>
                </a:solidFill>
                <a:latin typeface="Roboto Mono"/>
                <a:ea typeface="Roboto Mono"/>
                <a:cs typeface="Roboto Mono"/>
                <a:sym typeface="Roboto Mono"/>
              </a:rPr>
              <a:t>edx,DWORD</a:t>
            </a:r>
            <a:r>
              <a:rPr lang="en-GB" dirty="0">
                <a:solidFill>
                  <a:srgbClr val="000000"/>
                </a:solidFill>
                <a:latin typeface="Roboto Mono"/>
                <a:ea typeface="Roboto Mono"/>
                <a:cs typeface="Roboto Mono"/>
                <a:sym typeface="Roboto Mono"/>
              </a:rPr>
              <a:t> PTR [rbp-0x4]</a:t>
            </a:r>
            <a:endParaRPr dirty="0">
              <a:solidFill>
                <a:srgbClr val="000000"/>
              </a:solidFill>
              <a:latin typeface="Roboto Mono"/>
              <a:ea typeface="Roboto Mono"/>
              <a:cs typeface="Roboto Mono"/>
              <a:sym typeface="Roboto Mono"/>
            </a:endParaRPr>
          </a:p>
          <a:p>
            <a:pPr marL="0" indent="0">
              <a:spcBef>
                <a:spcPts val="1600"/>
              </a:spcBef>
              <a:buNone/>
            </a:pPr>
            <a:r>
              <a:rPr lang="en-GB" dirty="0">
                <a:solidFill>
                  <a:srgbClr val="000000"/>
                </a:solidFill>
                <a:latin typeface="Roboto Mono"/>
                <a:ea typeface="Roboto Mono"/>
                <a:cs typeface="Roboto Mono"/>
                <a:sym typeface="Roboto Mono"/>
              </a:rPr>
              <a:t>mov </a:t>
            </a:r>
            <a:r>
              <a:rPr lang="en-GB" dirty="0" err="1">
                <a:solidFill>
                  <a:srgbClr val="000000"/>
                </a:solidFill>
                <a:latin typeface="Roboto Mono"/>
                <a:ea typeface="Roboto Mono"/>
                <a:cs typeface="Roboto Mono"/>
                <a:sym typeface="Roboto Mono"/>
              </a:rPr>
              <a:t>eax,DWORD</a:t>
            </a:r>
            <a:r>
              <a:rPr lang="en-GB" dirty="0">
                <a:solidFill>
                  <a:srgbClr val="000000"/>
                </a:solidFill>
                <a:latin typeface="Roboto Mono"/>
                <a:ea typeface="Roboto Mono"/>
                <a:cs typeface="Roboto Mono"/>
                <a:sym typeface="Roboto Mono"/>
              </a:rPr>
              <a:t> PTR [rbp-0x8]</a:t>
            </a:r>
            <a:endParaRPr dirty="0">
              <a:solidFill>
                <a:srgbClr val="000000"/>
              </a:solidFill>
              <a:latin typeface="Roboto Mono"/>
              <a:ea typeface="Roboto Mono"/>
              <a:cs typeface="Roboto Mono"/>
              <a:sym typeface="Roboto Mono"/>
            </a:endParaRPr>
          </a:p>
          <a:p>
            <a:pPr marL="0" indent="0">
              <a:spcBef>
                <a:spcPts val="1600"/>
              </a:spcBef>
              <a:buNone/>
            </a:pPr>
            <a:r>
              <a:rPr lang="en-GB" dirty="0">
                <a:solidFill>
                  <a:srgbClr val="000000"/>
                </a:solidFill>
                <a:latin typeface="Roboto Mono"/>
                <a:ea typeface="Roboto Mono"/>
                <a:cs typeface="Roboto Mono"/>
                <a:sym typeface="Roboto Mono"/>
              </a:rPr>
              <a:t>add </a:t>
            </a:r>
            <a:r>
              <a:rPr lang="en-GB" dirty="0" err="1">
                <a:solidFill>
                  <a:srgbClr val="000000"/>
                </a:solidFill>
                <a:latin typeface="Roboto Mono"/>
                <a:ea typeface="Roboto Mono"/>
                <a:cs typeface="Roboto Mono"/>
                <a:sym typeface="Roboto Mono"/>
              </a:rPr>
              <a:t>eax,edx</a:t>
            </a:r>
            <a:endParaRPr dirty="0">
              <a:solidFill>
                <a:srgbClr val="000000"/>
              </a:solidFill>
              <a:latin typeface="Roboto Mono"/>
              <a:ea typeface="Roboto Mono"/>
              <a:cs typeface="Roboto Mono"/>
              <a:sym typeface="Roboto Mono"/>
            </a:endParaRPr>
          </a:p>
          <a:p>
            <a:pPr marL="0" indent="0">
              <a:spcBef>
                <a:spcPts val="1600"/>
              </a:spcBef>
              <a:spcAft>
                <a:spcPts val="1600"/>
              </a:spcAft>
              <a:buNone/>
            </a:pPr>
            <a:r>
              <a:rPr lang="en-GB" dirty="0">
                <a:solidFill>
                  <a:srgbClr val="000000"/>
                </a:solidFill>
                <a:latin typeface="Roboto Mono"/>
                <a:ea typeface="Roboto Mono"/>
                <a:cs typeface="Roboto Mono"/>
                <a:sym typeface="Roboto Mono"/>
              </a:rPr>
              <a:t>mov DWORD PTR [rbp-0xc],</a:t>
            </a:r>
            <a:r>
              <a:rPr lang="en-GB" dirty="0" err="1">
                <a:solidFill>
                  <a:srgbClr val="000000"/>
                </a:solidFill>
                <a:latin typeface="Roboto Mono"/>
                <a:ea typeface="Roboto Mono"/>
                <a:cs typeface="Roboto Mono"/>
                <a:sym typeface="Roboto Mono"/>
              </a:rPr>
              <a:t>eax</a:t>
            </a:r>
            <a:endParaRPr dirty="0">
              <a:solidFill>
                <a:srgbClr val="000000"/>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206367" y="698100"/>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This was great for the programmers, but the computers still couldn’t understand the instructions. </a:t>
            </a:r>
            <a:endParaRPr dirty="0"/>
          </a:p>
          <a:p>
            <a:pPr marL="0" indent="0">
              <a:spcBef>
                <a:spcPts val="1600"/>
              </a:spcBef>
              <a:buNone/>
            </a:pPr>
            <a:r>
              <a:rPr lang="en-GB" b="1" dirty="0"/>
              <a:t>Assemblers </a:t>
            </a:r>
            <a:r>
              <a:rPr lang="en-GB" dirty="0"/>
              <a:t>were created to automatically translate the assembly language into machine code.  </a:t>
            </a:r>
            <a:endParaRPr dirty="0"/>
          </a:p>
          <a:p>
            <a:pPr marL="0" indent="0">
              <a:spcBef>
                <a:spcPts val="1600"/>
              </a:spcBef>
              <a:spcAft>
                <a:spcPts val="1600"/>
              </a:spcAft>
              <a:buNone/>
            </a:pPr>
            <a:endParaRPr dirty="0"/>
          </a:p>
        </p:txBody>
      </p:sp>
      <p:sp>
        <p:nvSpPr>
          <p:cNvPr id="158" name="Google Shape;158;p25"/>
          <p:cNvSpPr txBox="1">
            <a:spLocks noGrp="1"/>
          </p:cNvSpPr>
          <p:nvPr>
            <p:ph type="title"/>
          </p:nvPr>
        </p:nvSpPr>
        <p:spPr>
          <a:xfrm>
            <a:off x="146800" y="0"/>
            <a:ext cx="8521200" cy="698100"/>
          </a:xfrm>
          <a:prstGeom prst="rect">
            <a:avLst/>
          </a:prstGeom>
        </p:spPr>
        <p:txBody>
          <a:bodyPr spcFirstLastPara="1" vert="horz" wrap="square" lIns="91425" tIns="91425" rIns="91425" bIns="91425" rtlCol="0" anchor="ctr" anchorCtr="0">
            <a:noAutofit/>
          </a:bodyPr>
          <a:lstStyle/>
          <a:p>
            <a:pPr algn="l"/>
            <a:r>
              <a:rPr lang="en-GB" b="1" u="sng" dirty="0"/>
              <a:t>Lost in translation</a:t>
            </a:r>
            <a:endParaRPr b="1" u="sng" dirty="0"/>
          </a:p>
        </p:txBody>
      </p:sp>
      <p:sp>
        <p:nvSpPr>
          <p:cNvPr id="159" name="Google Shape;159;p25"/>
          <p:cNvSpPr txBox="1">
            <a:spLocks noGrp="1"/>
          </p:cNvSpPr>
          <p:nvPr>
            <p:ph type="body" idx="2"/>
          </p:nvPr>
        </p:nvSpPr>
        <p:spPr>
          <a:xfrm>
            <a:off x="4571500" y="-27948"/>
            <a:ext cx="4096500" cy="3659100"/>
          </a:xfrm>
          <a:prstGeom prst="rect">
            <a:avLst/>
          </a:prstGeom>
        </p:spPr>
        <p:txBody>
          <a:bodyPr spcFirstLastPara="1" vert="horz" wrap="square" lIns="91425" tIns="91425" rIns="91425" bIns="91425" rtlCol="0" anchor="t" anchorCtr="0">
            <a:noAutofit/>
          </a:bodyPr>
          <a:lstStyle/>
          <a:p>
            <a:pPr marL="0" indent="0">
              <a:buNone/>
            </a:pPr>
            <a:r>
              <a:rPr lang="en-GB" sz="2400" dirty="0">
                <a:solidFill>
                  <a:srgbClr val="000000"/>
                </a:solidFill>
                <a:latin typeface="Roboto Mono"/>
                <a:ea typeface="Roboto Mono"/>
                <a:cs typeface="Roboto Mono"/>
                <a:sym typeface="Roboto Mono"/>
              </a:rPr>
              <a:t>mov </a:t>
            </a:r>
            <a:r>
              <a:rPr lang="en-GB" sz="2400" dirty="0" err="1">
                <a:solidFill>
                  <a:srgbClr val="000000"/>
                </a:solidFill>
                <a:latin typeface="Roboto Mono"/>
                <a:ea typeface="Roboto Mono"/>
                <a:cs typeface="Roboto Mono"/>
                <a:sym typeface="Roboto Mono"/>
              </a:rPr>
              <a:t>edx,DWORD</a:t>
            </a:r>
            <a:r>
              <a:rPr lang="en-GB" sz="2400" dirty="0">
                <a:solidFill>
                  <a:srgbClr val="000000"/>
                </a:solidFill>
                <a:latin typeface="Roboto Mono"/>
                <a:ea typeface="Roboto Mono"/>
                <a:cs typeface="Roboto Mono"/>
                <a:sym typeface="Roboto Mono"/>
              </a:rPr>
              <a:t> PTR [rbp-0x4]</a:t>
            </a:r>
            <a:endParaRPr sz="2400" dirty="0">
              <a:solidFill>
                <a:srgbClr val="000000"/>
              </a:solidFill>
              <a:latin typeface="Roboto Mono"/>
              <a:ea typeface="Roboto Mono"/>
              <a:cs typeface="Roboto Mono"/>
              <a:sym typeface="Roboto Mono"/>
            </a:endParaRPr>
          </a:p>
          <a:p>
            <a:pPr marL="0" indent="0">
              <a:buNone/>
            </a:pPr>
            <a:r>
              <a:rPr lang="en-GB" sz="2400" dirty="0">
                <a:solidFill>
                  <a:srgbClr val="000000"/>
                </a:solidFill>
                <a:latin typeface="Roboto Mono"/>
                <a:ea typeface="Roboto Mono"/>
                <a:cs typeface="Roboto Mono"/>
                <a:sym typeface="Roboto Mono"/>
              </a:rPr>
              <a:t>mov </a:t>
            </a:r>
            <a:r>
              <a:rPr lang="en-GB" sz="2400" dirty="0" err="1">
                <a:solidFill>
                  <a:srgbClr val="000000"/>
                </a:solidFill>
                <a:latin typeface="Roboto Mono"/>
                <a:ea typeface="Roboto Mono"/>
                <a:cs typeface="Roboto Mono"/>
                <a:sym typeface="Roboto Mono"/>
              </a:rPr>
              <a:t>eax,DWORD</a:t>
            </a:r>
            <a:r>
              <a:rPr lang="en-GB" sz="2400" dirty="0">
                <a:solidFill>
                  <a:srgbClr val="000000"/>
                </a:solidFill>
                <a:latin typeface="Roboto Mono"/>
                <a:ea typeface="Roboto Mono"/>
                <a:cs typeface="Roboto Mono"/>
                <a:sym typeface="Roboto Mono"/>
              </a:rPr>
              <a:t> PTR [rbp-0x8]</a:t>
            </a:r>
            <a:endParaRPr sz="2400" dirty="0">
              <a:solidFill>
                <a:srgbClr val="000000"/>
              </a:solidFill>
              <a:latin typeface="Roboto Mono"/>
              <a:ea typeface="Roboto Mono"/>
              <a:cs typeface="Roboto Mono"/>
              <a:sym typeface="Roboto Mono"/>
            </a:endParaRPr>
          </a:p>
          <a:p>
            <a:pPr marL="0" indent="0">
              <a:buNone/>
            </a:pPr>
            <a:r>
              <a:rPr lang="en-GB" sz="2400" dirty="0">
                <a:solidFill>
                  <a:srgbClr val="000000"/>
                </a:solidFill>
                <a:latin typeface="Roboto Mono"/>
                <a:ea typeface="Roboto Mono"/>
                <a:cs typeface="Roboto Mono"/>
                <a:sym typeface="Roboto Mono"/>
              </a:rPr>
              <a:t>add </a:t>
            </a:r>
            <a:r>
              <a:rPr lang="en-GB" sz="2400" dirty="0" err="1">
                <a:solidFill>
                  <a:srgbClr val="000000"/>
                </a:solidFill>
                <a:latin typeface="Roboto Mono"/>
                <a:ea typeface="Roboto Mono"/>
                <a:cs typeface="Roboto Mono"/>
                <a:sym typeface="Roboto Mono"/>
              </a:rPr>
              <a:t>eax,edx</a:t>
            </a:r>
            <a:endParaRPr sz="2400" dirty="0">
              <a:solidFill>
                <a:srgbClr val="000000"/>
              </a:solidFill>
              <a:latin typeface="Roboto Mono"/>
              <a:ea typeface="Roboto Mono"/>
              <a:cs typeface="Roboto Mono"/>
              <a:sym typeface="Roboto Mono"/>
            </a:endParaRPr>
          </a:p>
          <a:p>
            <a:pPr marL="0" indent="0">
              <a:buNone/>
            </a:pPr>
            <a:r>
              <a:rPr lang="en-GB" sz="2400" dirty="0">
                <a:solidFill>
                  <a:srgbClr val="000000"/>
                </a:solidFill>
                <a:latin typeface="Roboto Mono"/>
                <a:ea typeface="Roboto Mono"/>
                <a:cs typeface="Roboto Mono"/>
                <a:sym typeface="Roboto Mono"/>
              </a:rPr>
              <a:t>mov DWORD PTR [rbp-0xc],</a:t>
            </a:r>
            <a:r>
              <a:rPr lang="en-GB" sz="2400" dirty="0" err="1">
                <a:solidFill>
                  <a:srgbClr val="000000"/>
                </a:solidFill>
                <a:latin typeface="Roboto Mono"/>
                <a:ea typeface="Roboto Mono"/>
                <a:cs typeface="Roboto Mono"/>
                <a:sym typeface="Roboto Mono"/>
              </a:rPr>
              <a:t>eax</a:t>
            </a:r>
            <a:endParaRPr sz="2400" dirty="0">
              <a:solidFill>
                <a:srgbClr val="000000"/>
              </a:solidFill>
              <a:latin typeface="Roboto Mono"/>
              <a:ea typeface="Roboto Mono"/>
              <a:cs typeface="Roboto Mono"/>
              <a:sym typeface="Roboto Mono"/>
            </a:endParaRPr>
          </a:p>
          <a:p>
            <a:pPr marL="0" indent="0">
              <a:buNone/>
            </a:pPr>
            <a:endParaRPr dirty="0">
              <a:solidFill>
                <a:srgbClr val="000000"/>
              </a:solidFill>
              <a:latin typeface="Roboto Mono"/>
              <a:ea typeface="Roboto Mono"/>
              <a:cs typeface="Roboto Mono"/>
              <a:sym typeface="Roboto Mono"/>
            </a:endParaRPr>
          </a:p>
          <a:p>
            <a:pPr marL="0" indent="0">
              <a:buNone/>
            </a:pPr>
            <a:endParaRPr dirty="0">
              <a:solidFill>
                <a:srgbClr val="000000"/>
              </a:solidFill>
              <a:latin typeface="Roboto Mono"/>
              <a:ea typeface="Roboto Mono"/>
              <a:cs typeface="Roboto Mono"/>
              <a:sym typeface="Roboto Mono"/>
            </a:endParaRPr>
          </a:p>
          <a:p>
            <a:pPr marL="0" indent="0">
              <a:buNone/>
            </a:pPr>
            <a:endParaRPr dirty="0">
              <a:solidFill>
                <a:srgbClr val="000000"/>
              </a:solidFill>
              <a:latin typeface="Roboto Mono"/>
              <a:ea typeface="Roboto Mono"/>
              <a:cs typeface="Roboto Mono"/>
              <a:sym typeface="Roboto Mono"/>
            </a:endParaRPr>
          </a:p>
          <a:p>
            <a:pPr marL="0" indent="0">
              <a:buNone/>
            </a:pPr>
            <a:endParaRPr dirty="0">
              <a:solidFill>
                <a:srgbClr val="000000"/>
              </a:solidFill>
              <a:latin typeface="Roboto Mono"/>
              <a:ea typeface="Roboto Mono"/>
              <a:cs typeface="Roboto Mono"/>
              <a:sym typeface="Roboto Mono"/>
            </a:endParaRPr>
          </a:p>
          <a:p>
            <a:pPr marL="0" indent="0">
              <a:buNone/>
            </a:pPr>
            <a:r>
              <a:rPr lang="en-GB" sz="2000" dirty="0">
                <a:solidFill>
                  <a:srgbClr val="000000"/>
                </a:solidFill>
                <a:latin typeface="Roboto Mono"/>
                <a:ea typeface="Roboto Mono"/>
                <a:cs typeface="Roboto Mono"/>
                <a:sym typeface="Roboto Mono"/>
              </a:rPr>
              <a:t>100010110101010111111100</a:t>
            </a:r>
            <a:endParaRPr sz="2000" dirty="0">
              <a:solidFill>
                <a:srgbClr val="000000"/>
              </a:solidFill>
              <a:latin typeface="Roboto Mono"/>
              <a:ea typeface="Roboto Mono"/>
              <a:cs typeface="Roboto Mono"/>
              <a:sym typeface="Roboto Mono"/>
            </a:endParaRPr>
          </a:p>
          <a:p>
            <a:pPr marL="0" indent="0">
              <a:buNone/>
            </a:pPr>
            <a:r>
              <a:rPr lang="en-GB" sz="2000" dirty="0">
                <a:solidFill>
                  <a:srgbClr val="000000"/>
                </a:solidFill>
                <a:latin typeface="Roboto Mono"/>
                <a:ea typeface="Roboto Mono"/>
                <a:cs typeface="Roboto Mono"/>
                <a:sym typeface="Roboto Mono"/>
              </a:rPr>
              <a:t>100010110100010111111000</a:t>
            </a:r>
            <a:endParaRPr sz="2000" dirty="0">
              <a:solidFill>
                <a:srgbClr val="000000"/>
              </a:solidFill>
              <a:latin typeface="Roboto Mono"/>
              <a:ea typeface="Roboto Mono"/>
              <a:cs typeface="Roboto Mono"/>
              <a:sym typeface="Roboto Mono"/>
            </a:endParaRPr>
          </a:p>
          <a:p>
            <a:pPr marL="0" indent="0">
              <a:buNone/>
            </a:pPr>
            <a:r>
              <a:rPr lang="en-GB" sz="2000" dirty="0">
                <a:solidFill>
                  <a:srgbClr val="000000"/>
                </a:solidFill>
                <a:latin typeface="Roboto Mono"/>
                <a:ea typeface="Roboto Mono"/>
                <a:cs typeface="Roboto Mono"/>
                <a:sym typeface="Roboto Mono"/>
              </a:rPr>
              <a:t>111010000</a:t>
            </a:r>
            <a:endParaRPr sz="2000" dirty="0">
              <a:solidFill>
                <a:srgbClr val="000000"/>
              </a:solidFill>
              <a:latin typeface="Roboto Mono"/>
              <a:ea typeface="Roboto Mono"/>
              <a:cs typeface="Roboto Mono"/>
              <a:sym typeface="Roboto Mono"/>
            </a:endParaRPr>
          </a:p>
          <a:p>
            <a:pPr marL="0" indent="0">
              <a:buNone/>
            </a:pPr>
            <a:r>
              <a:rPr lang="en-GB" sz="2000" dirty="0">
                <a:solidFill>
                  <a:srgbClr val="000000"/>
                </a:solidFill>
                <a:latin typeface="Roboto Mono"/>
                <a:ea typeface="Roboto Mono"/>
                <a:cs typeface="Roboto Mono"/>
                <a:sym typeface="Roboto Mono"/>
              </a:rPr>
              <a:t>100010010100010111110100</a:t>
            </a:r>
            <a:endParaRPr sz="2000" dirty="0">
              <a:solidFill>
                <a:srgbClr val="000000"/>
              </a:solidFill>
              <a:latin typeface="Roboto Mono"/>
              <a:ea typeface="Roboto Mono"/>
              <a:cs typeface="Roboto Mono"/>
              <a:sym typeface="Roboto Mono"/>
            </a:endParaRPr>
          </a:p>
          <a:p>
            <a:pPr marL="0" indent="0">
              <a:buNone/>
            </a:pPr>
            <a:endParaRPr sz="2400" dirty="0">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p:txBody>
      </p:sp>
      <p:sp>
        <p:nvSpPr>
          <p:cNvPr id="161" name="Google Shape;161;p25"/>
          <p:cNvSpPr/>
          <p:nvPr/>
        </p:nvSpPr>
        <p:spPr>
          <a:xfrm>
            <a:off x="4841135" y="2760422"/>
            <a:ext cx="2936290" cy="1185564"/>
          </a:xfrm>
          <a:prstGeom prst="downArrowCallout">
            <a:avLst>
              <a:gd name="adj1" fmla="val 25000"/>
              <a:gd name="adj2" fmla="val 25000"/>
              <a:gd name="adj3" fmla="val 25000"/>
              <a:gd name="adj4" fmla="val 6497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dirty="0">
                <a:solidFill>
                  <a:srgbClr val="FFFFFF"/>
                </a:solidFill>
                <a:latin typeface="Quicksand"/>
                <a:ea typeface="Quicksand"/>
                <a:cs typeface="Quicksand"/>
                <a:sym typeface="Quicksand"/>
              </a:rPr>
              <a:t>Assembler</a:t>
            </a:r>
            <a:endParaRPr dirty="0">
              <a:solidFill>
                <a:srgbClr val="FFFFFF"/>
              </a:solidFill>
              <a:latin typeface="Quicksand"/>
              <a:ea typeface="Quicksand"/>
              <a:cs typeface="Quicksand"/>
              <a:sym typeface="Quicksa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146800" y="714105"/>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Assembly language and machine code are </a:t>
            </a:r>
            <a:r>
              <a:rPr lang="en-GB" b="1" dirty="0"/>
              <a:t>low-level languages</a:t>
            </a:r>
            <a:r>
              <a:rPr lang="en-GB" dirty="0"/>
              <a:t>. </a:t>
            </a:r>
            <a:endParaRPr dirty="0"/>
          </a:p>
          <a:p>
            <a:pPr marL="0" indent="0">
              <a:spcBef>
                <a:spcPts val="1600"/>
              </a:spcBef>
              <a:buNone/>
            </a:pPr>
            <a:r>
              <a:rPr lang="en-GB" dirty="0"/>
              <a:t>Each line of assembly language is equivalent to one line of machine code. </a:t>
            </a:r>
            <a:endParaRPr dirty="0"/>
          </a:p>
          <a:p>
            <a:pPr marL="0" indent="0">
              <a:spcBef>
                <a:spcPts val="1600"/>
              </a:spcBef>
              <a:buNone/>
            </a:pPr>
            <a:r>
              <a:rPr lang="en-GB" dirty="0"/>
              <a:t>The code is </a:t>
            </a:r>
            <a:r>
              <a:rPr lang="en-GB" b="1" dirty="0"/>
              <a:t>specific </a:t>
            </a:r>
            <a:r>
              <a:rPr lang="en-GB" dirty="0"/>
              <a:t>to the </a:t>
            </a:r>
            <a:r>
              <a:rPr lang="en-GB" b="1" dirty="0"/>
              <a:t>CPU </a:t>
            </a:r>
            <a:r>
              <a:rPr lang="en-GB" dirty="0"/>
              <a:t>that it is written for. </a:t>
            </a:r>
            <a:endParaRPr dirty="0"/>
          </a:p>
          <a:p>
            <a:pPr marL="0" indent="0">
              <a:spcBef>
                <a:spcPts val="1600"/>
              </a:spcBef>
              <a:spcAft>
                <a:spcPts val="1600"/>
              </a:spcAft>
              <a:buNone/>
            </a:pPr>
            <a:endParaRPr dirty="0"/>
          </a:p>
        </p:txBody>
      </p:sp>
      <p:sp>
        <p:nvSpPr>
          <p:cNvPr id="167" name="Google Shape;167;p26"/>
          <p:cNvSpPr txBox="1">
            <a:spLocks noGrp="1"/>
          </p:cNvSpPr>
          <p:nvPr>
            <p:ph type="title"/>
          </p:nvPr>
        </p:nvSpPr>
        <p:spPr>
          <a:xfrm>
            <a:off x="146800" y="16005"/>
            <a:ext cx="8521200" cy="698100"/>
          </a:xfrm>
          <a:prstGeom prst="rect">
            <a:avLst/>
          </a:prstGeom>
        </p:spPr>
        <p:txBody>
          <a:bodyPr spcFirstLastPara="1" vert="horz" wrap="square" lIns="91425" tIns="91425" rIns="91425" bIns="91425" rtlCol="0" anchor="ctr" anchorCtr="0">
            <a:noAutofit/>
          </a:bodyPr>
          <a:lstStyle/>
          <a:p>
            <a:pPr algn="l"/>
            <a:r>
              <a:rPr lang="en-GB" b="1" u="sng" dirty="0"/>
              <a:t>Lost in translation</a:t>
            </a:r>
            <a:endParaRPr b="1" u="sng" dirty="0"/>
          </a:p>
        </p:txBody>
      </p:sp>
      <p:sp>
        <p:nvSpPr>
          <p:cNvPr id="168" name="Google Shape;168;p26"/>
          <p:cNvSpPr txBox="1">
            <a:spLocks noGrp="1"/>
          </p:cNvSpPr>
          <p:nvPr>
            <p:ph type="body" idx="2"/>
          </p:nvPr>
        </p:nvSpPr>
        <p:spPr>
          <a:xfrm>
            <a:off x="4736600" y="402831"/>
            <a:ext cx="4096500" cy="3659100"/>
          </a:xfrm>
          <a:prstGeom prst="rect">
            <a:avLst/>
          </a:prstGeom>
        </p:spPr>
        <p:txBody>
          <a:bodyPr spcFirstLastPara="1" vert="horz" wrap="square" lIns="91425" tIns="91425" rIns="91425" bIns="91425" rtlCol="0" anchor="t" anchorCtr="0">
            <a:noAutofit/>
          </a:bodyPr>
          <a:lstStyle/>
          <a:p>
            <a:pPr marL="0" indent="0">
              <a:buNone/>
            </a:pPr>
            <a:r>
              <a:rPr lang="en-GB" b="1" dirty="0"/>
              <a:t>Assembly Language</a:t>
            </a:r>
            <a:endParaRPr b="1" dirty="0"/>
          </a:p>
          <a:p>
            <a:pPr marL="0" indent="0">
              <a:buNone/>
            </a:pPr>
            <a:endParaRPr dirty="0">
              <a:latin typeface="Roboto Mono"/>
              <a:ea typeface="Roboto Mono"/>
              <a:cs typeface="Roboto Mono"/>
              <a:sym typeface="Roboto Mono"/>
            </a:endParaRPr>
          </a:p>
          <a:p>
            <a:pPr marL="0" indent="0">
              <a:buNone/>
            </a:pPr>
            <a:r>
              <a:rPr lang="en-GB" dirty="0">
                <a:solidFill>
                  <a:srgbClr val="000000"/>
                </a:solidFill>
                <a:latin typeface="Roboto Mono"/>
                <a:ea typeface="Roboto Mono"/>
                <a:cs typeface="Roboto Mono"/>
                <a:sym typeface="Roboto Mono"/>
              </a:rPr>
              <a:t>mov </a:t>
            </a:r>
            <a:r>
              <a:rPr lang="en-GB" dirty="0" err="1">
                <a:solidFill>
                  <a:srgbClr val="000000"/>
                </a:solidFill>
                <a:latin typeface="Roboto Mono"/>
                <a:ea typeface="Roboto Mono"/>
                <a:cs typeface="Roboto Mono"/>
                <a:sym typeface="Roboto Mono"/>
              </a:rPr>
              <a:t>edx,DWORD</a:t>
            </a:r>
            <a:r>
              <a:rPr lang="en-GB" dirty="0">
                <a:solidFill>
                  <a:srgbClr val="000000"/>
                </a:solidFill>
                <a:latin typeface="Roboto Mono"/>
                <a:ea typeface="Roboto Mono"/>
                <a:cs typeface="Roboto Mono"/>
                <a:sym typeface="Roboto Mono"/>
              </a:rPr>
              <a:t> PTR [rbp-0x4]</a:t>
            </a:r>
            <a:endParaRPr dirty="0">
              <a:solidFill>
                <a:srgbClr val="000000"/>
              </a:solidFill>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a:p>
            <a:pPr marL="0" indent="0">
              <a:buNone/>
            </a:pPr>
            <a:r>
              <a:rPr lang="en-GB" b="1" dirty="0"/>
              <a:t>Machine Code</a:t>
            </a:r>
            <a:endParaRPr b="1" dirty="0"/>
          </a:p>
          <a:p>
            <a:pPr marL="0" indent="0">
              <a:buNone/>
            </a:pPr>
            <a:endParaRPr dirty="0">
              <a:latin typeface="Roboto Mono"/>
              <a:ea typeface="Roboto Mono"/>
              <a:cs typeface="Roboto Mono"/>
              <a:sym typeface="Roboto Mono"/>
            </a:endParaRPr>
          </a:p>
          <a:p>
            <a:pPr marL="0" indent="0">
              <a:buNone/>
            </a:pPr>
            <a:r>
              <a:rPr lang="en-GB" dirty="0">
                <a:solidFill>
                  <a:srgbClr val="000000"/>
                </a:solidFill>
                <a:latin typeface="Roboto Mono"/>
                <a:ea typeface="Roboto Mono"/>
                <a:cs typeface="Roboto Mono"/>
                <a:sym typeface="Roboto Mono"/>
              </a:rPr>
              <a:t>100010110101010111111100</a:t>
            </a:r>
            <a:endParaRPr dirty="0">
              <a:solidFill>
                <a:srgbClr val="000000"/>
              </a:solidFill>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a:p>
            <a:pPr marL="0" indent="0">
              <a:buNone/>
            </a:pPr>
            <a:endParaRPr dirty="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Learning Outcomes</a:t>
            </a:r>
            <a:endParaRPr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By the end of this session, you will be able to:</a:t>
            </a:r>
            <a:r>
              <a:rPr dirty="0"/>
              <a:t> </a:t>
            </a:r>
            <a:endParaRPr lang="en-US" dirty="0"/>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Describe the purpose of developing software.</a:t>
            </a:r>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Describe how the primary software in each industry impacts daily operations.</a:t>
            </a:r>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Evaluate the potential consequences if the primary software in one of the identified industries fails.</a:t>
            </a:r>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Articulate the key benefits of using industry-specific software as opposed to generic software.</a:t>
            </a:r>
          </a:p>
        </p:txBody>
      </p:sp>
    </p:spTree>
    <p:extLst>
      <p:ext uri="{BB962C8B-B14F-4D97-AF65-F5344CB8AC3E}">
        <p14:creationId xmlns:p14="http://schemas.microsoft.com/office/powerpoint/2010/main" val="1635944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ctrTitle"/>
          </p:nvPr>
        </p:nvSpPr>
        <p:spPr>
          <a:xfrm>
            <a:off x="1509400" y="1699022"/>
            <a:ext cx="6125100" cy="1790700"/>
          </a:xfrm>
          <a:prstGeom prst="rect">
            <a:avLst/>
          </a:prstGeom>
          <a:noFill/>
          <a:ln>
            <a:noFill/>
          </a:ln>
        </p:spPr>
        <p:txBody>
          <a:bodyPr spcFirstLastPara="1" vert="horz" wrap="square" lIns="68575" tIns="34275" rIns="68575" bIns="34275" rtlCol="0" anchor="ctr" anchorCtr="0">
            <a:normAutofit/>
          </a:bodyPr>
          <a:lstStyle/>
          <a:p>
            <a:pPr>
              <a:lnSpc>
                <a:spcPct val="90000"/>
              </a:lnSpc>
              <a:spcBef>
                <a:spcPts val="0"/>
              </a:spcBef>
              <a:buSzPts val="3600"/>
            </a:pPr>
            <a:r>
              <a:rPr lang="en"/>
              <a:t>Thank you.</a:t>
            </a:r>
            <a:endParaRPr/>
          </a:p>
        </p:txBody>
      </p:sp>
      <p:sp>
        <p:nvSpPr>
          <p:cNvPr id="288" name="Google Shape;288;p25"/>
          <p:cNvSpPr txBox="1">
            <a:spLocks noGrp="1"/>
          </p:cNvSpPr>
          <p:nvPr>
            <p:ph type="subTitle" idx="1"/>
          </p:nvPr>
        </p:nvSpPr>
        <p:spPr>
          <a:xfrm>
            <a:off x="2499644" y="3558779"/>
            <a:ext cx="4144800" cy="1241700"/>
          </a:xfrm>
          <a:prstGeom prst="rect">
            <a:avLst/>
          </a:prstGeom>
          <a:noFill/>
          <a:ln>
            <a:noFill/>
          </a:ln>
        </p:spPr>
        <p:txBody>
          <a:bodyPr spcFirstLastPara="1" vert="horz" wrap="square" lIns="68575" tIns="34275" rIns="68575" bIns="34275" rtlCol="0" anchor="t" anchorCtr="0">
            <a:normAutofit/>
          </a:bodyPr>
          <a:lstStyle/>
          <a:p>
            <a:pPr>
              <a:lnSpc>
                <a:spcPct val="90000"/>
              </a:lnSpc>
              <a:spcBef>
                <a:spcPts val="0"/>
              </a:spcBef>
              <a:buClr>
                <a:schemeClr val="dk1"/>
              </a:buClr>
              <a:buSzPts val="1100"/>
            </a:pPr>
            <a:r>
              <a:rPr lang="en" sz="3600" b="1"/>
              <a:t>Any questions?</a:t>
            </a:r>
            <a:endParaRPr sz="3600" b="1"/>
          </a:p>
          <a:p>
            <a:pPr>
              <a:lnSpc>
                <a:spcPct val="90000"/>
              </a:lnSpc>
              <a:spcBef>
                <a:spcPts val="800"/>
              </a:spcBef>
              <a:buSzPts val="1800"/>
            </a:pPr>
            <a:endParaRPr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Learning Outcomes</a:t>
            </a:r>
            <a:endParaRPr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By the end of this session, you will be able to:</a:t>
            </a:r>
            <a:r>
              <a:rPr dirty="0"/>
              <a:t> </a:t>
            </a:r>
            <a:endParaRPr lang="en-US" dirty="0"/>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Describe the purpose of developing software.</a:t>
            </a:r>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Describe how the primary software in each industry impacts daily operations.</a:t>
            </a:r>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Evaluate the potential consequences if the primary software in one of the identified industries fails.</a:t>
            </a:r>
          </a:p>
          <a:p>
            <a:pPr>
              <a:lnSpc>
                <a:spcPct val="107000"/>
              </a:lnSpc>
              <a:spcAft>
                <a:spcPts val="800"/>
              </a:spcAft>
            </a:pPr>
            <a:r>
              <a:rPr lang="en-GB" sz="3600" kern="100" dirty="0">
                <a:effectLst/>
                <a:latin typeface="Calibri" panose="020F0502020204030204" pitchFamily="34" charset="0"/>
                <a:ea typeface="Calibri" panose="020F0502020204030204" pitchFamily="34" charset="0"/>
                <a:cs typeface="Arial" panose="020B0604020202020204" pitchFamily="34" charset="0"/>
              </a:rPr>
              <a:t>Articulate the key benefits of using industry-specific software as opposed to generic software.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The Purpose of Developing Software</a:t>
            </a:r>
          </a:p>
        </p:txBody>
      </p:sp>
      <p:sp>
        <p:nvSpPr>
          <p:cNvPr id="3" name="Content Placeholder 2"/>
          <p:cNvSpPr>
            <a:spLocks noGrp="1"/>
          </p:cNvSpPr>
          <p:nvPr>
            <p:ph idx="1"/>
          </p:nvPr>
        </p:nvSpPr>
        <p:spPr/>
        <p:txBody>
          <a:bodyPr/>
          <a:lstStyle/>
          <a:p>
            <a:r>
              <a:rPr dirty="0"/>
              <a:t>Solve Specific Problems</a:t>
            </a:r>
          </a:p>
          <a:p>
            <a:r>
              <a:rPr dirty="0"/>
              <a:t>Streamline Processes</a:t>
            </a:r>
          </a:p>
          <a:p>
            <a:r>
              <a:rPr dirty="0"/>
              <a:t>Enhance User Experience</a:t>
            </a:r>
          </a:p>
          <a:p>
            <a:r>
              <a:rPr dirty="0"/>
              <a:t>Drive Business Growth</a:t>
            </a:r>
            <a:endParaRPr lang="en-US" dirty="0"/>
          </a:p>
          <a:p>
            <a:r>
              <a:rPr lang="en-GB" dirty="0"/>
              <a:t>Thank of more uses </a:t>
            </a:r>
            <a:endParaRPr dirty="0"/>
          </a:p>
        </p:txBody>
      </p:sp>
      <p:pic>
        <p:nvPicPr>
          <p:cNvPr id="1026" name="Picture 2" descr="Software Development - Step by step guide for 2023 and beyond">
            <a:extLst>
              <a:ext uri="{FF2B5EF4-FFF2-40B4-BE49-F238E27FC236}">
                <a16:creationId xmlns:a16="http://schemas.microsoft.com/office/drawing/2014/main" id="{930B623C-D9D8-5CC1-98C7-A7F13D78E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800" y="3595300"/>
            <a:ext cx="3955420" cy="2988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a:t>
            </a:r>
            <a:r>
              <a:rPr dirty="0"/>
              <a:t> of Developing Software</a:t>
            </a:r>
            <a:r>
              <a:rPr lang="en-US" dirty="0"/>
              <a:t> Video</a:t>
            </a:r>
            <a:endParaRPr dirty="0"/>
          </a:p>
        </p:txBody>
      </p:sp>
      <p:pic>
        <p:nvPicPr>
          <p:cNvPr id="6" name="Online Media 5" title="History of Software Development | Helmes.com">
            <a:hlinkClick r:id="" action="ppaction://media"/>
            <a:extLst>
              <a:ext uri="{FF2B5EF4-FFF2-40B4-BE49-F238E27FC236}">
                <a16:creationId xmlns:a16="http://schemas.microsoft.com/office/drawing/2014/main" id="{BC05D425-045F-B8DD-9D1D-D5CF4F0AF8E0}"/>
              </a:ext>
            </a:extLst>
          </p:cNvPr>
          <p:cNvPicPr>
            <a:picLocks noRot="1" noChangeAspect="1"/>
          </p:cNvPicPr>
          <p:nvPr>
            <a:videoFile r:link="rId1"/>
          </p:nvPr>
        </p:nvPicPr>
        <p:blipFill>
          <a:blip r:embed="rId4"/>
          <a:stretch>
            <a:fillRect/>
          </a:stretch>
        </p:blipFill>
        <p:spPr>
          <a:xfrm>
            <a:off x="885903" y="1737577"/>
            <a:ext cx="7254487" cy="4098785"/>
          </a:xfrm>
          <a:prstGeom prst="rect">
            <a:avLst/>
          </a:prstGeom>
        </p:spPr>
      </p:pic>
    </p:spTree>
    <p:extLst>
      <p:ext uri="{BB962C8B-B14F-4D97-AF65-F5344CB8AC3E}">
        <p14:creationId xmlns:p14="http://schemas.microsoft.com/office/powerpoint/2010/main" val="112524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Group Activity - Identifying Purpose</a:t>
            </a:r>
          </a:p>
        </p:txBody>
      </p:sp>
      <p:sp>
        <p:nvSpPr>
          <p:cNvPr id="3" name="Content Placeholder 2"/>
          <p:cNvSpPr>
            <a:spLocks noGrp="1"/>
          </p:cNvSpPr>
          <p:nvPr>
            <p:ph idx="1"/>
          </p:nvPr>
        </p:nvSpPr>
        <p:spPr/>
        <p:txBody>
          <a:bodyPr>
            <a:normAutofit/>
          </a:bodyPr>
          <a:lstStyle/>
          <a:p>
            <a:pPr>
              <a:lnSpc>
                <a:spcPct val="107000"/>
              </a:lnSpc>
              <a:spcAft>
                <a:spcPts val="800"/>
              </a:spcAft>
            </a:pPr>
            <a:r>
              <a:rPr dirty="0"/>
              <a:t>Activity: </a:t>
            </a:r>
            <a:r>
              <a:rPr lang="en-US" dirty="0"/>
              <a:t>Choose an industry and </a:t>
            </a:r>
            <a:r>
              <a:rPr lang="en-GB" kern="100" dirty="0">
                <a:effectLst/>
                <a:latin typeface="Calibri" panose="020F0502020204030204" pitchFamily="34" charset="0"/>
                <a:ea typeface="Calibri" panose="020F0502020204030204" pitchFamily="34" charset="0"/>
                <a:cs typeface="Arial" panose="020B0604020202020204" pitchFamily="34" charset="0"/>
              </a:rPr>
              <a:t>discuss the challenges and opportunities of developing software for a specific industry.</a:t>
            </a:r>
            <a:endParaRPr dirty="0"/>
          </a:p>
          <a:p>
            <a:r>
              <a:rPr lang="en-US" dirty="0"/>
              <a:t>Work in </a:t>
            </a:r>
            <a:r>
              <a:rPr dirty="0"/>
              <a:t>groups.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t>
            </a:r>
            <a:r>
              <a:rPr dirty="0"/>
              <a:t>Software in Various Industries</a:t>
            </a:r>
          </a:p>
        </p:txBody>
      </p:sp>
      <p:sp>
        <p:nvSpPr>
          <p:cNvPr id="3" name="Content Placeholder 2"/>
          <p:cNvSpPr>
            <a:spLocks noGrp="1"/>
          </p:cNvSpPr>
          <p:nvPr>
            <p:ph idx="1"/>
          </p:nvPr>
        </p:nvSpPr>
        <p:spPr>
          <a:xfrm>
            <a:off x="457200" y="1600201"/>
            <a:ext cx="4669971" cy="4353686"/>
          </a:xfrm>
        </p:spPr>
        <p:txBody>
          <a:bodyPr>
            <a:normAutofit fontScale="85000" lnSpcReduction="10000"/>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Financial industry: Software for tracking transactions, managing risk, and complying with regulations.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Healthcare industry: Software for storing patient records, managing appointments, and prescribing medications.</a:t>
            </a:r>
          </a:p>
        </p:txBody>
      </p:sp>
      <p:pic>
        <p:nvPicPr>
          <p:cNvPr id="1026" name="Picture 2" descr="Top 10 Industries That Need ERP System for Resource Management">
            <a:extLst>
              <a:ext uri="{FF2B5EF4-FFF2-40B4-BE49-F238E27FC236}">
                <a16:creationId xmlns:a16="http://schemas.microsoft.com/office/drawing/2014/main" id="{C9180EA1-1685-58FD-2792-A653CC5C6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801" y="1750560"/>
            <a:ext cx="3149713" cy="275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39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t>
            </a:r>
            <a:r>
              <a:rPr dirty="0"/>
              <a:t>Software in Various Industries</a:t>
            </a:r>
          </a:p>
        </p:txBody>
      </p:sp>
      <p:sp>
        <p:nvSpPr>
          <p:cNvPr id="3" name="Content Placeholder 2"/>
          <p:cNvSpPr>
            <a:spLocks noGrp="1"/>
          </p:cNvSpPr>
          <p:nvPr>
            <p:ph idx="1"/>
          </p:nvPr>
        </p:nvSpPr>
        <p:spPr/>
        <p:txBody>
          <a:bodyPr>
            <a:norm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Retail industry: Software for tracking inventory, managing customer orders, and processing payments.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Manufacturing industry: Software for designing products, scheduling production, and controlling quality.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a:t>
            </a:r>
            <a:r>
              <a:rPr dirty="0"/>
              <a:t>Software in Various Industries</a:t>
            </a:r>
          </a:p>
        </p:txBody>
      </p:sp>
      <p:sp>
        <p:nvSpPr>
          <p:cNvPr id="3" name="Content Placeholder 2"/>
          <p:cNvSpPr>
            <a:spLocks noGrp="1"/>
          </p:cNvSpPr>
          <p:nvPr>
            <p:ph idx="1"/>
          </p:nvPr>
        </p:nvSpPr>
        <p:spPr/>
        <p:txBody>
          <a:bodyPr>
            <a:norm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Transportation industry: Software for managing fleets, tracking shipments, and scheduling deliveries.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Energy industry: Software for monitoring power grids, optimising production, and managing emissions.</a:t>
            </a:r>
          </a:p>
        </p:txBody>
      </p:sp>
    </p:spTree>
    <p:extLst>
      <p:ext uri="{BB962C8B-B14F-4D97-AF65-F5344CB8AC3E}">
        <p14:creationId xmlns:p14="http://schemas.microsoft.com/office/powerpoint/2010/main" val="244631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2352</Words>
  <Application>Microsoft Office PowerPoint</Application>
  <PresentationFormat>On-screen Show (4:3)</PresentationFormat>
  <Paragraphs>207</Paragraphs>
  <Slides>27</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Quicksand</vt:lpstr>
      <vt:lpstr>Quicksand Medium</vt:lpstr>
      <vt:lpstr>Roboto Mono</vt:lpstr>
      <vt:lpstr>Office Theme</vt:lpstr>
      <vt:lpstr>Skills Bootcamp Classroom Rules</vt:lpstr>
      <vt:lpstr>Software Developer Bootcamp</vt:lpstr>
      <vt:lpstr>Learning Outcomes</vt:lpstr>
      <vt:lpstr>The Purpose of Developing Software</vt:lpstr>
      <vt:lpstr>History of Developing Software Video</vt:lpstr>
      <vt:lpstr>Group Activity - Identifying Purpose</vt:lpstr>
      <vt:lpstr>Primary Software in Various Industries</vt:lpstr>
      <vt:lpstr>Primary Software in Various Industries</vt:lpstr>
      <vt:lpstr>Primary Software in Various Industries</vt:lpstr>
      <vt:lpstr>Primary Software in Various Industries</vt:lpstr>
      <vt:lpstr>Primary Software in Various Industries</vt:lpstr>
      <vt:lpstr>Case Study: Impact of EHRs in Healthcare</vt:lpstr>
      <vt:lpstr>Case Study: Impact of EHRs in Healthcare</vt:lpstr>
      <vt:lpstr>Consequences of Software Failures</vt:lpstr>
      <vt:lpstr>Consequences of Software Failures</vt:lpstr>
      <vt:lpstr>Case Study - A Banking Software Failure</vt:lpstr>
      <vt:lpstr>Group Activity - Consequences Discussion</vt:lpstr>
      <vt:lpstr>Benefits of Industry-specific Software</vt:lpstr>
      <vt:lpstr>Generic vs. Industry-specific Software</vt:lpstr>
      <vt:lpstr>Case Study: Generic vs. Industry-specific Software in Retail</vt:lpstr>
      <vt:lpstr>Lost in translation</vt:lpstr>
      <vt:lpstr>Lost in translation</vt:lpstr>
      <vt:lpstr>Lost in translation</vt:lpstr>
      <vt:lpstr>Lost in translation</vt:lpstr>
      <vt:lpstr>Lost in translation</vt:lpstr>
      <vt:lpstr>Learning Outcomes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Development and Industry Applications</dc:title>
  <dc:subject/>
  <dc:creator>User</dc:creator>
  <cp:keywords/>
  <dc:description>generated using python-pptx</dc:description>
  <cp:lastModifiedBy>John Miaris</cp:lastModifiedBy>
  <cp:revision>42</cp:revision>
  <dcterms:created xsi:type="dcterms:W3CDTF">2013-01-27T09:14:16Z</dcterms:created>
  <dcterms:modified xsi:type="dcterms:W3CDTF">2024-03-17T08:40:44Z</dcterms:modified>
  <cp:category/>
</cp:coreProperties>
</file>