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84" r:id="rId2"/>
    <p:sldId id="276" r:id="rId3"/>
    <p:sldId id="277" r:id="rId4"/>
    <p:sldId id="259" r:id="rId5"/>
    <p:sldId id="260" r:id="rId6"/>
    <p:sldId id="261" r:id="rId7"/>
    <p:sldId id="278" r:id="rId8"/>
    <p:sldId id="262" r:id="rId9"/>
    <p:sldId id="263" r:id="rId10"/>
    <p:sldId id="264" r:id="rId11"/>
    <p:sldId id="265" r:id="rId12"/>
    <p:sldId id="279" r:id="rId13"/>
    <p:sldId id="266" r:id="rId14"/>
    <p:sldId id="267" r:id="rId15"/>
    <p:sldId id="280" r:id="rId16"/>
    <p:sldId id="268" r:id="rId17"/>
    <p:sldId id="269" r:id="rId18"/>
    <p:sldId id="270" r:id="rId19"/>
    <p:sldId id="285" r:id="rId20"/>
    <p:sldId id="286" r:id="rId21"/>
    <p:sldId id="287" r:id="rId22"/>
    <p:sldId id="288" r:id="rId23"/>
    <p:sldId id="289" r:id="rId24"/>
    <p:sldId id="290" r:id="rId25"/>
    <p:sldId id="291" r:id="rId26"/>
    <p:sldId id="292" r:id="rId27"/>
    <p:sldId id="293" r:id="rId28"/>
    <p:sldId id="294" r:id="rId29"/>
    <p:sldId id="295" r:id="rId30"/>
    <p:sldId id="272" r:id="rId31"/>
    <p:sldId id="273" r:id="rId32"/>
    <p:sldId id="274" r:id="rId33"/>
    <p:sldId id="271" r:id="rId34"/>
    <p:sldId id="281" r:id="rId35"/>
    <p:sldId id="28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1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ixabay.com/photos/tools-vintage-woodworking-saw-120976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pixabay.com/illustrations/moon-star-night-dream-landscape-4606246/"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pixabay.com/illustrations/moon-star-night-dream-landscape-4606246/"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Good morning/afternoon everyone. Today we'll delve into the role of software in various industries, understand their primary purposes, and classify them based on their target audiences.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a:t>
            </a:fld>
            <a:endParaRPr lang="en-GB"/>
          </a:p>
        </p:txBody>
      </p:sp>
    </p:spTree>
    <p:extLst>
      <p:ext uri="{BB962C8B-B14F-4D97-AF65-F5344CB8AC3E}">
        <p14:creationId xmlns:p14="http://schemas.microsoft.com/office/powerpoint/2010/main" val="4160790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evolution of gaming software regulations, from simple age restrictions to complex data handling mandates.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Compliance is a critical factor that can dictate the design and functionality of software. For example, if you're developing a healthcare app in the United States, you must ensure it's HIPAA-compliant to protect patient data. Failure to comply can result in hefty fines and reputational damage. </a:t>
            </a:r>
            <a:r>
              <a:rPr dirty="0"/>
              <a:t>The evolution of gaming software regulations, from simple age restrictions to complex data handling mandates.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946602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Discuss the constant tug-of-war between business goals and customer satisfaction.</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Customer needs can vary dramatically from one industry to another. For example, ride-sharing services like Uber use real-time data analytics to match drivers with riders efficiently, while music streaming services like Spotify use data analytics to offer personalised playlists. </a:t>
            </a:r>
            <a:r>
              <a:rPr dirty="0"/>
              <a:t>The iterative nature of software driven by fierce competition and user demands.</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iterative nature of software, driven by fierce competition and user demands.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32810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cyclical nature of innovation and obsolescence in software.</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Innovation is often the differentiating factor in a competitive market. Take Apple, for instance. Its continuous innovation in product design and functionality has kept it ahead of competitors for years. In software development, innovation can come in the form of new features, improved user experience, or even entirely new ways of solving problems. </a:t>
            </a:r>
            <a:r>
              <a:rPr dirty="0"/>
              <a:t>Discuss the underlying business models and how they shape software offerings.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Encouragement for learners to stay abreast of both industry trends and software advancements.</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ba66cff2d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ba66cff2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https://pixabay.com/photos/tools-vintage-woodworking-saw-1209764/</a:t>
            </a:r>
            <a:endParaRPr sz="1000">
              <a:latin typeface="Quicksand"/>
              <a:ea typeface="Quicksand"/>
              <a:cs typeface="Quicksand"/>
              <a:sym typeface="Quicksan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ba66cff2d_1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ba66cff2d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ba66cff2d_1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ba66cff2d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ba66cff2d_1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ba66cff2d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ba66cff2d_1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ba66cff2d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ba66cff2d_1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ba66cff2d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ba66cff2d_1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ba66cff2d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ba66cff2d_1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ba66cff2d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ba66cff2d_1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ba66cff2d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bd72a60be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bd72a60b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bad5f6959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bad5f69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Share A2 worksheet – Your first Python code with learners </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bb6c70de3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bb6c70d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https://pixabay.com/illustrations/moon-star-night-dream-landscape-4606246/</a:t>
            </a:r>
            <a:endParaRPr sz="1000">
              <a:latin typeface="Quicksand"/>
              <a:ea typeface="Quicksand"/>
              <a:cs typeface="Quicksand"/>
              <a:sym typeface="Quicksan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We aim to provide an understanding of how data impacts software development, from the types of data used to the regulatory landscape that governs its use. Understanding the types of data is the first step in any data-driven initiative. For instance, healthcare often relies on continuous data like patient vitals, while retail focuses on discrete data like the number of sales. Knowing the type of data helps in selecting the right tools and methodologies for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bb6c70de3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bb6c70de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https://pixabay.com/illustrations/moon-star-night-dream-landscape-4606246/</a:t>
            </a:r>
            <a:endParaRPr sz="1000">
              <a:latin typeface="Quicksand"/>
              <a:ea typeface="Quicksand"/>
              <a:cs typeface="Quicksand"/>
              <a:sym typeface="Quicksan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bb6c70de3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bb6c70de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Provide learners with: A3 Worksheet – Twinkle, twinkle little sequence</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We've covered a wide range of topics today, from the types of data and their security considerations to the impact of customer needs and innovation on software development. </a:t>
            </a:r>
            <a:r>
              <a:rPr lang="en-GB" sz="1800" kern="100">
                <a:effectLst/>
                <a:latin typeface="Calibri" panose="020F0502020204030204" pitchFamily="34" charset="0"/>
                <a:ea typeface="Calibri" panose="020F0502020204030204" pitchFamily="34" charset="0"/>
                <a:cs typeface="Arial" panose="020B0604020202020204" pitchFamily="34" charset="0"/>
              </a:rPr>
              <a:t>Now, I'd like to open the floor for any questions you may have. </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275662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 historical overview of security breaches, their consequences, and lessons learned.</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security is not a one-size-fits-all concept. Each industry has its own set of challenges and requirements. For instance, the finance sector has to comply with stringent regulations like PCI DSS for payment data, while healthcare must adhere to HIPAA for patient records. Emphasise the importance</a:t>
            </a:r>
            <a:r>
              <a:rPr dirty="0"/>
              <a:t> of public trust and the consequences of its loss.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err="1"/>
              <a:t>Emphasi</a:t>
            </a:r>
            <a:r>
              <a:rPr lang="en-US" dirty="0" err="1"/>
              <a:t>s</a:t>
            </a:r>
            <a:r>
              <a:rPr dirty="0" err="1"/>
              <a:t>e</a:t>
            </a:r>
            <a:r>
              <a:rPr dirty="0"/>
              <a:t> the importance of public trust and the consequences of its loss.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52496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Case studies on companies that scaled successfully and those that faced challenges.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volume of data can have a profound impact on software development. For instance, e-commerce giants like Amazon use big data to provide personalised recommendations, requiring robust and scalable software solutions. Similarly, streaming services like Netflix use data analytics to suggest shows, affecting both software and business strategies. </a:t>
            </a:r>
            <a:r>
              <a:rPr dirty="0"/>
              <a:t>Discuss the complexity behind platforms we use daily, from data storage to recommendation algorithms.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Discuss the fine balance between innovation and regulatory compliance.</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Medium"/>
                <a:ea typeface="Quicksand Medium"/>
                <a:cs typeface="Quicksand Medium"/>
                <a:sym typeface="Quicksand Medium"/>
              </a:defRPr>
            </a:lvl1pPr>
            <a:lvl2pPr lvl="1" rtl="0">
              <a:buNone/>
              <a:defRPr sz="800">
                <a:solidFill>
                  <a:srgbClr val="494985"/>
                </a:solidFill>
                <a:latin typeface="Quicksand Medium"/>
                <a:ea typeface="Quicksand Medium"/>
                <a:cs typeface="Quicksand Medium"/>
                <a:sym typeface="Quicksand Medium"/>
              </a:defRPr>
            </a:lvl2pPr>
            <a:lvl3pPr lvl="2" rtl="0">
              <a:buNone/>
              <a:defRPr sz="800">
                <a:solidFill>
                  <a:srgbClr val="494985"/>
                </a:solidFill>
                <a:latin typeface="Quicksand Medium"/>
                <a:ea typeface="Quicksand Medium"/>
                <a:cs typeface="Quicksand Medium"/>
                <a:sym typeface="Quicksand Medium"/>
              </a:defRPr>
            </a:lvl3pPr>
            <a:lvl4pPr lvl="3" rtl="0">
              <a:buNone/>
              <a:defRPr sz="800">
                <a:solidFill>
                  <a:srgbClr val="494985"/>
                </a:solidFill>
                <a:latin typeface="Quicksand Medium"/>
                <a:ea typeface="Quicksand Medium"/>
                <a:cs typeface="Quicksand Medium"/>
                <a:sym typeface="Quicksand Medium"/>
              </a:defRPr>
            </a:lvl4pPr>
            <a:lvl5pPr lvl="4" rtl="0">
              <a:buNone/>
              <a:defRPr sz="800">
                <a:solidFill>
                  <a:srgbClr val="494985"/>
                </a:solidFill>
                <a:latin typeface="Quicksand Medium"/>
                <a:ea typeface="Quicksand Medium"/>
                <a:cs typeface="Quicksand Medium"/>
                <a:sym typeface="Quicksand Medium"/>
              </a:defRPr>
            </a:lvl5pPr>
            <a:lvl6pPr lvl="5" rtl="0">
              <a:buNone/>
              <a:defRPr sz="800">
                <a:solidFill>
                  <a:srgbClr val="494985"/>
                </a:solidFill>
                <a:latin typeface="Quicksand Medium"/>
                <a:ea typeface="Quicksand Medium"/>
                <a:cs typeface="Quicksand Medium"/>
                <a:sym typeface="Quicksand Medium"/>
              </a:defRPr>
            </a:lvl6pPr>
            <a:lvl7pPr lvl="6" rtl="0">
              <a:buNone/>
              <a:defRPr sz="800">
                <a:solidFill>
                  <a:srgbClr val="494985"/>
                </a:solidFill>
                <a:latin typeface="Quicksand Medium"/>
                <a:ea typeface="Quicksand Medium"/>
                <a:cs typeface="Quicksand Medium"/>
                <a:sym typeface="Quicksand Medium"/>
              </a:defRPr>
            </a:lvl7pPr>
            <a:lvl8pPr lvl="7" rtl="0">
              <a:buNone/>
              <a:defRPr sz="800">
                <a:solidFill>
                  <a:srgbClr val="494985"/>
                </a:solidFill>
                <a:latin typeface="Quicksand Medium"/>
                <a:ea typeface="Quicksand Medium"/>
                <a:cs typeface="Quicksand Medium"/>
                <a:sym typeface="Quicksand Medium"/>
              </a:defRPr>
            </a:lvl8pPr>
            <a:lvl9pPr lvl="8" rtl="0">
              <a:buNone/>
              <a:defRPr sz="800">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39" name="Google Shape;39;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extLst>
      <p:ext uri="{BB962C8B-B14F-4D97-AF65-F5344CB8AC3E}">
        <p14:creationId xmlns:p14="http://schemas.microsoft.com/office/powerpoint/2010/main" val="401205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VseXQtNxry0?feature=oembed" TargetMode="Externa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8z-MZiqkA0k?feature=oembed" TargetMode="Externa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Abta0j826Bk?feature=oembed" TargetMode="Externa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hyperlink" Target="https://www.cnbc.com/2019/07/22/what-you-need-to-know-equifax-data-breach-700-million-settlemen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329609" y="938379"/>
            <a:ext cx="6985653" cy="994172"/>
          </a:xfrm>
        </p:spPr>
        <p:txBody>
          <a:bodyPr>
            <a:normAutofit fontScale="90000"/>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187400" y="1828801"/>
            <a:ext cx="7905306" cy="394723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171450" indent="-171450">
              <a:buAutoNum type="arabicPeriod"/>
            </a:pPr>
            <a:endParaRPr lang="en-US" sz="1200" b="1" u="sng" dirty="0">
              <a:cs typeface="Calibri"/>
            </a:endParaRPr>
          </a:p>
          <a:p>
            <a:pPr marL="171450" indent="-171450">
              <a:buAutoNum type="arabicPeriod"/>
            </a:pPr>
            <a:r>
              <a:rPr lang="en-US" sz="1200" b="1" dirty="0">
                <a:cs typeface="Calibri"/>
              </a:rPr>
              <a:t>Be on time:</a:t>
            </a:r>
            <a:r>
              <a:rPr lang="en-US" sz="1200" dirty="0">
                <a:cs typeface="Calibri"/>
              </a:rPr>
              <a:t> Just like in a physical classroom, it's important to be punctual for your online class. Log in to the virtual classroom a few minutes before the class starts.</a:t>
            </a:r>
          </a:p>
          <a:p>
            <a:pPr marL="171450" indent="-171450">
              <a:buAutoNum type="arabicPeriod"/>
            </a:pPr>
            <a:r>
              <a:rPr lang="en-US" sz="1200" b="1" dirty="0">
                <a:cs typeface="Calibri"/>
              </a:rPr>
              <a:t>Turn Cameras on:</a:t>
            </a:r>
            <a:r>
              <a:rPr lang="en-US" sz="1200" dirty="0">
                <a:cs typeface="Calibri"/>
              </a:rPr>
              <a:t> In order to </a:t>
            </a:r>
            <a:r>
              <a:rPr lang="en-US" sz="1200" dirty="0" err="1">
                <a:cs typeface="Calibri"/>
              </a:rPr>
              <a:t>maximise</a:t>
            </a:r>
            <a:r>
              <a:rPr lang="en-US" sz="1200" dirty="0">
                <a:cs typeface="Calibri"/>
              </a:rPr>
              <a:t> your learning studies show that being able to see your peers and your tutor being able to see you can increase motivations and retention, therefore we ask to keep your cameras on. </a:t>
            </a:r>
            <a:endParaRPr lang="en-US" sz="1200">
              <a:cs typeface="Calibri"/>
            </a:endParaRPr>
          </a:p>
          <a:p>
            <a:pPr marL="171450" indent="-171450">
              <a:buAutoNum type="arabicPeriod"/>
            </a:pPr>
            <a:r>
              <a:rPr lang="en-US" sz="1200" b="1" dirty="0">
                <a:cs typeface="Calibri"/>
              </a:rPr>
              <a:t>Attend all classes:</a:t>
            </a:r>
            <a:r>
              <a:rPr lang="en-US" sz="1200" dirty="0">
                <a:cs typeface="Calibri"/>
              </a:rPr>
              <a:t> In order to be successful in your bootcamp studies you need to attend all live sessions, therefore you should </a:t>
            </a:r>
            <a:r>
              <a:rPr lang="en-US" sz="1200" dirty="0" err="1">
                <a:cs typeface="Calibri"/>
              </a:rPr>
              <a:t>prioritise</a:t>
            </a:r>
            <a:r>
              <a:rPr lang="en-US" sz="1200" dirty="0">
                <a:cs typeface="Calibri"/>
              </a:rPr>
              <a:t> and make time for these sessions.  </a:t>
            </a:r>
            <a:endParaRPr lang="en-US" sz="1200">
              <a:cs typeface="Calibri" panose="020F0502020204030204"/>
            </a:endParaRPr>
          </a:p>
          <a:p>
            <a:pPr marL="171450" indent="-171450">
              <a:buAutoNum type="arabicPeriod"/>
            </a:pPr>
            <a:r>
              <a:rPr lang="en-US" sz="1200" b="1" dirty="0">
                <a:cs typeface="Calibri"/>
              </a:rPr>
              <a:t>Avoid distractions:</a:t>
            </a:r>
            <a:r>
              <a:rPr lang="en-US" sz="1200" dirty="0">
                <a:cs typeface="Calibri"/>
              </a:rPr>
              <a:t> Turn off your phone notifications, close any other unnecessary tabs, and focus solely on the class.</a:t>
            </a:r>
          </a:p>
          <a:p>
            <a:pPr marL="171450" indent="-171450">
              <a:buAutoNum type="arabicPeriod"/>
            </a:pPr>
            <a:r>
              <a:rPr lang="en-US" sz="1200" b="1" dirty="0">
                <a:cs typeface="Calibri"/>
              </a:rPr>
              <a:t>Participate actively</a:t>
            </a:r>
            <a:r>
              <a:rPr lang="en-US" sz="1200" dirty="0">
                <a:cs typeface="Calibri"/>
              </a:rPr>
              <a:t>: It's important to be an active participant in the class. Ask questions, answer questions, and participate in discussions.</a:t>
            </a:r>
          </a:p>
          <a:p>
            <a:pPr marL="171450" indent="-171450">
              <a:buAutoNum type="arabicPeriod"/>
            </a:pPr>
            <a:r>
              <a:rPr lang="en-US" sz="1200" b="1" dirty="0">
                <a:cs typeface="Calibri"/>
              </a:rPr>
              <a:t>Use proper language and tone:</a:t>
            </a:r>
            <a:r>
              <a:rPr lang="en-US" sz="1200" dirty="0">
                <a:cs typeface="Calibri"/>
              </a:rPr>
              <a:t> Use respectful language and tone when communicating with your classmates and instructor. Avoid using slang or inappropriate language.</a:t>
            </a:r>
          </a:p>
          <a:p>
            <a:pPr marL="171450" indent="-171450">
              <a:buAutoNum type="arabicPeriod"/>
            </a:pPr>
            <a:r>
              <a:rPr lang="en-US" sz="1200" b="1" dirty="0">
                <a:cs typeface="Calibri"/>
              </a:rPr>
              <a:t>Respect others' opinions</a:t>
            </a:r>
            <a:r>
              <a:rPr lang="en-US" sz="1200" dirty="0">
                <a:cs typeface="Calibri"/>
              </a:rPr>
              <a:t>: Be respectful of others' opinions, even if they differ from your own. Avoid making negative comments or attacking others.</a:t>
            </a:r>
          </a:p>
          <a:p>
            <a:pPr marL="171450" indent="-171450">
              <a:buAutoNum type="arabicPeriod"/>
            </a:pPr>
            <a:r>
              <a:rPr lang="en-US" sz="1200" b="1" dirty="0">
                <a:cs typeface="Calibri"/>
              </a:rPr>
              <a:t>Follow the instructor's guideline</a:t>
            </a:r>
            <a:r>
              <a:rPr lang="en-US" sz="1200" dirty="0">
                <a:cs typeface="Calibri"/>
              </a:rPr>
              <a:t>s: Follow the instructor's guidelines, such as submitting assignments on time. </a:t>
            </a:r>
            <a:endParaRPr lang="en-US" sz="1200">
              <a:cs typeface="Calibri" panose="020F0502020204030204"/>
            </a:endParaRPr>
          </a:p>
          <a:p>
            <a:pPr marL="171450" indent="-171450">
              <a:buAutoNum type="arabicPeriod"/>
            </a:pPr>
            <a:r>
              <a:rPr lang="en-US" sz="1200" b="1" dirty="0">
                <a:cs typeface="Calibri"/>
              </a:rPr>
              <a:t>Be polite:</a:t>
            </a:r>
            <a:r>
              <a:rPr lang="en-US" sz="1200" dirty="0">
                <a:cs typeface="Calibri"/>
              </a:rPr>
              <a:t> Be polite and respectful to everyone in the class, including the instructor, classmates, and guest speakers.</a:t>
            </a:r>
          </a:p>
          <a:p>
            <a:pPr marL="171450" indent="-171450">
              <a:buAutoNum type="arabicPeriod"/>
            </a:pPr>
            <a:r>
              <a:rPr lang="en-US" sz="1200" b="1" dirty="0">
                <a:cs typeface="Calibri"/>
              </a:rPr>
              <a:t>Dress appropriately</a:t>
            </a:r>
            <a:r>
              <a:rPr lang="en-US" sz="1200" dirty="0">
                <a:cs typeface="Calibri"/>
              </a:rPr>
              <a:t>: Even though you are not in a physical classroom, it's important to dress appropriately. Dress as if you were going to a face-to-face class.</a:t>
            </a:r>
          </a:p>
          <a:p>
            <a:pPr marL="171450" indent="-171450">
              <a:buAutoNum type="arabicPeriod"/>
            </a:pPr>
            <a:r>
              <a:rPr lang="en-US" sz="1200" b="1" dirty="0">
                <a:cs typeface="Calibri"/>
              </a:rPr>
              <a:t>Use appropriate technology:</a:t>
            </a:r>
            <a:r>
              <a:rPr lang="en-US" sz="1200" dirty="0">
                <a:cs typeface="Calibri"/>
              </a:rPr>
              <a:t> Ensure that you have the necessary equipment, such as a reliable internet connection, a microphone, and a webcam, and that they are in good working condition.</a:t>
            </a:r>
          </a:p>
          <a:p>
            <a:pPr marL="171450" indent="-171450">
              <a:buAutoNum type="arabicPeriod"/>
            </a:pPr>
            <a:endParaRPr lang="en-US" sz="12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Activity 3 – Individual Reflection</a:t>
            </a:r>
          </a:p>
        </p:txBody>
      </p:sp>
      <p:sp>
        <p:nvSpPr>
          <p:cNvPr id="3" name="Content Placeholder 2"/>
          <p:cNvSpPr>
            <a:spLocks noGrp="1"/>
          </p:cNvSpPr>
          <p:nvPr>
            <p:ph idx="1"/>
          </p:nvPr>
        </p:nvSpPr>
        <p:spPr/>
        <p:txBody>
          <a:bodyPr/>
          <a:lstStyle/>
          <a:p>
            <a:r>
              <a:t>Reflect on platforms like YouTube. Consider the petabytes of data uploaded daily and its implications on software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Compliance and Regulations in Software Development</a:t>
            </a:r>
          </a:p>
        </p:txBody>
      </p:sp>
      <p:sp>
        <p:nvSpPr>
          <p:cNvPr id="3" name="Content Placeholder 2"/>
          <p:cNvSpPr>
            <a:spLocks noGrp="1"/>
          </p:cNvSpPr>
          <p:nvPr>
            <p:ph idx="1"/>
          </p:nvPr>
        </p:nvSpPr>
        <p:spPr/>
        <p:txBody>
          <a:bodyPr/>
          <a:lstStyle/>
          <a:p>
            <a:r>
              <a:t>GDPR's influence: Not just user data, but also AI decision transparency. HIPAA: Beyond patient data - telemedicine regulations, cross-border data sharing. Financial regulations: Beyond fraud - algorithmic trading oversight, cryptocurrency regulations.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Compliance and Regulations in Software De</a:t>
            </a:r>
            <a:r>
              <a:rPr lang="en-US" dirty="0"/>
              <a:t>velopment</a:t>
            </a:r>
            <a:r>
              <a:rPr lang="en-GB" dirty="0"/>
              <a:t> Video</a:t>
            </a:r>
            <a:endParaRPr dirty="0"/>
          </a:p>
        </p:txBody>
      </p:sp>
      <p:pic>
        <p:nvPicPr>
          <p:cNvPr id="6" name="Online Media 5" title="Software Development and Compliance">
            <a:hlinkClick r:id="" action="ppaction://media"/>
            <a:extLst>
              <a:ext uri="{FF2B5EF4-FFF2-40B4-BE49-F238E27FC236}">
                <a16:creationId xmlns:a16="http://schemas.microsoft.com/office/drawing/2014/main" id="{EE0415F7-E750-1E1F-0166-5C3E07931F25}"/>
              </a:ext>
            </a:extLst>
          </p:cNvPr>
          <p:cNvPicPr>
            <a:picLocks noRot="1" noChangeAspect="1"/>
          </p:cNvPicPr>
          <p:nvPr>
            <a:videoFile r:link="rId1"/>
          </p:nvPr>
        </p:nvPicPr>
        <p:blipFill>
          <a:blip r:embed="rId4"/>
          <a:stretch>
            <a:fillRect/>
          </a:stretch>
        </p:blipFill>
        <p:spPr>
          <a:xfrm>
            <a:off x="1354254" y="2079547"/>
            <a:ext cx="6806138" cy="3845468"/>
          </a:xfrm>
          <a:prstGeom prst="rect">
            <a:avLst/>
          </a:prstGeom>
        </p:spPr>
      </p:pic>
    </p:spTree>
    <p:extLst>
      <p:ext uri="{BB962C8B-B14F-4D97-AF65-F5344CB8AC3E}">
        <p14:creationId xmlns:p14="http://schemas.microsoft.com/office/powerpoint/2010/main" val="326237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Activity 4 – Group Activity</a:t>
            </a:r>
          </a:p>
        </p:txBody>
      </p:sp>
      <p:sp>
        <p:nvSpPr>
          <p:cNvPr id="3" name="Content Placeholder 2"/>
          <p:cNvSpPr>
            <a:spLocks noGrp="1"/>
          </p:cNvSpPr>
          <p:nvPr>
            <p:ph idx="1"/>
          </p:nvPr>
        </p:nvSpPr>
        <p:spPr/>
        <p:txBody>
          <a:bodyPr/>
          <a:lstStyle/>
          <a:p>
            <a:r>
              <a:t>Explore the Gaming Industry. From age restrictions to in-game purchases to data privacy.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Customer Needs in Software Development</a:t>
            </a:r>
          </a:p>
        </p:txBody>
      </p:sp>
      <p:sp>
        <p:nvSpPr>
          <p:cNvPr id="3" name="Content Placeholder 2"/>
          <p:cNvSpPr>
            <a:spLocks noGrp="1"/>
          </p:cNvSpPr>
          <p:nvPr>
            <p:ph idx="1"/>
          </p:nvPr>
        </p:nvSpPr>
        <p:spPr/>
        <p:txBody>
          <a:bodyPr/>
          <a:lstStyle/>
          <a:p>
            <a:r>
              <a:t>The rise of user-centric design: From software functionality to user experience (UX). Feedback loops: Iterative software development, agile methodologies. Case study: Evolution of messaging apps - SMS to WhatsApp to Signal.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Customer Needs in Software Development</a:t>
            </a:r>
            <a:r>
              <a:rPr lang="en-US" dirty="0"/>
              <a:t> Video</a:t>
            </a:r>
            <a:endParaRPr dirty="0"/>
          </a:p>
        </p:txBody>
      </p:sp>
      <p:pic>
        <p:nvPicPr>
          <p:cNvPr id="6" name="Online Media 5" title="Customer Driven Software Development">
            <a:hlinkClick r:id="" action="ppaction://media"/>
            <a:extLst>
              <a:ext uri="{FF2B5EF4-FFF2-40B4-BE49-F238E27FC236}">
                <a16:creationId xmlns:a16="http://schemas.microsoft.com/office/drawing/2014/main" id="{33DACAE0-67C2-1052-133C-F8019376ED2B}"/>
              </a:ext>
            </a:extLst>
          </p:cNvPr>
          <p:cNvPicPr>
            <a:picLocks noRot="1" noChangeAspect="1"/>
          </p:cNvPicPr>
          <p:nvPr>
            <a:videoFile r:link="rId1"/>
          </p:nvPr>
        </p:nvPicPr>
        <p:blipFill>
          <a:blip r:embed="rId4"/>
          <a:stretch>
            <a:fillRect/>
          </a:stretch>
        </p:blipFill>
        <p:spPr>
          <a:xfrm>
            <a:off x="1488069" y="1993900"/>
            <a:ext cx="6299835" cy="3559407"/>
          </a:xfrm>
          <a:prstGeom prst="rect">
            <a:avLst/>
          </a:prstGeom>
        </p:spPr>
      </p:pic>
    </p:spTree>
    <p:extLst>
      <p:ext uri="{BB962C8B-B14F-4D97-AF65-F5344CB8AC3E}">
        <p14:creationId xmlns:p14="http://schemas.microsoft.com/office/powerpoint/2010/main" val="317531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Activity 5 – Individual Task</a:t>
            </a:r>
          </a:p>
        </p:txBody>
      </p:sp>
      <p:sp>
        <p:nvSpPr>
          <p:cNvPr id="3" name="Content Placeholder 2"/>
          <p:cNvSpPr>
            <a:spLocks noGrp="1"/>
          </p:cNvSpPr>
          <p:nvPr>
            <p:ph idx="1"/>
          </p:nvPr>
        </p:nvSpPr>
        <p:spPr/>
        <p:txBody>
          <a:bodyPr/>
          <a:lstStyle/>
          <a:p>
            <a:r>
              <a:t>Analyse platforms like Airbnb. Features from user reviews, map integrations, to AI-driven price suggestions.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Innovation and Competition in Software Development</a:t>
            </a:r>
          </a:p>
        </p:txBody>
      </p:sp>
      <p:sp>
        <p:nvSpPr>
          <p:cNvPr id="3" name="Content Placeholder 2"/>
          <p:cNvSpPr>
            <a:spLocks noGrp="1"/>
          </p:cNvSpPr>
          <p:nvPr>
            <p:ph idx="1"/>
          </p:nvPr>
        </p:nvSpPr>
        <p:spPr/>
        <p:txBody>
          <a:bodyPr/>
          <a:lstStyle/>
          <a:p>
            <a:r>
              <a:rPr dirty="0"/>
              <a:t>Historical context: How competition drove innovation from the PC era to the mobile era. Case study: Browser wars - Netscape to Internet Explorer to Chrome.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Activity 6 – Group Discussion</a:t>
            </a:r>
          </a:p>
        </p:txBody>
      </p:sp>
      <p:sp>
        <p:nvSpPr>
          <p:cNvPr id="3" name="Content Placeholder 2"/>
          <p:cNvSpPr>
            <a:spLocks noGrp="1"/>
          </p:cNvSpPr>
          <p:nvPr>
            <p:ph idx="1"/>
          </p:nvPr>
        </p:nvSpPr>
        <p:spPr/>
        <p:txBody>
          <a:bodyPr/>
          <a:lstStyle/>
          <a:p>
            <a:r>
              <a:t>Explore the Cloud Storage Industry. The competition among Dropbox, Google Drive, and OneDrive leading to software innovations.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body" idx="1"/>
          </p:nvPr>
        </p:nvSpPr>
        <p:spPr>
          <a:xfrm>
            <a:off x="231001" y="809545"/>
            <a:ext cx="4096500" cy="3659100"/>
          </a:xfrm>
          <a:prstGeom prst="rect">
            <a:avLst/>
          </a:prstGeom>
        </p:spPr>
        <p:txBody>
          <a:bodyPr spcFirstLastPara="1" vert="horz" wrap="square" lIns="91425" tIns="91425" rIns="91425" bIns="91425" rtlCol="0" anchor="t" anchorCtr="0">
            <a:noAutofit/>
          </a:bodyPr>
          <a:lstStyle/>
          <a:p>
            <a:pPr marL="0" indent="0">
              <a:buNone/>
            </a:pPr>
            <a:r>
              <a:rPr lang="en-GB" sz="2800" b="1" dirty="0"/>
              <a:t>IDE</a:t>
            </a:r>
            <a:r>
              <a:rPr lang="en-GB" sz="2800" dirty="0"/>
              <a:t>s were created to give programmers all the tools they needed to write programs in </a:t>
            </a:r>
            <a:r>
              <a:rPr lang="en-GB" sz="2800" b="1" dirty="0"/>
              <a:t>one place</a:t>
            </a:r>
            <a:r>
              <a:rPr lang="en-GB" sz="2800" dirty="0"/>
              <a:t>.</a:t>
            </a:r>
            <a:endParaRPr sz="2800" dirty="0"/>
          </a:p>
          <a:p>
            <a:pPr marL="0" indent="0">
              <a:spcBef>
                <a:spcPts val="1600"/>
              </a:spcBef>
              <a:buNone/>
            </a:pPr>
            <a:r>
              <a:rPr lang="en-GB" sz="2800" dirty="0"/>
              <a:t>They allow you to </a:t>
            </a:r>
            <a:r>
              <a:rPr lang="en-GB" sz="2800" b="1" dirty="0"/>
              <a:t>write</a:t>
            </a:r>
            <a:r>
              <a:rPr lang="en-GB" sz="2800" dirty="0"/>
              <a:t>, </a:t>
            </a:r>
            <a:r>
              <a:rPr lang="en-GB" sz="2800" b="1" dirty="0"/>
              <a:t>run, </a:t>
            </a:r>
            <a:r>
              <a:rPr lang="en-GB" sz="2800" dirty="0"/>
              <a:t>and </a:t>
            </a:r>
            <a:r>
              <a:rPr lang="en-GB" sz="2800" b="1" dirty="0"/>
              <a:t>debug </a:t>
            </a:r>
            <a:r>
              <a:rPr lang="en-GB" sz="2800" dirty="0"/>
              <a:t>code without having to switch programs.  </a:t>
            </a:r>
            <a:endParaRPr sz="2800" dirty="0"/>
          </a:p>
          <a:p>
            <a:pPr marL="0" indent="0">
              <a:spcBef>
                <a:spcPts val="1600"/>
              </a:spcBef>
              <a:spcAft>
                <a:spcPts val="1600"/>
              </a:spcAft>
              <a:buNone/>
            </a:pPr>
            <a:r>
              <a:rPr lang="en-GB" sz="2800" dirty="0"/>
              <a:t>They were designed to make programming easier!</a:t>
            </a:r>
            <a:endParaRPr sz="2800" dirty="0"/>
          </a:p>
        </p:txBody>
      </p:sp>
      <p:sp>
        <p:nvSpPr>
          <p:cNvPr id="81" name="Google Shape;81;p13"/>
          <p:cNvSpPr txBox="1">
            <a:spLocks noGrp="1"/>
          </p:cNvSpPr>
          <p:nvPr>
            <p:ph type="title"/>
          </p:nvPr>
        </p:nvSpPr>
        <p:spPr>
          <a:xfrm>
            <a:off x="231001" y="316200"/>
            <a:ext cx="8521200" cy="698100"/>
          </a:xfrm>
          <a:prstGeom prst="rect">
            <a:avLst/>
          </a:prstGeom>
        </p:spPr>
        <p:txBody>
          <a:bodyPr spcFirstLastPara="1" vert="horz" wrap="square" lIns="91425" tIns="91425" rIns="91425" bIns="91425" rtlCol="0" anchor="ctr" anchorCtr="0">
            <a:noAutofit/>
          </a:bodyPr>
          <a:lstStyle/>
          <a:p>
            <a:pPr algn="l"/>
            <a:r>
              <a:rPr lang="en-GB" b="1" u="sng" dirty="0"/>
              <a:t>Integrated development environments (IDEs)</a:t>
            </a:r>
            <a:endParaRPr b="1" u="sng" dirty="0"/>
          </a:p>
        </p:txBody>
      </p:sp>
      <p:pic>
        <p:nvPicPr>
          <p:cNvPr id="83" name="Google Shape;83;p13"/>
          <p:cNvPicPr preferRelativeResize="0"/>
          <p:nvPr/>
        </p:nvPicPr>
        <p:blipFill>
          <a:blip r:embed="rId3">
            <a:alphaModFix/>
          </a:blip>
          <a:stretch>
            <a:fillRect/>
          </a:stretch>
        </p:blipFill>
        <p:spPr>
          <a:xfrm>
            <a:off x="4852010" y="1716632"/>
            <a:ext cx="4096500" cy="2730992"/>
          </a:xfrm>
          <a:prstGeom prst="rect">
            <a:avLst/>
          </a:prstGeom>
          <a:noFill/>
          <a:ln>
            <a:noFill/>
          </a:ln>
        </p:spPr>
      </p:pic>
      <p:sp>
        <p:nvSpPr>
          <p:cNvPr id="3" name="Subtitle 2">
            <a:extLst>
              <a:ext uri="{FF2B5EF4-FFF2-40B4-BE49-F238E27FC236}">
                <a16:creationId xmlns:a16="http://schemas.microsoft.com/office/drawing/2014/main" id="{6B8358DE-B630-78F8-559A-E8993EBCF1E8}"/>
              </a:ext>
            </a:extLst>
          </p:cNvPr>
          <p:cNvSpPr>
            <a:spLocks noGrp="1"/>
          </p:cNvSpPr>
          <p:nvPr>
            <p:ph type="subTitle" idx="3"/>
          </p:nvPr>
        </p:nvSpPr>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04E3-7090-C2B5-1390-3DBAD06C4E54}"/>
              </a:ext>
            </a:extLst>
          </p:cNvPr>
          <p:cNvSpPr>
            <a:spLocks noGrp="1"/>
          </p:cNvSpPr>
          <p:nvPr>
            <p:ph type="ctrTitle"/>
          </p:nvPr>
        </p:nvSpPr>
        <p:spPr/>
        <p:txBody>
          <a:bodyPr>
            <a:normAutofit/>
          </a:bodyPr>
          <a:lstStyle/>
          <a:p>
            <a:r>
              <a:rPr lang="en-GB"/>
              <a:t>Software Developer</a:t>
            </a:r>
            <a:br>
              <a:rPr lang="en-GB"/>
            </a:br>
            <a:r>
              <a:rPr lang="en-GB"/>
              <a:t>Bootcamp</a:t>
            </a:r>
            <a:endParaRPr lang="en-GB" dirty="0"/>
          </a:p>
        </p:txBody>
      </p:sp>
      <p:sp>
        <p:nvSpPr>
          <p:cNvPr id="3" name="Subtitle 2">
            <a:extLst>
              <a:ext uri="{FF2B5EF4-FFF2-40B4-BE49-F238E27FC236}">
                <a16:creationId xmlns:a16="http://schemas.microsoft.com/office/drawing/2014/main" id="{88C8F4CE-F472-B0EE-8C40-088F73EB3B18}"/>
              </a:ext>
            </a:extLst>
          </p:cNvPr>
          <p:cNvSpPr>
            <a:spLocks noGrp="1"/>
          </p:cNvSpPr>
          <p:nvPr>
            <p:ph type="subTitle" idx="1"/>
          </p:nvPr>
        </p:nvSpPr>
        <p:spPr/>
        <p:txBody>
          <a:bodyPr>
            <a:normAutofit fontScale="92500" lnSpcReduction="20000"/>
          </a:bodyPr>
          <a:lstStyle/>
          <a:p>
            <a:r>
              <a:rPr lang="en-GB" dirty="0">
                <a:solidFill>
                  <a:schemeClr val="tx1"/>
                </a:solidFill>
              </a:rPr>
              <a:t>Unit 1 – Introduction to Software Development</a:t>
            </a:r>
          </a:p>
          <a:p>
            <a:endParaRPr lang="en-GB" dirty="0">
              <a:solidFill>
                <a:schemeClr val="tx1"/>
              </a:solidFill>
            </a:endParaRPr>
          </a:p>
          <a:p>
            <a:r>
              <a:rPr lang="en-GB" dirty="0">
                <a:solidFill>
                  <a:schemeClr val="tx1"/>
                </a:solidFill>
              </a:rPr>
              <a:t>Week 1C</a:t>
            </a:r>
          </a:p>
          <a:p>
            <a:endParaRPr lang="en-GB" dirty="0"/>
          </a:p>
        </p:txBody>
      </p:sp>
    </p:spTree>
    <p:extLst>
      <p:ext uri="{BB962C8B-B14F-4D97-AF65-F5344CB8AC3E}">
        <p14:creationId xmlns:p14="http://schemas.microsoft.com/office/powerpoint/2010/main" val="51223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body" idx="1"/>
          </p:nvPr>
        </p:nvSpPr>
        <p:spPr>
          <a:xfrm>
            <a:off x="310900" y="2027374"/>
            <a:ext cx="4096500" cy="36591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b="1"/>
              <a:t>IDE</a:t>
            </a:r>
            <a:r>
              <a:rPr lang="en-GB"/>
              <a:t>s make it easier to write code because they provide useful tools, like syntax </a:t>
            </a:r>
            <a:r>
              <a:rPr lang="en-GB" b="1"/>
              <a:t>colour coding</a:t>
            </a:r>
            <a:r>
              <a:rPr lang="en-GB"/>
              <a:t>. </a:t>
            </a:r>
            <a:endParaRPr/>
          </a:p>
        </p:txBody>
      </p:sp>
      <p:sp>
        <p:nvSpPr>
          <p:cNvPr id="89" name="Google Shape;89;p14"/>
          <p:cNvSpPr txBox="1">
            <a:spLocks noGrp="1"/>
          </p:cNvSpPr>
          <p:nvPr>
            <p:ph type="title"/>
          </p:nvPr>
        </p:nvSpPr>
        <p:spPr>
          <a:xfrm>
            <a:off x="146800" y="9700"/>
            <a:ext cx="8521200" cy="698100"/>
          </a:xfrm>
          <a:prstGeom prst="rect">
            <a:avLst/>
          </a:prstGeom>
        </p:spPr>
        <p:txBody>
          <a:bodyPr spcFirstLastPara="1" vert="horz" wrap="square" lIns="91425" tIns="91425" rIns="91425" bIns="91425" rtlCol="0" anchor="ctr" anchorCtr="0">
            <a:noAutofit/>
          </a:bodyPr>
          <a:lstStyle/>
          <a:p>
            <a:pPr algn="l"/>
            <a:r>
              <a:rPr lang="en-GB" b="1" u="sng" dirty="0"/>
              <a:t>Integrated development environments (IDEs)</a:t>
            </a:r>
            <a:endParaRPr b="1" u="sng" dirty="0"/>
          </a:p>
        </p:txBody>
      </p:sp>
      <p:sp>
        <p:nvSpPr>
          <p:cNvPr id="90" name="Google Shape;90;p14"/>
          <p:cNvSpPr txBox="1">
            <a:spLocks noGrp="1"/>
          </p:cNvSpPr>
          <p:nvPr>
            <p:ph type="body" idx="2"/>
          </p:nvPr>
        </p:nvSpPr>
        <p:spPr>
          <a:xfrm>
            <a:off x="4641050" y="1134651"/>
            <a:ext cx="4192050" cy="2105699"/>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FFFFFF"/>
                </a:solidFill>
                <a:latin typeface="Roboto Mono"/>
                <a:ea typeface="Roboto Mono"/>
                <a:cs typeface="Roboto Mono"/>
                <a:sym typeface="Roboto Mono"/>
              </a:rPr>
              <a:t>if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print("Wear a coat")</a:t>
            </a:r>
            <a:endParaRPr dirty="0">
              <a:solidFill>
                <a:srgbClr val="FFFFFF"/>
              </a:solidFill>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92" name="Google Shape;92;p14"/>
          <p:cNvSpPr txBox="1">
            <a:spLocks noGrp="1"/>
          </p:cNvSpPr>
          <p:nvPr>
            <p:ph type="body" idx="2"/>
          </p:nvPr>
        </p:nvSpPr>
        <p:spPr>
          <a:xfrm>
            <a:off x="4736600" y="4086724"/>
            <a:ext cx="4192050" cy="2071127"/>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b="1" dirty="0">
                <a:solidFill>
                  <a:srgbClr val="6AA84F"/>
                </a:solidFill>
                <a:latin typeface="Roboto Mono"/>
                <a:ea typeface="Roboto Mono"/>
                <a:cs typeface="Roboto Mono"/>
                <a:sym typeface="Roboto Mono"/>
              </a:rPr>
              <a:t>if</a:t>
            </a:r>
            <a:r>
              <a:rPr lang="en-GB" dirty="0">
                <a:solidFill>
                  <a:srgbClr val="FFFFFF"/>
                </a:solidFill>
                <a:latin typeface="Roboto Mono"/>
                <a:ea typeface="Roboto Mono"/>
                <a:cs typeface="Roboto Mono"/>
                <a:sym typeface="Roboto Mono"/>
              </a:rPr>
              <a:t>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a:t>
            </a:r>
            <a:r>
              <a:rPr lang="en-GB" dirty="0">
                <a:solidFill>
                  <a:srgbClr val="E69138"/>
                </a:solidFill>
                <a:latin typeface="Roboto Mono"/>
                <a:ea typeface="Roboto Mono"/>
                <a:cs typeface="Roboto Mono"/>
                <a:sym typeface="Roboto Mono"/>
              </a:rPr>
              <a:t>print</a:t>
            </a:r>
            <a:r>
              <a:rPr lang="en-GB" dirty="0">
                <a:solidFill>
                  <a:srgbClr val="FFFFFF"/>
                </a:solidFill>
                <a:latin typeface="Roboto Mono"/>
                <a:ea typeface="Roboto Mono"/>
                <a:cs typeface="Roboto Mono"/>
                <a:sym typeface="Roboto Mono"/>
              </a:rPr>
              <a:t>(</a:t>
            </a:r>
            <a:r>
              <a:rPr lang="en-GB" dirty="0">
                <a:solidFill>
                  <a:srgbClr val="FFD966"/>
                </a:solidFill>
                <a:latin typeface="Roboto Mono"/>
                <a:ea typeface="Roboto Mono"/>
                <a:cs typeface="Roboto Mono"/>
                <a:sym typeface="Roboto Mono"/>
              </a:rPr>
              <a:t>"Wear a coat"</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93" name="Google Shape;93;p14"/>
          <p:cNvSpPr txBox="1"/>
          <p:nvPr/>
        </p:nvSpPr>
        <p:spPr>
          <a:xfrm>
            <a:off x="4641050" y="700148"/>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Basic text editor</a:t>
            </a:r>
            <a:endParaRPr b="1" dirty="0">
              <a:solidFill>
                <a:schemeClr val="dk1"/>
              </a:solidFill>
              <a:latin typeface="Quicksand"/>
              <a:ea typeface="Quicksand"/>
              <a:cs typeface="Quicksand"/>
              <a:sym typeface="Quicksand"/>
            </a:endParaRPr>
          </a:p>
        </p:txBody>
      </p:sp>
      <p:sp>
        <p:nvSpPr>
          <p:cNvPr id="94" name="Google Shape;94;p14"/>
          <p:cNvSpPr txBox="1"/>
          <p:nvPr/>
        </p:nvSpPr>
        <p:spPr>
          <a:xfrm>
            <a:off x="4736600" y="3682016"/>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IDE example</a:t>
            </a:r>
            <a:endParaRPr b="1" dirty="0">
              <a:solidFill>
                <a:schemeClr val="dk1"/>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53A6979E-F43F-9024-824A-28E9FC52A9CD}"/>
              </a:ext>
            </a:extLst>
          </p:cNvPr>
          <p:cNvSpPr>
            <a:spLocks noGrp="1"/>
          </p:cNvSpPr>
          <p:nvPr>
            <p:ph type="subTitle" idx="3"/>
          </p:nvPr>
        </p:nvSpPr>
        <p:spPr/>
        <p:txBody>
          <a:bodyPr/>
          <a:lstStyle/>
          <a:p>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10900" y="2027374"/>
            <a:ext cx="4096500" cy="36591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b="1"/>
              <a:t>IDE</a:t>
            </a:r>
            <a:r>
              <a:rPr lang="en-GB"/>
              <a:t>s can also </a:t>
            </a:r>
            <a:r>
              <a:rPr lang="en-GB" b="1"/>
              <a:t>highlight </a:t>
            </a:r>
            <a:r>
              <a:rPr lang="en-GB"/>
              <a:t>important syntax structures to remind you to include them.  </a:t>
            </a:r>
            <a:endParaRPr/>
          </a:p>
        </p:txBody>
      </p:sp>
      <p:sp>
        <p:nvSpPr>
          <p:cNvPr id="100" name="Google Shape;100;p15"/>
          <p:cNvSpPr txBox="1">
            <a:spLocks noGrp="1"/>
          </p:cNvSpPr>
          <p:nvPr>
            <p:ph type="title"/>
          </p:nvPr>
        </p:nvSpPr>
        <p:spPr>
          <a:xfrm>
            <a:off x="213246" y="-3737"/>
            <a:ext cx="8521200" cy="698100"/>
          </a:xfrm>
          <a:prstGeom prst="rect">
            <a:avLst/>
          </a:prstGeom>
        </p:spPr>
        <p:txBody>
          <a:bodyPr spcFirstLastPara="1" vert="horz" wrap="square" lIns="91425" tIns="91425" rIns="91425" bIns="91425" rtlCol="0" anchor="ctr" anchorCtr="0">
            <a:noAutofit/>
          </a:bodyPr>
          <a:lstStyle/>
          <a:p>
            <a:pPr algn="l"/>
            <a:r>
              <a:rPr lang="en-GB" b="1" u="sng" dirty="0"/>
              <a:t>Integrated development environments (IDEs)</a:t>
            </a:r>
            <a:endParaRPr b="1" u="sng" dirty="0"/>
          </a:p>
        </p:txBody>
      </p:sp>
      <p:sp>
        <p:nvSpPr>
          <p:cNvPr id="101" name="Google Shape;101;p15"/>
          <p:cNvSpPr txBox="1">
            <a:spLocks noGrp="1"/>
          </p:cNvSpPr>
          <p:nvPr>
            <p:ph type="body" idx="2"/>
          </p:nvPr>
        </p:nvSpPr>
        <p:spPr>
          <a:xfrm>
            <a:off x="4736600" y="1309288"/>
            <a:ext cx="4345256" cy="2232902"/>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FFFFFF"/>
                </a:solidFill>
                <a:latin typeface="Roboto Mono"/>
                <a:ea typeface="Roboto Mono"/>
                <a:cs typeface="Roboto Mono"/>
                <a:sym typeface="Roboto Mono"/>
              </a:rPr>
              <a:t>if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print("Wear a coat")</a:t>
            </a:r>
            <a:endParaRPr dirty="0">
              <a:solidFill>
                <a:srgbClr val="FFFFFF"/>
              </a:solidFill>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03" name="Google Shape;103;p15"/>
          <p:cNvSpPr txBox="1">
            <a:spLocks noGrp="1"/>
          </p:cNvSpPr>
          <p:nvPr>
            <p:ph type="body" idx="2"/>
          </p:nvPr>
        </p:nvSpPr>
        <p:spPr>
          <a:xfrm>
            <a:off x="4782625" y="4227493"/>
            <a:ext cx="4096500" cy="2092133"/>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b="1" dirty="0">
                <a:solidFill>
                  <a:srgbClr val="6AA84F"/>
                </a:solidFill>
                <a:latin typeface="Roboto Mono"/>
                <a:ea typeface="Roboto Mono"/>
                <a:cs typeface="Roboto Mono"/>
                <a:sym typeface="Roboto Mono"/>
              </a:rPr>
              <a:t>if</a:t>
            </a:r>
            <a:r>
              <a:rPr lang="en-GB" dirty="0">
                <a:solidFill>
                  <a:srgbClr val="FFFFFF"/>
                </a:solidFill>
                <a:latin typeface="Roboto Mono"/>
                <a:ea typeface="Roboto Mono"/>
                <a:cs typeface="Roboto Mono"/>
                <a:sym typeface="Roboto Mono"/>
              </a:rPr>
              <a:t> </a:t>
            </a:r>
            <a:r>
              <a:rPr lang="en-GB" dirty="0" err="1">
                <a:solidFill>
                  <a:srgbClr val="FFFFFF"/>
                </a:solidFill>
                <a:latin typeface="Roboto Mono"/>
                <a:ea typeface="Roboto Mono"/>
                <a:cs typeface="Roboto Mono"/>
                <a:sym typeface="Roboto Mono"/>
              </a:rPr>
              <a:t>today_is_cold</a:t>
            </a:r>
            <a:r>
              <a:rPr lang="en-GB" dirty="0">
                <a:solidFill>
                  <a:srgbClr val="FFFFFF"/>
                </a:solidFill>
                <a:highlight>
                  <a:srgbClr val="FF00FF"/>
                </a:highlight>
                <a:latin typeface="Roboto Mono"/>
                <a:ea typeface="Roboto Mono"/>
                <a:cs typeface="Roboto Mono"/>
                <a:sym typeface="Roboto Mono"/>
              </a:rPr>
              <a:t>:</a:t>
            </a:r>
            <a:endParaRPr dirty="0">
              <a:solidFill>
                <a:srgbClr val="FFFFFF"/>
              </a:solidFill>
              <a:highlight>
                <a:srgbClr val="FF00FF"/>
              </a:highlight>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a:t>
            </a:r>
            <a:r>
              <a:rPr lang="en-GB" dirty="0">
                <a:solidFill>
                  <a:srgbClr val="E69138"/>
                </a:solidFill>
                <a:latin typeface="Roboto Mono"/>
                <a:ea typeface="Roboto Mono"/>
                <a:cs typeface="Roboto Mono"/>
                <a:sym typeface="Roboto Mono"/>
              </a:rPr>
              <a:t>print</a:t>
            </a:r>
            <a:r>
              <a:rPr lang="en-GB" dirty="0">
                <a:solidFill>
                  <a:srgbClr val="FFFFFF"/>
                </a:solidFill>
                <a:highlight>
                  <a:srgbClr val="FF00FF"/>
                </a:highlight>
                <a:latin typeface="Roboto Mono"/>
                <a:ea typeface="Roboto Mono"/>
                <a:cs typeface="Roboto Mono"/>
                <a:sym typeface="Roboto Mono"/>
              </a:rPr>
              <a:t>(</a:t>
            </a:r>
            <a:r>
              <a:rPr lang="en-GB" dirty="0">
                <a:solidFill>
                  <a:srgbClr val="FFD966"/>
                </a:solidFill>
                <a:latin typeface="Roboto Mono"/>
                <a:ea typeface="Roboto Mono"/>
                <a:cs typeface="Roboto Mono"/>
                <a:sym typeface="Roboto Mono"/>
              </a:rPr>
              <a:t>"Wear a coat"</a:t>
            </a:r>
            <a:r>
              <a:rPr lang="en-GB" dirty="0">
                <a:solidFill>
                  <a:srgbClr val="FFFFFF"/>
                </a:solidFill>
                <a:highlight>
                  <a:srgbClr val="FF00FF"/>
                </a:highlight>
                <a:latin typeface="Roboto Mono"/>
                <a:ea typeface="Roboto Mono"/>
                <a:cs typeface="Roboto Mono"/>
                <a:sym typeface="Roboto Mono"/>
              </a:rPr>
              <a:t>)</a:t>
            </a:r>
            <a:endParaRPr dirty="0">
              <a:solidFill>
                <a:srgbClr val="FFFFFF"/>
              </a:solidFill>
              <a:highlight>
                <a:srgbClr val="FF00FF"/>
              </a:highlight>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04" name="Google Shape;104;p15"/>
          <p:cNvSpPr txBox="1"/>
          <p:nvPr/>
        </p:nvSpPr>
        <p:spPr>
          <a:xfrm>
            <a:off x="4687075" y="952475"/>
            <a:ext cx="2143800" cy="346800"/>
          </a:xfrm>
          <a:prstGeom prst="rect">
            <a:avLst/>
          </a:prstGeom>
          <a:noFill/>
          <a:ln>
            <a:noFill/>
          </a:ln>
        </p:spPr>
        <p:txBody>
          <a:bodyPr spcFirstLastPara="1" wrap="square" lIns="91425" tIns="91425" rIns="91425" bIns="91425" anchor="t" anchorCtr="0">
            <a:noAutofit/>
          </a:bodyPr>
          <a:lstStyle/>
          <a:p>
            <a:r>
              <a:rPr lang="en-GB" b="1">
                <a:solidFill>
                  <a:schemeClr val="dk1"/>
                </a:solidFill>
                <a:latin typeface="Quicksand"/>
                <a:ea typeface="Quicksand"/>
                <a:cs typeface="Quicksand"/>
                <a:sym typeface="Quicksand"/>
              </a:rPr>
              <a:t>Basic text editor</a:t>
            </a:r>
            <a:endParaRPr b="1">
              <a:solidFill>
                <a:schemeClr val="dk1"/>
              </a:solidFill>
              <a:latin typeface="Quicksand"/>
              <a:ea typeface="Quicksand"/>
              <a:cs typeface="Quicksand"/>
              <a:sym typeface="Quicksand"/>
            </a:endParaRPr>
          </a:p>
        </p:txBody>
      </p:sp>
      <p:sp>
        <p:nvSpPr>
          <p:cNvPr id="105" name="Google Shape;105;p15"/>
          <p:cNvSpPr txBox="1"/>
          <p:nvPr/>
        </p:nvSpPr>
        <p:spPr>
          <a:xfrm>
            <a:off x="4736600" y="3787825"/>
            <a:ext cx="2143800" cy="346800"/>
          </a:xfrm>
          <a:prstGeom prst="rect">
            <a:avLst/>
          </a:prstGeom>
          <a:noFill/>
          <a:ln>
            <a:noFill/>
          </a:ln>
        </p:spPr>
        <p:txBody>
          <a:bodyPr spcFirstLastPara="1" wrap="square" lIns="91425" tIns="91425" rIns="91425" bIns="91425" anchor="t" anchorCtr="0">
            <a:noAutofit/>
          </a:bodyPr>
          <a:lstStyle/>
          <a:p>
            <a:r>
              <a:rPr lang="en-GB" b="1">
                <a:solidFill>
                  <a:schemeClr val="dk1"/>
                </a:solidFill>
                <a:latin typeface="Quicksand"/>
                <a:ea typeface="Quicksand"/>
                <a:cs typeface="Quicksand"/>
                <a:sym typeface="Quicksand"/>
              </a:rPr>
              <a:t>IDE example</a:t>
            </a:r>
            <a:endParaRPr b="1">
              <a:solidFill>
                <a:schemeClr val="dk1"/>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body" idx="1"/>
          </p:nvPr>
        </p:nvSpPr>
        <p:spPr>
          <a:xfrm>
            <a:off x="215350" y="988687"/>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t>They will often </a:t>
            </a:r>
            <a:r>
              <a:rPr lang="en-GB" b="1" dirty="0"/>
              <a:t>automatically indent code</a:t>
            </a:r>
            <a:r>
              <a:rPr lang="en-GB" dirty="0"/>
              <a:t> for you. </a:t>
            </a:r>
            <a:endParaRPr dirty="0"/>
          </a:p>
          <a:p>
            <a:pPr marL="0" indent="0">
              <a:spcBef>
                <a:spcPts val="1600"/>
              </a:spcBef>
              <a:spcAft>
                <a:spcPts val="1600"/>
              </a:spcAft>
              <a:buNone/>
            </a:pPr>
            <a:r>
              <a:rPr lang="en-GB" dirty="0"/>
              <a:t>Python is very particular about indents. The IDE will remind you if it thinks an indent is required by putting one in for you.   </a:t>
            </a:r>
            <a:endParaRPr dirty="0"/>
          </a:p>
        </p:txBody>
      </p:sp>
      <p:sp>
        <p:nvSpPr>
          <p:cNvPr id="111" name="Google Shape;111;p16"/>
          <p:cNvSpPr txBox="1">
            <a:spLocks noGrp="1"/>
          </p:cNvSpPr>
          <p:nvPr>
            <p:ph type="title"/>
          </p:nvPr>
        </p:nvSpPr>
        <p:spPr>
          <a:xfrm>
            <a:off x="146800" y="26131"/>
            <a:ext cx="8521200" cy="698100"/>
          </a:xfrm>
          <a:prstGeom prst="rect">
            <a:avLst/>
          </a:prstGeom>
        </p:spPr>
        <p:txBody>
          <a:bodyPr spcFirstLastPara="1" vert="horz" wrap="square" lIns="91425" tIns="91425" rIns="91425" bIns="91425" rtlCol="0" anchor="ctr" anchorCtr="0">
            <a:noAutofit/>
          </a:bodyPr>
          <a:lstStyle/>
          <a:p>
            <a:pPr algn="l"/>
            <a:r>
              <a:rPr lang="en-GB" b="1" u="sng" dirty="0"/>
              <a:t>Integrated development environments (IDEs)</a:t>
            </a:r>
            <a:endParaRPr b="1" u="sng" dirty="0"/>
          </a:p>
        </p:txBody>
      </p:sp>
      <p:sp>
        <p:nvSpPr>
          <p:cNvPr id="112" name="Google Shape;112;p16"/>
          <p:cNvSpPr txBox="1">
            <a:spLocks noGrp="1"/>
          </p:cNvSpPr>
          <p:nvPr>
            <p:ph type="body" idx="2"/>
          </p:nvPr>
        </p:nvSpPr>
        <p:spPr>
          <a:xfrm>
            <a:off x="4736600" y="1352078"/>
            <a:ext cx="4192050" cy="2252256"/>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FFFFFF"/>
                </a:solidFill>
                <a:latin typeface="Roboto Mono"/>
                <a:ea typeface="Roboto Mono"/>
                <a:cs typeface="Roboto Mono"/>
                <a:sym typeface="Roboto Mono"/>
              </a:rPr>
              <a:t>if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print("Wear a coat")</a:t>
            </a:r>
            <a:endParaRPr dirty="0">
              <a:solidFill>
                <a:srgbClr val="FFFFFF"/>
              </a:solidFill>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14" name="Google Shape;114;p16"/>
          <p:cNvSpPr txBox="1">
            <a:spLocks noGrp="1"/>
          </p:cNvSpPr>
          <p:nvPr>
            <p:ph type="body" idx="2"/>
          </p:nvPr>
        </p:nvSpPr>
        <p:spPr>
          <a:xfrm>
            <a:off x="4736600" y="4238689"/>
            <a:ext cx="4096500" cy="2180910"/>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b="1" dirty="0">
                <a:solidFill>
                  <a:srgbClr val="6AA84F"/>
                </a:solidFill>
                <a:latin typeface="Roboto Mono"/>
                <a:ea typeface="Roboto Mono"/>
                <a:cs typeface="Roboto Mono"/>
                <a:sym typeface="Roboto Mono"/>
              </a:rPr>
              <a:t>if</a:t>
            </a:r>
            <a:r>
              <a:rPr lang="en-GB" dirty="0">
                <a:solidFill>
                  <a:srgbClr val="FFFFFF"/>
                </a:solidFill>
                <a:latin typeface="Roboto Mono"/>
                <a:ea typeface="Roboto Mono"/>
                <a:cs typeface="Roboto Mono"/>
                <a:sym typeface="Roboto Mono"/>
              </a:rPr>
              <a:t>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a:t>
            </a:r>
            <a:r>
              <a:rPr lang="en-GB" dirty="0">
                <a:solidFill>
                  <a:srgbClr val="E69138"/>
                </a:solidFill>
                <a:latin typeface="Roboto Mono"/>
                <a:ea typeface="Roboto Mono"/>
                <a:cs typeface="Roboto Mono"/>
                <a:sym typeface="Roboto Mono"/>
              </a:rPr>
              <a:t>print</a:t>
            </a:r>
            <a:r>
              <a:rPr lang="en-GB" dirty="0">
                <a:solidFill>
                  <a:srgbClr val="FFFFFF"/>
                </a:solidFill>
                <a:latin typeface="Roboto Mono"/>
                <a:ea typeface="Roboto Mono"/>
                <a:cs typeface="Roboto Mono"/>
                <a:sym typeface="Roboto Mono"/>
              </a:rPr>
              <a:t>(</a:t>
            </a:r>
            <a:r>
              <a:rPr lang="en-GB" dirty="0">
                <a:solidFill>
                  <a:srgbClr val="FFD966"/>
                </a:solidFill>
                <a:latin typeface="Roboto Mono"/>
                <a:ea typeface="Roboto Mono"/>
                <a:cs typeface="Roboto Mono"/>
                <a:sym typeface="Roboto Mono"/>
              </a:rPr>
              <a:t>"Wear a coat"</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15" name="Google Shape;115;p16"/>
          <p:cNvSpPr txBox="1"/>
          <p:nvPr/>
        </p:nvSpPr>
        <p:spPr>
          <a:xfrm>
            <a:off x="4736600" y="974290"/>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Basic text editor</a:t>
            </a:r>
            <a:endParaRPr b="1" dirty="0">
              <a:solidFill>
                <a:schemeClr val="dk1"/>
              </a:solidFill>
              <a:latin typeface="Quicksand"/>
              <a:ea typeface="Quicksand"/>
              <a:cs typeface="Quicksand"/>
              <a:sym typeface="Quicksand"/>
            </a:endParaRPr>
          </a:p>
        </p:txBody>
      </p:sp>
      <p:sp>
        <p:nvSpPr>
          <p:cNvPr id="116" name="Google Shape;116;p16"/>
          <p:cNvSpPr txBox="1"/>
          <p:nvPr/>
        </p:nvSpPr>
        <p:spPr>
          <a:xfrm>
            <a:off x="4736600" y="3787825"/>
            <a:ext cx="2143800" cy="346800"/>
          </a:xfrm>
          <a:prstGeom prst="rect">
            <a:avLst/>
          </a:prstGeom>
          <a:noFill/>
          <a:ln>
            <a:noFill/>
          </a:ln>
        </p:spPr>
        <p:txBody>
          <a:bodyPr spcFirstLastPara="1" wrap="square" lIns="91425" tIns="91425" rIns="91425" bIns="91425" anchor="t" anchorCtr="0">
            <a:noAutofit/>
          </a:bodyPr>
          <a:lstStyle/>
          <a:p>
            <a:r>
              <a:rPr lang="en-GB" b="1">
                <a:solidFill>
                  <a:schemeClr val="dk1"/>
                </a:solidFill>
                <a:latin typeface="Quicksand"/>
                <a:ea typeface="Quicksand"/>
                <a:cs typeface="Quicksand"/>
                <a:sym typeface="Quicksand"/>
              </a:rPr>
              <a:t>IDE example</a:t>
            </a:r>
            <a:endParaRPr b="1">
              <a:solidFill>
                <a:schemeClr val="dk1"/>
              </a:solidFill>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310900" y="2027374"/>
            <a:ext cx="4096500" cy="36591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a:t>And they can </a:t>
            </a:r>
            <a:r>
              <a:rPr lang="en-GB" b="1"/>
              <a:t>autocomplete </a:t>
            </a:r>
            <a:r>
              <a:rPr lang="en-GB"/>
              <a:t>lines of code that are typically used.   </a:t>
            </a:r>
            <a:endParaRPr/>
          </a:p>
        </p:txBody>
      </p:sp>
      <p:sp>
        <p:nvSpPr>
          <p:cNvPr id="122" name="Google Shape;122;p17"/>
          <p:cNvSpPr txBox="1">
            <a:spLocks noGrp="1"/>
          </p:cNvSpPr>
          <p:nvPr>
            <p:ph type="title"/>
          </p:nvPr>
        </p:nvSpPr>
        <p:spPr>
          <a:xfrm>
            <a:off x="146800" y="190899"/>
            <a:ext cx="8521200" cy="698100"/>
          </a:xfrm>
          <a:prstGeom prst="rect">
            <a:avLst/>
          </a:prstGeom>
        </p:spPr>
        <p:txBody>
          <a:bodyPr spcFirstLastPara="1" vert="horz" wrap="square" lIns="91425" tIns="91425" rIns="91425" bIns="91425" rtlCol="0" anchor="ctr" anchorCtr="0">
            <a:noAutofit/>
          </a:bodyPr>
          <a:lstStyle/>
          <a:p>
            <a:pPr algn="l"/>
            <a:r>
              <a:rPr lang="en-GB" b="1" u="sng" dirty="0"/>
              <a:t>Integrated development environments (IDEs)</a:t>
            </a:r>
            <a:endParaRPr b="1" u="sng" dirty="0"/>
          </a:p>
        </p:txBody>
      </p:sp>
      <p:sp>
        <p:nvSpPr>
          <p:cNvPr id="123" name="Google Shape;123;p17"/>
          <p:cNvSpPr txBox="1">
            <a:spLocks noGrp="1"/>
          </p:cNvSpPr>
          <p:nvPr>
            <p:ph type="body" idx="2"/>
          </p:nvPr>
        </p:nvSpPr>
        <p:spPr>
          <a:xfrm>
            <a:off x="4736600" y="1610563"/>
            <a:ext cx="4086100" cy="2177261"/>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FFFFFF"/>
                </a:solidFill>
                <a:latin typeface="Roboto Mono"/>
                <a:ea typeface="Roboto Mono"/>
                <a:cs typeface="Roboto Mono"/>
                <a:sym typeface="Roboto Mono"/>
              </a:rPr>
              <a:t>if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print("Wear a coat")</a:t>
            </a:r>
            <a:endParaRPr dirty="0">
              <a:solidFill>
                <a:srgbClr val="FFFFFF"/>
              </a:solidFill>
              <a:latin typeface="Roboto Mono"/>
              <a:ea typeface="Roboto Mono"/>
              <a:cs typeface="Roboto Mono"/>
              <a:sym typeface="Roboto Mono"/>
            </a:endParaRPr>
          </a:p>
          <a:p>
            <a:pPr marL="0" indent="0">
              <a:buNone/>
            </a:pPr>
            <a:endParaRPr dirty="0">
              <a:solidFill>
                <a:srgbClr val="FFFFFF"/>
              </a:solidFill>
              <a:latin typeface="Roboto Mono"/>
              <a:ea typeface="Roboto Mono"/>
              <a:cs typeface="Roboto Mono"/>
              <a:sym typeface="Roboto Mono"/>
            </a:endParaRPr>
          </a:p>
          <a:p>
            <a:pPr marL="0" indent="0">
              <a:spcBef>
                <a:spcPts val="1600"/>
              </a:spcBef>
              <a:spcAft>
                <a:spcPts val="1600"/>
              </a:spcAft>
              <a:buNone/>
            </a:pPr>
            <a:endParaRPr dirty="0">
              <a:solidFill>
                <a:srgbClr val="FFFFFF"/>
              </a:solidFill>
              <a:latin typeface="Roboto Mono"/>
              <a:ea typeface="Roboto Mono"/>
              <a:cs typeface="Roboto Mono"/>
              <a:sym typeface="Roboto Mono"/>
            </a:endParaRPr>
          </a:p>
        </p:txBody>
      </p:sp>
      <p:sp>
        <p:nvSpPr>
          <p:cNvPr id="124" name="Google Shape;124;p17"/>
          <p:cNvSpPr txBox="1">
            <a:spLocks noGrp="1"/>
          </p:cNvSpPr>
          <p:nvPr>
            <p:ph type="subTitle" idx="3"/>
          </p:nvPr>
        </p:nvSpPr>
        <p:spPr>
          <a:xfrm>
            <a:off x="5257800" y="857250"/>
            <a:ext cx="3564900" cy="314100"/>
          </a:xfrm>
          <a:prstGeom prst="rect">
            <a:avLst/>
          </a:prstGeom>
        </p:spPr>
        <p:txBody>
          <a:bodyPr spcFirstLastPara="1" vert="horz" wrap="square" lIns="91425" tIns="91425" rIns="0" bIns="91425" rtlCol="0" anchor="ctr" anchorCtr="0">
            <a:noAutofit/>
          </a:bodyPr>
          <a:lstStyle/>
          <a:p>
            <a:pPr marL="0" indent="0"/>
            <a:r>
              <a:rPr lang="en-GB"/>
              <a:t>Activity 1</a:t>
            </a:r>
            <a:endParaRPr/>
          </a:p>
        </p:txBody>
      </p:sp>
      <p:sp>
        <p:nvSpPr>
          <p:cNvPr id="125" name="Google Shape;125;p17"/>
          <p:cNvSpPr txBox="1">
            <a:spLocks noGrp="1"/>
          </p:cNvSpPr>
          <p:nvPr>
            <p:ph type="body" idx="2"/>
          </p:nvPr>
        </p:nvSpPr>
        <p:spPr>
          <a:xfrm>
            <a:off x="4736600" y="4086725"/>
            <a:ext cx="4096500" cy="2580376"/>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b="1" dirty="0">
                <a:solidFill>
                  <a:srgbClr val="6AA84F"/>
                </a:solidFill>
                <a:latin typeface="Roboto Mono"/>
                <a:ea typeface="Roboto Mono"/>
                <a:cs typeface="Roboto Mono"/>
                <a:sym typeface="Roboto Mono"/>
              </a:rPr>
              <a:t>import </a:t>
            </a:r>
            <a:r>
              <a:rPr lang="en-GB" dirty="0" err="1">
                <a:solidFill>
                  <a:srgbClr val="FFFFFF"/>
                </a:solidFill>
                <a:latin typeface="Roboto Mono"/>
                <a:ea typeface="Roboto Mono"/>
                <a:cs typeface="Roboto Mono"/>
                <a:sym typeface="Roboto Mono"/>
              </a:rPr>
              <a:t>tim</a:t>
            </a:r>
            <a:endParaRPr dirty="0">
              <a:solidFill>
                <a:srgbClr val="FFFFFF"/>
              </a:solidFill>
              <a:latin typeface="Roboto Mono"/>
              <a:ea typeface="Roboto Mono"/>
              <a:cs typeface="Roboto Mono"/>
              <a:sym typeface="Roboto Mono"/>
            </a:endParaRPr>
          </a:p>
          <a:p>
            <a:pPr marL="0" indent="0">
              <a:buNone/>
            </a:pPr>
            <a:r>
              <a:rPr lang="en-GB" b="1" dirty="0">
                <a:solidFill>
                  <a:srgbClr val="6AA84F"/>
                </a:solidFill>
                <a:latin typeface="Roboto Mono"/>
                <a:ea typeface="Roboto Mono"/>
                <a:cs typeface="Roboto Mono"/>
                <a:sym typeface="Roboto Mono"/>
              </a:rPr>
              <a:t>if</a:t>
            </a:r>
            <a:r>
              <a:rPr lang="en-GB" dirty="0">
                <a:solidFill>
                  <a:srgbClr val="FFFFFF"/>
                </a:solidFill>
                <a:latin typeface="Roboto Mono"/>
                <a:ea typeface="Roboto Mono"/>
                <a:cs typeface="Roboto Mono"/>
                <a:sym typeface="Roboto Mono"/>
              </a:rPr>
              <a:t>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a:t>
            </a:r>
            <a:r>
              <a:rPr lang="en-GB" dirty="0">
                <a:solidFill>
                  <a:srgbClr val="E69138"/>
                </a:solidFill>
                <a:latin typeface="Roboto Mono"/>
                <a:ea typeface="Roboto Mono"/>
                <a:cs typeface="Roboto Mono"/>
                <a:sym typeface="Roboto Mono"/>
              </a:rPr>
              <a:t>print</a:t>
            </a:r>
            <a:r>
              <a:rPr lang="en-GB" dirty="0">
                <a:solidFill>
                  <a:srgbClr val="FFFFFF"/>
                </a:solidFill>
                <a:latin typeface="Roboto Mono"/>
                <a:ea typeface="Roboto Mono"/>
                <a:cs typeface="Roboto Mono"/>
                <a:sym typeface="Roboto Mono"/>
              </a:rPr>
              <a:t>(</a:t>
            </a:r>
            <a:r>
              <a:rPr lang="en-GB" dirty="0">
                <a:solidFill>
                  <a:srgbClr val="FFD966"/>
                </a:solidFill>
                <a:latin typeface="Roboto Mono"/>
                <a:ea typeface="Roboto Mono"/>
                <a:cs typeface="Roboto Mono"/>
                <a:sym typeface="Roboto Mono"/>
              </a:rPr>
              <a:t>"Wear a coat"</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26" name="Google Shape;126;p17"/>
          <p:cNvSpPr txBox="1"/>
          <p:nvPr/>
        </p:nvSpPr>
        <p:spPr>
          <a:xfrm>
            <a:off x="4687075" y="1263763"/>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Basic text editor</a:t>
            </a:r>
            <a:endParaRPr b="1" dirty="0">
              <a:solidFill>
                <a:schemeClr val="dk1"/>
              </a:solidFill>
              <a:latin typeface="Quicksand"/>
              <a:ea typeface="Quicksand"/>
              <a:cs typeface="Quicksand"/>
              <a:sym typeface="Quicksand"/>
            </a:endParaRPr>
          </a:p>
        </p:txBody>
      </p:sp>
      <p:sp>
        <p:nvSpPr>
          <p:cNvPr id="127" name="Google Shape;127;p17"/>
          <p:cNvSpPr txBox="1"/>
          <p:nvPr/>
        </p:nvSpPr>
        <p:spPr>
          <a:xfrm>
            <a:off x="4736600" y="3787825"/>
            <a:ext cx="2143800" cy="346800"/>
          </a:xfrm>
          <a:prstGeom prst="rect">
            <a:avLst/>
          </a:prstGeom>
          <a:noFill/>
          <a:ln>
            <a:noFill/>
          </a:ln>
        </p:spPr>
        <p:txBody>
          <a:bodyPr spcFirstLastPara="1" wrap="square" lIns="91425" tIns="91425" rIns="91425" bIns="91425" anchor="t" anchorCtr="0">
            <a:noAutofit/>
          </a:bodyPr>
          <a:lstStyle/>
          <a:p>
            <a:r>
              <a:rPr lang="en-GB" b="1">
                <a:solidFill>
                  <a:schemeClr val="dk1"/>
                </a:solidFill>
                <a:latin typeface="Quicksand"/>
                <a:ea typeface="Quicksand"/>
                <a:cs typeface="Quicksand"/>
                <a:sym typeface="Quicksand"/>
              </a:rPr>
              <a:t>IDE example</a:t>
            </a:r>
            <a:endParaRPr b="1">
              <a:solidFill>
                <a:schemeClr val="dk1"/>
              </a:solidFill>
              <a:latin typeface="Quicksand"/>
              <a:ea typeface="Quicksand"/>
              <a:cs typeface="Quicksand"/>
              <a:sym typeface="Quicksand"/>
            </a:endParaRPr>
          </a:p>
        </p:txBody>
      </p:sp>
      <p:pic>
        <p:nvPicPr>
          <p:cNvPr id="128" name="Google Shape;128;p17"/>
          <p:cNvPicPr preferRelativeResize="0"/>
          <p:nvPr/>
        </p:nvPicPr>
        <p:blipFill>
          <a:blip r:embed="rId3">
            <a:alphaModFix/>
          </a:blip>
          <a:stretch>
            <a:fillRect/>
          </a:stretch>
        </p:blipFill>
        <p:spPr>
          <a:xfrm>
            <a:off x="7142061" y="4519383"/>
            <a:ext cx="1680639" cy="1298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body" idx="1"/>
          </p:nvPr>
        </p:nvSpPr>
        <p:spPr>
          <a:xfrm>
            <a:off x="310900" y="633580"/>
            <a:ext cx="4096500" cy="3659100"/>
          </a:xfrm>
          <a:prstGeom prst="rect">
            <a:avLst/>
          </a:prstGeom>
        </p:spPr>
        <p:txBody>
          <a:bodyPr spcFirstLastPara="1" vert="horz" wrap="square" lIns="91425" tIns="91425" rIns="91425" bIns="91425" rtlCol="0" anchor="t" anchorCtr="0">
            <a:noAutofit/>
          </a:bodyPr>
          <a:lstStyle/>
          <a:p>
            <a:pPr marL="0" indent="0">
              <a:buNone/>
            </a:pPr>
            <a:r>
              <a:rPr lang="en-GB" sz="2800" dirty="0"/>
              <a:t>In programming, the language specific code that you write in has its own </a:t>
            </a:r>
            <a:r>
              <a:rPr lang="en-GB" sz="2800" b="1" dirty="0"/>
              <a:t>syntax</a:t>
            </a:r>
            <a:r>
              <a:rPr lang="en-GB" sz="2800" dirty="0"/>
              <a:t>. The syntax is unique to that programming language.  </a:t>
            </a:r>
            <a:endParaRPr sz="2800" dirty="0"/>
          </a:p>
          <a:p>
            <a:pPr marL="0" indent="0">
              <a:spcBef>
                <a:spcPts val="1600"/>
              </a:spcBef>
              <a:spcAft>
                <a:spcPts val="1600"/>
              </a:spcAft>
              <a:buNone/>
            </a:pPr>
            <a:r>
              <a:rPr lang="en-GB" sz="2800" dirty="0"/>
              <a:t>An </a:t>
            </a:r>
            <a:r>
              <a:rPr lang="en-GB" sz="2800" b="1" dirty="0"/>
              <a:t>IDE </a:t>
            </a:r>
            <a:r>
              <a:rPr lang="en-GB" sz="2800" dirty="0"/>
              <a:t>can point out any </a:t>
            </a:r>
            <a:r>
              <a:rPr lang="en-GB" sz="2800" b="1" dirty="0"/>
              <a:t>syntax errors</a:t>
            </a:r>
            <a:r>
              <a:rPr lang="en-GB" sz="2800" dirty="0"/>
              <a:t> that you have made. This means that you can then check and fix them. </a:t>
            </a:r>
            <a:endParaRPr sz="2800" dirty="0"/>
          </a:p>
        </p:txBody>
      </p:sp>
      <p:sp>
        <p:nvSpPr>
          <p:cNvPr id="134" name="Google Shape;134;p18"/>
          <p:cNvSpPr txBox="1">
            <a:spLocks noGrp="1"/>
          </p:cNvSpPr>
          <p:nvPr>
            <p:ph type="title"/>
          </p:nvPr>
        </p:nvSpPr>
        <p:spPr>
          <a:xfrm>
            <a:off x="146800" y="9700"/>
            <a:ext cx="8521200" cy="698100"/>
          </a:xfrm>
          <a:prstGeom prst="rect">
            <a:avLst/>
          </a:prstGeom>
        </p:spPr>
        <p:txBody>
          <a:bodyPr spcFirstLastPara="1" vert="horz" wrap="square" lIns="91425" tIns="91425" rIns="91425" bIns="91425" rtlCol="0" anchor="ctr" anchorCtr="0">
            <a:noAutofit/>
          </a:bodyPr>
          <a:lstStyle/>
          <a:p>
            <a:pPr algn="l"/>
            <a:r>
              <a:rPr lang="en-GB" b="1" u="sng" dirty="0"/>
              <a:t>Integrated development environments (IDEs)</a:t>
            </a:r>
            <a:endParaRPr b="1" u="sng" dirty="0"/>
          </a:p>
        </p:txBody>
      </p:sp>
      <p:sp>
        <p:nvSpPr>
          <p:cNvPr id="136" name="Google Shape;136;p18"/>
          <p:cNvSpPr txBox="1">
            <a:spLocks noGrp="1"/>
          </p:cNvSpPr>
          <p:nvPr>
            <p:ph type="body" idx="2"/>
          </p:nvPr>
        </p:nvSpPr>
        <p:spPr>
          <a:xfrm>
            <a:off x="4738818" y="978058"/>
            <a:ext cx="4094281" cy="1608404"/>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b="1" dirty="0">
                <a:solidFill>
                  <a:srgbClr val="6AA84F"/>
                </a:solidFill>
                <a:latin typeface="Roboto Mono"/>
                <a:ea typeface="Roboto Mono"/>
                <a:cs typeface="Roboto Mono"/>
                <a:sym typeface="Roboto Mono"/>
              </a:rPr>
              <a:t>if</a:t>
            </a:r>
            <a:r>
              <a:rPr lang="en-GB" dirty="0">
                <a:solidFill>
                  <a:srgbClr val="FFFFFF"/>
                </a:solidFill>
                <a:latin typeface="Roboto Mono"/>
                <a:ea typeface="Roboto Mono"/>
                <a:cs typeface="Roboto Mono"/>
                <a:sym typeface="Roboto Mono"/>
              </a:rPr>
              <a:t> </a:t>
            </a:r>
            <a:r>
              <a:rPr lang="en-GB" dirty="0" err="1">
                <a:solidFill>
                  <a:srgbClr val="FFFFFF"/>
                </a:solidFill>
                <a:latin typeface="Roboto Mono"/>
                <a:ea typeface="Roboto Mono"/>
                <a:cs typeface="Roboto Mono"/>
                <a:sym typeface="Roboto Mono"/>
              </a:rPr>
              <a:t>today_is_cold</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a:t>
            </a:r>
            <a:r>
              <a:rPr lang="en-GB" dirty="0" err="1">
                <a:solidFill>
                  <a:srgbClr val="E69138"/>
                </a:solidFill>
                <a:latin typeface="Roboto Mono"/>
                <a:ea typeface="Roboto Mono"/>
                <a:cs typeface="Roboto Mono"/>
                <a:sym typeface="Roboto Mono"/>
              </a:rPr>
              <a:t>print</a:t>
            </a:r>
            <a:r>
              <a:rPr lang="en-GB" dirty="0" err="1">
                <a:solidFill>
                  <a:srgbClr val="FFD966"/>
                </a:solidFill>
                <a:latin typeface="Roboto Mono"/>
                <a:ea typeface="Roboto Mono"/>
                <a:cs typeface="Roboto Mono"/>
                <a:sym typeface="Roboto Mono"/>
              </a:rPr>
              <a:t>"Wear</a:t>
            </a:r>
            <a:r>
              <a:rPr lang="en-GB" dirty="0">
                <a:solidFill>
                  <a:srgbClr val="FFD966"/>
                </a:solidFill>
                <a:latin typeface="Roboto Mono"/>
                <a:ea typeface="Roboto Mono"/>
                <a:cs typeface="Roboto Mono"/>
                <a:sym typeface="Roboto Mono"/>
              </a:rPr>
              <a:t> a coat"</a:t>
            </a:r>
            <a:r>
              <a:rPr lang="en-GB" dirty="0">
                <a:solidFill>
                  <a:srgbClr val="FFFFFF"/>
                </a:solidFill>
                <a:latin typeface="Roboto Mono"/>
                <a:ea typeface="Roboto Mono"/>
                <a:cs typeface="Roboto Mono"/>
                <a:sym typeface="Roboto Mono"/>
              </a:rPr>
              <a:t>)</a:t>
            </a:r>
            <a:endParaRPr dirty="0">
              <a:solidFill>
                <a:srgbClr val="FFFFFF"/>
              </a:solidFill>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37" name="Google Shape;137;p18"/>
          <p:cNvSpPr txBox="1"/>
          <p:nvPr/>
        </p:nvSpPr>
        <p:spPr>
          <a:xfrm>
            <a:off x="4685529" y="571591"/>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IDE example</a:t>
            </a:r>
            <a:endParaRPr b="1" dirty="0">
              <a:solidFill>
                <a:schemeClr val="dk1"/>
              </a:solidFill>
              <a:latin typeface="Quicksand"/>
              <a:ea typeface="Quicksand"/>
              <a:cs typeface="Quicksand"/>
              <a:sym typeface="Quicksand"/>
            </a:endParaRPr>
          </a:p>
        </p:txBody>
      </p:sp>
      <p:sp>
        <p:nvSpPr>
          <p:cNvPr id="138" name="Google Shape;138;p18"/>
          <p:cNvSpPr txBox="1">
            <a:spLocks noGrp="1"/>
          </p:cNvSpPr>
          <p:nvPr>
            <p:ph type="body" idx="2"/>
          </p:nvPr>
        </p:nvSpPr>
        <p:spPr>
          <a:xfrm>
            <a:off x="4738817" y="2992928"/>
            <a:ext cx="4263139" cy="3865071"/>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EFEFEF"/>
                </a:solidFill>
                <a:latin typeface="Roboto Mono"/>
                <a:ea typeface="Roboto Mono"/>
                <a:cs typeface="Roboto Mono"/>
                <a:sym typeface="Roboto Mono"/>
              </a:rPr>
              <a:t>line 2</a:t>
            </a:r>
            <a:endParaRPr dirty="0">
              <a:solidFill>
                <a:srgbClr val="EFEFEF"/>
              </a:solidFill>
              <a:latin typeface="Roboto Mono"/>
              <a:ea typeface="Roboto Mono"/>
              <a:cs typeface="Roboto Mono"/>
              <a:sym typeface="Roboto Mono"/>
            </a:endParaRPr>
          </a:p>
          <a:p>
            <a:pPr marL="0" indent="0">
              <a:buNone/>
            </a:pPr>
            <a:r>
              <a:rPr lang="en-GB" dirty="0" err="1">
                <a:solidFill>
                  <a:srgbClr val="EFEFEF"/>
                </a:solidFill>
                <a:latin typeface="Roboto Mono"/>
                <a:ea typeface="Roboto Mono"/>
                <a:cs typeface="Roboto Mono"/>
                <a:sym typeface="Roboto Mono"/>
              </a:rPr>
              <a:t>print"Wear</a:t>
            </a:r>
            <a:r>
              <a:rPr lang="en-GB" dirty="0">
                <a:solidFill>
                  <a:srgbClr val="EFEFEF"/>
                </a:solidFill>
                <a:latin typeface="Roboto Mono"/>
                <a:ea typeface="Roboto Mono"/>
                <a:cs typeface="Roboto Mono"/>
                <a:sym typeface="Roboto Mono"/>
              </a:rPr>
              <a:t> a coat")</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                 ^</a:t>
            </a:r>
            <a:endParaRPr dirty="0">
              <a:solidFill>
                <a:srgbClr val="EFEFEF"/>
              </a:solidFill>
              <a:latin typeface="Roboto Mono"/>
              <a:ea typeface="Roboto Mono"/>
              <a:cs typeface="Roboto Mono"/>
              <a:sym typeface="Roboto Mono"/>
            </a:endParaRPr>
          </a:p>
          <a:p>
            <a:pPr marL="0" indent="0">
              <a:buNone/>
            </a:pPr>
            <a:r>
              <a:rPr lang="en-GB" dirty="0" err="1">
                <a:solidFill>
                  <a:srgbClr val="EFEFEF"/>
                </a:solidFill>
                <a:latin typeface="Roboto Mono"/>
                <a:ea typeface="Roboto Mono"/>
                <a:cs typeface="Roboto Mono"/>
                <a:sym typeface="Roboto Mono"/>
              </a:rPr>
              <a:t>SyntaxError</a:t>
            </a:r>
            <a:r>
              <a:rPr lang="en-GB" dirty="0">
                <a:solidFill>
                  <a:srgbClr val="EFEFEF"/>
                </a:solidFill>
                <a:latin typeface="Roboto Mono"/>
                <a:ea typeface="Roboto Mono"/>
                <a:cs typeface="Roboto Mono"/>
                <a:sym typeface="Roboto Mono"/>
              </a:rPr>
              <a:t>: invalid syntax</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&gt;&gt;&gt; </a:t>
            </a:r>
            <a:endParaRPr dirty="0">
              <a:solidFill>
                <a:srgbClr val="EFEFEF"/>
              </a:solidFill>
              <a:latin typeface="Roboto Mono"/>
              <a:ea typeface="Roboto Mono"/>
              <a:cs typeface="Roboto Mono"/>
              <a:sym typeface="Roboto Mono"/>
            </a:endParaRPr>
          </a:p>
          <a:p>
            <a:pPr marL="0" indent="0">
              <a:spcAft>
                <a:spcPts val="1600"/>
              </a:spcAft>
              <a:buNone/>
            </a:pPr>
            <a:endParaRPr sz="1200" dirty="0">
              <a:solidFill>
                <a:srgbClr val="EFEFEF"/>
              </a:solidFill>
              <a:latin typeface="Roboto Mono"/>
              <a:ea typeface="Roboto Mono"/>
              <a:cs typeface="Roboto Mono"/>
              <a:sym typeface="Roboto Mono"/>
            </a:endParaRPr>
          </a:p>
        </p:txBody>
      </p:sp>
      <p:sp>
        <p:nvSpPr>
          <p:cNvPr id="139" name="Google Shape;139;p18"/>
          <p:cNvSpPr txBox="1"/>
          <p:nvPr/>
        </p:nvSpPr>
        <p:spPr>
          <a:xfrm>
            <a:off x="4685529" y="2646129"/>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Error message</a:t>
            </a:r>
            <a:endParaRPr b="1" dirty="0">
              <a:solidFill>
                <a:schemeClr val="dk1"/>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47944ADF-FC52-E235-FD69-5570E8A5F75F}"/>
              </a:ext>
            </a:extLst>
          </p:cNvPr>
          <p:cNvSpPr>
            <a:spLocks noGrp="1"/>
          </p:cNvSpPr>
          <p:nvPr>
            <p:ph type="subTitle" idx="3"/>
          </p:nvPr>
        </p:nvSpPr>
        <p:spPr/>
        <p:txBody>
          <a:bodyP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310900" y="793378"/>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t>In Python, the </a:t>
            </a:r>
            <a:r>
              <a:rPr lang="en-GB" b="1" dirty="0"/>
              <a:t>IDE </a:t>
            </a:r>
            <a:r>
              <a:rPr lang="en-GB" dirty="0"/>
              <a:t>will call the </a:t>
            </a:r>
            <a:r>
              <a:rPr lang="en-GB" b="1" dirty="0"/>
              <a:t>interpreter </a:t>
            </a:r>
            <a:r>
              <a:rPr lang="en-GB" dirty="0"/>
              <a:t>to </a:t>
            </a:r>
            <a:r>
              <a:rPr lang="en-GB" b="1" dirty="0"/>
              <a:t>translate </a:t>
            </a:r>
            <a:r>
              <a:rPr lang="en-GB" dirty="0"/>
              <a:t>the code</a:t>
            </a:r>
            <a:r>
              <a:rPr lang="en-GB" b="1" dirty="0"/>
              <a:t> </a:t>
            </a:r>
            <a:r>
              <a:rPr lang="en-GB" dirty="0"/>
              <a:t>and allow you to </a:t>
            </a:r>
            <a:r>
              <a:rPr lang="en-GB" b="1" dirty="0"/>
              <a:t>run </a:t>
            </a:r>
            <a:r>
              <a:rPr lang="en-GB" dirty="0"/>
              <a:t>and test your program.</a:t>
            </a:r>
            <a:endParaRPr dirty="0"/>
          </a:p>
          <a:p>
            <a:pPr marL="0" indent="0">
              <a:spcBef>
                <a:spcPts val="1600"/>
              </a:spcBef>
              <a:buNone/>
            </a:pPr>
            <a:r>
              <a:rPr lang="en-GB" dirty="0"/>
              <a:t>This means that you can </a:t>
            </a:r>
            <a:r>
              <a:rPr lang="en-GB" b="1" dirty="0"/>
              <a:t>test </a:t>
            </a:r>
            <a:r>
              <a:rPr lang="en-GB" dirty="0"/>
              <a:t>your code</a:t>
            </a:r>
            <a:r>
              <a:rPr lang="en-GB" b="1" dirty="0"/>
              <a:t> </a:t>
            </a:r>
            <a:r>
              <a:rPr lang="en-GB" dirty="0"/>
              <a:t>as you write your program. </a:t>
            </a:r>
            <a:endParaRPr dirty="0"/>
          </a:p>
          <a:p>
            <a:pPr marL="0" indent="0">
              <a:spcBef>
                <a:spcPts val="1600"/>
              </a:spcBef>
              <a:buNone/>
            </a:pPr>
            <a:endParaRPr dirty="0"/>
          </a:p>
          <a:p>
            <a:pPr marL="0" indent="0">
              <a:spcBef>
                <a:spcPts val="1600"/>
              </a:spcBef>
              <a:buNone/>
            </a:pPr>
            <a:endParaRPr dirty="0"/>
          </a:p>
          <a:p>
            <a:pPr marL="0" indent="0">
              <a:spcBef>
                <a:spcPts val="1600"/>
              </a:spcBef>
              <a:spcAft>
                <a:spcPts val="1600"/>
              </a:spcAft>
              <a:buNone/>
            </a:pPr>
            <a:endParaRPr dirty="0"/>
          </a:p>
        </p:txBody>
      </p:sp>
      <p:sp>
        <p:nvSpPr>
          <p:cNvPr id="145" name="Google Shape;145;p19"/>
          <p:cNvSpPr txBox="1">
            <a:spLocks noGrp="1"/>
          </p:cNvSpPr>
          <p:nvPr>
            <p:ph type="title"/>
          </p:nvPr>
        </p:nvSpPr>
        <p:spPr>
          <a:xfrm>
            <a:off x="146800" y="0"/>
            <a:ext cx="8521200" cy="698100"/>
          </a:xfrm>
          <a:prstGeom prst="rect">
            <a:avLst/>
          </a:prstGeom>
        </p:spPr>
        <p:txBody>
          <a:bodyPr spcFirstLastPara="1" vert="horz" wrap="square" lIns="91425" tIns="91425" rIns="91425" bIns="91425" rtlCol="0" anchor="ctr" anchorCtr="0">
            <a:noAutofit/>
          </a:bodyPr>
          <a:lstStyle/>
          <a:p>
            <a:pPr algn="l"/>
            <a:r>
              <a:rPr lang="en-GB" b="1" u="sng" dirty="0"/>
              <a:t>Integrated development environments (IDEs)</a:t>
            </a:r>
            <a:endParaRPr b="1" u="sng" dirty="0"/>
          </a:p>
        </p:txBody>
      </p:sp>
      <p:sp>
        <p:nvSpPr>
          <p:cNvPr id="147" name="Google Shape;147;p19"/>
          <p:cNvSpPr txBox="1">
            <a:spLocks noGrp="1"/>
          </p:cNvSpPr>
          <p:nvPr>
            <p:ph type="body" idx="2"/>
          </p:nvPr>
        </p:nvSpPr>
        <p:spPr>
          <a:xfrm>
            <a:off x="4832150" y="1191158"/>
            <a:ext cx="3990550" cy="2528585"/>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E69138"/>
                </a:solidFill>
                <a:latin typeface="Roboto Mono"/>
                <a:ea typeface="Roboto Mono"/>
                <a:cs typeface="Roboto Mono"/>
                <a:sym typeface="Roboto Mono"/>
              </a:rPr>
              <a:t>print</a:t>
            </a:r>
            <a:r>
              <a:rPr lang="en-GB" dirty="0">
                <a:solidFill>
                  <a:srgbClr val="674EA7"/>
                </a:solidFill>
                <a:latin typeface="Roboto Mono"/>
                <a:ea typeface="Roboto Mono"/>
                <a:cs typeface="Roboto Mono"/>
                <a:sym typeface="Roboto Mono"/>
              </a:rPr>
              <a:t>(</a:t>
            </a:r>
            <a:r>
              <a:rPr lang="en-GB" dirty="0">
                <a:solidFill>
                  <a:srgbClr val="F1C232"/>
                </a:solidFill>
                <a:latin typeface="Roboto Mono"/>
                <a:ea typeface="Roboto Mono"/>
                <a:cs typeface="Roboto Mono"/>
                <a:sym typeface="Roboto Mono"/>
              </a:rPr>
              <a:t>"What is your name?"</a:t>
            </a:r>
            <a:r>
              <a:rPr lang="en-GB" dirty="0">
                <a:solidFill>
                  <a:srgbClr val="674EA7"/>
                </a:solidFill>
                <a:latin typeface="Roboto Mono"/>
                <a:ea typeface="Roboto Mono"/>
                <a:cs typeface="Roboto Mono"/>
                <a:sym typeface="Roboto Mono"/>
              </a:rPr>
              <a:t>)</a:t>
            </a:r>
            <a:endParaRPr dirty="0">
              <a:solidFill>
                <a:srgbClr val="674EA7"/>
              </a:solidFill>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name </a:t>
            </a:r>
            <a:r>
              <a:rPr lang="en-GB" dirty="0">
                <a:solidFill>
                  <a:srgbClr val="674EA7"/>
                </a:solidFill>
                <a:latin typeface="Roboto Mono"/>
                <a:ea typeface="Roboto Mono"/>
                <a:cs typeface="Roboto Mono"/>
                <a:sym typeface="Roboto Mono"/>
              </a:rPr>
              <a:t>=</a:t>
            </a:r>
            <a:r>
              <a:rPr lang="en-GB" dirty="0">
                <a:solidFill>
                  <a:srgbClr val="6AA84F"/>
                </a:solidFill>
                <a:latin typeface="Roboto Mono"/>
                <a:ea typeface="Roboto Mono"/>
                <a:cs typeface="Roboto Mono"/>
                <a:sym typeface="Roboto Mono"/>
              </a:rPr>
              <a:t> </a:t>
            </a:r>
            <a:r>
              <a:rPr lang="en-GB" dirty="0">
                <a:solidFill>
                  <a:srgbClr val="E69138"/>
                </a:solidFill>
                <a:latin typeface="Roboto Mono"/>
                <a:ea typeface="Roboto Mono"/>
                <a:cs typeface="Roboto Mono"/>
                <a:sym typeface="Roboto Mono"/>
              </a:rPr>
              <a:t>input</a:t>
            </a:r>
            <a:r>
              <a:rPr lang="en-GB" dirty="0">
                <a:solidFill>
                  <a:srgbClr val="674EA7"/>
                </a:solidFill>
                <a:latin typeface="Roboto Mono"/>
                <a:ea typeface="Roboto Mono"/>
                <a:cs typeface="Roboto Mono"/>
                <a:sym typeface="Roboto Mono"/>
              </a:rPr>
              <a:t>()</a:t>
            </a:r>
            <a:endParaRPr dirty="0">
              <a:solidFill>
                <a:srgbClr val="674EA7"/>
              </a:solidFill>
              <a:latin typeface="Roboto Mono"/>
              <a:ea typeface="Roboto Mono"/>
              <a:cs typeface="Roboto Mono"/>
              <a:sym typeface="Roboto Mono"/>
            </a:endParaRPr>
          </a:p>
          <a:p>
            <a:pPr marL="0" indent="0">
              <a:buNone/>
            </a:pPr>
            <a:r>
              <a:rPr lang="en-GB" dirty="0">
                <a:solidFill>
                  <a:srgbClr val="E69138"/>
                </a:solidFill>
                <a:latin typeface="Roboto Mono"/>
                <a:ea typeface="Roboto Mono"/>
                <a:cs typeface="Roboto Mono"/>
                <a:sym typeface="Roboto Mono"/>
              </a:rPr>
              <a:t>print</a:t>
            </a:r>
            <a:r>
              <a:rPr lang="en-GB" dirty="0">
                <a:solidFill>
                  <a:srgbClr val="674EA7"/>
                </a:solidFill>
                <a:latin typeface="Roboto Mono"/>
                <a:ea typeface="Roboto Mono"/>
                <a:cs typeface="Roboto Mono"/>
                <a:sym typeface="Roboto Mono"/>
              </a:rPr>
              <a:t>(</a:t>
            </a:r>
            <a:r>
              <a:rPr lang="en-GB" dirty="0">
                <a:solidFill>
                  <a:srgbClr val="F1C232"/>
                </a:solidFill>
                <a:latin typeface="Roboto Mono"/>
                <a:ea typeface="Roboto Mono"/>
                <a:cs typeface="Roboto Mono"/>
                <a:sym typeface="Roboto Mono"/>
              </a:rPr>
              <a:t>"Hello"</a:t>
            </a:r>
            <a:r>
              <a:rPr lang="en-GB" dirty="0">
                <a:solidFill>
                  <a:srgbClr val="674EA7"/>
                </a:solidFill>
                <a:latin typeface="Roboto Mono"/>
                <a:ea typeface="Roboto Mono"/>
                <a:cs typeface="Roboto Mono"/>
                <a:sym typeface="Roboto Mono"/>
              </a:rPr>
              <a:t>,</a:t>
            </a:r>
            <a:r>
              <a:rPr lang="en-GB" dirty="0">
                <a:solidFill>
                  <a:srgbClr val="6AA84F"/>
                </a:solidFill>
                <a:latin typeface="Roboto Mono"/>
                <a:ea typeface="Roboto Mono"/>
                <a:cs typeface="Roboto Mono"/>
                <a:sym typeface="Roboto Mono"/>
              </a:rPr>
              <a:t> </a:t>
            </a:r>
            <a:r>
              <a:rPr lang="en-GB" dirty="0">
                <a:solidFill>
                  <a:srgbClr val="FFFFFF"/>
                </a:solidFill>
                <a:latin typeface="Roboto Mono"/>
                <a:ea typeface="Roboto Mono"/>
                <a:cs typeface="Roboto Mono"/>
                <a:sym typeface="Roboto Mono"/>
              </a:rPr>
              <a:t>name</a:t>
            </a:r>
            <a:r>
              <a:rPr lang="en-GB" dirty="0">
                <a:solidFill>
                  <a:srgbClr val="674EA7"/>
                </a:solidFill>
                <a:latin typeface="Roboto Mono"/>
                <a:ea typeface="Roboto Mono"/>
                <a:cs typeface="Roboto Mono"/>
                <a:sym typeface="Roboto Mono"/>
              </a:rPr>
              <a:t>)</a:t>
            </a:r>
            <a:endParaRPr dirty="0">
              <a:solidFill>
                <a:srgbClr val="674EA7"/>
              </a:solidFill>
              <a:latin typeface="Roboto Mono"/>
              <a:ea typeface="Roboto Mono"/>
              <a:cs typeface="Roboto Mono"/>
              <a:sym typeface="Roboto Mono"/>
            </a:endParaRPr>
          </a:p>
          <a:p>
            <a:pPr marL="0" indent="0">
              <a:buNone/>
            </a:pPr>
            <a:endParaRPr b="1" dirty="0">
              <a:solidFill>
                <a:srgbClr val="6AA84F"/>
              </a:solidFill>
              <a:latin typeface="Roboto Mono"/>
              <a:ea typeface="Roboto Mono"/>
              <a:cs typeface="Roboto Mono"/>
              <a:sym typeface="Roboto Mono"/>
            </a:endParaRPr>
          </a:p>
          <a:p>
            <a:pPr marL="0" indent="0">
              <a:spcBef>
                <a:spcPts val="1600"/>
              </a:spcBef>
              <a:spcAft>
                <a:spcPts val="1600"/>
              </a:spcAft>
              <a:buNone/>
            </a:pPr>
            <a:endParaRPr dirty="0">
              <a:solidFill>
                <a:srgbClr val="FFFFFF"/>
              </a:solidFill>
              <a:latin typeface="Roboto Mono"/>
              <a:ea typeface="Roboto Mono"/>
              <a:cs typeface="Roboto Mono"/>
              <a:sym typeface="Roboto Mono"/>
            </a:endParaRPr>
          </a:p>
        </p:txBody>
      </p:sp>
      <p:sp>
        <p:nvSpPr>
          <p:cNvPr id="148" name="Google Shape;148;p19"/>
          <p:cNvSpPr txBox="1"/>
          <p:nvPr/>
        </p:nvSpPr>
        <p:spPr>
          <a:xfrm>
            <a:off x="4736600" y="793378"/>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IDE example</a:t>
            </a:r>
            <a:endParaRPr b="1" dirty="0">
              <a:solidFill>
                <a:schemeClr val="dk1"/>
              </a:solidFill>
              <a:latin typeface="Quicksand"/>
              <a:ea typeface="Quicksand"/>
              <a:cs typeface="Quicksand"/>
              <a:sym typeface="Quicksand"/>
            </a:endParaRPr>
          </a:p>
        </p:txBody>
      </p:sp>
      <p:sp>
        <p:nvSpPr>
          <p:cNvPr id="149" name="Google Shape;149;p19"/>
          <p:cNvSpPr txBox="1">
            <a:spLocks noGrp="1"/>
          </p:cNvSpPr>
          <p:nvPr>
            <p:ph type="body" idx="2"/>
          </p:nvPr>
        </p:nvSpPr>
        <p:spPr>
          <a:xfrm>
            <a:off x="4747000" y="4283612"/>
            <a:ext cx="4086100" cy="2611449"/>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EFEFEF"/>
                </a:solidFill>
                <a:latin typeface="Roboto Mono"/>
                <a:ea typeface="Roboto Mono"/>
                <a:cs typeface="Roboto Mono"/>
                <a:sym typeface="Roboto Mono"/>
              </a:rPr>
              <a:t>What is your name?</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Becky</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Hello Becky</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&gt;&gt;&gt;</a:t>
            </a:r>
            <a:endParaRPr dirty="0">
              <a:solidFill>
                <a:srgbClr val="EFEFEF"/>
              </a:solidFill>
              <a:latin typeface="Roboto Mono"/>
              <a:ea typeface="Roboto Mono"/>
              <a:cs typeface="Roboto Mono"/>
              <a:sym typeface="Roboto Mono"/>
            </a:endParaRPr>
          </a:p>
          <a:p>
            <a:pPr marL="0" indent="0">
              <a:spcAft>
                <a:spcPts val="1600"/>
              </a:spcAft>
              <a:buNone/>
            </a:pPr>
            <a:endParaRPr sz="1200" dirty="0">
              <a:solidFill>
                <a:srgbClr val="EFEFEF"/>
              </a:solidFill>
              <a:latin typeface="Roboto Mono"/>
              <a:ea typeface="Roboto Mono"/>
              <a:cs typeface="Roboto Mono"/>
              <a:sym typeface="Roboto Mono"/>
            </a:endParaRPr>
          </a:p>
        </p:txBody>
      </p:sp>
      <p:sp>
        <p:nvSpPr>
          <p:cNvPr id="150" name="Google Shape;150;p19"/>
          <p:cNvSpPr txBox="1"/>
          <p:nvPr/>
        </p:nvSpPr>
        <p:spPr>
          <a:xfrm>
            <a:off x="4747000" y="3817985"/>
            <a:ext cx="2143800" cy="3468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Runtime output</a:t>
            </a:r>
            <a:endParaRPr b="1" dirty="0">
              <a:solidFill>
                <a:schemeClr val="dk1"/>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6DC5B9AD-7BD7-57A3-CC31-7B90F460FA22}"/>
              </a:ext>
            </a:extLst>
          </p:cNvPr>
          <p:cNvSpPr>
            <a:spLocks noGrp="1"/>
          </p:cNvSpPr>
          <p:nvPr>
            <p:ph type="subTitle" idx="3"/>
          </p:nvPr>
        </p:nvSpPr>
        <p:spPr/>
        <p:txBody>
          <a:bodyPr/>
          <a:lstStyle/>
          <a:p>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body" idx="1"/>
          </p:nvPr>
        </p:nvSpPr>
        <p:spPr>
          <a:xfrm>
            <a:off x="244181" y="749726"/>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t>Without an </a:t>
            </a:r>
            <a:r>
              <a:rPr lang="en-GB" b="1" dirty="0"/>
              <a:t>IDE, </a:t>
            </a:r>
            <a:r>
              <a:rPr lang="en-GB" dirty="0"/>
              <a:t>you would have to write all of your programs in a </a:t>
            </a:r>
            <a:r>
              <a:rPr lang="en-GB" b="1" dirty="0"/>
              <a:t>basic text editor.</a:t>
            </a:r>
            <a:r>
              <a:rPr lang="en-GB" dirty="0"/>
              <a:t> </a:t>
            </a:r>
            <a:endParaRPr dirty="0"/>
          </a:p>
          <a:p>
            <a:pPr marL="0" indent="0">
              <a:spcBef>
                <a:spcPts val="1600"/>
              </a:spcBef>
              <a:buNone/>
            </a:pPr>
            <a:r>
              <a:rPr lang="en-GB" dirty="0"/>
              <a:t>You would then need to switch programs to </a:t>
            </a:r>
            <a:r>
              <a:rPr lang="en-GB" b="1" dirty="0"/>
              <a:t>translate </a:t>
            </a:r>
            <a:r>
              <a:rPr lang="en-GB" dirty="0"/>
              <a:t>the code and </a:t>
            </a:r>
            <a:r>
              <a:rPr lang="en-GB" b="1" dirty="0"/>
              <a:t>test </a:t>
            </a:r>
            <a:r>
              <a:rPr lang="en-GB" dirty="0"/>
              <a:t>it. An </a:t>
            </a:r>
            <a:r>
              <a:rPr lang="en-GB" b="1" dirty="0"/>
              <a:t>IDE </a:t>
            </a:r>
            <a:r>
              <a:rPr lang="en-GB" dirty="0"/>
              <a:t>helps programmers because it bundles together these processes.  </a:t>
            </a:r>
            <a:endParaRPr dirty="0"/>
          </a:p>
          <a:p>
            <a:pPr marL="0" indent="0">
              <a:spcBef>
                <a:spcPts val="1600"/>
              </a:spcBef>
              <a:buNone/>
            </a:pPr>
            <a:endParaRPr dirty="0"/>
          </a:p>
          <a:p>
            <a:pPr marL="0" indent="0">
              <a:spcBef>
                <a:spcPts val="1600"/>
              </a:spcBef>
              <a:buNone/>
            </a:pPr>
            <a:endParaRPr dirty="0"/>
          </a:p>
          <a:p>
            <a:pPr marL="0" indent="0">
              <a:spcBef>
                <a:spcPts val="1600"/>
              </a:spcBef>
              <a:spcAft>
                <a:spcPts val="1600"/>
              </a:spcAft>
              <a:buNone/>
            </a:pPr>
            <a:endParaRPr dirty="0"/>
          </a:p>
        </p:txBody>
      </p:sp>
      <p:sp>
        <p:nvSpPr>
          <p:cNvPr id="156" name="Google Shape;156;p20"/>
          <p:cNvSpPr txBox="1">
            <a:spLocks noGrp="1"/>
          </p:cNvSpPr>
          <p:nvPr>
            <p:ph type="title"/>
          </p:nvPr>
        </p:nvSpPr>
        <p:spPr>
          <a:xfrm>
            <a:off x="80081" y="51626"/>
            <a:ext cx="8521200" cy="698100"/>
          </a:xfrm>
          <a:prstGeom prst="rect">
            <a:avLst/>
          </a:prstGeom>
        </p:spPr>
        <p:txBody>
          <a:bodyPr spcFirstLastPara="1" vert="horz" wrap="square" lIns="91425" tIns="91425" rIns="91425" bIns="91425" rtlCol="0" anchor="ctr" anchorCtr="0">
            <a:noAutofit/>
          </a:bodyPr>
          <a:lstStyle/>
          <a:p>
            <a:pPr algn="l"/>
            <a:r>
              <a:rPr lang="en-GB" dirty="0"/>
              <a:t>Integrated development environments (IDEs)</a:t>
            </a:r>
            <a:endParaRPr dirty="0"/>
          </a:p>
        </p:txBody>
      </p:sp>
      <p:sp>
        <p:nvSpPr>
          <p:cNvPr id="158" name="Google Shape;158;p20"/>
          <p:cNvSpPr txBox="1">
            <a:spLocks noGrp="1"/>
          </p:cNvSpPr>
          <p:nvPr>
            <p:ph type="body" idx="2"/>
          </p:nvPr>
        </p:nvSpPr>
        <p:spPr>
          <a:xfrm>
            <a:off x="4736600" y="2179750"/>
            <a:ext cx="4096500" cy="2560926"/>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a:solidFill>
                  <a:srgbClr val="FFFFFF"/>
                </a:solidFill>
                <a:latin typeface="Roboto Mono"/>
                <a:ea typeface="Roboto Mono"/>
                <a:cs typeface="Roboto Mono"/>
                <a:sym typeface="Roboto Mono"/>
              </a:rPr>
              <a:t>if today_is_cold:</a:t>
            </a:r>
            <a:endParaRPr>
              <a:solidFill>
                <a:srgbClr val="FFFFFF"/>
              </a:solidFill>
              <a:latin typeface="Roboto Mono"/>
              <a:ea typeface="Roboto Mono"/>
              <a:cs typeface="Roboto Mono"/>
              <a:sym typeface="Roboto Mono"/>
            </a:endParaRPr>
          </a:p>
          <a:p>
            <a:pPr marL="0" indent="0">
              <a:buNone/>
            </a:pPr>
            <a:r>
              <a:rPr lang="en-GB">
                <a:solidFill>
                  <a:srgbClr val="FFFFFF"/>
                </a:solidFill>
                <a:latin typeface="Roboto Mono"/>
                <a:ea typeface="Roboto Mono"/>
                <a:cs typeface="Roboto Mono"/>
                <a:sym typeface="Roboto Mono"/>
              </a:rPr>
              <a:t>    print("Wear a coat")</a:t>
            </a:r>
            <a:endParaRPr>
              <a:solidFill>
                <a:srgbClr val="FFFFFF"/>
              </a:solidFill>
              <a:latin typeface="Roboto Mono"/>
              <a:ea typeface="Roboto Mono"/>
              <a:cs typeface="Roboto Mono"/>
              <a:sym typeface="Roboto Mono"/>
            </a:endParaRPr>
          </a:p>
          <a:p>
            <a:pPr marL="0" indent="0">
              <a:spcAft>
                <a:spcPts val="1600"/>
              </a:spcAft>
              <a:buNone/>
            </a:pPr>
            <a:endParaRPr>
              <a:solidFill>
                <a:srgbClr val="FFFFFF"/>
              </a:solidFill>
              <a:latin typeface="Roboto Mono"/>
              <a:ea typeface="Roboto Mono"/>
              <a:cs typeface="Roboto Mono"/>
              <a:sym typeface="Roboto Mono"/>
            </a:endParaRPr>
          </a:p>
        </p:txBody>
      </p:sp>
      <p:sp>
        <p:nvSpPr>
          <p:cNvPr id="159" name="Google Shape;159;p20"/>
          <p:cNvSpPr txBox="1"/>
          <p:nvPr/>
        </p:nvSpPr>
        <p:spPr>
          <a:xfrm>
            <a:off x="4687075" y="1853975"/>
            <a:ext cx="2143800" cy="346800"/>
          </a:xfrm>
          <a:prstGeom prst="rect">
            <a:avLst/>
          </a:prstGeom>
          <a:noFill/>
          <a:ln>
            <a:noFill/>
          </a:ln>
        </p:spPr>
        <p:txBody>
          <a:bodyPr spcFirstLastPara="1" wrap="square" lIns="91425" tIns="91425" rIns="91425" bIns="91425" anchor="t" anchorCtr="0">
            <a:noAutofit/>
          </a:bodyPr>
          <a:lstStyle/>
          <a:p>
            <a:r>
              <a:rPr lang="en-GB" b="1">
                <a:solidFill>
                  <a:schemeClr val="dk1"/>
                </a:solidFill>
                <a:latin typeface="Quicksand"/>
                <a:ea typeface="Quicksand"/>
                <a:cs typeface="Quicksand"/>
                <a:sym typeface="Quicksand"/>
              </a:rPr>
              <a:t>Basic text editor</a:t>
            </a:r>
            <a:endParaRPr b="1">
              <a:solidFill>
                <a:schemeClr val="dk1"/>
              </a:solidFill>
              <a:latin typeface="Quicksand"/>
              <a:ea typeface="Quicksand"/>
              <a:cs typeface="Quicksand"/>
              <a:sym typeface="Quicksan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body" idx="1"/>
          </p:nvPr>
        </p:nvSpPr>
        <p:spPr>
          <a:xfrm>
            <a:off x="97836" y="1468081"/>
            <a:ext cx="4096500" cy="3659100"/>
          </a:xfrm>
          <a:prstGeom prst="rect">
            <a:avLst/>
          </a:prstGeom>
        </p:spPr>
        <p:txBody>
          <a:bodyPr spcFirstLastPara="1" vert="horz" wrap="square" lIns="91425" tIns="91425" rIns="91425" bIns="91425" rtlCol="0" anchor="t" anchorCtr="0">
            <a:noAutofit/>
          </a:bodyPr>
          <a:lstStyle/>
          <a:p>
            <a:pPr marL="0" indent="0">
              <a:buNone/>
            </a:pPr>
            <a:r>
              <a:rPr lang="en-GB" b="1"/>
              <a:t>How many features of an IDE can you spot in this diagram?</a:t>
            </a:r>
            <a:endParaRPr b="1"/>
          </a:p>
          <a:p>
            <a:pPr marL="0" indent="0">
              <a:spcBef>
                <a:spcPts val="1600"/>
              </a:spcBef>
              <a:buNone/>
            </a:pPr>
            <a:endParaRPr/>
          </a:p>
          <a:p>
            <a:pPr marL="0" indent="0">
              <a:spcBef>
                <a:spcPts val="1600"/>
              </a:spcBef>
              <a:buNone/>
            </a:pPr>
            <a:endParaRPr/>
          </a:p>
          <a:p>
            <a:pPr marL="0" indent="0">
              <a:spcBef>
                <a:spcPts val="1600"/>
              </a:spcBef>
              <a:spcAft>
                <a:spcPts val="1600"/>
              </a:spcAft>
              <a:buNone/>
            </a:pPr>
            <a:endParaRPr/>
          </a:p>
        </p:txBody>
      </p:sp>
      <p:sp>
        <p:nvSpPr>
          <p:cNvPr id="165" name="Google Shape;165;p21"/>
          <p:cNvSpPr txBox="1">
            <a:spLocks noGrp="1"/>
          </p:cNvSpPr>
          <p:nvPr>
            <p:ph type="title"/>
          </p:nvPr>
        </p:nvSpPr>
        <p:spPr>
          <a:xfrm>
            <a:off x="301500" y="191429"/>
            <a:ext cx="8521200" cy="698100"/>
          </a:xfrm>
          <a:prstGeom prst="rect">
            <a:avLst/>
          </a:prstGeom>
        </p:spPr>
        <p:txBody>
          <a:bodyPr spcFirstLastPara="1" vert="horz" wrap="square" lIns="91425" tIns="91425" rIns="91425" bIns="91425" rtlCol="0" anchor="ctr" anchorCtr="0">
            <a:noAutofit/>
          </a:bodyPr>
          <a:lstStyle/>
          <a:p>
            <a:pPr algn="l"/>
            <a:r>
              <a:rPr lang="en-GB" dirty="0"/>
              <a:t>Question</a:t>
            </a:r>
            <a:endParaRPr dirty="0"/>
          </a:p>
        </p:txBody>
      </p:sp>
      <p:sp>
        <p:nvSpPr>
          <p:cNvPr id="168" name="Google Shape;168;p21"/>
          <p:cNvSpPr txBox="1">
            <a:spLocks noGrp="1"/>
          </p:cNvSpPr>
          <p:nvPr>
            <p:ph type="body" idx="2"/>
          </p:nvPr>
        </p:nvSpPr>
        <p:spPr>
          <a:xfrm>
            <a:off x="4746000" y="543744"/>
            <a:ext cx="4076700" cy="2137311"/>
          </a:xfrm>
          <a:prstGeom prst="rect">
            <a:avLst/>
          </a:prstGeom>
          <a:solidFill>
            <a:srgbClr val="000000"/>
          </a:solidFill>
          <a:ln>
            <a:noFill/>
          </a:ln>
        </p:spPr>
        <p:txBody>
          <a:bodyPr spcFirstLastPara="1" vert="horz" wrap="square" lIns="91425" tIns="91425" rIns="91425" bIns="91425" rtlCol="0" anchor="t" anchorCtr="0">
            <a:noAutofit/>
          </a:bodyPr>
          <a:lstStyle/>
          <a:p>
            <a:pPr marL="0" indent="0">
              <a:buNone/>
            </a:pPr>
            <a:r>
              <a:rPr lang="en-GB" b="1" dirty="0">
                <a:solidFill>
                  <a:srgbClr val="6AA84F"/>
                </a:solidFill>
                <a:latin typeface="Roboto Mono"/>
                <a:ea typeface="Roboto Mono"/>
                <a:cs typeface="Roboto Mono"/>
                <a:sym typeface="Roboto Mono"/>
              </a:rPr>
              <a:t>if</a:t>
            </a:r>
            <a:r>
              <a:rPr lang="en-GB" dirty="0">
                <a:solidFill>
                  <a:srgbClr val="FFFFFF"/>
                </a:solidFill>
                <a:latin typeface="Roboto Mono"/>
                <a:ea typeface="Roboto Mono"/>
                <a:cs typeface="Roboto Mono"/>
                <a:sym typeface="Roboto Mono"/>
              </a:rPr>
              <a:t> </a:t>
            </a:r>
            <a:r>
              <a:rPr lang="en-GB" dirty="0" err="1">
                <a:solidFill>
                  <a:srgbClr val="FFFFFF"/>
                </a:solidFill>
                <a:latin typeface="Roboto Mono"/>
                <a:ea typeface="Roboto Mono"/>
                <a:cs typeface="Roboto Mono"/>
                <a:sym typeface="Roboto Mono"/>
              </a:rPr>
              <a:t>today_is_cold</a:t>
            </a:r>
            <a:r>
              <a:rPr lang="en-GB" dirty="0">
                <a:solidFill>
                  <a:srgbClr val="FFFFFF"/>
                </a:solidFill>
                <a:highlight>
                  <a:srgbClr val="FF00FF"/>
                </a:highlight>
                <a:latin typeface="Roboto Mono"/>
                <a:ea typeface="Roboto Mono"/>
                <a:cs typeface="Roboto Mono"/>
                <a:sym typeface="Roboto Mono"/>
              </a:rPr>
              <a:t>:</a:t>
            </a:r>
            <a:endParaRPr dirty="0">
              <a:solidFill>
                <a:srgbClr val="FFFFFF"/>
              </a:solidFill>
              <a:highlight>
                <a:srgbClr val="FF00FF"/>
              </a:highlight>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a:t>
            </a:r>
            <a:r>
              <a:rPr lang="en-GB" dirty="0" err="1">
                <a:solidFill>
                  <a:srgbClr val="E69138"/>
                </a:solidFill>
                <a:latin typeface="Roboto Mono"/>
                <a:ea typeface="Roboto Mono"/>
                <a:cs typeface="Roboto Mono"/>
                <a:sym typeface="Roboto Mono"/>
              </a:rPr>
              <a:t>print</a:t>
            </a:r>
            <a:r>
              <a:rPr lang="en-GB" dirty="0" err="1">
                <a:solidFill>
                  <a:srgbClr val="FFD966"/>
                </a:solidFill>
                <a:latin typeface="Roboto Mono"/>
                <a:ea typeface="Roboto Mono"/>
                <a:cs typeface="Roboto Mono"/>
                <a:sym typeface="Roboto Mono"/>
              </a:rPr>
              <a:t>"Wear</a:t>
            </a:r>
            <a:r>
              <a:rPr lang="en-GB" dirty="0">
                <a:solidFill>
                  <a:srgbClr val="FFD966"/>
                </a:solidFill>
                <a:latin typeface="Roboto Mono"/>
                <a:ea typeface="Roboto Mono"/>
                <a:cs typeface="Roboto Mono"/>
                <a:sym typeface="Roboto Mono"/>
              </a:rPr>
              <a:t> a coat"</a:t>
            </a:r>
            <a:r>
              <a:rPr lang="en-GB" dirty="0">
                <a:solidFill>
                  <a:srgbClr val="FFFFFF"/>
                </a:solidFill>
                <a:highlight>
                  <a:srgbClr val="FF00FF"/>
                </a:highlight>
                <a:latin typeface="Roboto Mono"/>
                <a:ea typeface="Roboto Mono"/>
                <a:cs typeface="Roboto Mono"/>
                <a:sym typeface="Roboto Mono"/>
              </a:rPr>
              <a:t>)</a:t>
            </a:r>
            <a:endParaRPr dirty="0">
              <a:solidFill>
                <a:srgbClr val="FFFFFF"/>
              </a:solidFill>
              <a:highlight>
                <a:srgbClr val="FF00FF"/>
              </a:highlight>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69" name="Google Shape;169;p21"/>
          <p:cNvSpPr txBox="1">
            <a:spLocks noGrp="1"/>
          </p:cNvSpPr>
          <p:nvPr>
            <p:ph type="body" idx="2"/>
          </p:nvPr>
        </p:nvSpPr>
        <p:spPr>
          <a:xfrm>
            <a:off x="4733150" y="2857374"/>
            <a:ext cx="4089550" cy="4000626"/>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EFEFEF"/>
                </a:solidFill>
                <a:latin typeface="Roboto Mono"/>
                <a:ea typeface="Roboto Mono"/>
                <a:cs typeface="Roboto Mono"/>
                <a:sym typeface="Roboto Mono"/>
              </a:rPr>
              <a:t>line 2</a:t>
            </a:r>
            <a:endParaRPr dirty="0">
              <a:solidFill>
                <a:srgbClr val="EFEFEF"/>
              </a:solidFill>
              <a:latin typeface="Roboto Mono"/>
              <a:ea typeface="Roboto Mono"/>
              <a:cs typeface="Roboto Mono"/>
              <a:sym typeface="Roboto Mono"/>
            </a:endParaRPr>
          </a:p>
          <a:p>
            <a:pPr marL="0" indent="0">
              <a:buNone/>
            </a:pPr>
            <a:r>
              <a:rPr lang="en-GB" dirty="0" err="1">
                <a:solidFill>
                  <a:srgbClr val="EFEFEF"/>
                </a:solidFill>
                <a:latin typeface="Roboto Mono"/>
                <a:ea typeface="Roboto Mono"/>
                <a:cs typeface="Roboto Mono"/>
                <a:sym typeface="Roboto Mono"/>
              </a:rPr>
              <a:t>print"Wear</a:t>
            </a:r>
            <a:r>
              <a:rPr lang="en-GB" dirty="0">
                <a:solidFill>
                  <a:srgbClr val="EFEFEF"/>
                </a:solidFill>
                <a:latin typeface="Roboto Mono"/>
                <a:ea typeface="Roboto Mono"/>
                <a:cs typeface="Roboto Mono"/>
                <a:sym typeface="Roboto Mono"/>
              </a:rPr>
              <a:t> a coat")</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                 ^</a:t>
            </a:r>
            <a:endParaRPr dirty="0">
              <a:solidFill>
                <a:srgbClr val="EFEFEF"/>
              </a:solidFill>
              <a:latin typeface="Roboto Mono"/>
              <a:ea typeface="Roboto Mono"/>
              <a:cs typeface="Roboto Mono"/>
              <a:sym typeface="Roboto Mono"/>
            </a:endParaRPr>
          </a:p>
          <a:p>
            <a:pPr marL="0" indent="0">
              <a:buNone/>
            </a:pPr>
            <a:r>
              <a:rPr lang="en-GB" dirty="0" err="1">
                <a:solidFill>
                  <a:srgbClr val="EFEFEF"/>
                </a:solidFill>
                <a:latin typeface="Roboto Mono"/>
                <a:ea typeface="Roboto Mono"/>
                <a:cs typeface="Roboto Mono"/>
                <a:sym typeface="Roboto Mono"/>
              </a:rPr>
              <a:t>SyntaxError</a:t>
            </a:r>
            <a:r>
              <a:rPr lang="en-GB" dirty="0">
                <a:solidFill>
                  <a:srgbClr val="EFEFEF"/>
                </a:solidFill>
                <a:latin typeface="Roboto Mono"/>
                <a:ea typeface="Roboto Mono"/>
                <a:cs typeface="Roboto Mono"/>
                <a:sym typeface="Roboto Mono"/>
              </a:rPr>
              <a:t>: invalid syntax</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&gt;&gt;&gt; </a:t>
            </a:r>
            <a:endParaRPr dirty="0">
              <a:solidFill>
                <a:srgbClr val="EFEFEF"/>
              </a:solidFill>
              <a:latin typeface="Roboto Mono"/>
              <a:ea typeface="Roboto Mono"/>
              <a:cs typeface="Roboto Mono"/>
              <a:sym typeface="Roboto Mono"/>
            </a:endParaRPr>
          </a:p>
          <a:p>
            <a:pPr marL="0" indent="0">
              <a:spcAft>
                <a:spcPts val="1600"/>
              </a:spcAft>
              <a:buNone/>
            </a:pPr>
            <a:endParaRPr sz="1200" dirty="0">
              <a:solidFill>
                <a:srgbClr val="EFEFEF"/>
              </a:solidFill>
              <a:latin typeface="Roboto Mono"/>
              <a:ea typeface="Roboto Mono"/>
              <a:cs typeface="Roboto Mono"/>
              <a:sym typeface="Roboto Mono"/>
            </a:endParaRPr>
          </a:p>
        </p:txBody>
      </p:sp>
      <p:sp>
        <p:nvSpPr>
          <p:cNvPr id="170" name="Google Shape;170;p21"/>
          <p:cNvSpPr/>
          <p:nvPr/>
        </p:nvSpPr>
        <p:spPr>
          <a:xfrm>
            <a:off x="4733150" y="2781650"/>
            <a:ext cx="4096500" cy="708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07113" y="39352"/>
            <a:ext cx="8521200" cy="698100"/>
          </a:xfrm>
          <a:prstGeom prst="rect">
            <a:avLst/>
          </a:prstGeom>
        </p:spPr>
        <p:txBody>
          <a:bodyPr spcFirstLastPara="1" vert="horz" wrap="square" lIns="91425" tIns="91425" rIns="91425" bIns="91425" rtlCol="0" anchor="ctr" anchorCtr="0">
            <a:noAutofit/>
          </a:bodyPr>
          <a:lstStyle/>
          <a:p>
            <a:pPr algn="l"/>
            <a:r>
              <a:rPr lang="en-GB" dirty="0"/>
              <a:t>Question</a:t>
            </a:r>
            <a:endParaRPr dirty="0"/>
          </a:p>
        </p:txBody>
      </p:sp>
      <p:sp>
        <p:nvSpPr>
          <p:cNvPr id="178" name="Google Shape;178;p22"/>
          <p:cNvSpPr txBox="1">
            <a:spLocks noGrp="1"/>
          </p:cNvSpPr>
          <p:nvPr>
            <p:ph type="body" idx="2"/>
          </p:nvPr>
        </p:nvSpPr>
        <p:spPr>
          <a:xfrm>
            <a:off x="2227375" y="974762"/>
            <a:ext cx="4280675" cy="1983688"/>
          </a:xfrm>
          <a:prstGeom prst="rect">
            <a:avLst/>
          </a:prstGeom>
          <a:solidFill>
            <a:srgbClr val="000000"/>
          </a:solidFill>
          <a:ln>
            <a:noFill/>
          </a:ln>
        </p:spPr>
        <p:txBody>
          <a:bodyPr spcFirstLastPara="1" vert="horz" wrap="square" lIns="91425" tIns="91425" rIns="91425" bIns="91425" rtlCol="0" anchor="t" anchorCtr="0">
            <a:noAutofit/>
          </a:bodyPr>
          <a:lstStyle/>
          <a:p>
            <a:pPr marL="0" indent="0">
              <a:buNone/>
            </a:pPr>
            <a:r>
              <a:rPr lang="en-GB" b="1" dirty="0">
                <a:solidFill>
                  <a:srgbClr val="6AA84F"/>
                </a:solidFill>
                <a:latin typeface="Roboto Mono"/>
                <a:ea typeface="Roboto Mono"/>
                <a:cs typeface="Roboto Mono"/>
                <a:sym typeface="Roboto Mono"/>
              </a:rPr>
              <a:t>if</a:t>
            </a:r>
            <a:r>
              <a:rPr lang="en-GB" dirty="0">
                <a:solidFill>
                  <a:srgbClr val="FFFFFF"/>
                </a:solidFill>
                <a:latin typeface="Roboto Mono"/>
                <a:ea typeface="Roboto Mono"/>
                <a:cs typeface="Roboto Mono"/>
                <a:sym typeface="Roboto Mono"/>
              </a:rPr>
              <a:t> </a:t>
            </a:r>
            <a:r>
              <a:rPr lang="en-GB" dirty="0" err="1">
                <a:solidFill>
                  <a:srgbClr val="FFFFFF"/>
                </a:solidFill>
                <a:latin typeface="Roboto Mono"/>
                <a:ea typeface="Roboto Mono"/>
                <a:cs typeface="Roboto Mono"/>
                <a:sym typeface="Roboto Mono"/>
              </a:rPr>
              <a:t>today_is_cold</a:t>
            </a:r>
            <a:r>
              <a:rPr lang="en-GB" dirty="0">
                <a:solidFill>
                  <a:srgbClr val="FFFFFF"/>
                </a:solidFill>
                <a:highlight>
                  <a:srgbClr val="FF00FF"/>
                </a:highlight>
                <a:latin typeface="Roboto Mono"/>
                <a:ea typeface="Roboto Mono"/>
                <a:cs typeface="Roboto Mono"/>
                <a:sym typeface="Roboto Mono"/>
              </a:rPr>
              <a:t>:</a:t>
            </a:r>
            <a:endParaRPr dirty="0">
              <a:solidFill>
                <a:srgbClr val="FFFFFF"/>
              </a:solidFill>
              <a:highlight>
                <a:srgbClr val="FF00FF"/>
              </a:highlight>
              <a:latin typeface="Roboto Mono"/>
              <a:ea typeface="Roboto Mono"/>
              <a:cs typeface="Roboto Mono"/>
              <a:sym typeface="Roboto Mono"/>
            </a:endParaRPr>
          </a:p>
          <a:p>
            <a:pPr marL="0" indent="0">
              <a:buNone/>
            </a:pPr>
            <a:r>
              <a:rPr lang="en-GB" dirty="0">
                <a:solidFill>
                  <a:srgbClr val="FFFFFF"/>
                </a:solidFill>
                <a:latin typeface="Roboto Mono"/>
                <a:ea typeface="Roboto Mono"/>
                <a:cs typeface="Roboto Mono"/>
                <a:sym typeface="Roboto Mono"/>
              </a:rPr>
              <a:t>    </a:t>
            </a:r>
            <a:r>
              <a:rPr lang="en-GB" dirty="0" err="1">
                <a:solidFill>
                  <a:srgbClr val="E69138"/>
                </a:solidFill>
                <a:latin typeface="Roboto Mono"/>
                <a:ea typeface="Roboto Mono"/>
                <a:cs typeface="Roboto Mono"/>
                <a:sym typeface="Roboto Mono"/>
              </a:rPr>
              <a:t>print</a:t>
            </a:r>
            <a:r>
              <a:rPr lang="en-GB" dirty="0" err="1">
                <a:solidFill>
                  <a:srgbClr val="FFD966"/>
                </a:solidFill>
                <a:latin typeface="Roboto Mono"/>
                <a:ea typeface="Roboto Mono"/>
                <a:cs typeface="Roboto Mono"/>
                <a:sym typeface="Roboto Mono"/>
              </a:rPr>
              <a:t>"Wear</a:t>
            </a:r>
            <a:r>
              <a:rPr lang="en-GB" dirty="0">
                <a:solidFill>
                  <a:srgbClr val="FFD966"/>
                </a:solidFill>
                <a:latin typeface="Roboto Mono"/>
                <a:ea typeface="Roboto Mono"/>
                <a:cs typeface="Roboto Mono"/>
                <a:sym typeface="Roboto Mono"/>
              </a:rPr>
              <a:t> a coat"</a:t>
            </a:r>
            <a:r>
              <a:rPr lang="en-GB" dirty="0">
                <a:solidFill>
                  <a:srgbClr val="FFFFFF"/>
                </a:solidFill>
                <a:highlight>
                  <a:srgbClr val="FF00FF"/>
                </a:highlight>
                <a:latin typeface="Roboto Mono"/>
                <a:ea typeface="Roboto Mono"/>
                <a:cs typeface="Roboto Mono"/>
                <a:sym typeface="Roboto Mono"/>
              </a:rPr>
              <a:t>)</a:t>
            </a:r>
            <a:endParaRPr dirty="0">
              <a:solidFill>
                <a:srgbClr val="FFFFFF"/>
              </a:solidFill>
              <a:highlight>
                <a:srgbClr val="FF00FF"/>
              </a:highlight>
              <a:latin typeface="Roboto Mono"/>
              <a:ea typeface="Roboto Mono"/>
              <a:cs typeface="Roboto Mono"/>
              <a:sym typeface="Roboto Mono"/>
            </a:endParaRPr>
          </a:p>
          <a:p>
            <a:pPr marL="0" indent="0">
              <a:spcAft>
                <a:spcPts val="1600"/>
              </a:spcAft>
              <a:buNone/>
            </a:pPr>
            <a:endParaRPr dirty="0">
              <a:solidFill>
                <a:srgbClr val="FFFFFF"/>
              </a:solidFill>
              <a:latin typeface="Roboto Mono"/>
              <a:ea typeface="Roboto Mono"/>
              <a:cs typeface="Roboto Mono"/>
              <a:sym typeface="Roboto Mono"/>
            </a:endParaRPr>
          </a:p>
        </p:txBody>
      </p:sp>
      <p:sp>
        <p:nvSpPr>
          <p:cNvPr id="179" name="Google Shape;179;p22"/>
          <p:cNvSpPr txBox="1">
            <a:spLocks noGrp="1"/>
          </p:cNvSpPr>
          <p:nvPr>
            <p:ph type="body" idx="2"/>
          </p:nvPr>
        </p:nvSpPr>
        <p:spPr>
          <a:xfrm>
            <a:off x="1615736" y="3168674"/>
            <a:ext cx="4836439" cy="3689326"/>
          </a:xfrm>
          <a:prstGeom prst="rect">
            <a:avLst/>
          </a:prstGeom>
          <a:solidFill>
            <a:srgbClr val="000000"/>
          </a:solidFill>
        </p:spPr>
        <p:txBody>
          <a:bodyPr spcFirstLastPara="1" vert="horz" wrap="square" lIns="91425" tIns="91425" rIns="91425" bIns="91425" rtlCol="0" anchor="t" anchorCtr="0">
            <a:noAutofit/>
          </a:bodyPr>
          <a:lstStyle/>
          <a:p>
            <a:pPr marL="0" indent="0">
              <a:buNone/>
            </a:pPr>
            <a:r>
              <a:rPr lang="en-GB" dirty="0">
                <a:solidFill>
                  <a:srgbClr val="EFEFEF"/>
                </a:solidFill>
                <a:latin typeface="Roboto Mono"/>
                <a:ea typeface="Roboto Mono"/>
                <a:cs typeface="Roboto Mono"/>
                <a:sym typeface="Roboto Mono"/>
              </a:rPr>
              <a:t>line 2</a:t>
            </a:r>
            <a:endParaRPr dirty="0">
              <a:solidFill>
                <a:srgbClr val="EFEFEF"/>
              </a:solidFill>
              <a:latin typeface="Roboto Mono"/>
              <a:ea typeface="Roboto Mono"/>
              <a:cs typeface="Roboto Mono"/>
              <a:sym typeface="Roboto Mono"/>
            </a:endParaRPr>
          </a:p>
          <a:p>
            <a:pPr marL="0" indent="0">
              <a:buNone/>
            </a:pPr>
            <a:r>
              <a:rPr lang="en-GB" dirty="0" err="1">
                <a:solidFill>
                  <a:srgbClr val="EFEFEF"/>
                </a:solidFill>
                <a:latin typeface="Roboto Mono"/>
                <a:ea typeface="Roboto Mono"/>
                <a:cs typeface="Roboto Mono"/>
                <a:sym typeface="Roboto Mono"/>
              </a:rPr>
              <a:t>print"Wear</a:t>
            </a:r>
            <a:r>
              <a:rPr lang="en-GB" dirty="0">
                <a:solidFill>
                  <a:srgbClr val="EFEFEF"/>
                </a:solidFill>
                <a:latin typeface="Roboto Mono"/>
                <a:ea typeface="Roboto Mono"/>
                <a:cs typeface="Roboto Mono"/>
                <a:sym typeface="Roboto Mono"/>
              </a:rPr>
              <a:t> a coat")</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                 ^</a:t>
            </a:r>
            <a:endParaRPr dirty="0">
              <a:solidFill>
                <a:srgbClr val="EFEFEF"/>
              </a:solidFill>
              <a:latin typeface="Roboto Mono"/>
              <a:ea typeface="Roboto Mono"/>
              <a:cs typeface="Roboto Mono"/>
              <a:sym typeface="Roboto Mono"/>
            </a:endParaRPr>
          </a:p>
          <a:p>
            <a:pPr marL="0" indent="0">
              <a:buNone/>
            </a:pPr>
            <a:r>
              <a:rPr lang="en-GB" dirty="0" err="1">
                <a:solidFill>
                  <a:srgbClr val="EFEFEF"/>
                </a:solidFill>
                <a:latin typeface="Roboto Mono"/>
                <a:ea typeface="Roboto Mono"/>
                <a:cs typeface="Roboto Mono"/>
                <a:sym typeface="Roboto Mono"/>
              </a:rPr>
              <a:t>SyntaxError</a:t>
            </a:r>
            <a:r>
              <a:rPr lang="en-GB" dirty="0">
                <a:solidFill>
                  <a:srgbClr val="EFEFEF"/>
                </a:solidFill>
                <a:latin typeface="Roboto Mono"/>
                <a:ea typeface="Roboto Mono"/>
                <a:cs typeface="Roboto Mono"/>
                <a:sym typeface="Roboto Mono"/>
              </a:rPr>
              <a:t>: invalid syntax</a:t>
            </a:r>
            <a:endParaRPr dirty="0">
              <a:solidFill>
                <a:srgbClr val="EFEFEF"/>
              </a:solidFill>
              <a:latin typeface="Roboto Mono"/>
              <a:ea typeface="Roboto Mono"/>
              <a:cs typeface="Roboto Mono"/>
              <a:sym typeface="Roboto Mono"/>
            </a:endParaRPr>
          </a:p>
          <a:p>
            <a:pPr marL="0" indent="0">
              <a:buNone/>
            </a:pPr>
            <a:r>
              <a:rPr lang="en-GB" dirty="0">
                <a:solidFill>
                  <a:srgbClr val="EFEFEF"/>
                </a:solidFill>
                <a:latin typeface="Roboto Mono"/>
                <a:ea typeface="Roboto Mono"/>
                <a:cs typeface="Roboto Mono"/>
                <a:sym typeface="Roboto Mono"/>
              </a:rPr>
              <a:t>&gt;&gt;&gt; </a:t>
            </a:r>
            <a:endParaRPr dirty="0">
              <a:solidFill>
                <a:srgbClr val="EFEFEF"/>
              </a:solidFill>
              <a:latin typeface="Roboto Mono"/>
              <a:ea typeface="Roboto Mono"/>
              <a:cs typeface="Roboto Mono"/>
              <a:sym typeface="Roboto Mono"/>
            </a:endParaRPr>
          </a:p>
          <a:p>
            <a:pPr marL="0" indent="0">
              <a:spcAft>
                <a:spcPts val="1600"/>
              </a:spcAft>
              <a:buNone/>
            </a:pPr>
            <a:endParaRPr sz="1200" dirty="0">
              <a:solidFill>
                <a:srgbClr val="EFEFEF"/>
              </a:solidFill>
              <a:latin typeface="Roboto Mono"/>
              <a:ea typeface="Roboto Mono"/>
              <a:cs typeface="Roboto Mono"/>
              <a:sym typeface="Roboto Mono"/>
            </a:endParaRPr>
          </a:p>
        </p:txBody>
      </p:sp>
      <p:sp>
        <p:nvSpPr>
          <p:cNvPr id="180" name="Google Shape;180;p22"/>
          <p:cNvSpPr/>
          <p:nvPr/>
        </p:nvSpPr>
        <p:spPr>
          <a:xfrm>
            <a:off x="2362625" y="3092950"/>
            <a:ext cx="4096500" cy="708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1" name="Google Shape;181;p22"/>
          <p:cNvSpPr txBox="1"/>
          <p:nvPr/>
        </p:nvSpPr>
        <p:spPr>
          <a:xfrm>
            <a:off x="162725" y="1043501"/>
            <a:ext cx="1860600" cy="6225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Syntax colour coding</a:t>
            </a:r>
            <a:endParaRPr b="1" dirty="0">
              <a:solidFill>
                <a:schemeClr val="dk1"/>
              </a:solidFill>
              <a:latin typeface="Quicksand"/>
              <a:ea typeface="Quicksand"/>
              <a:cs typeface="Quicksand"/>
              <a:sym typeface="Quicksand"/>
            </a:endParaRPr>
          </a:p>
        </p:txBody>
      </p:sp>
      <p:cxnSp>
        <p:nvCxnSpPr>
          <p:cNvPr id="182" name="Google Shape;182;p22"/>
          <p:cNvCxnSpPr>
            <a:cxnSpLocks/>
          </p:cNvCxnSpPr>
          <p:nvPr/>
        </p:nvCxnSpPr>
        <p:spPr>
          <a:xfrm>
            <a:off x="1443088" y="1435711"/>
            <a:ext cx="640662" cy="117881"/>
          </a:xfrm>
          <a:prstGeom prst="straightConnector1">
            <a:avLst/>
          </a:prstGeom>
          <a:noFill/>
          <a:ln w="9525" cap="flat" cmpd="sng">
            <a:solidFill>
              <a:schemeClr val="dk1"/>
            </a:solidFill>
            <a:prstDash val="solid"/>
            <a:round/>
            <a:headEnd type="none" w="med" len="med"/>
            <a:tailEnd type="triangle" w="med" len="med"/>
          </a:ln>
        </p:spPr>
      </p:cxnSp>
      <p:sp>
        <p:nvSpPr>
          <p:cNvPr id="183" name="Google Shape;183;p22"/>
          <p:cNvSpPr txBox="1"/>
          <p:nvPr/>
        </p:nvSpPr>
        <p:spPr>
          <a:xfrm>
            <a:off x="6972500" y="2099200"/>
            <a:ext cx="1860600" cy="622500"/>
          </a:xfrm>
          <a:prstGeom prst="rect">
            <a:avLst/>
          </a:prstGeom>
          <a:noFill/>
          <a:ln>
            <a:noFill/>
          </a:ln>
        </p:spPr>
        <p:txBody>
          <a:bodyPr spcFirstLastPara="1" wrap="square" lIns="91425" tIns="91425" rIns="91425" bIns="91425" anchor="t" anchorCtr="0">
            <a:noAutofit/>
          </a:bodyPr>
          <a:lstStyle/>
          <a:p>
            <a:r>
              <a:rPr lang="en-GB" b="1">
                <a:solidFill>
                  <a:schemeClr val="dk1"/>
                </a:solidFill>
                <a:latin typeface="Quicksand"/>
                <a:ea typeface="Quicksand"/>
                <a:cs typeface="Quicksand"/>
                <a:sym typeface="Quicksand"/>
              </a:rPr>
              <a:t>Syntax highlighting</a:t>
            </a:r>
            <a:endParaRPr b="1">
              <a:solidFill>
                <a:schemeClr val="dk1"/>
              </a:solidFill>
              <a:latin typeface="Quicksand"/>
              <a:ea typeface="Quicksand"/>
              <a:cs typeface="Quicksand"/>
              <a:sym typeface="Quicksand"/>
            </a:endParaRPr>
          </a:p>
        </p:txBody>
      </p:sp>
      <p:cxnSp>
        <p:nvCxnSpPr>
          <p:cNvPr id="184" name="Google Shape;184;p22"/>
          <p:cNvCxnSpPr>
            <a:stCxn id="183" idx="1"/>
          </p:cNvCxnSpPr>
          <p:nvPr/>
        </p:nvCxnSpPr>
        <p:spPr>
          <a:xfrm flipH="1">
            <a:off x="4917200" y="2410450"/>
            <a:ext cx="2055300" cy="130800"/>
          </a:xfrm>
          <a:prstGeom prst="straightConnector1">
            <a:avLst/>
          </a:prstGeom>
          <a:noFill/>
          <a:ln w="9525" cap="flat" cmpd="sng">
            <a:solidFill>
              <a:schemeClr val="dk1"/>
            </a:solidFill>
            <a:prstDash val="solid"/>
            <a:round/>
            <a:headEnd type="none" w="med" len="med"/>
            <a:tailEnd type="triangle" w="med" len="med"/>
          </a:ln>
        </p:spPr>
      </p:cxnSp>
      <p:cxnSp>
        <p:nvCxnSpPr>
          <p:cNvPr id="185" name="Google Shape;185;p22"/>
          <p:cNvCxnSpPr>
            <a:cxnSpLocks/>
            <a:stCxn id="183" idx="1"/>
          </p:cNvCxnSpPr>
          <p:nvPr/>
        </p:nvCxnSpPr>
        <p:spPr>
          <a:xfrm flipH="1">
            <a:off x="3804511" y="2410450"/>
            <a:ext cx="3167989" cy="297799"/>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186" name="Google Shape;186;p22"/>
          <p:cNvSpPr txBox="1"/>
          <p:nvPr/>
        </p:nvSpPr>
        <p:spPr>
          <a:xfrm>
            <a:off x="6650875" y="3359650"/>
            <a:ext cx="1860600" cy="622500"/>
          </a:xfrm>
          <a:prstGeom prst="rect">
            <a:avLst/>
          </a:prstGeom>
          <a:noFill/>
          <a:ln>
            <a:noFill/>
          </a:ln>
        </p:spPr>
        <p:txBody>
          <a:bodyPr spcFirstLastPara="1" wrap="square" lIns="91425" tIns="91425" rIns="91425" bIns="91425" anchor="t" anchorCtr="0">
            <a:noAutofit/>
          </a:bodyPr>
          <a:lstStyle/>
          <a:p>
            <a:r>
              <a:rPr lang="en-GB" b="1">
                <a:solidFill>
                  <a:schemeClr val="dk1"/>
                </a:solidFill>
                <a:latin typeface="Quicksand"/>
                <a:ea typeface="Quicksand"/>
                <a:cs typeface="Quicksand"/>
                <a:sym typeface="Quicksand"/>
              </a:rPr>
              <a:t>Syntax error checking</a:t>
            </a:r>
            <a:endParaRPr b="1">
              <a:solidFill>
                <a:schemeClr val="dk1"/>
              </a:solidFill>
              <a:latin typeface="Quicksand"/>
              <a:ea typeface="Quicksand"/>
              <a:cs typeface="Quicksand"/>
              <a:sym typeface="Quicksand"/>
            </a:endParaRPr>
          </a:p>
        </p:txBody>
      </p:sp>
      <p:sp>
        <p:nvSpPr>
          <p:cNvPr id="188" name="Google Shape;188;p22"/>
          <p:cNvSpPr txBox="1"/>
          <p:nvPr/>
        </p:nvSpPr>
        <p:spPr>
          <a:xfrm>
            <a:off x="310900" y="2335950"/>
            <a:ext cx="1860600" cy="622500"/>
          </a:xfrm>
          <a:prstGeom prst="rect">
            <a:avLst/>
          </a:prstGeom>
          <a:noFill/>
          <a:ln>
            <a:noFill/>
          </a:ln>
        </p:spPr>
        <p:txBody>
          <a:bodyPr spcFirstLastPara="1" wrap="square" lIns="91425" tIns="91425" rIns="91425" bIns="91425" anchor="t" anchorCtr="0">
            <a:noAutofit/>
          </a:bodyPr>
          <a:lstStyle/>
          <a:p>
            <a:r>
              <a:rPr lang="en-GB" b="1" dirty="0">
                <a:solidFill>
                  <a:schemeClr val="dk1"/>
                </a:solidFill>
                <a:latin typeface="Quicksand"/>
                <a:ea typeface="Quicksand"/>
                <a:cs typeface="Quicksand"/>
                <a:sym typeface="Quicksand"/>
              </a:rPr>
              <a:t>Automatic indents</a:t>
            </a:r>
            <a:endParaRPr b="1" dirty="0">
              <a:solidFill>
                <a:schemeClr val="dk1"/>
              </a:solidFill>
              <a:latin typeface="Quicksand"/>
              <a:ea typeface="Quicksand"/>
              <a:cs typeface="Quicksand"/>
              <a:sym typeface="Quicksand"/>
            </a:endParaRPr>
          </a:p>
        </p:txBody>
      </p:sp>
      <p:cxnSp>
        <p:nvCxnSpPr>
          <p:cNvPr id="189" name="Google Shape;189;p22"/>
          <p:cNvCxnSpPr>
            <a:cxnSpLocks/>
          </p:cNvCxnSpPr>
          <p:nvPr/>
        </p:nvCxnSpPr>
        <p:spPr>
          <a:xfrm flipV="1">
            <a:off x="1462088" y="2270651"/>
            <a:ext cx="1633011" cy="341299"/>
          </a:xfrm>
          <a:prstGeom prst="straightConnector1">
            <a:avLst/>
          </a:pr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8" name="Google Shape;185;p22">
            <a:extLst>
              <a:ext uri="{FF2B5EF4-FFF2-40B4-BE49-F238E27FC236}">
                <a16:creationId xmlns:a16="http://schemas.microsoft.com/office/drawing/2014/main" id="{CA187754-CB2A-196D-9184-D1C03E610AE5}"/>
              </a:ext>
            </a:extLst>
          </p:cNvPr>
          <p:cNvCxnSpPr>
            <a:cxnSpLocks/>
          </p:cNvCxnSpPr>
          <p:nvPr/>
        </p:nvCxnSpPr>
        <p:spPr>
          <a:xfrm flipH="1" flipV="1">
            <a:off x="5850384" y="1798225"/>
            <a:ext cx="1122116" cy="524241"/>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0" name="Google Shape;185;p22">
            <a:extLst>
              <a:ext uri="{FF2B5EF4-FFF2-40B4-BE49-F238E27FC236}">
                <a16:creationId xmlns:a16="http://schemas.microsoft.com/office/drawing/2014/main" id="{6308BC4F-8D84-E307-A37A-D9E4583E1EB9}"/>
              </a:ext>
            </a:extLst>
          </p:cNvPr>
          <p:cNvCxnSpPr>
            <a:cxnSpLocks/>
          </p:cNvCxnSpPr>
          <p:nvPr/>
        </p:nvCxnSpPr>
        <p:spPr>
          <a:xfrm flipH="1">
            <a:off x="4358936" y="3790124"/>
            <a:ext cx="2291939" cy="986062"/>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body" idx="2"/>
          </p:nvPr>
        </p:nvSpPr>
        <p:spPr>
          <a:xfrm>
            <a:off x="4571500" y="448674"/>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t>Use the worksheet to help you write your first piece of Python code. </a:t>
            </a:r>
            <a:endParaRPr dirty="0"/>
          </a:p>
          <a:p>
            <a:pPr marL="0" indent="0">
              <a:spcBef>
                <a:spcPts val="1600"/>
              </a:spcBef>
              <a:spcAft>
                <a:spcPts val="1600"/>
              </a:spcAft>
              <a:buNone/>
            </a:pPr>
            <a:endParaRPr dirty="0"/>
          </a:p>
        </p:txBody>
      </p:sp>
      <p:sp>
        <p:nvSpPr>
          <p:cNvPr id="203" name="Google Shape;203;p24"/>
          <p:cNvSpPr txBox="1">
            <a:spLocks noGrp="1"/>
          </p:cNvSpPr>
          <p:nvPr>
            <p:ph type="body" idx="1"/>
          </p:nvPr>
        </p:nvSpPr>
        <p:spPr>
          <a:xfrm>
            <a:off x="735399" y="2027374"/>
            <a:ext cx="3747823" cy="2979631"/>
          </a:xfrm>
          <a:prstGeom prst="rect">
            <a:avLst/>
          </a:prstGeom>
          <a:solidFill>
            <a:srgbClr val="EFEFEF"/>
          </a:solidFill>
        </p:spPr>
        <p:txBody>
          <a:bodyPr spcFirstLastPara="1" vert="horz" wrap="square" lIns="91425" tIns="91425" rIns="91425" bIns="91425" rtlCol="0" anchor="t" anchorCtr="0">
            <a:noAutofit/>
          </a:bodyPr>
          <a:lstStyle/>
          <a:p>
            <a:pPr marL="0" indent="0">
              <a:buNone/>
            </a:pPr>
            <a:r>
              <a:rPr lang="en-GB" dirty="0">
                <a:solidFill>
                  <a:srgbClr val="000000"/>
                </a:solidFill>
                <a:latin typeface="Roboto Mono"/>
                <a:ea typeface="Roboto Mono"/>
                <a:cs typeface="Roboto Mono"/>
                <a:sym typeface="Roboto Mono"/>
              </a:rPr>
              <a:t>def welcome():</a:t>
            </a:r>
            <a:endParaRPr dirty="0">
              <a:solidFill>
                <a:srgbClr val="000000"/>
              </a:solidFill>
              <a:latin typeface="Roboto Mono"/>
              <a:ea typeface="Roboto Mono"/>
              <a:cs typeface="Roboto Mono"/>
              <a:sym typeface="Roboto Mono"/>
            </a:endParaRPr>
          </a:p>
          <a:p>
            <a:pPr marL="0" indent="0">
              <a:buNone/>
            </a:pPr>
            <a:r>
              <a:rPr lang="en-GB" dirty="0">
                <a:solidFill>
                  <a:srgbClr val="000000"/>
                </a:solidFill>
                <a:latin typeface="Roboto Mono"/>
                <a:ea typeface="Roboto Mono"/>
                <a:cs typeface="Roboto Mono"/>
                <a:sym typeface="Roboto Mono"/>
              </a:rPr>
              <a:t>    print("Hello world")</a:t>
            </a:r>
            <a:endParaRPr dirty="0">
              <a:solidFill>
                <a:srgbClr val="000000"/>
              </a:solidFill>
              <a:latin typeface="Roboto Mono"/>
              <a:ea typeface="Roboto Mono"/>
              <a:cs typeface="Roboto Mono"/>
              <a:sym typeface="Roboto Mono"/>
            </a:endParaRPr>
          </a:p>
          <a:p>
            <a:pPr marL="0" indent="0">
              <a:buNone/>
            </a:pPr>
            <a:r>
              <a:rPr lang="en-GB" dirty="0">
                <a:solidFill>
                  <a:srgbClr val="000000"/>
                </a:solidFill>
                <a:latin typeface="Roboto Mono"/>
                <a:ea typeface="Roboto Mono"/>
                <a:cs typeface="Roboto Mono"/>
                <a:sym typeface="Roboto Mono"/>
              </a:rPr>
              <a:t>welcome()</a:t>
            </a:r>
            <a:endParaRPr dirty="0"/>
          </a:p>
        </p:txBody>
      </p:sp>
      <p:sp>
        <p:nvSpPr>
          <p:cNvPr id="204" name="Google Shape;204;p24"/>
          <p:cNvSpPr txBox="1">
            <a:spLocks noGrp="1"/>
          </p:cNvSpPr>
          <p:nvPr>
            <p:ph type="title"/>
          </p:nvPr>
        </p:nvSpPr>
        <p:spPr>
          <a:xfrm>
            <a:off x="146800" y="35813"/>
            <a:ext cx="8521200" cy="698100"/>
          </a:xfrm>
          <a:prstGeom prst="rect">
            <a:avLst/>
          </a:prstGeom>
        </p:spPr>
        <p:txBody>
          <a:bodyPr spcFirstLastPara="1" vert="horz" wrap="square" lIns="91425" tIns="91425" rIns="91425" bIns="91425" rtlCol="0" anchor="ctr" anchorCtr="0">
            <a:noAutofit/>
          </a:bodyPr>
          <a:lstStyle/>
          <a:p>
            <a:pPr algn="l"/>
            <a:r>
              <a:rPr lang="en-GB" dirty="0"/>
              <a:t>Your first Python code</a:t>
            </a:r>
            <a:endParaRPr dirty="0"/>
          </a:p>
        </p:txBody>
      </p:sp>
      <p:sp>
        <p:nvSpPr>
          <p:cNvPr id="206" name="Google Shape;206;p24"/>
          <p:cNvSpPr txBox="1"/>
          <p:nvPr/>
        </p:nvSpPr>
        <p:spPr>
          <a:xfrm>
            <a:off x="310900" y="2027350"/>
            <a:ext cx="424500" cy="1065600"/>
          </a:xfrm>
          <a:prstGeom prst="rect">
            <a:avLst/>
          </a:prstGeom>
          <a:solidFill>
            <a:srgbClr val="D9D9D9"/>
          </a:solidFill>
          <a:ln>
            <a:noFill/>
          </a:ln>
        </p:spPr>
        <p:txBody>
          <a:bodyPr spcFirstLastPara="1" wrap="square" lIns="91425" tIns="91425" rIns="91425" bIns="91425" anchor="t" anchorCtr="0">
            <a:noAutofit/>
          </a:bodyPr>
          <a:lstStyle/>
          <a:p>
            <a:r>
              <a:rPr lang="en-GB">
                <a:solidFill>
                  <a:srgbClr val="666666"/>
                </a:solidFill>
                <a:latin typeface="Roboto Mono"/>
                <a:ea typeface="Roboto Mono"/>
                <a:cs typeface="Roboto Mono"/>
                <a:sym typeface="Roboto Mono"/>
              </a:rPr>
              <a:t>1</a:t>
            </a:r>
            <a:endParaRPr>
              <a:solidFill>
                <a:srgbClr val="666666"/>
              </a:solidFill>
              <a:latin typeface="Roboto Mono"/>
              <a:ea typeface="Roboto Mono"/>
              <a:cs typeface="Roboto Mono"/>
              <a:sym typeface="Roboto Mono"/>
            </a:endParaRPr>
          </a:p>
          <a:p>
            <a:r>
              <a:rPr lang="en-GB">
                <a:solidFill>
                  <a:srgbClr val="666666"/>
                </a:solidFill>
                <a:latin typeface="Roboto Mono"/>
                <a:ea typeface="Roboto Mono"/>
                <a:cs typeface="Roboto Mono"/>
                <a:sym typeface="Roboto Mono"/>
              </a:rPr>
              <a:t>2</a:t>
            </a:r>
            <a:endParaRPr>
              <a:solidFill>
                <a:srgbClr val="666666"/>
              </a:solidFill>
              <a:latin typeface="Roboto Mono"/>
              <a:ea typeface="Roboto Mono"/>
              <a:cs typeface="Roboto Mono"/>
              <a:sym typeface="Roboto Mono"/>
            </a:endParaRPr>
          </a:p>
          <a:p>
            <a:r>
              <a:rPr lang="en-GB">
                <a:solidFill>
                  <a:srgbClr val="666666"/>
                </a:solidFill>
                <a:latin typeface="Roboto Mono"/>
                <a:ea typeface="Roboto Mono"/>
                <a:cs typeface="Roboto Mono"/>
                <a:sym typeface="Roboto Mono"/>
              </a:rPr>
              <a:t>3</a:t>
            </a:r>
            <a:endParaRPr>
              <a:solidFill>
                <a:srgbClr val="666666"/>
              </a:solidFill>
              <a:latin typeface="Roboto Mono"/>
              <a:ea typeface="Roboto Mono"/>
              <a:cs typeface="Roboto Mono"/>
              <a:sym typeface="Roboto Mono"/>
            </a:endParaRPr>
          </a:p>
        </p:txBody>
      </p:sp>
      <p:pic>
        <p:nvPicPr>
          <p:cNvPr id="207" name="Google Shape;207;p24"/>
          <p:cNvPicPr preferRelativeResize="0"/>
          <p:nvPr/>
        </p:nvPicPr>
        <p:blipFill rotWithShape="1">
          <a:blip r:embed="rId3">
            <a:alphaModFix/>
          </a:blip>
          <a:srcRect t="12114"/>
          <a:stretch/>
        </p:blipFill>
        <p:spPr>
          <a:xfrm>
            <a:off x="5129301" y="2956264"/>
            <a:ext cx="3446528" cy="32847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Learning O</a:t>
            </a:r>
            <a:r>
              <a:rPr lang="en-US" dirty="0"/>
              <a:t>utcomes</a:t>
            </a:r>
            <a:endParaRPr dirty="0"/>
          </a:p>
        </p:txBody>
      </p:sp>
      <p:sp>
        <p:nvSpPr>
          <p:cNvPr id="3" name="Content Placeholder 2"/>
          <p:cNvSpPr>
            <a:spLocks noGrp="1"/>
          </p:cNvSpPr>
          <p:nvPr>
            <p:ph idx="1"/>
          </p:nvPr>
        </p:nvSpPr>
        <p:spPr/>
        <p:txBody>
          <a:bodyPr>
            <a:normAutofit fontScale="77500" lnSpcReduction="20000"/>
          </a:bodyPr>
          <a:lstStyle/>
          <a:p>
            <a:r>
              <a:rPr dirty="0"/>
              <a:t>Identify the key types of data each identified industry relies on.</a:t>
            </a:r>
          </a:p>
          <a:p>
            <a:r>
              <a:rPr dirty="0"/>
              <a:t>Explain how data security considerations may differ among the industries.</a:t>
            </a:r>
          </a:p>
          <a:p>
            <a:r>
              <a:rPr dirty="0"/>
              <a:t>Assess how the volume of data can affect software development decisions.</a:t>
            </a:r>
          </a:p>
          <a:p>
            <a:r>
              <a:rPr lang="en-US" dirty="0"/>
              <a:t>D</a:t>
            </a:r>
            <a:r>
              <a:rPr dirty="0"/>
              <a:t>escribe how compliance and regulations influence software development in each industry.</a:t>
            </a:r>
          </a:p>
          <a:p>
            <a:r>
              <a:rPr dirty="0"/>
              <a:t>Articulate how customer needs can influence the rationale for software development in different industries.</a:t>
            </a:r>
          </a:p>
          <a:p>
            <a:r>
              <a:rPr dirty="0"/>
              <a:t>Evaluate the role of innovation and competition in shaping software development rationale in one selected industry.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body" idx="1"/>
          </p:nvPr>
        </p:nvSpPr>
        <p:spPr>
          <a:xfrm>
            <a:off x="222123" y="589191"/>
            <a:ext cx="4096500" cy="3659100"/>
          </a:xfrm>
          <a:prstGeom prst="rect">
            <a:avLst/>
          </a:prstGeom>
        </p:spPr>
        <p:txBody>
          <a:bodyPr spcFirstLastPara="1" vert="horz" wrap="square" lIns="91425" tIns="91425" rIns="91425" bIns="91425" rtlCol="0" anchor="t" anchorCtr="0">
            <a:noAutofit/>
          </a:bodyPr>
          <a:lstStyle/>
          <a:p>
            <a:pPr marL="0" indent="0">
              <a:buNone/>
            </a:pPr>
            <a:r>
              <a:rPr lang="en-GB" b="1" dirty="0"/>
              <a:t>Precise instructions</a:t>
            </a:r>
            <a:r>
              <a:rPr lang="en-GB" dirty="0"/>
              <a:t> are very important when programming. You also need to make sure that your code is written in the correct </a:t>
            </a:r>
            <a:r>
              <a:rPr lang="en-GB" b="1" dirty="0"/>
              <a:t>sequence</a:t>
            </a:r>
            <a:r>
              <a:rPr lang="en-GB" dirty="0"/>
              <a:t>.</a:t>
            </a:r>
            <a:endParaRPr dirty="0"/>
          </a:p>
          <a:p>
            <a:pPr marL="0" indent="0">
              <a:spcBef>
                <a:spcPts val="1600"/>
              </a:spcBef>
              <a:spcAft>
                <a:spcPts val="1600"/>
              </a:spcAft>
              <a:buNone/>
            </a:pPr>
            <a:r>
              <a:rPr lang="en-GB" dirty="0"/>
              <a:t>A </a:t>
            </a:r>
            <a:r>
              <a:rPr lang="en-GB" b="1" dirty="0"/>
              <a:t>sequence </a:t>
            </a:r>
            <a:r>
              <a:rPr lang="en-GB" dirty="0"/>
              <a:t>of instructions will be read from top to bottom, performing each instruction in turn. </a:t>
            </a:r>
            <a:endParaRPr dirty="0"/>
          </a:p>
        </p:txBody>
      </p:sp>
      <p:sp>
        <p:nvSpPr>
          <p:cNvPr id="213" name="Google Shape;213;p25"/>
          <p:cNvSpPr txBox="1">
            <a:spLocks noGrp="1"/>
          </p:cNvSpPr>
          <p:nvPr>
            <p:ph type="title"/>
          </p:nvPr>
        </p:nvSpPr>
        <p:spPr>
          <a:xfrm>
            <a:off x="222123" y="0"/>
            <a:ext cx="8521200" cy="698100"/>
          </a:xfrm>
          <a:prstGeom prst="rect">
            <a:avLst/>
          </a:prstGeom>
        </p:spPr>
        <p:txBody>
          <a:bodyPr spcFirstLastPara="1" vert="horz" wrap="square" lIns="91425" tIns="91425" rIns="91425" bIns="91425" rtlCol="0" anchor="ctr" anchorCtr="0">
            <a:noAutofit/>
          </a:bodyPr>
          <a:lstStyle/>
          <a:p>
            <a:pPr algn="l"/>
            <a:r>
              <a:rPr lang="en-GB" dirty="0"/>
              <a:t>Twinkle, twinkle, little sequence</a:t>
            </a:r>
            <a:endParaRPr dirty="0"/>
          </a:p>
        </p:txBody>
      </p:sp>
      <p:pic>
        <p:nvPicPr>
          <p:cNvPr id="215" name="Google Shape;215;p25"/>
          <p:cNvPicPr preferRelativeResize="0"/>
          <p:nvPr/>
        </p:nvPicPr>
        <p:blipFill>
          <a:blip r:embed="rId3">
            <a:alphaModFix/>
          </a:blip>
          <a:stretch>
            <a:fillRect/>
          </a:stretch>
        </p:blipFill>
        <p:spPr>
          <a:xfrm>
            <a:off x="4955301" y="2027351"/>
            <a:ext cx="3659099" cy="3659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body" idx="1"/>
          </p:nvPr>
        </p:nvSpPr>
        <p:spPr>
          <a:xfrm>
            <a:off x="177735" y="642457"/>
            <a:ext cx="4096500" cy="3659100"/>
          </a:xfrm>
          <a:prstGeom prst="rect">
            <a:avLst/>
          </a:prstGeom>
        </p:spPr>
        <p:txBody>
          <a:bodyPr spcFirstLastPara="1" vert="horz" wrap="square" lIns="91425" tIns="91425" rIns="91425" bIns="91425" rtlCol="0" anchor="t" anchorCtr="0">
            <a:noAutofit/>
          </a:bodyPr>
          <a:lstStyle/>
          <a:p>
            <a:pPr marL="0" indent="0">
              <a:buNone/>
            </a:pPr>
            <a:r>
              <a:rPr lang="en-GB" dirty="0"/>
              <a:t>A karaoke program has been created to help a class of nursery children remember the words to </a:t>
            </a:r>
            <a:r>
              <a:rPr lang="en-GB" i="1" dirty="0"/>
              <a:t>Twinkle, Twinkle, Little Star.</a:t>
            </a:r>
            <a:endParaRPr i="1" dirty="0"/>
          </a:p>
          <a:p>
            <a:pPr marL="0" indent="0">
              <a:spcBef>
                <a:spcPts val="1600"/>
              </a:spcBef>
              <a:spcAft>
                <a:spcPts val="1600"/>
              </a:spcAft>
              <a:buNone/>
            </a:pPr>
            <a:r>
              <a:rPr lang="en-GB" dirty="0"/>
              <a:t>You will need to </a:t>
            </a:r>
            <a:r>
              <a:rPr lang="en-GB" b="1" dirty="0"/>
              <a:t>investigate </a:t>
            </a:r>
            <a:r>
              <a:rPr lang="en-GB" dirty="0"/>
              <a:t>the code to see how it works, and then </a:t>
            </a:r>
            <a:r>
              <a:rPr lang="en-GB" b="1" dirty="0"/>
              <a:t>modify </a:t>
            </a:r>
            <a:r>
              <a:rPr lang="en-GB" dirty="0"/>
              <a:t>it so that it is finished. </a:t>
            </a:r>
            <a:endParaRPr dirty="0"/>
          </a:p>
        </p:txBody>
      </p:sp>
      <p:sp>
        <p:nvSpPr>
          <p:cNvPr id="221" name="Google Shape;221;p26"/>
          <p:cNvSpPr txBox="1">
            <a:spLocks noGrp="1"/>
          </p:cNvSpPr>
          <p:nvPr>
            <p:ph type="title"/>
          </p:nvPr>
        </p:nvSpPr>
        <p:spPr>
          <a:xfrm>
            <a:off x="93200" y="69750"/>
            <a:ext cx="8521200" cy="698100"/>
          </a:xfrm>
          <a:prstGeom prst="rect">
            <a:avLst/>
          </a:prstGeom>
        </p:spPr>
        <p:txBody>
          <a:bodyPr spcFirstLastPara="1" vert="horz" wrap="square" lIns="91425" tIns="91425" rIns="91425" bIns="91425" rtlCol="0" anchor="ctr" anchorCtr="0">
            <a:noAutofit/>
          </a:bodyPr>
          <a:lstStyle/>
          <a:p>
            <a:pPr algn="l"/>
            <a:r>
              <a:rPr lang="en-GB" dirty="0"/>
              <a:t>Twinkle, twinkle, little sequence</a:t>
            </a:r>
            <a:endParaRPr dirty="0"/>
          </a:p>
        </p:txBody>
      </p:sp>
      <p:pic>
        <p:nvPicPr>
          <p:cNvPr id="223" name="Google Shape;223;p26"/>
          <p:cNvPicPr preferRelativeResize="0"/>
          <p:nvPr/>
        </p:nvPicPr>
        <p:blipFill>
          <a:blip r:embed="rId3">
            <a:alphaModFix/>
          </a:blip>
          <a:stretch>
            <a:fillRect/>
          </a:stretch>
        </p:blipFill>
        <p:spPr>
          <a:xfrm>
            <a:off x="4955301" y="2027351"/>
            <a:ext cx="3659099" cy="3659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body" idx="1"/>
          </p:nvPr>
        </p:nvSpPr>
        <p:spPr>
          <a:xfrm>
            <a:off x="310900" y="2027374"/>
            <a:ext cx="4096500" cy="36591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dirty="0"/>
              <a:t>Use the </a:t>
            </a:r>
            <a:r>
              <a:rPr lang="en-GB" b="1" dirty="0"/>
              <a:t>Activity 3</a:t>
            </a:r>
            <a:r>
              <a:rPr lang="en-GB" dirty="0"/>
              <a:t> worksheet to help you do this. </a:t>
            </a:r>
            <a:endParaRPr dirty="0"/>
          </a:p>
        </p:txBody>
      </p:sp>
      <p:sp>
        <p:nvSpPr>
          <p:cNvPr id="229" name="Google Shape;229;p27"/>
          <p:cNvSpPr txBox="1">
            <a:spLocks noGrp="1"/>
          </p:cNvSpPr>
          <p:nvPr>
            <p:ph type="title"/>
          </p:nvPr>
        </p:nvSpPr>
        <p:spPr>
          <a:xfrm>
            <a:off x="310900" y="1134223"/>
            <a:ext cx="8521200" cy="698100"/>
          </a:xfrm>
          <a:prstGeom prst="rect">
            <a:avLst/>
          </a:prstGeom>
        </p:spPr>
        <p:txBody>
          <a:bodyPr spcFirstLastPara="1" vert="horz" wrap="square" lIns="91425" tIns="91425" rIns="91425" bIns="91425" rtlCol="0" anchor="ctr" anchorCtr="0">
            <a:noAutofit/>
          </a:bodyPr>
          <a:lstStyle/>
          <a:p>
            <a:pPr algn="l"/>
            <a:r>
              <a:rPr lang="en-GB" dirty="0"/>
              <a:t>Twinkle, twinkle, little sequence</a:t>
            </a:r>
            <a:endParaRPr dirty="0"/>
          </a:p>
        </p:txBody>
      </p:sp>
      <p:pic>
        <p:nvPicPr>
          <p:cNvPr id="231" name="Google Shape;231;p27"/>
          <p:cNvPicPr preferRelativeResize="0"/>
          <p:nvPr/>
        </p:nvPicPr>
        <p:blipFill rotWithShape="1">
          <a:blip r:embed="rId3">
            <a:alphaModFix/>
          </a:blip>
          <a:srcRect t="20633"/>
          <a:stretch/>
        </p:blipFill>
        <p:spPr>
          <a:xfrm>
            <a:off x="4736600" y="2632999"/>
            <a:ext cx="4096500" cy="2329571"/>
          </a:xfrm>
          <a:prstGeom prst="rect">
            <a:avLst/>
          </a:prstGeom>
          <a:noFill/>
          <a:ln>
            <a:noFill/>
          </a:ln>
        </p:spPr>
      </p:pic>
      <p:sp>
        <p:nvSpPr>
          <p:cNvPr id="3" name="Subtitle 2">
            <a:extLst>
              <a:ext uri="{FF2B5EF4-FFF2-40B4-BE49-F238E27FC236}">
                <a16:creationId xmlns:a16="http://schemas.microsoft.com/office/drawing/2014/main" id="{2BFF6E89-6EEB-D7F6-0A4C-600B262BC46D}"/>
              </a:ext>
            </a:extLst>
          </p:cNvPr>
          <p:cNvSpPr>
            <a:spLocks noGrp="1"/>
          </p:cNvSpPr>
          <p:nvPr>
            <p:ph type="subTitle" idx="3"/>
          </p:nvPr>
        </p:nvSpPr>
        <p:spPr/>
        <p:txBody>
          <a:bodyPr/>
          <a:lstStyle/>
          <a:p>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pPr marL="0" indent="0">
              <a:buNone/>
            </a:pPr>
            <a:r>
              <a:rPr dirty="0"/>
              <a:t>Predictions: Future trends in software development based on emerging industry needs.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Learning O</a:t>
            </a:r>
            <a:r>
              <a:rPr lang="en-US" dirty="0"/>
              <a:t>utcomes</a:t>
            </a:r>
            <a:endParaRPr dirty="0"/>
          </a:p>
        </p:txBody>
      </p:sp>
      <p:sp>
        <p:nvSpPr>
          <p:cNvPr id="3" name="Content Placeholder 2"/>
          <p:cNvSpPr>
            <a:spLocks noGrp="1"/>
          </p:cNvSpPr>
          <p:nvPr>
            <p:ph idx="1"/>
          </p:nvPr>
        </p:nvSpPr>
        <p:spPr/>
        <p:txBody>
          <a:bodyPr>
            <a:normAutofit fontScale="77500" lnSpcReduction="20000"/>
          </a:bodyPr>
          <a:lstStyle/>
          <a:p>
            <a:r>
              <a:rPr dirty="0"/>
              <a:t>Identify the key types of data each identified industry relies on.</a:t>
            </a:r>
          </a:p>
          <a:p>
            <a:r>
              <a:rPr dirty="0"/>
              <a:t>Explain how data security considerations may differ among the industries.</a:t>
            </a:r>
          </a:p>
          <a:p>
            <a:r>
              <a:rPr dirty="0"/>
              <a:t>Assess how the volume of data can affect software development decisions.</a:t>
            </a:r>
          </a:p>
          <a:p>
            <a:r>
              <a:rPr lang="en-US" dirty="0"/>
              <a:t>D</a:t>
            </a:r>
            <a:r>
              <a:rPr dirty="0"/>
              <a:t>escribe how compliance and regulations influence software development in each industry.</a:t>
            </a:r>
          </a:p>
          <a:p>
            <a:r>
              <a:rPr dirty="0"/>
              <a:t>Articulate how customer needs can influence the rationale for software development in different industries.</a:t>
            </a:r>
          </a:p>
          <a:p>
            <a:r>
              <a:rPr dirty="0"/>
              <a:t>Evaluate the role of innovation and competition in shaping software development rationale in one selected industry.</a:t>
            </a:r>
          </a:p>
        </p:txBody>
      </p:sp>
    </p:spTree>
    <p:extLst>
      <p:ext uri="{BB962C8B-B14F-4D97-AF65-F5344CB8AC3E}">
        <p14:creationId xmlns:p14="http://schemas.microsoft.com/office/powerpoint/2010/main" val="424527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dirty="0"/>
              <a:t>Thank you for your active participation and engagement.</a:t>
            </a:r>
            <a:endParaRPr lang="en-US" dirty="0"/>
          </a:p>
          <a:p>
            <a:r>
              <a:rPr lang="en-GB" dirty="0"/>
              <a:t>Any Qs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Key Types of Data in Different Industries</a:t>
            </a:r>
          </a:p>
        </p:txBody>
      </p:sp>
      <p:sp>
        <p:nvSpPr>
          <p:cNvPr id="3" name="Content Placeholder 2"/>
          <p:cNvSpPr>
            <a:spLocks noGrp="1"/>
          </p:cNvSpPr>
          <p:nvPr>
            <p:ph idx="1"/>
          </p:nvPr>
        </p:nvSpPr>
        <p:spPr>
          <a:xfrm>
            <a:off x="457200" y="1600200"/>
            <a:ext cx="5029200" cy="4525963"/>
          </a:xfrm>
        </p:spPr>
        <p:txBody>
          <a:bodyPr>
            <a:normAutofit fontScale="92500" lnSpcReduction="20000"/>
          </a:bodyPr>
          <a:lstStyle/>
          <a:p>
            <a:r>
              <a:rPr dirty="0"/>
              <a:t>Healthcare: Beyond records - telemedicine data, genome databases, AI diagnostic tools. Finance: Beyond transactions - predictive analysis data, algorithmic trading patterns, customer risk profiles. Retail: Beyond sales - customer online </a:t>
            </a:r>
            <a:r>
              <a:rPr lang="en-US" dirty="0" err="1"/>
              <a:t>behaviour</a:t>
            </a:r>
            <a:r>
              <a:rPr dirty="0"/>
              <a:t>, predictive restocking, AI-driven recommendation systems.</a:t>
            </a:r>
          </a:p>
        </p:txBody>
      </p:sp>
      <p:pic>
        <p:nvPicPr>
          <p:cNvPr id="1026" name="Picture 2" descr="11 Industries That Benefits the Most From Data Science - GeeksforGeeks">
            <a:extLst>
              <a:ext uri="{FF2B5EF4-FFF2-40B4-BE49-F238E27FC236}">
                <a16:creationId xmlns:a16="http://schemas.microsoft.com/office/drawing/2014/main" id="{72358BF2-2162-DCE2-1A0D-568F494C5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243" y="4622064"/>
            <a:ext cx="4187757" cy="2090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Activity 1 – Group Discussion</a:t>
            </a:r>
            <a:r>
              <a:rPr lang="en-US" dirty="0"/>
              <a:t> (10 mins)</a:t>
            </a:r>
            <a:endParaRPr dirty="0"/>
          </a:p>
        </p:txBody>
      </p:sp>
      <p:sp>
        <p:nvSpPr>
          <p:cNvPr id="3" name="Content Placeholder 2"/>
          <p:cNvSpPr>
            <a:spLocks noGrp="1"/>
          </p:cNvSpPr>
          <p:nvPr>
            <p:ph idx="1"/>
          </p:nvPr>
        </p:nvSpPr>
        <p:spPr/>
        <p:txBody>
          <a:bodyPr/>
          <a:lstStyle/>
          <a:p>
            <a:r>
              <a:t>Choose the Entertainment Industry. Discuss the range from streaming habits to virtual reality data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Data Security Considerations Among Industries</a:t>
            </a:r>
          </a:p>
        </p:txBody>
      </p:sp>
      <p:sp>
        <p:nvSpPr>
          <p:cNvPr id="3" name="Content Placeholder 2"/>
          <p:cNvSpPr>
            <a:spLocks noGrp="1"/>
          </p:cNvSpPr>
          <p:nvPr>
            <p:ph idx="1"/>
          </p:nvPr>
        </p:nvSpPr>
        <p:spPr/>
        <p:txBody>
          <a:bodyPr/>
          <a:lstStyle/>
          <a:p>
            <a:r>
              <a:t>Healthcare: Beyond confidentiality - ensuring data integrity, ransomware threats. Finance: Beyond transactions - insider trading data monitoring, AI-driven fraud detection. Retail: Beyond payment security - protection of customer behavior data, securing supplier chain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Data Security Considerations</a:t>
            </a:r>
            <a:r>
              <a:rPr lang="en-US" dirty="0"/>
              <a:t> Video</a:t>
            </a:r>
            <a:endParaRPr dirty="0"/>
          </a:p>
        </p:txBody>
      </p:sp>
      <p:pic>
        <p:nvPicPr>
          <p:cNvPr id="4" name="Online Media 3" title="Data Security vs. Data Privacy vs. Data Protection">
            <a:hlinkClick r:id="" action="ppaction://media"/>
            <a:extLst>
              <a:ext uri="{FF2B5EF4-FFF2-40B4-BE49-F238E27FC236}">
                <a16:creationId xmlns:a16="http://schemas.microsoft.com/office/drawing/2014/main" id="{A37C6B04-34B9-269F-0602-761ED7A9F55E}"/>
              </a:ext>
            </a:extLst>
          </p:cNvPr>
          <p:cNvPicPr>
            <a:picLocks noRot="1" noChangeAspect="1"/>
          </p:cNvPicPr>
          <p:nvPr>
            <a:videoFile r:link="rId1"/>
          </p:nvPr>
        </p:nvPicPr>
        <p:blipFill>
          <a:blip r:embed="rId4"/>
          <a:stretch>
            <a:fillRect/>
          </a:stretch>
        </p:blipFill>
        <p:spPr>
          <a:xfrm>
            <a:off x="670312" y="1566591"/>
            <a:ext cx="7766655" cy="4388160"/>
          </a:xfrm>
          <a:prstGeom prst="rect">
            <a:avLst/>
          </a:prstGeom>
        </p:spPr>
      </p:pic>
    </p:spTree>
    <p:extLst>
      <p:ext uri="{BB962C8B-B14F-4D97-AF65-F5344CB8AC3E}">
        <p14:creationId xmlns:p14="http://schemas.microsoft.com/office/powerpoint/2010/main" val="182388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Activity 2 – Pair Work</a:t>
            </a:r>
          </a:p>
        </p:txBody>
      </p:sp>
      <p:sp>
        <p:nvSpPr>
          <p:cNvPr id="3" name="Content Placeholder 2"/>
          <p:cNvSpPr>
            <a:spLocks noGrp="1"/>
          </p:cNvSpPr>
          <p:nvPr>
            <p:ph idx="1"/>
          </p:nvPr>
        </p:nvSpPr>
        <p:spPr/>
        <p:txBody>
          <a:bodyPr/>
          <a:lstStyle/>
          <a:p>
            <a:r>
              <a:rPr dirty="0"/>
              <a:t>Deep dive into the Equifax data breach. Discuss implications, public reaction, and post-breach measures.</a:t>
            </a:r>
            <a:endParaRPr lang="en-US" dirty="0"/>
          </a:p>
          <a:p>
            <a:r>
              <a:rPr lang="en-GB" dirty="0">
                <a:hlinkClick r:id="rId3"/>
              </a:rPr>
              <a:t>https://www.cnbc.com/2019/07/22/what-you-need-to-know-equifax-data-breach-700-million-settlement.html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Volume of Data and Software Development</a:t>
            </a:r>
          </a:p>
        </p:txBody>
      </p:sp>
      <p:sp>
        <p:nvSpPr>
          <p:cNvPr id="3" name="Content Placeholder 2"/>
          <p:cNvSpPr>
            <a:spLocks noGrp="1"/>
          </p:cNvSpPr>
          <p:nvPr>
            <p:ph idx="1"/>
          </p:nvPr>
        </p:nvSpPr>
        <p:spPr/>
        <p:txBody>
          <a:bodyPr/>
          <a:lstStyle/>
          <a:p>
            <a:r>
              <a:t>The infrastructural challenges: Data centers, cloud migration, latency issues. Software design considerations: Modular designs, microservices, decoupling data from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2379</Words>
  <Application>Microsoft Office PowerPoint</Application>
  <PresentationFormat>On-screen Show (4:3)</PresentationFormat>
  <Paragraphs>196</Paragraphs>
  <Slides>35</Slides>
  <Notes>34</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Quicksand</vt:lpstr>
      <vt:lpstr>Quicksand Medium</vt:lpstr>
      <vt:lpstr>Roboto Mono</vt:lpstr>
      <vt:lpstr>Office Theme</vt:lpstr>
      <vt:lpstr>Skills Bootcamp Classroom Rules</vt:lpstr>
      <vt:lpstr>Software Developer Bootcamp</vt:lpstr>
      <vt:lpstr>Learning Outcomes</vt:lpstr>
      <vt:lpstr>Key Types of Data in Different Industries</vt:lpstr>
      <vt:lpstr>Activity 1 – Group Discussion (10 mins)</vt:lpstr>
      <vt:lpstr>Data Security Considerations Among Industries</vt:lpstr>
      <vt:lpstr>Data Security Considerations Video</vt:lpstr>
      <vt:lpstr>Activity 2 – Pair Work</vt:lpstr>
      <vt:lpstr>Volume of Data and Software Development</vt:lpstr>
      <vt:lpstr>Activity 3 – Individual Reflection</vt:lpstr>
      <vt:lpstr>Compliance and Regulations in Software Development</vt:lpstr>
      <vt:lpstr>Compliance and Regulations in Software Development Video</vt:lpstr>
      <vt:lpstr>Activity 4 – Group Activity</vt:lpstr>
      <vt:lpstr>Customer Needs in Software Development</vt:lpstr>
      <vt:lpstr>Customer Needs in Software Development Video</vt:lpstr>
      <vt:lpstr>Activity 5 – Individual Task</vt:lpstr>
      <vt:lpstr>Innovation and Competition in Software Development</vt:lpstr>
      <vt:lpstr>Activity 6 – Group Discussion</vt:lpstr>
      <vt:lpstr>Integrated development environments (IDEs)</vt:lpstr>
      <vt:lpstr>Integrated development environments (IDEs)</vt:lpstr>
      <vt:lpstr>Integrated development environments (IDEs)</vt:lpstr>
      <vt:lpstr>Integrated development environments (IDEs)</vt:lpstr>
      <vt:lpstr>Integrated development environments (IDEs)</vt:lpstr>
      <vt:lpstr>Integrated development environments (IDEs)</vt:lpstr>
      <vt:lpstr>Integrated development environments (IDEs)</vt:lpstr>
      <vt:lpstr>Integrated development environments (IDEs)</vt:lpstr>
      <vt:lpstr>Question</vt:lpstr>
      <vt:lpstr>Question</vt:lpstr>
      <vt:lpstr>Your first Python code</vt:lpstr>
      <vt:lpstr>Twinkle, twinkle, little sequence</vt:lpstr>
      <vt:lpstr>Twinkle, twinkle, little sequence</vt:lpstr>
      <vt:lpstr>Twinkle, twinkle, little sequence</vt:lpstr>
      <vt:lpstr>Conclusion</vt:lpstr>
      <vt:lpstr>Learning Outcomes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Software Development in Different Industries</dc:title>
  <dc:subject/>
  <dc:creator>User</dc:creator>
  <cp:keywords/>
  <dc:description>generated using python-pptx</dc:description>
  <cp:lastModifiedBy>Daanish hussain</cp:lastModifiedBy>
  <cp:revision>28</cp:revision>
  <dcterms:created xsi:type="dcterms:W3CDTF">2013-01-27T09:14:16Z</dcterms:created>
  <dcterms:modified xsi:type="dcterms:W3CDTF">2023-11-29T19:54:47Z</dcterms:modified>
  <cp:category/>
</cp:coreProperties>
</file>