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319" r:id="rId2"/>
    <p:sldId id="256" r:id="rId3"/>
    <p:sldId id="257" r:id="rId4"/>
    <p:sldId id="268" r:id="rId5"/>
    <p:sldId id="267" r:id="rId6"/>
    <p:sldId id="266" r:id="rId7"/>
    <p:sldId id="265" r:id="rId8"/>
    <p:sldId id="264" r:id="rId9"/>
    <p:sldId id="321" r:id="rId10"/>
    <p:sldId id="322" r:id="rId11"/>
    <p:sldId id="323" r:id="rId12"/>
    <p:sldId id="324" r:id="rId13"/>
    <p:sldId id="325" r:id="rId14"/>
    <p:sldId id="263" r:id="rId15"/>
    <p:sldId id="262" r:id="rId16"/>
    <p:sldId id="261" r:id="rId17"/>
    <p:sldId id="260" r:id="rId18"/>
    <p:sldId id="269" r:id="rId19"/>
    <p:sldId id="270" r:id="rId20"/>
    <p:sldId id="271" r:id="rId21"/>
    <p:sldId id="326" r:id="rId22"/>
    <p:sldId id="327" r:id="rId23"/>
    <p:sldId id="328" r:id="rId24"/>
    <p:sldId id="329" r:id="rId25"/>
    <p:sldId id="330" r:id="rId26"/>
    <p:sldId id="272" r:id="rId27"/>
    <p:sldId id="274" r:id="rId28"/>
    <p:sldId id="275" r:id="rId29"/>
    <p:sldId id="276" r:id="rId30"/>
    <p:sldId id="279" r:id="rId31"/>
    <p:sldId id="280" r:id="rId32"/>
    <p:sldId id="281" r:id="rId33"/>
    <p:sldId id="331" r:id="rId34"/>
    <p:sldId id="282" r:id="rId35"/>
    <p:sldId id="332" r:id="rId36"/>
    <p:sldId id="283" r:id="rId37"/>
    <p:sldId id="333" r:id="rId38"/>
    <p:sldId id="284" r:id="rId39"/>
    <p:sldId id="285" r:id="rId40"/>
    <p:sldId id="339" r:id="rId41"/>
    <p:sldId id="340" r:id="rId42"/>
    <p:sldId id="273" r:id="rId43"/>
    <p:sldId id="341" r:id="rId44"/>
    <p:sldId id="342" r:id="rId45"/>
    <p:sldId id="277" r:id="rId46"/>
    <p:sldId id="278" r:id="rId47"/>
    <p:sldId id="343" r:id="rId48"/>
    <p:sldId id="344" r:id="rId49"/>
    <p:sldId id="345" r:id="rId50"/>
    <p:sldId id="346" r:id="rId51"/>
    <p:sldId id="334" r:id="rId52"/>
    <p:sldId id="287" r:id="rId53"/>
    <p:sldId id="288"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98" autoAdjust="0"/>
    <p:restoredTop sz="91139" autoAdjust="0"/>
  </p:normalViewPr>
  <p:slideViewPr>
    <p:cSldViewPr snapToGrid="0">
      <p:cViewPr varScale="1">
        <p:scale>
          <a:sx n="81" d="100"/>
          <a:sy n="81" d="100"/>
        </p:scale>
        <p:origin x="126" y="4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DFE834-33CF-41B5-83D0-E9B91EE8988A}" type="datetimeFigureOut">
              <a:rPr lang="en-GB" smtClean="0"/>
              <a:t>09/04/2024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93E500-F7A2-4162-9873-0CBC30FB8025}" type="slidenum">
              <a:rPr lang="en-GB" smtClean="0"/>
              <a:t>‹#›</a:t>
            </a:fld>
            <a:endParaRPr lang="en-GB"/>
          </a:p>
        </p:txBody>
      </p:sp>
    </p:spTree>
    <p:extLst>
      <p:ext uri="{BB962C8B-B14F-4D97-AF65-F5344CB8AC3E}">
        <p14:creationId xmlns:p14="http://schemas.microsoft.com/office/powerpoint/2010/main" val="1025888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pixabay.com/photos/thunder-thunderstorm-violet-purple-953118/"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pixabay.com/illustrations/background-video-game-80s-aliens-3311042/"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B93E500-F7A2-4162-9873-0CBC30FB8025}" type="slidenum">
              <a:rPr lang="en-GB" smtClean="0"/>
              <a:t>1</a:t>
            </a:fld>
            <a:endParaRPr lang="en-GB"/>
          </a:p>
        </p:txBody>
      </p:sp>
    </p:spTree>
    <p:extLst>
      <p:ext uri="{BB962C8B-B14F-4D97-AF65-F5344CB8AC3E}">
        <p14:creationId xmlns:p14="http://schemas.microsoft.com/office/powerpoint/2010/main" val="7739609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Arial" panose="020B0604020202020204" pitchFamily="34" charset="0"/>
              </a:rPr>
              <a:t>Algorithms are the backbone of any software application. They allow us to solve problems efficiently and automate various tasks.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a:p>
            <a:endParaRPr lang="en-GB" dirty="0"/>
          </a:p>
        </p:txBody>
      </p:sp>
      <p:sp>
        <p:nvSpPr>
          <p:cNvPr id="4" name="Slide Number Placeholder 3"/>
          <p:cNvSpPr>
            <a:spLocks noGrp="1"/>
          </p:cNvSpPr>
          <p:nvPr>
            <p:ph type="sldNum" sz="quarter" idx="5"/>
          </p:nvPr>
        </p:nvSpPr>
        <p:spPr/>
        <p:txBody>
          <a:bodyPr/>
          <a:lstStyle/>
          <a:p>
            <a:fld id="{2B93E500-F7A2-4162-9873-0CBC30FB8025}" type="slidenum">
              <a:rPr lang="en-GB" smtClean="0"/>
              <a:t>27</a:t>
            </a:fld>
            <a:endParaRPr lang="en-GB"/>
          </a:p>
        </p:txBody>
      </p:sp>
    </p:spTree>
    <p:extLst>
      <p:ext uri="{BB962C8B-B14F-4D97-AF65-F5344CB8AC3E}">
        <p14:creationId xmlns:p14="http://schemas.microsoft.com/office/powerpoint/2010/main" val="15679410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dirty="0"/>
              <a:t>Algorithms are an important part of software development and can provide many advantages, such as improved efficiency, scalability, and accuracy.</a:t>
            </a:r>
          </a:p>
          <a:p>
            <a:pPr>
              <a:buFontTx/>
              <a:buChar char="•"/>
            </a:pPr>
            <a:r>
              <a:rPr lang="en-US" dirty="0"/>
              <a:t>When choosing an algorithm for a software project, it is important to consider the complexity of the problem and the resources available.</a:t>
            </a:r>
          </a:p>
          <a:p>
            <a:pPr>
              <a:buFontTx/>
              <a:buChar char="•"/>
            </a:pPr>
            <a:r>
              <a:rPr lang="en-US" dirty="0"/>
              <a:t>It is also important to follow best practices when using algorithms, such as testing and debugging to ensure they are working correctly and efficiently.</a:t>
            </a:r>
            <a:endParaRPr lang="en-GB" dirty="0"/>
          </a:p>
          <a:p>
            <a:endParaRPr lang="en-GB" dirty="0"/>
          </a:p>
        </p:txBody>
      </p:sp>
      <p:sp>
        <p:nvSpPr>
          <p:cNvPr id="4" name="Slide Number Placeholder 3"/>
          <p:cNvSpPr>
            <a:spLocks noGrp="1"/>
          </p:cNvSpPr>
          <p:nvPr>
            <p:ph type="sldNum" sz="quarter" idx="5"/>
          </p:nvPr>
        </p:nvSpPr>
        <p:spPr/>
        <p:txBody>
          <a:bodyPr/>
          <a:lstStyle/>
          <a:p>
            <a:fld id="{2B93E500-F7A2-4162-9873-0CBC30FB8025}" type="slidenum">
              <a:rPr lang="en-GB" smtClean="0"/>
              <a:t>29</a:t>
            </a:fld>
            <a:endParaRPr lang="en-GB"/>
          </a:p>
        </p:txBody>
      </p:sp>
    </p:spTree>
    <p:extLst>
      <p:ext uri="{BB962C8B-B14F-4D97-AF65-F5344CB8AC3E}">
        <p14:creationId xmlns:p14="http://schemas.microsoft.com/office/powerpoint/2010/main" val="24057074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Arial" panose="020B0604020202020204" pitchFamily="34" charset="0"/>
              </a:rPr>
              <a:t>Platform choices refer to the selection of operating systems, databases, and other technologies that will host and run your software.</a:t>
            </a:r>
          </a:p>
          <a:p>
            <a:endParaRPr lang="en-GB" dirty="0"/>
          </a:p>
        </p:txBody>
      </p:sp>
      <p:sp>
        <p:nvSpPr>
          <p:cNvPr id="4" name="Slide Number Placeholder 3"/>
          <p:cNvSpPr>
            <a:spLocks noGrp="1"/>
          </p:cNvSpPr>
          <p:nvPr>
            <p:ph type="sldNum" sz="quarter" idx="5"/>
          </p:nvPr>
        </p:nvSpPr>
        <p:spPr/>
        <p:txBody>
          <a:bodyPr/>
          <a:lstStyle/>
          <a:p>
            <a:fld id="{2B93E500-F7A2-4162-9873-0CBC30FB8025}" type="slidenum">
              <a:rPr lang="en-GB" smtClean="0"/>
              <a:t>31</a:t>
            </a:fld>
            <a:endParaRPr lang="en-GB"/>
          </a:p>
        </p:txBody>
      </p:sp>
    </p:spTree>
    <p:extLst>
      <p:ext uri="{BB962C8B-B14F-4D97-AF65-F5344CB8AC3E}">
        <p14:creationId xmlns:p14="http://schemas.microsoft.com/office/powerpoint/2010/main" val="530666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Arial" panose="020B0604020202020204" pitchFamily="34" charset="0"/>
              </a:rPr>
              <a:t>Choosing the right platform is crucial for scalability, performance, and reaching the intended user base.</a:t>
            </a:r>
          </a:p>
          <a:p>
            <a:endParaRPr lang="en-GB" dirty="0"/>
          </a:p>
        </p:txBody>
      </p:sp>
      <p:sp>
        <p:nvSpPr>
          <p:cNvPr id="4" name="Slide Number Placeholder 3"/>
          <p:cNvSpPr>
            <a:spLocks noGrp="1"/>
          </p:cNvSpPr>
          <p:nvPr>
            <p:ph type="sldNum" sz="quarter" idx="5"/>
          </p:nvPr>
        </p:nvSpPr>
        <p:spPr/>
        <p:txBody>
          <a:bodyPr/>
          <a:lstStyle/>
          <a:p>
            <a:fld id="{2B93E500-F7A2-4162-9873-0CBC30FB8025}" type="slidenum">
              <a:rPr lang="en-GB" smtClean="0"/>
              <a:t>37</a:t>
            </a:fld>
            <a:endParaRPr lang="en-GB"/>
          </a:p>
        </p:txBody>
      </p:sp>
    </p:spTree>
    <p:extLst>
      <p:ext uri="{BB962C8B-B14F-4D97-AF65-F5344CB8AC3E}">
        <p14:creationId xmlns:p14="http://schemas.microsoft.com/office/powerpoint/2010/main" val="14306149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Arial" panose="020B0604020202020204" pitchFamily="34" charset="0"/>
              </a:rPr>
              <a:t>When choosing a platform, consider factors like its scale, performance metrics, and whether it aligns with your target user base.</a:t>
            </a:r>
          </a:p>
          <a:p>
            <a:endParaRPr lang="en-GB" dirty="0"/>
          </a:p>
        </p:txBody>
      </p:sp>
      <p:sp>
        <p:nvSpPr>
          <p:cNvPr id="4" name="Slide Number Placeholder 3"/>
          <p:cNvSpPr>
            <a:spLocks noGrp="1"/>
          </p:cNvSpPr>
          <p:nvPr>
            <p:ph type="sldNum" sz="quarter" idx="5"/>
          </p:nvPr>
        </p:nvSpPr>
        <p:spPr/>
        <p:txBody>
          <a:bodyPr/>
          <a:lstStyle/>
          <a:p>
            <a:fld id="{2B93E500-F7A2-4162-9873-0CBC30FB8025}" type="slidenum">
              <a:rPr lang="en-GB" smtClean="0"/>
              <a:t>38</a:t>
            </a:fld>
            <a:endParaRPr lang="en-GB"/>
          </a:p>
        </p:txBody>
      </p:sp>
    </p:spTree>
    <p:extLst>
      <p:ext uri="{BB962C8B-B14F-4D97-AF65-F5344CB8AC3E}">
        <p14:creationId xmlns:p14="http://schemas.microsoft.com/office/powerpoint/2010/main" val="1867505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dirty="0"/>
              <a:t>Choosing the right platform is essential for the success of your business</a:t>
            </a:r>
          </a:p>
          <a:p>
            <a:pPr>
              <a:buFontTx/>
              <a:buChar char="•"/>
            </a:pPr>
            <a:r>
              <a:rPr lang="en-US" dirty="0"/>
              <a:t>It is important to understand the different factors to consider when choosing a platform</a:t>
            </a:r>
          </a:p>
          <a:p>
            <a:pPr>
              <a:buFontTx/>
              <a:buChar char="•"/>
            </a:pPr>
            <a:r>
              <a:rPr lang="en-US" dirty="0"/>
              <a:t>It is also important to understand the impact of evolving industry needs on platform choice</a:t>
            </a:r>
            <a:endParaRPr lang="en-GB" dirty="0"/>
          </a:p>
          <a:p>
            <a:endParaRPr lang="en-GB" dirty="0"/>
          </a:p>
        </p:txBody>
      </p:sp>
      <p:sp>
        <p:nvSpPr>
          <p:cNvPr id="4" name="Slide Number Placeholder 3"/>
          <p:cNvSpPr>
            <a:spLocks noGrp="1"/>
          </p:cNvSpPr>
          <p:nvPr>
            <p:ph type="sldNum" sz="quarter" idx="5"/>
          </p:nvPr>
        </p:nvSpPr>
        <p:spPr/>
        <p:txBody>
          <a:bodyPr/>
          <a:lstStyle/>
          <a:p>
            <a:fld id="{2B93E500-F7A2-4162-9873-0CBC30FB8025}" type="slidenum">
              <a:rPr lang="en-GB" smtClean="0"/>
              <a:t>39</a:t>
            </a:fld>
            <a:endParaRPr lang="en-GB"/>
          </a:p>
        </p:txBody>
      </p:sp>
    </p:spTree>
    <p:extLst>
      <p:ext uri="{BB962C8B-B14F-4D97-AF65-F5344CB8AC3E}">
        <p14:creationId xmlns:p14="http://schemas.microsoft.com/office/powerpoint/2010/main" val="27007385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a75856038d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a75856038d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000">
                <a:latin typeface="Quicksand"/>
                <a:ea typeface="Quicksand"/>
                <a:cs typeface="Quicksand"/>
                <a:sym typeface="Quicksand"/>
              </a:rPr>
              <a:t>Image source: </a:t>
            </a:r>
            <a:r>
              <a:rPr lang="en-GB" sz="1000" u="sng">
                <a:solidFill>
                  <a:schemeClr val="hlink"/>
                </a:solidFill>
                <a:latin typeface="Quicksand"/>
                <a:ea typeface="Quicksand"/>
                <a:cs typeface="Quicksand"/>
                <a:sym typeface="Quicksand"/>
                <a:hlinkClick r:id="rId3"/>
              </a:rPr>
              <a:t>https://pixabay.com/photos/thunder-thunderstorm-violet-purple-953118/</a:t>
            </a:r>
            <a:endParaRPr sz="1000">
              <a:latin typeface="Quicksand"/>
              <a:ea typeface="Quicksand"/>
              <a:cs typeface="Quicksand"/>
              <a:sym typeface="Quicksan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a75856038d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a75856038d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000">
                <a:latin typeface="Quicksand"/>
                <a:ea typeface="Quicksand"/>
                <a:cs typeface="Quicksand"/>
                <a:sym typeface="Quicksand"/>
              </a:rPr>
              <a:t>Image source: </a:t>
            </a:r>
            <a:r>
              <a:rPr lang="en-GB" sz="1000" u="sng">
                <a:solidFill>
                  <a:schemeClr val="hlink"/>
                </a:solidFill>
                <a:latin typeface="Quicksand"/>
                <a:ea typeface="Quicksand"/>
                <a:cs typeface="Quicksand"/>
                <a:sym typeface="Quicksand"/>
                <a:hlinkClick r:id="rId3"/>
              </a:rPr>
              <a:t>https://pixabay.com/illustrations/background-video-game-80s-aliens-3311042/</a:t>
            </a:r>
            <a:endParaRPr sz="1000">
              <a:latin typeface="Quicksand"/>
              <a:ea typeface="Quicksand"/>
              <a:cs typeface="Quicksand"/>
              <a:sym typeface="Quicksan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a75856038d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a75856038d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a75856038d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a75856038d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Today, we're going to delve into some of the most critical aspects of software development: data structures, algorithms, and platform choices.</a:t>
            </a:r>
          </a:p>
        </p:txBody>
      </p:sp>
      <p:sp>
        <p:nvSpPr>
          <p:cNvPr id="4" name="Slide Number Placeholder 3"/>
          <p:cNvSpPr>
            <a:spLocks noGrp="1"/>
          </p:cNvSpPr>
          <p:nvPr>
            <p:ph type="sldNum" sz="quarter" idx="5"/>
          </p:nvPr>
        </p:nvSpPr>
        <p:spPr/>
        <p:txBody>
          <a:bodyPr/>
          <a:lstStyle/>
          <a:p>
            <a:fld id="{099BEB23-2657-413B-91D9-E3CA6BAA7F18}" type="slidenum">
              <a:rPr lang="en-GB" smtClean="0"/>
              <a:t>3</a:t>
            </a:fld>
            <a:endParaRPr lang="en-GB"/>
          </a:p>
        </p:txBody>
      </p:sp>
    </p:spTree>
    <p:extLst>
      <p:ext uri="{BB962C8B-B14F-4D97-AF65-F5344CB8AC3E}">
        <p14:creationId xmlns:p14="http://schemas.microsoft.com/office/powerpoint/2010/main" val="17619658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a75856038d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a75856038d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a75856038d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a75856038d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a75856038d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a75856038d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A5 Worksheet – Another function</a:t>
            </a: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a75856038d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a75856038d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a75856038d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a75856038d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a75856038d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a75856038d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a75856038d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a75856038d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99BEB23-2657-413B-91D9-E3CA6BAA7F18}" type="slidenum">
              <a:rPr lang="en-GB" smtClean="0"/>
              <a:t>51</a:t>
            </a:fld>
            <a:endParaRPr lang="en-GB"/>
          </a:p>
        </p:txBody>
      </p:sp>
    </p:spTree>
    <p:extLst>
      <p:ext uri="{BB962C8B-B14F-4D97-AF65-F5344CB8AC3E}">
        <p14:creationId xmlns:p14="http://schemas.microsoft.com/office/powerpoint/2010/main" val="671150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Arial" panose="020B0604020202020204" pitchFamily="34" charset="0"/>
              </a:rPr>
              <a:t>We'll start by discussing data structures, move on to algorithms, and finally discuss how to choose the right platform for your software project.</a:t>
            </a:r>
          </a:p>
          <a:p>
            <a:endParaRPr lang="en-GB" dirty="0"/>
          </a:p>
        </p:txBody>
      </p:sp>
      <p:sp>
        <p:nvSpPr>
          <p:cNvPr id="4" name="Slide Number Placeholder 3"/>
          <p:cNvSpPr>
            <a:spLocks noGrp="1"/>
          </p:cNvSpPr>
          <p:nvPr>
            <p:ph type="sldNum" sz="quarter" idx="5"/>
          </p:nvPr>
        </p:nvSpPr>
        <p:spPr/>
        <p:txBody>
          <a:bodyPr/>
          <a:lstStyle/>
          <a:p>
            <a:fld id="{2B93E500-F7A2-4162-9873-0CBC30FB8025}" type="slidenum">
              <a:rPr lang="en-GB" smtClean="0"/>
              <a:t>4</a:t>
            </a:fld>
            <a:endParaRPr lang="en-GB"/>
          </a:p>
        </p:txBody>
      </p:sp>
    </p:spTree>
    <p:extLst>
      <p:ext uri="{BB962C8B-B14F-4D97-AF65-F5344CB8AC3E}">
        <p14:creationId xmlns:p14="http://schemas.microsoft.com/office/powerpoint/2010/main" val="2246561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Arial" panose="020B0604020202020204" pitchFamily="34" charset="0"/>
              </a:rPr>
              <a:t>Data structures are specialised formats for organising and storing data on a computer. They include arrays, linked lists, stacks, and more. Understanding data structures is crucial for efficient programming.</a:t>
            </a:r>
          </a:p>
          <a:p>
            <a:endParaRPr lang="en-GB" dirty="0"/>
          </a:p>
        </p:txBody>
      </p:sp>
      <p:sp>
        <p:nvSpPr>
          <p:cNvPr id="4" name="Slide Number Placeholder 3"/>
          <p:cNvSpPr>
            <a:spLocks noGrp="1"/>
          </p:cNvSpPr>
          <p:nvPr>
            <p:ph type="sldNum" sz="quarter" idx="5"/>
          </p:nvPr>
        </p:nvSpPr>
        <p:spPr/>
        <p:txBody>
          <a:bodyPr/>
          <a:lstStyle/>
          <a:p>
            <a:fld id="{2B93E500-F7A2-4162-9873-0CBC30FB8025}" type="slidenum">
              <a:rPr lang="en-GB" smtClean="0"/>
              <a:t>5</a:t>
            </a:fld>
            <a:endParaRPr lang="en-GB"/>
          </a:p>
        </p:txBody>
      </p:sp>
    </p:spTree>
    <p:extLst>
      <p:ext uri="{BB962C8B-B14F-4D97-AF65-F5344CB8AC3E}">
        <p14:creationId xmlns:p14="http://schemas.microsoft.com/office/powerpoint/2010/main" val="114252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structures come in various types, such as arrays, linked lists, stacks, queues, trees, and hash tables, each with its own set of advantages and use-cases.</a:t>
            </a:r>
            <a:endParaRPr lang="en-GB" dirty="0"/>
          </a:p>
        </p:txBody>
      </p:sp>
      <p:sp>
        <p:nvSpPr>
          <p:cNvPr id="4" name="Slide Number Placeholder 3"/>
          <p:cNvSpPr>
            <a:spLocks noGrp="1"/>
          </p:cNvSpPr>
          <p:nvPr>
            <p:ph type="sldNum" sz="quarter" idx="5"/>
          </p:nvPr>
        </p:nvSpPr>
        <p:spPr/>
        <p:txBody>
          <a:bodyPr/>
          <a:lstStyle/>
          <a:p>
            <a:fld id="{2B93E500-F7A2-4162-9873-0CBC30FB8025}" type="slidenum">
              <a:rPr lang="en-GB" smtClean="0"/>
              <a:t>6</a:t>
            </a:fld>
            <a:endParaRPr lang="en-GB"/>
          </a:p>
        </p:txBody>
      </p:sp>
    </p:spTree>
    <p:extLst>
      <p:ext uri="{BB962C8B-B14F-4D97-AF65-F5344CB8AC3E}">
        <p14:creationId xmlns:p14="http://schemas.microsoft.com/office/powerpoint/2010/main" val="2696811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Arial" panose="020B0604020202020204" pitchFamily="34" charset="0"/>
              </a:rPr>
              <a:t>Data structures are vital for the efficient storage and retrieval of data, which becomes increasingly important as your software scales. </a:t>
            </a:r>
            <a:r>
              <a:rPr lang="en-US" sz="1800" kern="100" dirty="0">
                <a:effectLst/>
                <a:latin typeface="Calibri" panose="020F0502020204030204" pitchFamily="34" charset="0"/>
                <a:ea typeface="Calibri" panose="020F0502020204030204" pitchFamily="34" charset="0"/>
                <a:cs typeface="Arial" panose="020B0604020202020204" pitchFamily="34" charset="0"/>
              </a:rPr>
              <a:t>Data structures find applications in various domains, such as database management, computer graphics, artificial intelligence, and network routing, to name a few.</a:t>
            </a: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a:p>
            <a:endParaRPr lang="en-GB" dirty="0"/>
          </a:p>
        </p:txBody>
      </p:sp>
      <p:sp>
        <p:nvSpPr>
          <p:cNvPr id="4" name="Slide Number Placeholder 3"/>
          <p:cNvSpPr>
            <a:spLocks noGrp="1"/>
          </p:cNvSpPr>
          <p:nvPr>
            <p:ph type="sldNum" sz="quarter" idx="5"/>
          </p:nvPr>
        </p:nvSpPr>
        <p:spPr/>
        <p:txBody>
          <a:bodyPr/>
          <a:lstStyle/>
          <a:p>
            <a:fld id="{2B93E500-F7A2-4162-9873-0CBC30FB8025}" type="slidenum">
              <a:rPr lang="en-GB" smtClean="0"/>
              <a:t>7</a:t>
            </a:fld>
            <a:endParaRPr lang="en-GB"/>
          </a:p>
        </p:txBody>
      </p:sp>
    </p:spTree>
    <p:extLst>
      <p:ext uri="{BB962C8B-B14F-4D97-AF65-F5344CB8AC3E}">
        <p14:creationId xmlns:p14="http://schemas.microsoft.com/office/powerpoint/2010/main" val="4163216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B93E500-F7A2-4162-9873-0CBC30FB8025}" type="slidenum">
              <a:rPr lang="en-GB" smtClean="0"/>
              <a:t>16</a:t>
            </a:fld>
            <a:endParaRPr lang="en-GB"/>
          </a:p>
        </p:txBody>
      </p:sp>
    </p:spTree>
    <p:extLst>
      <p:ext uri="{BB962C8B-B14F-4D97-AF65-F5344CB8AC3E}">
        <p14:creationId xmlns:p14="http://schemas.microsoft.com/office/powerpoint/2010/main" val="2306735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dirty="0"/>
              <a:t>Data structures are essential for making programs efficient and powerful.</a:t>
            </a:r>
          </a:p>
          <a:p>
            <a:pPr>
              <a:buFontTx/>
              <a:buChar char="•"/>
            </a:pPr>
            <a:r>
              <a:rPr lang="en-US" dirty="0"/>
              <a:t> Using the right data structure for the job can make a program faster, more efficient, and more powerful.</a:t>
            </a:r>
          </a:p>
          <a:p>
            <a:endParaRPr lang="en-GB" dirty="0"/>
          </a:p>
        </p:txBody>
      </p:sp>
      <p:sp>
        <p:nvSpPr>
          <p:cNvPr id="4" name="Slide Number Placeholder 3"/>
          <p:cNvSpPr>
            <a:spLocks noGrp="1"/>
          </p:cNvSpPr>
          <p:nvPr>
            <p:ph type="sldNum" sz="quarter" idx="5"/>
          </p:nvPr>
        </p:nvSpPr>
        <p:spPr/>
        <p:txBody>
          <a:bodyPr/>
          <a:lstStyle/>
          <a:p>
            <a:fld id="{2B93E500-F7A2-4162-9873-0CBC30FB8025}" type="slidenum">
              <a:rPr lang="en-GB" smtClean="0"/>
              <a:t>17</a:t>
            </a:fld>
            <a:endParaRPr lang="en-GB"/>
          </a:p>
        </p:txBody>
      </p:sp>
    </p:spTree>
    <p:extLst>
      <p:ext uri="{BB962C8B-B14F-4D97-AF65-F5344CB8AC3E}">
        <p14:creationId xmlns:p14="http://schemas.microsoft.com/office/powerpoint/2010/main" val="27920523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Arial" panose="020B0604020202020204" pitchFamily="34" charset="0"/>
              </a:rPr>
              <a:t>Algorithms are sets of instructions designed to perform specific tasks. They can be sorting, search, or even complex machine learning algorithms.</a:t>
            </a:r>
          </a:p>
          <a:p>
            <a:endParaRPr lang="en-GB" dirty="0"/>
          </a:p>
        </p:txBody>
      </p:sp>
      <p:sp>
        <p:nvSpPr>
          <p:cNvPr id="4" name="Slide Number Placeholder 3"/>
          <p:cNvSpPr>
            <a:spLocks noGrp="1"/>
          </p:cNvSpPr>
          <p:nvPr>
            <p:ph type="sldNum" sz="quarter" idx="5"/>
          </p:nvPr>
        </p:nvSpPr>
        <p:spPr/>
        <p:txBody>
          <a:bodyPr/>
          <a:lstStyle/>
          <a:p>
            <a:fld id="{2B93E500-F7A2-4162-9873-0CBC30FB8025}" type="slidenum">
              <a:rPr lang="en-GB" smtClean="0"/>
              <a:t>19</a:t>
            </a:fld>
            <a:endParaRPr lang="en-GB"/>
          </a:p>
        </p:txBody>
      </p:sp>
    </p:spTree>
    <p:extLst>
      <p:ext uri="{BB962C8B-B14F-4D97-AF65-F5344CB8AC3E}">
        <p14:creationId xmlns:p14="http://schemas.microsoft.com/office/powerpoint/2010/main" val="1227610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1E891-B7E2-51D6-4347-CDE83753C1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6B127FA-6D65-A77F-6445-21C539231B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DFF4D43-7E02-7FF9-3732-DD1344313717}"/>
              </a:ext>
            </a:extLst>
          </p:cNvPr>
          <p:cNvSpPr>
            <a:spLocks noGrp="1"/>
          </p:cNvSpPr>
          <p:nvPr>
            <p:ph type="dt" sz="half" idx="10"/>
          </p:nvPr>
        </p:nvSpPr>
        <p:spPr/>
        <p:txBody>
          <a:bodyPr/>
          <a:lstStyle/>
          <a:p>
            <a:fld id="{FD26541E-797B-4A96-B72B-5DDD6E82653D}" type="datetimeFigureOut">
              <a:rPr lang="en-GB" smtClean="0"/>
              <a:t>09/04/2024</a:t>
            </a:fld>
            <a:endParaRPr lang="en-GB"/>
          </a:p>
        </p:txBody>
      </p:sp>
      <p:sp>
        <p:nvSpPr>
          <p:cNvPr id="5" name="Footer Placeholder 4">
            <a:extLst>
              <a:ext uri="{FF2B5EF4-FFF2-40B4-BE49-F238E27FC236}">
                <a16:creationId xmlns:a16="http://schemas.microsoft.com/office/drawing/2014/main" id="{D7BB2AA7-B38E-8FD9-2608-C067B667E3C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C18D821-ED2F-C3A0-0388-092B81588047}"/>
              </a:ext>
            </a:extLst>
          </p:cNvPr>
          <p:cNvSpPr>
            <a:spLocks noGrp="1"/>
          </p:cNvSpPr>
          <p:nvPr>
            <p:ph type="sldNum" sz="quarter" idx="12"/>
          </p:nvPr>
        </p:nvSpPr>
        <p:spPr/>
        <p:txBody>
          <a:bodyPr/>
          <a:lstStyle/>
          <a:p>
            <a:fld id="{AAF22A39-309D-4E21-B2BC-8B90CA76F3DD}" type="slidenum">
              <a:rPr lang="en-GB" smtClean="0"/>
              <a:t>‹#›</a:t>
            </a:fld>
            <a:endParaRPr lang="en-GB"/>
          </a:p>
        </p:txBody>
      </p:sp>
    </p:spTree>
    <p:extLst>
      <p:ext uri="{BB962C8B-B14F-4D97-AF65-F5344CB8AC3E}">
        <p14:creationId xmlns:p14="http://schemas.microsoft.com/office/powerpoint/2010/main" val="2500552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9B3F1-8969-C883-6CFE-F7D56DB2340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5774E6-E720-6468-C8A6-0CCD28DB3D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7311F7-A89B-07EE-813E-A0DD6CB4FE25}"/>
              </a:ext>
            </a:extLst>
          </p:cNvPr>
          <p:cNvSpPr>
            <a:spLocks noGrp="1"/>
          </p:cNvSpPr>
          <p:nvPr>
            <p:ph type="dt" sz="half" idx="10"/>
          </p:nvPr>
        </p:nvSpPr>
        <p:spPr/>
        <p:txBody>
          <a:bodyPr/>
          <a:lstStyle/>
          <a:p>
            <a:fld id="{FD26541E-797B-4A96-B72B-5DDD6E82653D}" type="datetimeFigureOut">
              <a:rPr lang="en-GB" smtClean="0"/>
              <a:t>09/04/2024</a:t>
            </a:fld>
            <a:endParaRPr lang="en-GB"/>
          </a:p>
        </p:txBody>
      </p:sp>
      <p:sp>
        <p:nvSpPr>
          <p:cNvPr id="5" name="Footer Placeholder 4">
            <a:extLst>
              <a:ext uri="{FF2B5EF4-FFF2-40B4-BE49-F238E27FC236}">
                <a16:creationId xmlns:a16="http://schemas.microsoft.com/office/drawing/2014/main" id="{8C1DC4DA-EA12-1E53-C808-61FF58413A3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646425-DB85-3244-E94B-DB9C755C6FCB}"/>
              </a:ext>
            </a:extLst>
          </p:cNvPr>
          <p:cNvSpPr>
            <a:spLocks noGrp="1"/>
          </p:cNvSpPr>
          <p:nvPr>
            <p:ph type="sldNum" sz="quarter" idx="12"/>
          </p:nvPr>
        </p:nvSpPr>
        <p:spPr/>
        <p:txBody>
          <a:bodyPr/>
          <a:lstStyle/>
          <a:p>
            <a:fld id="{AAF22A39-309D-4E21-B2BC-8B90CA76F3DD}" type="slidenum">
              <a:rPr lang="en-GB" smtClean="0"/>
              <a:t>‹#›</a:t>
            </a:fld>
            <a:endParaRPr lang="en-GB"/>
          </a:p>
        </p:txBody>
      </p:sp>
    </p:spTree>
    <p:extLst>
      <p:ext uri="{BB962C8B-B14F-4D97-AF65-F5344CB8AC3E}">
        <p14:creationId xmlns:p14="http://schemas.microsoft.com/office/powerpoint/2010/main" val="3763674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F41BCF-1532-7B57-D417-92DD2C71C8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ED58A5B-66E8-E5C4-CDDD-93A238916B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019F3CC-6879-A5AF-4D4F-3710886B8653}"/>
              </a:ext>
            </a:extLst>
          </p:cNvPr>
          <p:cNvSpPr>
            <a:spLocks noGrp="1"/>
          </p:cNvSpPr>
          <p:nvPr>
            <p:ph type="dt" sz="half" idx="10"/>
          </p:nvPr>
        </p:nvSpPr>
        <p:spPr/>
        <p:txBody>
          <a:bodyPr/>
          <a:lstStyle/>
          <a:p>
            <a:fld id="{FD26541E-797B-4A96-B72B-5DDD6E82653D}" type="datetimeFigureOut">
              <a:rPr lang="en-GB" smtClean="0"/>
              <a:t>09/04/2024</a:t>
            </a:fld>
            <a:endParaRPr lang="en-GB"/>
          </a:p>
        </p:txBody>
      </p:sp>
      <p:sp>
        <p:nvSpPr>
          <p:cNvPr id="5" name="Footer Placeholder 4">
            <a:extLst>
              <a:ext uri="{FF2B5EF4-FFF2-40B4-BE49-F238E27FC236}">
                <a16:creationId xmlns:a16="http://schemas.microsoft.com/office/drawing/2014/main" id="{31C90422-1A2F-00B6-341F-5F7430C017B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598C9F7-8801-FCF0-8B90-338965C3990D}"/>
              </a:ext>
            </a:extLst>
          </p:cNvPr>
          <p:cNvSpPr>
            <a:spLocks noGrp="1"/>
          </p:cNvSpPr>
          <p:nvPr>
            <p:ph type="sldNum" sz="quarter" idx="12"/>
          </p:nvPr>
        </p:nvSpPr>
        <p:spPr/>
        <p:txBody>
          <a:bodyPr/>
          <a:lstStyle/>
          <a:p>
            <a:fld id="{AAF22A39-309D-4E21-B2BC-8B90CA76F3DD}" type="slidenum">
              <a:rPr lang="en-GB" smtClean="0"/>
              <a:t>‹#›</a:t>
            </a:fld>
            <a:endParaRPr lang="en-GB"/>
          </a:p>
        </p:txBody>
      </p:sp>
    </p:spTree>
    <p:extLst>
      <p:ext uri="{BB962C8B-B14F-4D97-AF65-F5344CB8AC3E}">
        <p14:creationId xmlns:p14="http://schemas.microsoft.com/office/powerpoint/2010/main" val="34198101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or Images side by side">
  <p:cSld name="Text or Images side by side">
    <p:spTree>
      <p:nvGrpSpPr>
        <p:cNvPr id="1" name="Shape 36"/>
        <p:cNvGrpSpPr/>
        <p:nvPr/>
      </p:nvGrpSpPr>
      <p:grpSpPr>
        <a:xfrm>
          <a:off x="0" y="0"/>
          <a:ext cx="0" cy="0"/>
          <a:chOff x="0" y="0"/>
          <a:chExt cx="0" cy="0"/>
        </a:xfrm>
      </p:grpSpPr>
      <p:sp>
        <p:nvSpPr>
          <p:cNvPr id="37" name="Google Shape;37;p7"/>
          <p:cNvSpPr txBox="1">
            <a:spLocks noGrp="1"/>
          </p:cNvSpPr>
          <p:nvPr>
            <p:ph type="body" idx="1"/>
          </p:nvPr>
        </p:nvSpPr>
        <p:spPr>
          <a:xfrm>
            <a:off x="414533" y="1560165"/>
            <a:ext cx="5462000" cy="48788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38" name="Google Shape;38;p7"/>
          <p:cNvSpPr txBox="1">
            <a:spLocks noGrp="1"/>
          </p:cNvSpPr>
          <p:nvPr>
            <p:ph type="title"/>
          </p:nvPr>
        </p:nvSpPr>
        <p:spPr>
          <a:xfrm>
            <a:off x="414533" y="426133"/>
            <a:ext cx="11361600" cy="93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sz="32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9" name="Google Shape;39;p7"/>
          <p:cNvSpPr txBox="1">
            <a:spLocks noGrp="1"/>
          </p:cNvSpPr>
          <p:nvPr>
            <p:ph type="sldNum" idx="12"/>
          </p:nvPr>
        </p:nvSpPr>
        <p:spPr>
          <a:xfrm>
            <a:off x="11776267" y="6439067"/>
            <a:ext cx="415600" cy="418800"/>
          </a:xfrm>
          <a:prstGeom prst="rect">
            <a:avLst/>
          </a:prstGeom>
          <a:noFill/>
          <a:ln>
            <a:noFill/>
          </a:ln>
        </p:spPr>
        <p:txBody>
          <a:bodyPr spcFirstLastPara="1" wrap="square" lIns="91425" tIns="91425" rIns="91425" bIns="91425" anchor="t" anchorCtr="0">
            <a:noAutofit/>
          </a:bodyPr>
          <a:lstStyle>
            <a:lvl1pPr marL="0" marR="0" lvl="0" indent="0" algn="ctr">
              <a:lnSpc>
                <a:spcPct val="100000"/>
              </a:lnSpc>
              <a:spcBef>
                <a:spcPts val="0"/>
              </a:spcBef>
              <a:spcAft>
                <a:spcPts val="0"/>
              </a:spcAft>
              <a:buClr>
                <a:srgbClr val="000000"/>
              </a:buClr>
              <a:buSzPts val="800"/>
              <a:buFont typeface="Arial"/>
              <a:buNone/>
              <a:defRPr sz="1067" b="0" i="0" u="none" strike="noStrike" cap="none">
                <a:solidFill>
                  <a:srgbClr val="494985"/>
                </a:solidFill>
                <a:latin typeface="Quicksand Light"/>
                <a:ea typeface="Quicksand Light"/>
                <a:cs typeface="Quicksand Light"/>
                <a:sym typeface="Quicksand Light"/>
              </a:defRPr>
            </a:lvl1pPr>
            <a:lvl2pPr marL="0" marR="0" lvl="1" indent="0" algn="ctr">
              <a:lnSpc>
                <a:spcPct val="100000"/>
              </a:lnSpc>
              <a:spcBef>
                <a:spcPts val="0"/>
              </a:spcBef>
              <a:spcAft>
                <a:spcPts val="0"/>
              </a:spcAft>
              <a:buClr>
                <a:srgbClr val="000000"/>
              </a:buClr>
              <a:buSzPts val="800"/>
              <a:buFont typeface="Arial"/>
              <a:buNone/>
              <a:defRPr sz="1067" b="0" i="0" u="none" strike="noStrike" cap="none">
                <a:solidFill>
                  <a:srgbClr val="494985"/>
                </a:solidFill>
                <a:latin typeface="Quicksand Light"/>
                <a:ea typeface="Quicksand Light"/>
                <a:cs typeface="Quicksand Light"/>
                <a:sym typeface="Quicksand Light"/>
              </a:defRPr>
            </a:lvl2pPr>
            <a:lvl3pPr marL="0" marR="0" lvl="2" indent="0" algn="ctr">
              <a:lnSpc>
                <a:spcPct val="100000"/>
              </a:lnSpc>
              <a:spcBef>
                <a:spcPts val="0"/>
              </a:spcBef>
              <a:spcAft>
                <a:spcPts val="0"/>
              </a:spcAft>
              <a:buClr>
                <a:srgbClr val="000000"/>
              </a:buClr>
              <a:buSzPts val="800"/>
              <a:buFont typeface="Arial"/>
              <a:buNone/>
              <a:defRPr sz="1067" b="0" i="0" u="none" strike="noStrike" cap="none">
                <a:solidFill>
                  <a:srgbClr val="494985"/>
                </a:solidFill>
                <a:latin typeface="Quicksand Light"/>
                <a:ea typeface="Quicksand Light"/>
                <a:cs typeface="Quicksand Light"/>
                <a:sym typeface="Quicksand Light"/>
              </a:defRPr>
            </a:lvl3pPr>
            <a:lvl4pPr marL="0" marR="0" lvl="3" indent="0" algn="ctr">
              <a:lnSpc>
                <a:spcPct val="100000"/>
              </a:lnSpc>
              <a:spcBef>
                <a:spcPts val="0"/>
              </a:spcBef>
              <a:spcAft>
                <a:spcPts val="0"/>
              </a:spcAft>
              <a:buClr>
                <a:srgbClr val="000000"/>
              </a:buClr>
              <a:buSzPts val="800"/>
              <a:buFont typeface="Arial"/>
              <a:buNone/>
              <a:defRPr sz="1067" b="0" i="0" u="none" strike="noStrike" cap="none">
                <a:solidFill>
                  <a:srgbClr val="494985"/>
                </a:solidFill>
                <a:latin typeface="Quicksand Light"/>
                <a:ea typeface="Quicksand Light"/>
                <a:cs typeface="Quicksand Light"/>
                <a:sym typeface="Quicksand Light"/>
              </a:defRPr>
            </a:lvl4pPr>
            <a:lvl5pPr marL="0" marR="0" lvl="4" indent="0" algn="ctr">
              <a:lnSpc>
                <a:spcPct val="100000"/>
              </a:lnSpc>
              <a:spcBef>
                <a:spcPts val="0"/>
              </a:spcBef>
              <a:spcAft>
                <a:spcPts val="0"/>
              </a:spcAft>
              <a:buClr>
                <a:srgbClr val="000000"/>
              </a:buClr>
              <a:buSzPts val="800"/>
              <a:buFont typeface="Arial"/>
              <a:buNone/>
              <a:defRPr sz="1067" b="0" i="0" u="none" strike="noStrike" cap="none">
                <a:solidFill>
                  <a:srgbClr val="494985"/>
                </a:solidFill>
                <a:latin typeface="Quicksand Light"/>
                <a:ea typeface="Quicksand Light"/>
                <a:cs typeface="Quicksand Light"/>
                <a:sym typeface="Quicksand Light"/>
              </a:defRPr>
            </a:lvl5pPr>
            <a:lvl6pPr marL="0" marR="0" lvl="5" indent="0" algn="ctr">
              <a:lnSpc>
                <a:spcPct val="100000"/>
              </a:lnSpc>
              <a:spcBef>
                <a:spcPts val="0"/>
              </a:spcBef>
              <a:spcAft>
                <a:spcPts val="0"/>
              </a:spcAft>
              <a:buClr>
                <a:srgbClr val="000000"/>
              </a:buClr>
              <a:buSzPts val="800"/>
              <a:buFont typeface="Arial"/>
              <a:buNone/>
              <a:defRPr sz="1067" b="0" i="0" u="none" strike="noStrike" cap="none">
                <a:solidFill>
                  <a:srgbClr val="494985"/>
                </a:solidFill>
                <a:latin typeface="Quicksand Light"/>
                <a:ea typeface="Quicksand Light"/>
                <a:cs typeface="Quicksand Light"/>
                <a:sym typeface="Quicksand Light"/>
              </a:defRPr>
            </a:lvl6pPr>
            <a:lvl7pPr marL="0" marR="0" lvl="6" indent="0" algn="ctr">
              <a:lnSpc>
                <a:spcPct val="100000"/>
              </a:lnSpc>
              <a:spcBef>
                <a:spcPts val="0"/>
              </a:spcBef>
              <a:spcAft>
                <a:spcPts val="0"/>
              </a:spcAft>
              <a:buClr>
                <a:srgbClr val="000000"/>
              </a:buClr>
              <a:buSzPts val="800"/>
              <a:buFont typeface="Arial"/>
              <a:buNone/>
              <a:defRPr sz="1067" b="0" i="0" u="none" strike="noStrike" cap="none">
                <a:solidFill>
                  <a:srgbClr val="494985"/>
                </a:solidFill>
                <a:latin typeface="Quicksand Light"/>
                <a:ea typeface="Quicksand Light"/>
                <a:cs typeface="Quicksand Light"/>
                <a:sym typeface="Quicksand Light"/>
              </a:defRPr>
            </a:lvl7pPr>
            <a:lvl8pPr marL="0" marR="0" lvl="7" indent="0" algn="ctr">
              <a:lnSpc>
                <a:spcPct val="100000"/>
              </a:lnSpc>
              <a:spcBef>
                <a:spcPts val="0"/>
              </a:spcBef>
              <a:spcAft>
                <a:spcPts val="0"/>
              </a:spcAft>
              <a:buClr>
                <a:srgbClr val="000000"/>
              </a:buClr>
              <a:buSzPts val="800"/>
              <a:buFont typeface="Arial"/>
              <a:buNone/>
              <a:defRPr sz="1067" b="0" i="0" u="none" strike="noStrike" cap="none">
                <a:solidFill>
                  <a:srgbClr val="494985"/>
                </a:solidFill>
                <a:latin typeface="Quicksand Light"/>
                <a:ea typeface="Quicksand Light"/>
                <a:cs typeface="Quicksand Light"/>
                <a:sym typeface="Quicksand Light"/>
              </a:defRPr>
            </a:lvl8pPr>
            <a:lvl9pPr marL="0" marR="0" lvl="8" indent="0" algn="ctr">
              <a:lnSpc>
                <a:spcPct val="100000"/>
              </a:lnSpc>
              <a:spcBef>
                <a:spcPts val="0"/>
              </a:spcBef>
              <a:spcAft>
                <a:spcPts val="0"/>
              </a:spcAft>
              <a:buClr>
                <a:srgbClr val="000000"/>
              </a:buClr>
              <a:buSzPts val="800"/>
              <a:buFont typeface="Arial"/>
              <a:buNone/>
              <a:defRPr sz="1067" b="0" i="0" u="none" strike="noStrike" cap="none">
                <a:solidFill>
                  <a:srgbClr val="494985"/>
                </a:solidFill>
                <a:latin typeface="Quicksand Light"/>
                <a:ea typeface="Quicksand Light"/>
                <a:cs typeface="Quicksand Light"/>
                <a:sym typeface="Quicksand Light"/>
              </a:defRPr>
            </a:lvl9pPr>
          </a:lstStyle>
          <a:p>
            <a:fld id="{00000000-1234-1234-1234-123412341234}" type="slidenum">
              <a:rPr lang="en-GB" smtClean="0"/>
              <a:pPr/>
              <a:t>‹#›</a:t>
            </a:fld>
            <a:endParaRPr lang="en-GB"/>
          </a:p>
        </p:txBody>
      </p:sp>
      <p:sp>
        <p:nvSpPr>
          <p:cNvPr id="40" name="Google Shape;40;p7"/>
          <p:cNvSpPr txBox="1">
            <a:spLocks noGrp="1"/>
          </p:cNvSpPr>
          <p:nvPr>
            <p:ph type="body" idx="2"/>
          </p:nvPr>
        </p:nvSpPr>
        <p:spPr>
          <a:xfrm>
            <a:off x="6315467" y="1560133"/>
            <a:ext cx="5462000" cy="48788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41" name="Google Shape;41;p7"/>
          <p:cNvSpPr txBox="1">
            <a:spLocks noGrp="1"/>
          </p:cNvSpPr>
          <p:nvPr>
            <p:ph type="subTitle" idx="3"/>
          </p:nvPr>
        </p:nvSpPr>
        <p:spPr>
          <a:xfrm>
            <a:off x="7010400" y="0"/>
            <a:ext cx="4753200" cy="418800"/>
          </a:xfrm>
          <a:prstGeom prst="rect">
            <a:avLst/>
          </a:prstGeom>
          <a:noFill/>
          <a:ln>
            <a:noFill/>
          </a:ln>
        </p:spPr>
        <p:txBody>
          <a:bodyPr spcFirstLastPara="1" wrap="square" lIns="91425" tIns="91425" rIns="0" bIns="91425" anchor="ctr" anchorCtr="0">
            <a:noAutofit/>
          </a:bodyPr>
          <a:lstStyle>
            <a:lvl1pPr lvl="0" algn="r">
              <a:lnSpc>
                <a:spcPct val="100000"/>
              </a:lnSpc>
              <a:spcBef>
                <a:spcPts val="0"/>
              </a:spcBef>
              <a:spcAft>
                <a:spcPts val="0"/>
              </a:spcAft>
              <a:buSzPts val="1800"/>
              <a:buNone/>
              <a:defRPr sz="1600" b="1"/>
            </a:lvl1pPr>
            <a:lvl2pPr lvl="1" algn="l">
              <a:lnSpc>
                <a:spcPct val="115000"/>
              </a:lnSpc>
              <a:spcBef>
                <a:spcPts val="0"/>
              </a:spcBef>
              <a:spcAft>
                <a:spcPts val="0"/>
              </a:spcAft>
              <a:buSzPts val="1400"/>
              <a:buNone/>
              <a:defRPr/>
            </a:lvl2pPr>
            <a:lvl3pPr lvl="2" algn="l">
              <a:lnSpc>
                <a:spcPct val="115000"/>
              </a:lnSpc>
              <a:spcBef>
                <a:spcPts val="2133"/>
              </a:spcBef>
              <a:spcAft>
                <a:spcPts val="0"/>
              </a:spcAft>
              <a:buSzPts val="1400"/>
              <a:buNone/>
              <a:defRPr/>
            </a:lvl3pPr>
            <a:lvl4pPr lvl="3" algn="l">
              <a:lnSpc>
                <a:spcPct val="115000"/>
              </a:lnSpc>
              <a:spcBef>
                <a:spcPts val="2133"/>
              </a:spcBef>
              <a:spcAft>
                <a:spcPts val="0"/>
              </a:spcAft>
              <a:buSzPts val="1400"/>
              <a:buNone/>
              <a:defRPr/>
            </a:lvl4pPr>
            <a:lvl5pPr lvl="4" algn="l">
              <a:lnSpc>
                <a:spcPct val="115000"/>
              </a:lnSpc>
              <a:spcBef>
                <a:spcPts val="2133"/>
              </a:spcBef>
              <a:spcAft>
                <a:spcPts val="0"/>
              </a:spcAft>
              <a:buSzPts val="1400"/>
              <a:buNone/>
              <a:defRPr/>
            </a:lvl5pPr>
            <a:lvl6pPr lvl="5" algn="l">
              <a:lnSpc>
                <a:spcPct val="115000"/>
              </a:lnSpc>
              <a:spcBef>
                <a:spcPts val="2133"/>
              </a:spcBef>
              <a:spcAft>
                <a:spcPts val="0"/>
              </a:spcAft>
              <a:buSzPts val="1400"/>
              <a:buNone/>
              <a:defRPr/>
            </a:lvl6pPr>
            <a:lvl7pPr lvl="6" algn="l">
              <a:lnSpc>
                <a:spcPct val="115000"/>
              </a:lnSpc>
              <a:spcBef>
                <a:spcPts val="2133"/>
              </a:spcBef>
              <a:spcAft>
                <a:spcPts val="0"/>
              </a:spcAft>
              <a:buSzPts val="1400"/>
              <a:buNone/>
              <a:defRPr/>
            </a:lvl7pPr>
            <a:lvl8pPr lvl="7" algn="l">
              <a:lnSpc>
                <a:spcPct val="115000"/>
              </a:lnSpc>
              <a:spcBef>
                <a:spcPts val="2133"/>
              </a:spcBef>
              <a:spcAft>
                <a:spcPts val="0"/>
              </a:spcAft>
              <a:buSzPts val="1400"/>
              <a:buNone/>
              <a:defRPr/>
            </a:lvl8pPr>
            <a:lvl9pPr lvl="8" algn="l">
              <a:lnSpc>
                <a:spcPct val="115000"/>
              </a:lnSpc>
              <a:spcBef>
                <a:spcPts val="2133"/>
              </a:spcBef>
              <a:spcAft>
                <a:spcPts val="2133"/>
              </a:spcAft>
              <a:buSzPts val="1400"/>
              <a:buNone/>
              <a:defRPr/>
            </a:lvl9pPr>
          </a:lstStyle>
          <a:p>
            <a:endParaRPr/>
          </a:p>
        </p:txBody>
      </p:sp>
    </p:spTree>
    <p:extLst>
      <p:ext uri="{BB962C8B-B14F-4D97-AF65-F5344CB8AC3E}">
        <p14:creationId xmlns:p14="http://schemas.microsoft.com/office/powerpoint/2010/main" val="3378603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7FDEE-5158-24FE-33C0-E8C1E33AA60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BEDE621-ABD9-65AB-C98F-871C36B719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B3782CF-38A4-3C89-E2B9-22ACFA22A978}"/>
              </a:ext>
            </a:extLst>
          </p:cNvPr>
          <p:cNvSpPr>
            <a:spLocks noGrp="1"/>
          </p:cNvSpPr>
          <p:nvPr>
            <p:ph type="dt" sz="half" idx="10"/>
          </p:nvPr>
        </p:nvSpPr>
        <p:spPr/>
        <p:txBody>
          <a:bodyPr/>
          <a:lstStyle/>
          <a:p>
            <a:fld id="{FD26541E-797B-4A96-B72B-5DDD6E82653D}" type="datetimeFigureOut">
              <a:rPr lang="en-GB" smtClean="0"/>
              <a:t>09/04/2024</a:t>
            </a:fld>
            <a:endParaRPr lang="en-GB"/>
          </a:p>
        </p:txBody>
      </p:sp>
      <p:sp>
        <p:nvSpPr>
          <p:cNvPr id="5" name="Footer Placeholder 4">
            <a:extLst>
              <a:ext uri="{FF2B5EF4-FFF2-40B4-BE49-F238E27FC236}">
                <a16:creationId xmlns:a16="http://schemas.microsoft.com/office/drawing/2014/main" id="{6671009A-A0D8-A890-CD44-7388867BCBC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7C2A4F5-4175-C2A5-4896-E841745BE0E2}"/>
              </a:ext>
            </a:extLst>
          </p:cNvPr>
          <p:cNvSpPr>
            <a:spLocks noGrp="1"/>
          </p:cNvSpPr>
          <p:nvPr>
            <p:ph type="sldNum" sz="quarter" idx="12"/>
          </p:nvPr>
        </p:nvSpPr>
        <p:spPr/>
        <p:txBody>
          <a:bodyPr/>
          <a:lstStyle/>
          <a:p>
            <a:fld id="{AAF22A39-309D-4E21-B2BC-8B90CA76F3DD}" type="slidenum">
              <a:rPr lang="en-GB" smtClean="0"/>
              <a:t>‹#›</a:t>
            </a:fld>
            <a:endParaRPr lang="en-GB"/>
          </a:p>
        </p:txBody>
      </p:sp>
    </p:spTree>
    <p:extLst>
      <p:ext uri="{BB962C8B-B14F-4D97-AF65-F5344CB8AC3E}">
        <p14:creationId xmlns:p14="http://schemas.microsoft.com/office/powerpoint/2010/main" val="1988675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1C3CC-8AA6-6A44-F2B2-750C075F39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297BC44-F190-DBB6-6725-0C239E554F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F76DD1-39D6-2FFD-D107-FEFEEA67A52A}"/>
              </a:ext>
            </a:extLst>
          </p:cNvPr>
          <p:cNvSpPr>
            <a:spLocks noGrp="1"/>
          </p:cNvSpPr>
          <p:nvPr>
            <p:ph type="dt" sz="half" idx="10"/>
          </p:nvPr>
        </p:nvSpPr>
        <p:spPr/>
        <p:txBody>
          <a:bodyPr/>
          <a:lstStyle/>
          <a:p>
            <a:fld id="{FD26541E-797B-4A96-B72B-5DDD6E82653D}" type="datetimeFigureOut">
              <a:rPr lang="en-GB" smtClean="0"/>
              <a:t>09/04/2024</a:t>
            </a:fld>
            <a:endParaRPr lang="en-GB"/>
          </a:p>
        </p:txBody>
      </p:sp>
      <p:sp>
        <p:nvSpPr>
          <p:cNvPr id="5" name="Footer Placeholder 4">
            <a:extLst>
              <a:ext uri="{FF2B5EF4-FFF2-40B4-BE49-F238E27FC236}">
                <a16:creationId xmlns:a16="http://schemas.microsoft.com/office/drawing/2014/main" id="{38222438-C756-AC3E-32AE-51AD6B9CFF1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47949-8B13-6998-30A4-76CE358E4E53}"/>
              </a:ext>
            </a:extLst>
          </p:cNvPr>
          <p:cNvSpPr>
            <a:spLocks noGrp="1"/>
          </p:cNvSpPr>
          <p:nvPr>
            <p:ph type="sldNum" sz="quarter" idx="12"/>
          </p:nvPr>
        </p:nvSpPr>
        <p:spPr/>
        <p:txBody>
          <a:bodyPr/>
          <a:lstStyle/>
          <a:p>
            <a:fld id="{AAF22A39-309D-4E21-B2BC-8B90CA76F3DD}" type="slidenum">
              <a:rPr lang="en-GB" smtClean="0"/>
              <a:t>‹#›</a:t>
            </a:fld>
            <a:endParaRPr lang="en-GB"/>
          </a:p>
        </p:txBody>
      </p:sp>
    </p:spTree>
    <p:extLst>
      <p:ext uri="{BB962C8B-B14F-4D97-AF65-F5344CB8AC3E}">
        <p14:creationId xmlns:p14="http://schemas.microsoft.com/office/powerpoint/2010/main" val="752113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88CB5-9C27-F947-A4C2-E1D445D156C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3D60DFA-DE94-8A0D-F383-6BC0DE6F61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4803BCD-2212-60C0-C569-92343FD028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EFE30E8-DB33-152C-EB18-BAE28A9A1928}"/>
              </a:ext>
            </a:extLst>
          </p:cNvPr>
          <p:cNvSpPr>
            <a:spLocks noGrp="1"/>
          </p:cNvSpPr>
          <p:nvPr>
            <p:ph type="dt" sz="half" idx="10"/>
          </p:nvPr>
        </p:nvSpPr>
        <p:spPr/>
        <p:txBody>
          <a:bodyPr/>
          <a:lstStyle/>
          <a:p>
            <a:fld id="{FD26541E-797B-4A96-B72B-5DDD6E82653D}" type="datetimeFigureOut">
              <a:rPr lang="en-GB" smtClean="0"/>
              <a:t>09/04/2024</a:t>
            </a:fld>
            <a:endParaRPr lang="en-GB"/>
          </a:p>
        </p:txBody>
      </p:sp>
      <p:sp>
        <p:nvSpPr>
          <p:cNvPr id="6" name="Footer Placeholder 5">
            <a:extLst>
              <a:ext uri="{FF2B5EF4-FFF2-40B4-BE49-F238E27FC236}">
                <a16:creationId xmlns:a16="http://schemas.microsoft.com/office/drawing/2014/main" id="{11E8B951-9D24-E7F2-F466-AC5E8B6AC34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B2CDD44-D537-6DD8-EA66-A63F2F914908}"/>
              </a:ext>
            </a:extLst>
          </p:cNvPr>
          <p:cNvSpPr>
            <a:spLocks noGrp="1"/>
          </p:cNvSpPr>
          <p:nvPr>
            <p:ph type="sldNum" sz="quarter" idx="12"/>
          </p:nvPr>
        </p:nvSpPr>
        <p:spPr/>
        <p:txBody>
          <a:bodyPr/>
          <a:lstStyle/>
          <a:p>
            <a:fld id="{AAF22A39-309D-4E21-B2BC-8B90CA76F3DD}" type="slidenum">
              <a:rPr lang="en-GB" smtClean="0"/>
              <a:t>‹#›</a:t>
            </a:fld>
            <a:endParaRPr lang="en-GB"/>
          </a:p>
        </p:txBody>
      </p:sp>
    </p:spTree>
    <p:extLst>
      <p:ext uri="{BB962C8B-B14F-4D97-AF65-F5344CB8AC3E}">
        <p14:creationId xmlns:p14="http://schemas.microsoft.com/office/powerpoint/2010/main" val="2847007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A1ED1-1B76-4736-8D31-CE51D7B303B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0301C13-AD77-9277-ACB8-6BAED87318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C7346E-0DA4-E56B-505E-87723FD3B5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713B9E7-41D6-41CA-B92F-802E803E19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6E871B-94A2-8DCC-268C-1F237C7990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9F7FED1-83AF-3EA0-2832-EFDC08808B5C}"/>
              </a:ext>
            </a:extLst>
          </p:cNvPr>
          <p:cNvSpPr>
            <a:spLocks noGrp="1"/>
          </p:cNvSpPr>
          <p:nvPr>
            <p:ph type="dt" sz="half" idx="10"/>
          </p:nvPr>
        </p:nvSpPr>
        <p:spPr/>
        <p:txBody>
          <a:bodyPr/>
          <a:lstStyle/>
          <a:p>
            <a:fld id="{FD26541E-797B-4A96-B72B-5DDD6E82653D}" type="datetimeFigureOut">
              <a:rPr lang="en-GB" smtClean="0"/>
              <a:t>09/04/2024</a:t>
            </a:fld>
            <a:endParaRPr lang="en-GB"/>
          </a:p>
        </p:txBody>
      </p:sp>
      <p:sp>
        <p:nvSpPr>
          <p:cNvPr id="8" name="Footer Placeholder 7">
            <a:extLst>
              <a:ext uri="{FF2B5EF4-FFF2-40B4-BE49-F238E27FC236}">
                <a16:creationId xmlns:a16="http://schemas.microsoft.com/office/drawing/2014/main" id="{BB9597CE-991A-CC0C-25E1-0BBF33EE46B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375491E-E682-9A46-3DCD-211D1B5348E8}"/>
              </a:ext>
            </a:extLst>
          </p:cNvPr>
          <p:cNvSpPr>
            <a:spLocks noGrp="1"/>
          </p:cNvSpPr>
          <p:nvPr>
            <p:ph type="sldNum" sz="quarter" idx="12"/>
          </p:nvPr>
        </p:nvSpPr>
        <p:spPr/>
        <p:txBody>
          <a:bodyPr/>
          <a:lstStyle/>
          <a:p>
            <a:fld id="{AAF22A39-309D-4E21-B2BC-8B90CA76F3DD}" type="slidenum">
              <a:rPr lang="en-GB" smtClean="0"/>
              <a:t>‹#›</a:t>
            </a:fld>
            <a:endParaRPr lang="en-GB"/>
          </a:p>
        </p:txBody>
      </p:sp>
    </p:spTree>
    <p:extLst>
      <p:ext uri="{BB962C8B-B14F-4D97-AF65-F5344CB8AC3E}">
        <p14:creationId xmlns:p14="http://schemas.microsoft.com/office/powerpoint/2010/main" val="1738240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DDDEB-7D7D-A92C-6667-6B21939B01D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2CCAE8B-BBC4-BA5A-E41E-08E4CF2B3488}"/>
              </a:ext>
            </a:extLst>
          </p:cNvPr>
          <p:cNvSpPr>
            <a:spLocks noGrp="1"/>
          </p:cNvSpPr>
          <p:nvPr>
            <p:ph type="dt" sz="half" idx="10"/>
          </p:nvPr>
        </p:nvSpPr>
        <p:spPr/>
        <p:txBody>
          <a:bodyPr/>
          <a:lstStyle/>
          <a:p>
            <a:fld id="{FD26541E-797B-4A96-B72B-5DDD6E82653D}" type="datetimeFigureOut">
              <a:rPr lang="en-GB" smtClean="0"/>
              <a:t>09/04/2024</a:t>
            </a:fld>
            <a:endParaRPr lang="en-GB"/>
          </a:p>
        </p:txBody>
      </p:sp>
      <p:sp>
        <p:nvSpPr>
          <p:cNvPr id="4" name="Footer Placeholder 3">
            <a:extLst>
              <a:ext uri="{FF2B5EF4-FFF2-40B4-BE49-F238E27FC236}">
                <a16:creationId xmlns:a16="http://schemas.microsoft.com/office/drawing/2014/main" id="{3451F6CB-B6E2-A882-D066-BC73201CB89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8C0CD0D-97D2-C38A-E3CC-71792AD756B7}"/>
              </a:ext>
            </a:extLst>
          </p:cNvPr>
          <p:cNvSpPr>
            <a:spLocks noGrp="1"/>
          </p:cNvSpPr>
          <p:nvPr>
            <p:ph type="sldNum" sz="quarter" idx="12"/>
          </p:nvPr>
        </p:nvSpPr>
        <p:spPr/>
        <p:txBody>
          <a:bodyPr/>
          <a:lstStyle/>
          <a:p>
            <a:fld id="{AAF22A39-309D-4E21-B2BC-8B90CA76F3DD}" type="slidenum">
              <a:rPr lang="en-GB" smtClean="0"/>
              <a:t>‹#›</a:t>
            </a:fld>
            <a:endParaRPr lang="en-GB"/>
          </a:p>
        </p:txBody>
      </p:sp>
    </p:spTree>
    <p:extLst>
      <p:ext uri="{BB962C8B-B14F-4D97-AF65-F5344CB8AC3E}">
        <p14:creationId xmlns:p14="http://schemas.microsoft.com/office/powerpoint/2010/main" val="915303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49C90B-040C-5890-0772-9B2A72170200}"/>
              </a:ext>
            </a:extLst>
          </p:cNvPr>
          <p:cNvSpPr>
            <a:spLocks noGrp="1"/>
          </p:cNvSpPr>
          <p:nvPr>
            <p:ph type="dt" sz="half" idx="10"/>
          </p:nvPr>
        </p:nvSpPr>
        <p:spPr/>
        <p:txBody>
          <a:bodyPr/>
          <a:lstStyle/>
          <a:p>
            <a:fld id="{FD26541E-797B-4A96-B72B-5DDD6E82653D}" type="datetimeFigureOut">
              <a:rPr lang="en-GB" smtClean="0"/>
              <a:t>09/04/2024</a:t>
            </a:fld>
            <a:endParaRPr lang="en-GB"/>
          </a:p>
        </p:txBody>
      </p:sp>
      <p:sp>
        <p:nvSpPr>
          <p:cNvPr id="3" name="Footer Placeholder 2">
            <a:extLst>
              <a:ext uri="{FF2B5EF4-FFF2-40B4-BE49-F238E27FC236}">
                <a16:creationId xmlns:a16="http://schemas.microsoft.com/office/drawing/2014/main" id="{A2358E68-DE79-F6A0-2353-F11FF7706CE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DC83675-F19D-5B94-6D26-AC848FE01374}"/>
              </a:ext>
            </a:extLst>
          </p:cNvPr>
          <p:cNvSpPr>
            <a:spLocks noGrp="1"/>
          </p:cNvSpPr>
          <p:nvPr>
            <p:ph type="sldNum" sz="quarter" idx="12"/>
          </p:nvPr>
        </p:nvSpPr>
        <p:spPr/>
        <p:txBody>
          <a:bodyPr/>
          <a:lstStyle/>
          <a:p>
            <a:fld id="{AAF22A39-309D-4E21-B2BC-8B90CA76F3DD}" type="slidenum">
              <a:rPr lang="en-GB" smtClean="0"/>
              <a:t>‹#›</a:t>
            </a:fld>
            <a:endParaRPr lang="en-GB"/>
          </a:p>
        </p:txBody>
      </p:sp>
    </p:spTree>
    <p:extLst>
      <p:ext uri="{BB962C8B-B14F-4D97-AF65-F5344CB8AC3E}">
        <p14:creationId xmlns:p14="http://schemas.microsoft.com/office/powerpoint/2010/main" val="2879012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51320-E684-ED63-D758-8F4C31A1A8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2056F1A-E2A6-8D11-80A8-32FE9A2A71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D7D0C85-3985-84A1-C51C-1E38874B10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9595B6-C1B5-5580-2592-AC69C0032603}"/>
              </a:ext>
            </a:extLst>
          </p:cNvPr>
          <p:cNvSpPr>
            <a:spLocks noGrp="1"/>
          </p:cNvSpPr>
          <p:nvPr>
            <p:ph type="dt" sz="half" idx="10"/>
          </p:nvPr>
        </p:nvSpPr>
        <p:spPr/>
        <p:txBody>
          <a:bodyPr/>
          <a:lstStyle/>
          <a:p>
            <a:fld id="{FD26541E-797B-4A96-B72B-5DDD6E82653D}" type="datetimeFigureOut">
              <a:rPr lang="en-GB" smtClean="0"/>
              <a:t>09/04/2024</a:t>
            </a:fld>
            <a:endParaRPr lang="en-GB"/>
          </a:p>
        </p:txBody>
      </p:sp>
      <p:sp>
        <p:nvSpPr>
          <p:cNvPr id="6" name="Footer Placeholder 5">
            <a:extLst>
              <a:ext uri="{FF2B5EF4-FFF2-40B4-BE49-F238E27FC236}">
                <a16:creationId xmlns:a16="http://schemas.microsoft.com/office/drawing/2014/main" id="{EB44B435-43A4-9616-A4C4-4B30131CA28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8BB495B-08F7-93E4-50AD-B2025C0D3FFB}"/>
              </a:ext>
            </a:extLst>
          </p:cNvPr>
          <p:cNvSpPr>
            <a:spLocks noGrp="1"/>
          </p:cNvSpPr>
          <p:nvPr>
            <p:ph type="sldNum" sz="quarter" idx="12"/>
          </p:nvPr>
        </p:nvSpPr>
        <p:spPr/>
        <p:txBody>
          <a:bodyPr/>
          <a:lstStyle/>
          <a:p>
            <a:fld id="{AAF22A39-309D-4E21-B2BC-8B90CA76F3DD}" type="slidenum">
              <a:rPr lang="en-GB" smtClean="0"/>
              <a:t>‹#›</a:t>
            </a:fld>
            <a:endParaRPr lang="en-GB"/>
          </a:p>
        </p:txBody>
      </p:sp>
    </p:spTree>
    <p:extLst>
      <p:ext uri="{BB962C8B-B14F-4D97-AF65-F5344CB8AC3E}">
        <p14:creationId xmlns:p14="http://schemas.microsoft.com/office/powerpoint/2010/main" val="3675054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33DC0-2B99-D29C-E86D-DACF0ABBAA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7E5F0A6-6C99-253A-4669-F6D30802AF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55C7439-A3BC-8A4D-0DA5-F70F684DD9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13B366-BDFB-CBC3-3E05-61502B66CB17}"/>
              </a:ext>
            </a:extLst>
          </p:cNvPr>
          <p:cNvSpPr>
            <a:spLocks noGrp="1"/>
          </p:cNvSpPr>
          <p:nvPr>
            <p:ph type="dt" sz="half" idx="10"/>
          </p:nvPr>
        </p:nvSpPr>
        <p:spPr/>
        <p:txBody>
          <a:bodyPr/>
          <a:lstStyle/>
          <a:p>
            <a:fld id="{FD26541E-797B-4A96-B72B-5DDD6E82653D}" type="datetimeFigureOut">
              <a:rPr lang="en-GB" smtClean="0"/>
              <a:t>09/04/2024</a:t>
            </a:fld>
            <a:endParaRPr lang="en-GB"/>
          </a:p>
        </p:txBody>
      </p:sp>
      <p:sp>
        <p:nvSpPr>
          <p:cNvPr id="6" name="Footer Placeholder 5">
            <a:extLst>
              <a:ext uri="{FF2B5EF4-FFF2-40B4-BE49-F238E27FC236}">
                <a16:creationId xmlns:a16="http://schemas.microsoft.com/office/drawing/2014/main" id="{E50BE297-7F23-8CB4-2FBD-3F0BFC1889B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9CAB04C-2C7A-7B68-2C46-22EF9B0D9DB7}"/>
              </a:ext>
            </a:extLst>
          </p:cNvPr>
          <p:cNvSpPr>
            <a:spLocks noGrp="1"/>
          </p:cNvSpPr>
          <p:nvPr>
            <p:ph type="sldNum" sz="quarter" idx="12"/>
          </p:nvPr>
        </p:nvSpPr>
        <p:spPr/>
        <p:txBody>
          <a:bodyPr/>
          <a:lstStyle/>
          <a:p>
            <a:fld id="{AAF22A39-309D-4E21-B2BC-8B90CA76F3DD}" type="slidenum">
              <a:rPr lang="en-GB" smtClean="0"/>
              <a:t>‹#›</a:t>
            </a:fld>
            <a:endParaRPr lang="en-GB"/>
          </a:p>
        </p:txBody>
      </p:sp>
    </p:spTree>
    <p:extLst>
      <p:ext uri="{BB962C8B-B14F-4D97-AF65-F5344CB8AC3E}">
        <p14:creationId xmlns:p14="http://schemas.microsoft.com/office/powerpoint/2010/main" val="1873913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DB4DC6-5E01-6C8E-E512-6908DC046E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CF7A62E-D0C2-0A12-D154-2DC3030A76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9A5D532-8216-CB71-542C-4C1718F9FC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26541E-797B-4A96-B72B-5DDD6E82653D}" type="datetimeFigureOut">
              <a:rPr lang="en-GB" smtClean="0"/>
              <a:t>09/04/2024</a:t>
            </a:fld>
            <a:endParaRPr lang="en-GB"/>
          </a:p>
        </p:txBody>
      </p:sp>
      <p:sp>
        <p:nvSpPr>
          <p:cNvPr id="5" name="Footer Placeholder 4">
            <a:extLst>
              <a:ext uri="{FF2B5EF4-FFF2-40B4-BE49-F238E27FC236}">
                <a16:creationId xmlns:a16="http://schemas.microsoft.com/office/drawing/2014/main" id="{69C2CD96-E545-C42C-0F3B-262B2548CE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2B5BF81-DAF5-54A0-DFF1-DFB5D4ACA5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F22A39-309D-4E21-B2BC-8B90CA76F3DD}" type="slidenum">
              <a:rPr lang="en-GB" smtClean="0"/>
              <a:t>‹#›</a:t>
            </a:fld>
            <a:endParaRPr lang="en-GB"/>
          </a:p>
        </p:txBody>
      </p:sp>
    </p:spTree>
    <p:extLst>
      <p:ext uri="{BB962C8B-B14F-4D97-AF65-F5344CB8AC3E}">
        <p14:creationId xmlns:p14="http://schemas.microsoft.com/office/powerpoint/2010/main" val="857462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hyperlink" Target="http://ncce.io/randrange" TargetMode="External"/><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5BAB0-B84D-9BA5-2D89-A8E7F4A89FA5}"/>
              </a:ext>
            </a:extLst>
          </p:cNvPr>
          <p:cNvSpPr>
            <a:spLocks noGrp="1"/>
          </p:cNvSpPr>
          <p:nvPr>
            <p:ph type="title"/>
          </p:nvPr>
        </p:nvSpPr>
        <p:spPr>
          <a:xfrm>
            <a:off x="439479" y="108171"/>
            <a:ext cx="9314204" cy="1325563"/>
          </a:xfrm>
        </p:spPr>
        <p:txBody>
          <a:bodyPr>
            <a:normAutofit/>
          </a:bodyPr>
          <a:lstStyle/>
          <a:p>
            <a:r>
              <a:rPr lang="en-US" b="0" dirty="0">
                <a:latin typeface="Arial"/>
                <a:cs typeface="Arial"/>
              </a:rPr>
              <a:t>Skills Bootcamp Classroom Rules</a:t>
            </a:r>
            <a:endParaRPr lang="en-US" b="0" dirty="0"/>
          </a:p>
        </p:txBody>
      </p:sp>
      <p:sp>
        <p:nvSpPr>
          <p:cNvPr id="3" name="TextBox 2">
            <a:extLst>
              <a:ext uri="{FF2B5EF4-FFF2-40B4-BE49-F238E27FC236}">
                <a16:creationId xmlns:a16="http://schemas.microsoft.com/office/drawing/2014/main" id="{1E4BFB08-2FF9-5E20-DBEE-43EA233FADFD}"/>
              </a:ext>
            </a:extLst>
          </p:cNvPr>
          <p:cNvSpPr txBox="1"/>
          <p:nvPr/>
        </p:nvSpPr>
        <p:spPr>
          <a:xfrm>
            <a:off x="249866" y="1295401"/>
            <a:ext cx="10540408"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AutoNum type="arabicPeriod"/>
            </a:pPr>
            <a:endParaRPr lang="en-US" sz="1600" b="1" u="sng" dirty="0">
              <a:cs typeface="Calibri"/>
            </a:endParaRPr>
          </a:p>
          <a:p>
            <a:pPr marL="228600" indent="-228600">
              <a:buAutoNum type="arabicPeriod"/>
            </a:pPr>
            <a:r>
              <a:rPr lang="en-US" sz="1600" b="1" dirty="0">
                <a:cs typeface="Calibri"/>
              </a:rPr>
              <a:t>Be on time:</a:t>
            </a:r>
            <a:r>
              <a:rPr lang="en-US" sz="1600" dirty="0">
                <a:cs typeface="Calibri"/>
              </a:rPr>
              <a:t> Just like in a physical classroom, it's important to be punctual for your online class. Log in to the virtual classroom a few minutes before the class starts.</a:t>
            </a:r>
          </a:p>
          <a:p>
            <a:pPr marL="228600" indent="-228600">
              <a:buAutoNum type="arabicPeriod"/>
            </a:pPr>
            <a:r>
              <a:rPr lang="en-US" sz="1600" b="1" dirty="0">
                <a:cs typeface="Calibri"/>
              </a:rPr>
              <a:t>Turn Cameras on:</a:t>
            </a:r>
            <a:r>
              <a:rPr lang="en-US" sz="1600" dirty="0">
                <a:cs typeface="Calibri"/>
              </a:rPr>
              <a:t> In order to </a:t>
            </a:r>
            <a:r>
              <a:rPr lang="en-US" sz="1600" dirty="0" err="1">
                <a:cs typeface="Calibri"/>
              </a:rPr>
              <a:t>maximise</a:t>
            </a:r>
            <a:r>
              <a:rPr lang="en-US" sz="1600" dirty="0">
                <a:cs typeface="Calibri"/>
              </a:rPr>
              <a:t> your learning studies show that being able to see your peers and your tutor being able to see you can increase motivations and retention, therefore we ask to keep your cameras on. </a:t>
            </a:r>
            <a:endParaRPr lang="en-US" sz="1600">
              <a:cs typeface="Calibri"/>
            </a:endParaRPr>
          </a:p>
          <a:p>
            <a:pPr marL="228600" indent="-228600">
              <a:buAutoNum type="arabicPeriod"/>
            </a:pPr>
            <a:r>
              <a:rPr lang="en-US" sz="1600" b="1" dirty="0">
                <a:cs typeface="Calibri"/>
              </a:rPr>
              <a:t>Attend all classes:</a:t>
            </a:r>
            <a:r>
              <a:rPr lang="en-US" sz="1600" dirty="0">
                <a:cs typeface="Calibri"/>
              </a:rPr>
              <a:t> In order to be successful in your bootcamp studies you need to attend all live sessions, therefore you should </a:t>
            </a:r>
            <a:r>
              <a:rPr lang="en-US" sz="1600" dirty="0" err="1">
                <a:cs typeface="Calibri"/>
              </a:rPr>
              <a:t>prioritise</a:t>
            </a:r>
            <a:r>
              <a:rPr lang="en-US" sz="1600" dirty="0">
                <a:cs typeface="Calibri"/>
              </a:rPr>
              <a:t> and make time for these sessions.  </a:t>
            </a:r>
            <a:endParaRPr lang="en-US" sz="1600">
              <a:cs typeface="Calibri" panose="020F0502020204030204"/>
            </a:endParaRPr>
          </a:p>
          <a:p>
            <a:pPr marL="228600" indent="-228600">
              <a:buAutoNum type="arabicPeriod"/>
            </a:pPr>
            <a:r>
              <a:rPr lang="en-US" sz="1600" b="1" dirty="0">
                <a:cs typeface="Calibri"/>
              </a:rPr>
              <a:t>Avoid distractions:</a:t>
            </a:r>
            <a:r>
              <a:rPr lang="en-US" sz="1600" dirty="0">
                <a:cs typeface="Calibri"/>
              </a:rPr>
              <a:t> Turn off your phone notifications, close any other unnecessary tabs, and focus solely on the class.</a:t>
            </a:r>
          </a:p>
          <a:p>
            <a:pPr marL="228600" indent="-228600">
              <a:buAutoNum type="arabicPeriod"/>
            </a:pPr>
            <a:r>
              <a:rPr lang="en-US" sz="1600" b="1" dirty="0">
                <a:cs typeface="Calibri"/>
              </a:rPr>
              <a:t>Participate actively</a:t>
            </a:r>
            <a:r>
              <a:rPr lang="en-US" sz="1600" dirty="0">
                <a:cs typeface="Calibri"/>
              </a:rPr>
              <a:t>: It's important to be an active participant in the class. Ask questions, answer questions, and participate in discussions.</a:t>
            </a:r>
          </a:p>
          <a:p>
            <a:pPr marL="228600" indent="-228600">
              <a:buAutoNum type="arabicPeriod"/>
            </a:pPr>
            <a:r>
              <a:rPr lang="en-US" sz="1600" b="1" dirty="0">
                <a:cs typeface="Calibri"/>
              </a:rPr>
              <a:t>Use proper language and tone:</a:t>
            </a:r>
            <a:r>
              <a:rPr lang="en-US" sz="1600" dirty="0">
                <a:cs typeface="Calibri"/>
              </a:rPr>
              <a:t> Use respectful language and tone when communicating with your classmates and instructor. Avoid using slang or inappropriate language.</a:t>
            </a:r>
          </a:p>
          <a:p>
            <a:pPr marL="228600" indent="-228600">
              <a:buAutoNum type="arabicPeriod"/>
            </a:pPr>
            <a:r>
              <a:rPr lang="en-US" sz="1600" b="1" dirty="0">
                <a:cs typeface="Calibri"/>
              </a:rPr>
              <a:t>Respect others' opinions</a:t>
            </a:r>
            <a:r>
              <a:rPr lang="en-US" sz="1600" dirty="0">
                <a:cs typeface="Calibri"/>
              </a:rPr>
              <a:t>: Be respectful of others' opinions, even if they differ from your own. Avoid making negative comments or attacking others.</a:t>
            </a:r>
          </a:p>
          <a:p>
            <a:pPr marL="228600" indent="-228600">
              <a:buAutoNum type="arabicPeriod"/>
            </a:pPr>
            <a:r>
              <a:rPr lang="en-US" sz="1600" b="1" dirty="0">
                <a:cs typeface="Calibri"/>
              </a:rPr>
              <a:t>Follow the instructor's guideline</a:t>
            </a:r>
            <a:r>
              <a:rPr lang="en-US" sz="1600" dirty="0">
                <a:cs typeface="Calibri"/>
              </a:rPr>
              <a:t>s: Follow the instructor's guidelines, such as submitting assignments on time. </a:t>
            </a:r>
            <a:endParaRPr lang="en-US" sz="1600">
              <a:cs typeface="Calibri" panose="020F0502020204030204"/>
            </a:endParaRPr>
          </a:p>
          <a:p>
            <a:pPr marL="228600" indent="-228600">
              <a:buAutoNum type="arabicPeriod"/>
            </a:pPr>
            <a:r>
              <a:rPr lang="en-US" sz="1600" b="1" dirty="0">
                <a:cs typeface="Calibri"/>
              </a:rPr>
              <a:t>Be polite:</a:t>
            </a:r>
            <a:r>
              <a:rPr lang="en-US" sz="1600" dirty="0">
                <a:cs typeface="Calibri"/>
              </a:rPr>
              <a:t> Be polite and respectful to everyone in the class, including the instructor, classmates, and guest speakers.</a:t>
            </a:r>
          </a:p>
          <a:p>
            <a:pPr marL="228600" indent="-228600">
              <a:buAutoNum type="arabicPeriod"/>
            </a:pPr>
            <a:r>
              <a:rPr lang="en-US" sz="1600" b="1" dirty="0">
                <a:cs typeface="Calibri"/>
              </a:rPr>
              <a:t>Dress appropriately</a:t>
            </a:r>
            <a:r>
              <a:rPr lang="en-US" sz="1600" dirty="0">
                <a:cs typeface="Calibri"/>
              </a:rPr>
              <a:t>: Even though you are not in a physical classroom, it's important to dress appropriately. Dress as if you were going to a face-to-face class.</a:t>
            </a:r>
          </a:p>
          <a:p>
            <a:pPr marL="228600" indent="-228600">
              <a:buAutoNum type="arabicPeriod"/>
            </a:pPr>
            <a:r>
              <a:rPr lang="en-US" sz="1600" b="1" dirty="0">
                <a:cs typeface="Calibri"/>
              </a:rPr>
              <a:t>Use appropriate technology:</a:t>
            </a:r>
            <a:r>
              <a:rPr lang="en-US" sz="1600" dirty="0">
                <a:cs typeface="Calibri"/>
              </a:rPr>
              <a:t> Ensure that you have the necessary equipment, such as a reliable internet connection, a microphone, and a webcam, and that they are in good working condition.</a:t>
            </a:r>
          </a:p>
          <a:p>
            <a:pPr marL="228600" indent="-228600">
              <a:buAutoNum type="arabicPeriod"/>
            </a:pPr>
            <a:endParaRPr lang="en-US" sz="1600" dirty="0">
              <a:cs typeface="Calibri"/>
            </a:endParaRPr>
          </a:p>
        </p:txBody>
      </p:sp>
    </p:spTree>
    <p:extLst>
      <p:ext uri="{BB962C8B-B14F-4D97-AF65-F5344CB8AC3E}">
        <p14:creationId xmlns:p14="http://schemas.microsoft.com/office/powerpoint/2010/main" val="3205374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a:xfrm>
            <a:off x="839788" y="0"/>
            <a:ext cx="3932237" cy="1199661"/>
          </a:xfrm>
        </p:spPr>
        <p:txBody>
          <a:bodyPr/>
          <a:lstStyle/>
          <a:p>
            <a:r>
              <a:rPr lang="en-US" dirty="0"/>
              <a:t>Data Structures</a:t>
            </a:r>
          </a:p>
        </p:txBody>
      </p:sp>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a:xfrm>
            <a:off x="839788" y="1649045"/>
            <a:ext cx="10469074" cy="4876801"/>
          </a:xfrm>
        </p:spPr>
        <p:txBody>
          <a:bodyPr>
            <a:normAutofit/>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Linked Lists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Dynamic size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Non-contiguous memory allocation</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Efficient at insertions and deletions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Slower data access compared to arrays</a:t>
            </a:r>
          </a:p>
          <a:p>
            <a:pPr>
              <a:lnSpc>
                <a:spcPct val="107000"/>
              </a:lnSpc>
              <a:spcAft>
                <a:spcPts val="800"/>
              </a:spcAft>
            </a:pPr>
            <a:r>
              <a:rPr lang="en-GB" sz="1800" kern="100" dirty="0">
                <a:latin typeface="Calibri" panose="020F0502020204030204" pitchFamily="34" charset="0"/>
                <a:ea typeface="Calibri" panose="020F0502020204030204" pitchFamily="34" charset="0"/>
                <a:cs typeface="Arial" panose="020B0604020202020204" pitchFamily="34" charset="0"/>
              </a:rPr>
              <a:t>P</a:t>
            </a:r>
            <a:r>
              <a:rPr lang="en-GB" sz="1800" kern="100" dirty="0">
                <a:effectLst/>
                <a:latin typeface="Calibri" panose="020F0502020204030204" pitchFamily="34" charset="0"/>
                <a:ea typeface="Calibri" panose="020F0502020204030204" pitchFamily="34" charset="0"/>
                <a:cs typeface="Arial" panose="020B0604020202020204" pitchFamily="34" charset="0"/>
              </a:rPr>
              <a:t>ython</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Using Python's </a:t>
            </a:r>
            <a:r>
              <a:rPr lang="en-GB" sz="1800" kern="100" dirty="0" err="1">
                <a:effectLst/>
                <a:latin typeface="Calibri" panose="020F0502020204030204" pitchFamily="34" charset="0"/>
                <a:ea typeface="Calibri" panose="020F0502020204030204" pitchFamily="34" charset="0"/>
                <a:cs typeface="Arial" panose="020B0604020202020204" pitchFamily="34" charset="0"/>
              </a:rPr>
              <a:t>collections.deque</a:t>
            </a:r>
            <a:r>
              <a:rPr lang="en-GB" sz="1800" kern="100" dirty="0">
                <a:effectLst/>
                <a:latin typeface="Calibri" panose="020F0502020204030204" pitchFamily="34" charset="0"/>
                <a:ea typeface="Calibri" panose="020F0502020204030204" pitchFamily="34" charset="0"/>
                <a:cs typeface="Arial" panose="020B0604020202020204" pitchFamily="34" charset="0"/>
              </a:rPr>
              <a:t> as a linked list</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from collections import deque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playlist = deque(["Song1", "Song2", "Song3"])</a:t>
            </a:r>
          </a:p>
          <a:p>
            <a:endParaRPr lang="en-US" dirty="0"/>
          </a:p>
        </p:txBody>
      </p:sp>
    </p:spTree>
    <p:extLst>
      <p:ext uri="{BB962C8B-B14F-4D97-AF65-F5344CB8AC3E}">
        <p14:creationId xmlns:p14="http://schemas.microsoft.com/office/powerpoint/2010/main" val="1188833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a:xfrm>
            <a:off x="839788" y="0"/>
            <a:ext cx="3932237" cy="1199661"/>
          </a:xfrm>
        </p:spPr>
        <p:txBody>
          <a:bodyPr/>
          <a:lstStyle/>
          <a:p>
            <a:r>
              <a:rPr lang="en-US" dirty="0"/>
              <a:t>Data Structures</a:t>
            </a:r>
          </a:p>
        </p:txBody>
      </p:sp>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a:xfrm>
            <a:off x="839788" y="1649045"/>
            <a:ext cx="10469074" cy="4876801"/>
          </a:xfrm>
        </p:spPr>
        <p:txBody>
          <a:bodyPr>
            <a:normAutofit fontScale="85000" lnSpcReduction="20000"/>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Stacks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Last-In, First-Out (LIFO) structure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Efficient for undo mechanisms, backtracking algorithms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Limited to top element access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Python</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Using Python list as a stack</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stack = []</a:t>
            </a:r>
          </a:p>
          <a:p>
            <a:pPr>
              <a:lnSpc>
                <a:spcPct val="107000"/>
              </a:lnSpc>
              <a:spcAft>
                <a:spcPts val="800"/>
              </a:spcAft>
            </a:pPr>
            <a:r>
              <a:rPr lang="en-GB" sz="1800" kern="100" dirty="0" err="1">
                <a:effectLst/>
                <a:latin typeface="Calibri" panose="020F0502020204030204" pitchFamily="34" charset="0"/>
                <a:ea typeface="Calibri" panose="020F0502020204030204" pitchFamily="34" charset="0"/>
                <a:cs typeface="Arial" panose="020B0604020202020204" pitchFamily="34" charset="0"/>
              </a:rPr>
              <a:t>stack.append</a:t>
            </a:r>
            <a:r>
              <a:rPr lang="en-GB" sz="1800" kern="100" dirty="0">
                <a:effectLst/>
                <a:latin typeface="Calibri" panose="020F0502020204030204" pitchFamily="34" charset="0"/>
                <a:ea typeface="Calibri" panose="020F0502020204030204" pitchFamily="34" charset="0"/>
                <a:cs typeface="Arial" panose="020B0604020202020204" pitchFamily="34" charset="0"/>
              </a:rPr>
              <a:t>("Undo1")</a:t>
            </a:r>
          </a:p>
          <a:p>
            <a:pPr>
              <a:lnSpc>
                <a:spcPct val="107000"/>
              </a:lnSpc>
              <a:spcAft>
                <a:spcPts val="800"/>
              </a:spcAft>
            </a:pPr>
            <a:r>
              <a:rPr lang="en-GB" sz="1800" kern="100" dirty="0" err="1">
                <a:effectLst/>
                <a:latin typeface="Calibri" panose="020F0502020204030204" pitchFamily="34" charset="0"/>
                <a:ea typeface="Calibri" panose="020F0502020204030204" pitchFamily="34" charset="0"/>
                <a:cs typeface="Arial" panose="020B0604020202020204" pitchFamily="34" charset="0"/>
              </a:rPr>
              <a:t>stack.append</a:t>
            </a:r>
            <a:r>
              <a:rPr lang="en-GB" sz="1800" kern="100" dirty="0">
                <a:effectLst/>
                <a:latin typeface="Calibri" panose="020F0502020204030204" pitchFamily="34" charset="0"/>
                <a:ea typeface="Calibri" panose="020F0502020204030204" pitchFamily="34" charset="0"/>
                <a:cs typeface="Arial" panose="020B0604020202020204" pitchFamily="34" charset="0"/>
              </a:rPr>
              <a:t>("Undo2")</a:t>
            </a:r>
          </a:p>
          <a:p>
            <a:pPr>
              <a:lnSpc>
                <a:spcPct val="107000"/>
              </a:lnSpc>
              <a:spcAft>
                <a:spcPts val="800"/>
              </a:spcAft>
            </a:pPr>
            <a:r>
              <a:rPr lang="en-GB" sz="1800" kern="100" dirty="0" err="1">
                <a:effectLst/>
                <a:latin typeface="Calibri" panose="020F0502020204030204" pitchFamily="34" charset="0"/>
                <a:ea typeface="Calibri" panose="020F0502020204030204" pitchFamily="34" charset="0"/>
                <a:cs typeface="Arial" panose="020B0604020202020204" pitchFamily="34" charset="0"/>
              </a:rPr>
              <a:t>last_undo</a:t>
            </a:r>
            <a:r>
              <a:rPr lang="en-GB" sz="1800" kern="100" dirty="0">
                <a:effectLst/>
                <a:latin typeface="Calibri" panose="020F0502020204030204" pitchFamily="34" charset="0"/>
                <a:ea typeface="Calibri" panose="020F0502020204030204" pitchFamily="34" charset="0"/>
                <a:cs typeface="Arial" panose="020B0604020202020204" pitchFamily="34" charset="0"/>
              </a:rPr>
              <a:t> = </a:t>
            </a:r>
            <a:r>
              <a:rPr lang="en-GB" sz="1800" kern="100" dirty="0" err="1">
                <a:effectLst/>
                <a:latin typeface="Calibri" panose="020F0502020204030204" pitchFamily="34" charset="0"/>
                <a:ea typeface="Calibri" panose="020F0502020204030204" pitchFamily="34" charset="0"/>
                <a:cs typeface="Arial" panose="020B0604020202020204" pitchFamily="34" charset="0"/>
              </a:rPr>
              <a:t>stack.pop</a:t>
            </a:r>
            <a:r>
              <a:rPr lang="en-GB" sz="1800" kern="100" dirty="0">
                <a:effectLst/>
                <a:latin typeface="Calibri" panose="020F0502020204030204" pitchFamily="34" charset="0"/>
                <a:ea typeface="Calibri" panose="020F0502020204030204" pitchFamily="34" charset="0"/>
                <a:cs typeface="Arial" panose="020B0604020202020204" pitchFamily="34" charset="0"/>
              </a:rPr>
              <a:t>()</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print("Last undo:", </a:t>
            </a:r>
            <a:r>
              <a:rPr lang="en-GB" sz="1800" kern="100" dirty="0" err="1">
                <a:effectLst/>
                <a:latin typeface="Calibri" panose="020F0502020204030204" pitchFamily="34" charset="0"/>
                <a:ea typeface="Calibri" panose="020F0502020204030204" pitchFamily="34" charset="0"/>
                <a:cs typeface="Arial" panose="020B0604020202020204" pitchFamily="34" charset="0"/>
              </a:rPr>
              <a:t>last_undo</a:t>
            </a:r>
            <a:r>
              <a:rPr lang="en-GB" sz="1800" kern="100" dirty="0">
                <a:effectLst/>
                <a:latin typeface="Calibri" panose="020F0502020204030204" pitchFamily="34" charset="0"/>
                <a:ea typeface="Calibri" panose="020F0502020204030204" pitchFamily="34" charset="0"/>
                <a:cs typeface="Arial" panose="020B0604020202020204" pitchFamily="34" charset="0"/>
              </a:rPr>
              <a:t>)</a:t>
            </a:r>
          </a:p>
          <a:p>
            <a:pPr>
              <a:lnSpc>
                <a:spcPct val="107000"/>
              </a:lnSpc>
              <a:spcAft>
                <a:spcPts val="800"/>
              </a:spcAft>
            </a:pP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211987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a:xfrm>
            <a:off x="839788" y="0"/>
            <a:ext cx="3932237" cy="1199661"/>
          </a:xfrm>
        </p:spPr>
        <p:txBody>
          <a:bodyPr/>
          <a:lstStyle/>
          <a:p>
            <a:r>
              <a:rPr lang="en-US" dirty="0"/>
              <a:t>Data Structures</a:t>
            </a:r>
          </a:p>
        </p:txBody>
      </p:sp>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a:xfrm>
            <a:off x="839788" y="1649045"/>
            <a:ext cx="10469074" cy="4876801"/>
          </a:xfrm>
        </p:spPr>
        <p:txBody>
          <a:bodyPr>
            <a:normAutofit fontScale="70000" lnSpcReduction="20000"/>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Queues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First-In, First-Out (FIFO) structure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Useful in scheduling tasks, breadth-first search algorithms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Limited to front and rear element access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Python</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Using Python's </a:t>
            </a:r>
            <a:r>
              <a:rPr lang="en-GB" sz="1800" kern="100" dirty="0" err="1">
                <a:effectLst/>
                <a:latin typeface="Calibri" panose="020F0502020204030204" pitchFamily="34" charset="0"/>
                <a:ea typeface="Calibri" panose="020F0502020204030204" pitchFamily="34" charset="0"/>
                <a:cs typeface="Arial" panose="020B0604020202020204" pitchFamily="34" charset="0"/>
              </a:rPr>
              <a:t>queue.Queue</a:t>
            </a:r>
            <a:r>
              <a:rPr lang="en-GB" sz="1800" kern="100" dirty="0">
                <a:effectLst/>
                <a:latin typeface="Calibri" panose="020F0502020204030204" pitchFamily="34" charset="0"/>
                <a:ea typeface="Calibri" panose="020F0502020204030204" pitchFamily="34" charset="0"/>
                <a:cs typeface="Arial" panose="020B0604020202020204" pitchFamily="34" charset="0"/>
              </a:rPr>
              <a:t> as a queue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from queue import Queue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q = Queue()</a:t>
            </a:r>
          </a:p>
          <a:p>
            <a:pPr>
              <a:lnSpc>
                <a:spcPct val="107000"/>
              </a:lnSpc>
              <a:spcAft>
                <a:spcPts val="800"/>
              </a:spcAft>
            </a:pPr>
            <a:r>
              <a:rPr lang="en-GB" sz="1800" kern="100" dirty="0" err="1">
                <a:effectLst/>
                <a:latin typeface="Calibri" panose="020F0502020204030204" pitchFamily="34" charset="0"/>
                <a:ea typeface="Calibri" panose="020F0502020204030204" pitchFamily="34" charset="0"/>
                <a:cs typeface="Arial" panose="020B0604020202020204" pitchFamily="34" charset="0"/>
              </a:rPr>
              <a:t>q.put</a:t>
            </a:r>
            <a:r>
              <a:rPr lang="en-GB" sz="1800" kern="100" dirty="0">
                <a:effectLst/>
                <a:latin typeface="Calibri" panose="020F0502020204030204" pitchFamily="34" charset="0"/>
                <a:ea typeface="Calibri" panose="020F0502020204030204" pitchFamily="34" charset="0"/>
                <a:cs typeface="Arial" panose="020B0604020202020204" pitchFamily="34" charset="0"/>
              </a:rPr>
              <a:t>("Print1")</a:t>
            </a:r>
          </a:p>
          <a:p>
            <a:pPr>
              <a:lnSpc>
                <a:spcPct val="107000"/>
              </a:lnSpc>
              <a:spcAft>
                <a:spcPts val="800"/>
              </a:spcAft>
            </a:pPr>
            <a:r>
              <a:rPr lang="en-GB" sz="1800" kern="100" dirty="0" err="1">
                <a:effectLst/>
                <a:latin typeface="Calibri" panose="020F0502020204030204" pitchFamily="34" charset="0"/>
                <a:ea typeface="Calibri" panose="020F0502020204030204" pitchFamily="34" charset="0"/>
                <a:cs typeface="Arial" panose="020B0604020202020204" pitchFamily="34" charset="0"/>
              </a:rPr>
              <a:t>q.put</a:t>
            </a:r>
            <a:r>
              <a:rPr lang="en-GB" sz="1800" kern="100" dirty="0">
                <a:effectLst/>
                <a:latin typeface="Calibri" panose="020F0502020204030204" pitchFamily="34" charset="0"/>
                <a:ea typeface="Calibri" panose="020F0502020204030204" pitchFamily="34" charset="0"/>
                <a:cs typeface="Arial" panose="020B0604020202020204" pitchFamily="34" charset="0"/>
              </a:rPr>
              <a:t>("Print2")</a:t>
            </a:r>
          </a:p>
          <a:p>
            <a:pPr>
              <a:lnSpc>
                <a:spcPct val="107000"/>
              </a:lnSpc>
              <a:spcAft>
                <a:spcPts val="800"/>
              </a:spcAft>
            </a:pPr>
            <a:r>
              <a:rPr lang="en-GB" sz="1800" kern="100" dirty="0" err="1">
                <a:effectLst/>
                <a:latin typeface="Calibri" panose="020F0502020204030204" pitchFamily="34" charset="0"/>
                <a:ea typeface="Calibri" panose="020F0502020204030204" pitchFamily="34" charset="0"/>
                <a:cs typeface="Arial" panose="020B0604020202020204" pitchFamily="34" charset="0"/>
              </a:rPr>
              <a:t>first_print</a:t>
            </a:r>
            <a:r>
              <a:rPr lang="en-GB" sz="1800" kern="100" dirty="0">
                <a:effectLst/>
                <a:latin typeface="Calibri" panose="020F0502020204030204" pitchFamily="34" charset="0"/>
                <a:ea typeface="Calibri" panose="020F0502020204030204" pitchFamily="34" charset="0"/>
                <a:cs typeface="Arial" panose="020B0604020202020204" pitchFamily="34" charset="0"/>
              </a:rPr>
              <a:t> = </a:t>
            </a:r>
            <a:r>
              <a:rPr lang="en-GB" sz="1800" kern="100" dirty="0" err="1">
                <a:effectLst/>
                <a:latin typeface="Calibri" panose="020F0502020204030204" pitchFamily="34" charset="0"/>
                <a:ea typeface="Calibri" panose="020F0502020204030204" pitchFamily="34" charset="0"/>
                <a:cs typeface="Arial" panose="020B0604020202020204" pitchFamily="34" charset="0"/>
              </a:rPr>
              <a:t>q.get</a:t>
            </a:r>
            <a:r>
              <a:rPr lang="en-GB" sz="1800" kern="100" dirty="0">
                <a:effectLst/>
                <a:latin typeface="Calibri" panose="020F0502020204030204" pitchFamily="34" charset="0"/>
                <a:ea typeface="Calibri" panose="020F0502020204030204" pitchFamily="34" charset="0"/>
                <a:cs typeface="Arial" panose="020B0604020202020204" pitchFamily="34" charset="0"/>
              </a:rPr>
              <a:t>()</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print("First print job:", </a:t>
            </a:r>
            <a:r>
              <a:rPr lang="en-GB" sz="1800" kern="100" dirty="0" err="1">
                <a:effectLst/>
                <a:latin typeface="Calibri" panose="020F0502020204030204" pitchFamily="34" charset="0"/>
                <a:ea typeface="Calibri" panose="020F0502020204030204" pitchFamily="34" charset="0"/>
                <a:cs typeface="Arial" panose="020B0604020202020204" pitchFamily="34" charset="0"/>
              </a:rPr>
              <a:t>first_print</a:t>
            </a:r>
            <a:r>
              <a:rPr lang="en-GB" sz="1800" kern="100" dirty="0">
                <a:effectLst/>
                <a:latin typeface="Calibri" panose="020F0502020204030204" pitchFamily="34" charset="0"/>
                <a:ea typeface="Calibri" panose="020F0502020204030204" pitchFamily="34" charset="0"/>
                <a:cs typeface="Arial" panose="020B0604020202020204" pitchFamily="34" charset="0"/>
              </a:rPr>
              <a:t>)</a:t>
            </a:r>
          </a:p>
          <a:p>
            <a:pPr>
              <a:lnSpc>
                <a:spcPct val="107000"/>
              </a:lnSpc>
              <a:spcAft>
                <a:spcPts val="800"/>
              </a:spcAft>
            </a:pP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711403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a:xfrm>
            <a:off x="839788" y="0"/>
            <a:ext cx="3932237" cy="1199661"/>
          </a:xfrm>
        </p:spPr>
        <p:txBody>
          <a:bodyPr/>
          <a:lstStyle/>
          <a:p>
            <a:r>
              <a:rPr lang="en-US" dirty="0"/>
              <a:t>Data Structures</a:t>
            </a:r>
          </a:p>
        </p:txBody>
      </p:sp>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a:xfrm>
            <a:off x="839788" y="1649045"/>
            <a:ext cx="10469074" cy="4876801"/>
          </a:xfrm>
        </p:spPr>
        <p:txBody>
          <a:bodyPr>
            <a:normAutofit fontScale="70000" lnSpcReduction="20000"/>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Dictionary Data Structure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 dictionary is an unordered collection of key-value pairs, where each key must be unique.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Unordered: No inherent order of elements.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Key-Value Pairs: Stores data as key-value pairs.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Unique Keys: Each key must be unique.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Dynamic Sizing: Size can change dynamically.</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Indexed by Keys: Accessed via keys, not integer indices.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Python</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Defined using curly braces `{}` with key-value pairs separated by colons.</a:t>
            </a:r>
          </a:p>
          <a:p>
            <a:pPr>
              <a:lnSpc>
                <a:spcPct val="107000"/>
              </a:lnSpc>
              <a:spcAft>
                <a:spcPts val="800"/>
              </a:spcAft>
            </a:pPr>
            <a:r>
              <a:rPr lang="en-GB" sz="1800" kern="100" dirty="0" err="1">
                <a:effectLst/>
                <a:latin typeface="Calibri" panose="020F0502020204030204" pitchFamily="34" charset="0"/>
                <a:ea typeface="Calibri" panose="020F0502020204030204" pitchFamily="34" charset="0"/>
                <a:cs typeface="Arial" panose="020B0604020202020204" pitchFamily="34" charset="0"/>
              </a:rPr>
              <a:t>my_dict</a:t>
            </a:r>
            <a:r>
              <a:rPr lang="en-GB" sz="1800" kern="100" dirty="0">
                <a:effectLst/>
                <a:latin typeface="Calibri" panose="020F0502020204030204" pitchFamily="34" charset="0"/>
                <a:ea typeface="Calibri" panose="020F0502020204030204" pitchFamily="34" charset="0"/>
                <a:cs typeface="Arial" panose="020B0604020202020204" pitchFamily="34" charset="0"/>
              </a:rPr>
              <a:t> = {'key1': 'value1', 'key2': 'value2'}</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marL="285750" indent="-285750">
              <a:lnSpc>
                <a:spcPct val="107000"/>
              </a:lnSpc>
              <a:spcAft>
                <a:spcPts val="800"/>
              </a:spcAft>
              <a:buFontTx/>
              <a:buChar char="-"/>
            </a:pP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763748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The Importance of Data Structures</a:t>
            </a:r>
          </a:p>
        </p:txBody>
      </p:sp>
      <p:pic>
        <p:nvPicPr>
          <p:cNvPr id="5" name="Picture Placeholder 4">
            <a:extLst>
              <a:ext uri="{FF2B5EF4-FFF2-40B4-BE49-F238E27FC236}">
                <a16:creationId xmlns:a16="http://schemas.microsoft.com/office/drawing/2014/main" id="{DAC3DE3A-B0D5-1D65-A9B7-FA79B49EC42E}"/>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Data structures are essential for making programs efficient and powerful.</a:t>
            </a:r>
          </a:p>
          <a:p>
            <a:pPr>
              <a:buFontTx/>
              <a:buChar char="•"/>
            </a:pPr>
            <a:r>
              <a:rPr lang="en-US"/>
              <a:t>By using the right data structure for the job, a program can be made faster, more efficient, and more powerful.</a:t>
            </a:r>
          </a:p>
        </p:txBody>
      </p:sp>
    </p:spTree>
    <p:extLst>
      <p:ext uri="{BB962C8B-B14F-4D97-AF65-F5344CB8AC3E}">
        <p14:creationId xmlns:p14="http://schemas.microsoft.com/office/powerpoint/2010/main" val="772297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Data Structures and Algorithms</a:t>
            </a:r>
          </a:p>
        </p:txBody>
      </p:sp>
      <p:pic>
        <p:nvPicPr>
          <p:cNvPr id="5" name="Picture Placeholder 4">
            <a:extLst>
              <a:ext uri="{FF2B5EF4-FFF2-40B4-BE49-F238E27FC236}">
                <a16:creationId xmlns:a16="http://schemas.microsoft.com/office/drawing/2014/main" id="{22BEC13F-FA89-645F-4DF5-9611FA6657C8}"/>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Data structures and algorithms are closely related.</a:t>
            </a:r>
          </a:p>
          <a:p>
            <a:pPr>
              <a:buFontTx/>
              <a:buChar char="•"/>
            </a:pPr>
            <a:r>
              <a:rPr lang="en-US"/>
              <a:t>Algorithms are used to manipulate data stored in data structures, and data structures are used to store the data used by algorithms.</a:t>
            </a:r>
          </a:p>
        </p:txBody>
      </p:sp>
    </p:spTree>
    <p:extLst>
      <p:ext uri="{BB962C8B-B14F-4D97-AF65-F5344CB8AC3E}">
        <p14:creationId xmlns:p14="http://schemas.microsoft.com/office/powerpoint/2010/main" val="2519581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Data Structures and Performance</a:t>
            </a:r>
          </a:p>
        </p:txBody>
      </p:sp>
      <p:pic>
        <p:nvPicPr>
          <p:cNvPr id="5" name="Picture Placeholder 4">
            <a:extLst>
              <a:ext uri="{FF2B5EF4-FFF2-40B4-BE49-F238E27FC236}">
                <a16:creationId xmlns:a16="http://schemas.microsoft.com/office/drawing/2014/main" id="{D8EC0651-66F5-DDED-4E40-B15D520D5E6A}"/>
              </a:ext>
            </a:extLst>
          </p:cNvPr>
          <p:cNvPicPr>
            <a:picLocks noGrp="1" noChangeAspect="1"/>
          </p:cNvPicPr>
          <p:nvPr>
            <p:ph type="pic" idx="1"/>
          </p:nvPr>
        </p:nvPicPr>
        <p:blipFill>
          <a:blip r:embed="rId3"/>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The performance of a program can be greatly improved by using the right data structure for the job.</a:t>
            </a:r>
          </a:p>
          <a:p>
            <a:pPr>
              <a:buFontTx/>
              <a:buChar char="•"/>
            </a:pPr>
            <a:r>
              <a:rPr lang="en-US"/>
              <a:t>By using the most efficient data structure for a given task, a program can be made faster and more efficient.</a:t>
            </a:r>
          </a:p>
        </p:txBody>
      </p:sp>
    </p:spTree>
    <p:extLst>
      <p:ext uri="{BB962C8B-B14F-4D97-AF65-F5344CB8AC3E}">
        <p14:creationId xmlns:p14="http://schemas.microsoft.com/office/powerpoint/2010/main" val="4268152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Data Structures and Memory</a:t>
            </a:r>
          </a:p>
        </p:txBody>
      </p:sp>
      <p:pic>
        <p:nvPicPr>
          <p:cNvPr id="5" name="Picture Placeholder 4">
            <a:extLst>
              <a:ext uri="{FF2B5EF4-FFF2-40B4-BE49-F238E27FC236}">
                <a16:creationId xmlns:a16="http://schemas.microsoft.com/office/drawing/2014/main" id="{C0B61FEF-008E-85AE-CEBE-7EC1FE5344EC}"/>
              </a:ext>
            </a:extLst>
          </p:cNvPr>
          <p:cNvPicPr>
            <a:picLocks noGrp="1" noChangeAspect="1"/>
          </p:cNvPicPr>
          <p:nvPr>
            <p:ph type="pic" idx="1"/>
          </p:nvPr>
        </p:nvPicPr>
        <p:blipFill>
          <a:blip r:embed="rId3"/>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Data structures can also be used to save memory.</a:t>
            </a:r>
          </a:p>
          <a:p>
            <a:pPr>
              <a:buFontTx/>
              <a:buChar char="•"/>
            </a:pPr>
            <a:r>
              <a:rPr lang="en-US"/>
              <a:t>By using the most efficient data structure for a given task, a program can use less memory and run faster.</a:t>
            </a:r>
          </a:p>
        </p:txBody>
      </p:sp>
    </p:spTree>
    <p:extLst>
      <p:ext uri="{BB962C8B-B14F-4D97-AF65-F5344CB8AC3E}">
        <p14:creationId xmlns:p14="http://schemas.microsoft.com/office/powerpoint/2010/main" val="3140982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C588-C0B8-8EEA-DDA2-6906475D0D11}"/>
              </a:ext>
            </a:extLst>
          </p:cNvPr>
          <p:cNvSpPr>
            <a:spLocks noGrp="1"/>
          </p:cNvSpPr>
          <p:nvPr>
            <p:ph type="ctrTitle"/>
          </p:nvPr>
        </p:nvSpPr>
        <p:spPr/>
        <p:txBody>
          <a:bodyPr/>
          <a:lstStyle/>
          <a:p>
            <a:r>
              <a:rPr lang="en-GB"/>
              <a:t>Basic Algorithms in Software</a:t>
            </a:r>
          </a:p>
        </p:txBody>
      </p:sp>
    </p:spTree>
    <p:extLst>
      <p:ext uri="{BB962C8B-B14F-4D97-AF65-F5344CB8AC3E}">
        <p14:creationId xmlns:p14="http://schemas.microsoft.com/office/powerpoint/2010/main" val="2872096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503BD-818C-7CEF-2918-C7244B702BCF}"/>
              </a:ext>
            </a:extLst>
          </p:cNvPr>
          <p:cNvSpPr>
            <a:spLocks noGrp="1"/>
          </p:cNvSpPr>
          <p:nvPr>
            <p:ph type="title"/>
          </p:nvPr>
        </p:nvSpPr>
        <p:spPr/>
        <p:txBody>
          <a:bodyPr/>
          <a:lstStyle/>
          <a:p>
            <a:r>
              <a:rPr lang="en-GB"/>
              <a:t>What is an Algorithm?</a:t>
            </a:r>
          </a:p>
        </p:txBody>
      </p:sp>
      <p:pic>
        <p:nvPicPr>
          <p:cNvPr id="5" name="Picture Placeholder 4">
            <a:extLst>
              <a:ext uri="{FF2B5EF4-FFF2-40B4-BE49-F238E27FC236}">
                <a16:creationId xmlns:a16="http://schemas.microsoft.com/office/drawing/2014/main" id="{23A9805B-A043-88CF-E036-4F758DB32779}"/>
              </a:ext>
            </a:extLst>
          </p:cNvPr>
          <p:cNvPicPr>
            <a:picLocks noGrp="1" noChangeAspect="1"/>
          </p:cNvPicPr>
          <p:nvPr>
            <p:ph type="pic" idx="1"/>
          </p:nvPr>
        </p:nvPicPr>
        <p:blipFill>
          <a:blip r:embed="rId3"/>
          <a:srcRect l="7695" r="7695"/>
          <a:stretch>
            <a:fillRect/>
          </a:stretch>
        </p:blipFill>
        <p:spPr/>
      </p:pic>
      <p:sp>
        <p:nvSpPr>
          <p:cNvPr id="4" name="Text Placeholder 3">
            <a:extLst>
              <a:ext uri="{FF2B5EF4-FFF2-40B4-BE49-F238E27FC236}">
                <a16:creationId xmlns:a16="http://schemas.microsoft.com/office/drawing/2014/main" id="{3F9CCB3D-1EDC-B9BB-4CE5-0A189161EEC7}"/>
              </a:ext>
            </a:extLst>
          </p:cNvPr>
          <p:cNvSpPr>
            <a:spLocks noGrp="1"/>
          </p:cNvSpPr>
          <p:nvPr>
            <p:ph type="body" sz="half" idx="2"/>
          </p:nvPr>
        </p:nvSpPr>
        <p:spPr/>
        <p:txBody>
          <a:bodyPr/>
          <a:lstStyle/>
          <a:p>
            <a:pPr>
              <a:buFontTx/>
              <a:buChar char="•"/>
            </a:pPr>
            <a:r>
              <a:rPr lang="en-US"/>
              <a:t>An algorithm is a set of instructions that are used to solve a problem or accomplish a task.</a:t>
            </a:r>
          </a:p>
          <a:p>
            <a:pPr>
              <a:buFontTx/>
              <a:buChar char="•"/>
            </a:pPr>
            <a:r>
              <a:rPr lang="en-US"/>
              <a:t>Algorithms are used in software development to create efficient and effective solutions to problems.</a:t>
            </a:r>
          </a:p>
          <a:p>
            <a:pPr>
              <a:buFontTx/>
              <a:buChar char="•"/>
            </a:pPr>
            <a:r>
              <a:rPr lang="en-US"/>
              <a:t>Algorithms can be represented in a variety of ways, such as flowcharts, pseudocode, or diagrams.</a:t>
            </a:r>
            <a:endParaRPr lang="en-GB"/>
          </a:p>
        </p:txBody>
      </p:sp>
    </p:spTree>
    <p:extLst>
      <p:ext uri="{BB962C8B-B14F-4D97-AF65-F5344CB8AC3E}">
        <p14:creationId xmlns:p14="http://schemas.microsoft.com/office/powerpoint/2010/main" val="1715858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25CC3-E147-9F87-2528-A81472F64F44}"/>
              </a:ext>
            </a:extLst>
          </p:cNvPr>
          <p:cNvSpPr>
            <a:spLocks noGrp="1"/>
          </p:cNvSpPr>
          <p:nvPr>
            <p:ph type="ctrTitle"/>
          </p:nvPr>
        </p:nvSpPr>
        <p:spPr/>
        <p:txBody>
          <a:bodyPr/>
          <a:lstStyle/>
          <a:p>
            <a:r>
              <a:rPr lang="en-GB" dirty="0"/>
              <a:t>Software Developer</a:t>
            </a:r>
            <a:br>
              <a:rPr lang="en-GB" dirty="0"/>
            </a:br>
            <a:r>
              <a:rPr lang="en-GB" dirty="0"/>
              <a:t>Bootcamp</a:t>
            </a:r>
          </a:p>
        </p:txBody>
      </p:sp>
      <p:sp>
        <p:nvSpPr>
          <p:cNvPr id="3" name="Subtitle 2">
            <a:extLst>
              <a:ext uri="{FF2B5EF4-FFF2-40B4-BE49-F238E27FC236}">
                <a16:creationId xmlns:a16="http://schemas.microsoft.com/office/drawing/2014/main" id="{FD8369AC-7CFB-453E-C759-0028D8764B00}"/>
              </a:ext>
            </a:extLst>
          </p:cNvPr>
          <p:cNvSpPr>
            <a:spLocks noGrp="1"/>
          </p:cNvSpPr>
          <p:nvPr>
            <p:ph type="subTitle" idx="1"/>
          </p:nvPr>
        </p:nvSpPr>
        <p:spPr>
          <a:xfrm>
            <a:off x="2868140" y="3617028"/>
            <a:ext cx="6455718" cy="1655762"/>
          </a:xfrm>
        </p:spPr>
        <p:txBody>
          <a:bodyPr/>
          <a:lstStyle/>
          <a:p>
            <a:r>
              <a:rPr lang="en-GB" dirty="0"/>
              <a:t>Unit 1 – Introduction to Software Development</a:t>
            </a:r>
          </a:p>
          <a:p>
            <a:endParaRPr lang="en-GB" dirty="0"/>
          </a:p>
          <a:p>
            <a:r>
              <a:rPr lang="en-GB" dirty="0"/>
              <a:t>Week 3C</a:t>
            </a:r>
          </a:p>
        </p:txBody>
      </p:sp>
    </p:spTree>
    <p:extLst>
      <p:ext uri="{BB962C8B-B14F-4D97-AF65-F5344CB8AC3E}">
        <p14:creationId xmlns:p14="http://schemas.microsoft.com/office/powerpoint/2010/main" val="3369664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A8AC0-0385-A107-6BB0-DA0647ED65E4}"/>
              </a:ext>
            </a:extLst>
          </p:cNvPr>
          <p:cNvSpPr>
            <a:spLocks noGrp="1"/>
          </p:cNvSpPr>
          <p:nvPr>
            <p:ph type="title"/>
          </p:nvPr>
        </p:nvSpPr>
        <p:spPr/>
        <p:txBody>
          <a:bodyPr/>
          <a:lstStyle/>
          <a:p>
            <a:r>
              <a:rPr lang="en-GB" dirty="0"/>
              <a:t>Types of Algorithms</a:t>
            </a:r>
          </a:p>
        </p:txBody>
      </p:sp>
      <p:pic>
        <p:nvPicPr>
          <p:cNvPr id="5" name="Picture Placeholder 4">
            <a:extLst>
              <a:ext uri="{FF2B5EF4-FFF2-40B4-BE49-F238E27FC236}">
                <a16:creationId xmlns:a16="http://schemas.microsoft.com/office/drawing/2014/main" id="{50AFEFAB-05D2-0527-FE31-90C78CE67275}"/>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F066ACF1-B589-83DA-A8D4-9C5C7A4F5B11}"/>
              </a:ext>
            </a:extLst>
          </p:cNvPr>
          <p:cNvSpPr>
            <a:spLocks noGrp="1"/>
          </p:cNvSpPr>
          <p:nvPr>
            <p:ph type="body" sz="half" idx="2"/>
          </p:nvPr>
        </p:nvSpPr>
        <p:spPr/>
        <p:txBody>
          <a:bodyPr/>
          <a:lstStyle/>
          <a:p>
            <a:pPr>
              <a:buFontTx/>
              <a:buChar char="•"/>
            </a:pPr>
            <a:r>
              <a:rPr lang="en-US" dirty="0"/>
              <a:t>There are many different types of algorithms, including sorting algorithms, search algorithms, and graph algorithms.</a:t>
            </a:r>
          </a:p>
          <a:p>
            <a:pPr>
              <a:buFontTx/>
              <a:buChar char="•"/>
            </a:pPr>
            <a:r>
              <a:rPr lang="en-US" dirty="0"/>
              <a:t>Sorting algorithms are used to arrange data in a certain order, such as alphabetical or numerical order.</a:t>
            </a:r>
          </a:p>
          <a:p>
            <a:pPr>
              <a:buFontTx/>
              <a:buChar char="•"/>
            </a:pPr>
            <a:r>
              <a:rPr lang="en-US" dirty="0"/>
              <a:t>Search algorithms are used to find specific items in a data set, such as a particular value or record.</a:t>
            </a:r>
          </a:p>
          <a:p>
            <a:pPr>
              <a:buFontTx/>
              <a:buChar char="•"/>
            </a:pPr>
            <a:r>
              <a:rPr lang="en-US" dirty="0"/>
              <a:t>Graph algorithms are used to traverse and analyze graphs, such as finding the shortest path between two nodes.</a:t>
            </a:r>
            <a:endParaRPr lang="en-GB" dirty="0"/>
          </a:p>
        </p:txBody>
      </p:sp>
    </p:spTree>
    <p:extLst>
      <p:ext uri="{BB962C8B-B14F-4D97-AF65-F5344CB8AC3E}">
        <p14:creationId xmlns:p14="http://schemas.microsoft.com/office/powerpoint/2010/main" val="4120331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A8AC0-0385-A107-6BB0-DA0647ED65E4}"/>
              </a:ext>
            </a:extLst>
          </p:cNvPr>
          <p:cNvSpPr>
            <a:spLocks noGrp="1"/>
          </p:cNvSpPr>
          <p:nvPr>
            <p:ph type="title"/>
          </p:nvPr>
        </p:nvSpPr>
        <p:spPr>
          <a:xfrm>
            <a:off x="996096" y="0"/>
            <a:ext cx="3932237" cy="1273908"/>
          </a:xfrm>
        </p:spPr>
        <p:txBody>
          <a:bodyPr/>
          <a:lstStyle/>
          <a:p>
            <a:r>
              <a:rPr lang="en-GB" dirty="0"/>
              <a:t>Types of Algorithms</a:t>
            </a:r>
          </a:p>
        </p:txBody>
      </p:sp>
      <p:sp>
        <p:nvSpPr>
          <p:cNvPr id="4" name="Text Placeholder 3">
            <a:extLst>
              <a:ext uri="{FF2B5EF4-FFF2-40B4-BE49-F238E27FC236}">
                <a16:creationId xmlns:a16="http://schemas.microsoft.com/office/drawing/2014/main" id="{F066ACF1-B589-83DA-A8D4-9C5C7A4F5B11}"/>
              </a:ext>
            </a:extLst>
          </p:cNvPr>
          <p:cNvSpPr>
            <a:spLocks noGrp="1"/>
          </p:cNvSpPr>
          <p:nvPr>
            <p:ph type="body" sz="half" idx="2"/>
          </p:nvPr>
        </p:nvSpPr>
        <p:spPr>
          <a:xfrm>
            <a:off x="894496" y="1558831"/>
            <a:ext cx="9679720" cy="4760363"/>
          </a:xfrm>
        </p:spPr>
        <p:txBody>
          <a:bodyPr>
            <a:normAutofit/>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Sorting Algorithms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Purpose: To arrange elements in a specific order</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Examples: Quick Sort, Merge Sort, Bubble Sort</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Use Case: Sorting a list of names alphabetically</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Searching Algorithms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Purpose: To find the location of an element within a data structure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Examples: Binary Search, Linear Search</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Use Case: Finding a book in a library system</a:t>
            </a:r>
          </a:p>
          <a:p>
            <a:pPr>
              <a:buFontTx/>
              <a:buChar char="•"/>
            </a:pPr>
            <a:endParaRPr lang="en-GB" dirty="0"/>
          </a:p>
        </p:txBody>
      </p:sp>
      <p:pic>
        <p:nvPicPr>
          <p:cNvPr id="5" name="Picture 4">
            <a:extLst>
              <a:ext uri="{FF2B5EF4-FFF2-40B4-BE49-F238E27FC236}">
                <a16:creationId xmlns:a16="http://schemas.microsoft.com/office/drawing/2014/main" id="{1A233DCB-F43E-2DF0-BB98-185EC2B4E72E}"/>
              </a:ext>
            </a:extLst>
          </p:cNvPr>
          <p:cNvPicPr>
            <a:picLocks noChangeAspect="1"/>
          </p:cNvPicPr>
          <p:nvPr/>
        </p:nvPicPr>
        <p:blipFill>
          <a:blip r:embed="rId2"/>
          <a:stretch>
            <a:fillRect/>
          </a:stretch>
        </p:blipFill>
        <p:spPr>
          <a:xfrm>
            <a:off x="5734356" y="1111966"/>
            <a:ext cx="5978570" cy="2688137"/>
          </a:xfrm>
          <a:prstGeom prst="rect">
            <a:avLst/>
          </a:prstGeom>
        </p:spPr>
      </p:pic>
    </p:spTree>
    <p:extLst>
      <p:ext uri="{BB962C8B-B14F-4D97-AF65-F5344CB8AC3E}">
        <p14:creationId xmlns:p14="http://schemas.microsoft.com/office/powerpoint/2010/main" val="30703202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A8AC0-0385-A107-6BB0-DA0647ED65E4}"/>
              </a:ext>
            </a:extLst>
          </p:cNvPr>
          <p:cNvSpPr>
            <a:spLocks noGrp="1"/>
          </p:cNvSpPr>
          <p:nvPr>
            <p:ph type="title"/>
          </p:nvPr>
        </p:nvSpPr>
        <p:spPr>
          <a:xfrm>
            <a:off x="839788" y="58615"/>
            <a:ext cx="3932237" cy="1600200"/>
          </a:xfrm>
        </p:spPr>
        <p:txBody>
          <a:bodyPr/>
          <a:lstStyle/>
          <a:p>
            <a:r>
              <a:rPr lang="en-GB" dirty="0"/>
              <a:t>Types of Algorithms</a:t>
            </a:r>
          </a:p>
        </p:txBody>
      </p:sp>
      <p:sp>
        <p:nvSpPr>
          <p:cNvPr id="4" name="Text Placeholder 3">
            <a:extLst>
              <a:ext uri="{FF2B5EF4-FFF2-40B4-BE49-F238E27FC236}">
                <a16:creationId xmlns:a16="http://schemas.microsoft.com/office/drawing/2014/main" id="{F066ACF1-B589-83DA-A8D4-9C5C7A4F5B11}"/>
              </a:ext>
            </a:extLst>
          </p:cNvPr>
          <p:cNvSpPr>
            <a:spLocks noGrp="1"/>
          </p:cNvSpPr>
          <p:nvPr>
            <p:ph type="body" sz="half" idx="2"/>
          </p:nvPr>
        </p:nvSpPr>
        <p:spPr>
          <a:xfrm>
            <a:off x="609600" y="1844431"/>
            <a:ext cx="10746154" cy="4587631"/>
          </a:xfrm>
        </p:spPr>
        <p:txBody>
          <a:bodyPr>
            <a:normAutofit lnSpcReduction="10000"/>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Graph Algorithms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Purpose: To solve problems related to graphs and networks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Examples: Dijkstra's Algorithm, Floyd-</a:t>
            </a:r>
            <a:r>
              <a:rPr lang="en-GB" sz="1800" kern="100" dirty="0" err="1">
                <a:effectLst/>
                <a:latin typeface="Calibri" panose="020F0502020204030204" pitchFamily="34" charset="0"/>
                <a:ea typeface="Calibri" panose="020F0502020204030204" pitchFamily="34" charset="0"/>
                <a:cs typeface="Arial" panose="020B0604020202020204" pitchFamily="34" charset="0"/>
              </a:rPr>
              <a:t>Warshall</a:t>
            </a:r>
            <a:r>
              <a:rPr lang="en-GB" sz="1800" kern="100" dirty="0">
                <a:effectLst/>
                <a:latin typeface="Calibri" panose="020F0502020204030204" pitchFamily="34" charset="0"/>
                <a:ea typeface="Calibri" panose="020F0502020204030204" pitchFamily="34" charset="0"/>
                <a:cs typeface="Arial" panose="020B0604020202020204" pitchFamily="34" charset="0"/>
              </a:rPr>
              <a:t> Algorithm</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Use Case: Finding the shortest path in a map</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Dynamic Programming Algorithms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Purpose: To solve problems by breaking them down into smaller subproblems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Examples: Fibonacci sequence, Knapsack problem</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Use Case: Resource allocation in project management</a:t>
            </a:r>
          </a:p>
          <a:p>
            <a:endParaRPr lang="en-GB" dirty="0"/>
          </a:p>
        </p:txBody>
      </p:sp>
    </p:spTree>
    <p:extLst>
      <p:ext uri="{BB962C8B-B14F-4D97-AF65-F5344CB8AC3E}">
        <p14:creationId xmlns:p14="http://schemas.microsoft.com/office/powerpoint/2010/main" val="15846653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A8AC0-0385-A107-6BB0-DA0647ED65E4}"/>
              </a:ext>
            </a:extLst>
          </p:cNvPr>
          <p:cNvSpPr>
            <a:spLocks noGrp="1"/>
          </p:cNvSpPr>
          <p:nvPr>
            <p:ph type="title"/>
          </p:nvPr>
        </p:nvSpPr>
        <p:spPr>
          <a:xfrm>
            <a:off x="839788" y="58615"/>
            <a:ext cx="3932237" cy="1600200"/>
          </a:xfrm>
        </p:spPr>
        <p:txBody>
          <a:bodyPr/>
          <a:lstStyle/>
          <a:p>
            <a:r>
              <a:rPr lang="en-GB" dirty="0"/>
              <a:t>Types of Algorithms</a:t>
            </a:r>
          </a:p>
        </p:txBody>
      </p:sp>
      <p:sp>
        <p:nvSpPr>
          <p:cNvPr id="4" name="Text Placeholder 3">
            <a:extLst>
              <a:ext uri="{FF2B5EF4-FFF2-40B4-BE49-F238E27FC236}">
                <a16:creationId xmlns:a16="http://schemas.microsoft.com/office/drawing/2014/main" id="{F066ACF1-B589-83DA-A8D4-9C5C7A4F5B11}"/>
              </a:ext>
            </a:extLst>
          </p:cNvPr>
          <p:cNvSpPr>
            <a:spLocks noGrp="1"/>
          </p:cNvSpPr>
          <p:nvPr>
            <p:ph type="body" sz="half" idx="2"/>
          </p:nvPr>
        </p:nvSpPr>
        <p:spPr>
          <a:xfrm>
            <a:off x="609600" y="1844431"/>
            <a:ext cx="11113477" cy="4790831"/>
          </a:xfrm>
        </p:spPr>
        <p:txBody>
          <a:bodyPr>
            <a:normAutofit/>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Divide and Conquer Algorithms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Purpose: To break a problem into smaller parts and solve each part independently</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Examples: Quick Sort, Merge Sort</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Use Case: Multiplying large integers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Greedy Algorithms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Purpose: To find a good enough solution by making the best choice at each step</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Examples: Kruskal's Algorithm, Huffman Coding</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Use Case: Network routing</a:t>
            </a:r>
          </a:p>
          <a:p>
            <a:endParaRPr lang="en-GB" dirty="0"/>
          </a:p>
        </p:txBody>
      </p:sp>
    </p:spTree>
    <p:extLst>
      <p:ext uri="{BB962C8B-B14F-4D97-AF65-F5344CB8AC3E}">
        <p14:creationId xmlns:p14="http://schemas.microsoft.com/office/powerpoint/2010/main" val="25208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A8AC0-0385-A107-6BB0-DA0647ED65E4}"/>
              </a:ext>
            </a:extLst>
          </p:cNvPr>
          <p:cNvSpPr>
            <a:spLocks noGrp="1"/>
          </p:cNvSpPr>
          <p:nvPr>
            <p:ph type="title"/>
          </p:nvPr>
        </p:nvSpPr>
        <p:spPr>
          <a:xfrm>
            <a:off x="839788" y="58615"/>
            <a:ext cx="3932237" cy="1600200"/>
          </a:xfrm>
        </p:spPr>
        <p:txBody>
          <a:bodyPr/>
          <a:lstStyle/>
          <a:p>
            <a:r>
              <a:rPr lang="en-GB" dirty="0"/>
              <a:t>Types of Algorithms</a:t>
            </a:r>
          </a:p>
        </p:txBody>
      </p:sp>
      <p:sp>
        <p:nvSpPr>
          <p:cNvPr id="4" name="Text Placeholder 3">
            <a:extLst>
              <a:ext uri="{FF2B5EF4-FFF2-40B4-BE49-F238E27FC236}">
                <a16:creationId xmlns:a16="http://schemas.microsoft.com/office/drawing/2014/main" id="{F066ACF1-B589-83DA-A8D4-9C5C7A4F5B11}"/>
              </a:ext>
            </a:extLst>
          </p:cNvPr>
          <p:cNvSpPr>
            <a:spLocks noGrp="1"/>
          </p:cNvSpPr>
          <p:nvPr>
            <p:ph type="body" sz="half" idx="2"/>
          </p:nvPr>
        </p:nvSpPr>
        <p:spPr>
          <a:xfrm>
            <a:off x="609600" y="1844431"/>
            <a:ext cx="10800862" cy="4439138"/>
          </a:xfrm>
        </p:spPr>
        <p:txBody>
          <a:bodyPr>
            <a:normAutofit fontScale="92500" lnSpcReduction="10000"/>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Backtracking Algorithms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Purpose: To solve problems by trying out different solutions and undoing them if necessary</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Examples: N-Queens Problem, Sudoku Solver</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Use Case: Puzzle solving</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Brute Force Algorithms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Purpose: To solve problems by trying every possible solution</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Examples: Linear Search, Travelling Salesman Problem (naive approach)</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Use Case: Password cracking</a:t>
            </a:r>
          </a:p>
          <a:p>
            <a:endParaRPr lang="en-GB" dirty="0"/>
          </a:p>
        </p:txBody>
      </p:sp>
    </p:spTree>
    <p:extLst>
      <p:ext uri="{BB962C8B-B14F-4D97-AF65-F5344CB8AC3E}">
        <p14:creationId xmlns:p14="http://schemas.microsoft.com/office/powerpoint/2010/main" val="42457743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A8AC0-0385-A107-6BB0-DA0647ED65E4}"/>
              </a:ext>
            </a:extLst>
          </p:cNvPr>
          <p:cNvSpPr>
            <a:spLocks noGrp="1"/>
          </p:cNvSpPr>
          <p:nvPr>
            <p:ph type="title"/>
          </p:nvPr>
        </p:nvSpPr>
        <p:spPr>
          <a:xfrm>
            <a:off x="839788" y="58615"/>
            <a:ext cx="3932237" cy="1600200"/>
          </a:xfrm>
        </p:spPr>
        <p:txBody>
          <a:bodyPr/>
          <a:lstStyle/>
          <a:p>
            <a:r>
              <a:rPr lang="en-GB" dirty="0"/>
              <a:t>Types of Algorithms</a:t>
            </a:r>
          </a:p>
        </p:txBody>
      </p:sp>
      <p:sp>
        <p:nvSpPr>
          <p:cNvPr id="4" name="Text Placeholder 3">
            <a:extLst>
              <a:ext uri="{FF2B5EF4-FFF2-40B4-BE49-F238E27FC236}">
                <a16:creationId xmlns:a16="http://schemas.microsoft.com/office/drawing/2014/main" id="{F066ACF1-B589-83DA-A8D4-9C5C7A4F5B11}"/>
              </a:ext>
            </a:extLst>
          </p:cNvPr>
          <p:cNvSpPr>
            <a:spLocks noGrp="1"/>
          </p:cNvSpPr>
          <p:nvPr>
            <p:ph type="body" sz="half" idx="2"/>
          </p:nvPr>
        </p:nvSpPr>
        <p:spPr>
          <a:xfrm>
            <a:off x="609600" y="1844431"/>
            <a:ext cx="10746154" cy="4486031"/>
          </a:xfrm>
        </p:spPr>
        <p:txBody>
          <a:bodyPr>
            <a:normAutofit fontScale="92500" lnSpcReduction="10000"/>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Recursive Algorithms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Purpose: To solve problems by calling the algorithm itself as a subroutine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Examples: Factorial calculation, Tower of Hanoi</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Use Case: File system traversal</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Probabilistic and Heuristic Algorithms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Purpose: To find approximate solutions for complex problems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Examples: Monte Carlo methods, Genetic Algorithm</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Use Case: Optimising complex systems</a:t>
            </a:r>
          </a:p>
          <a:p>
            <a:endParaRPr lang="en-GB" dirty="0"/>
          </a:p>
        </p:txBody>
      </p:sp>
    </p:spTree>
    <p:extLst>
      <p:ext uri="{BB962C8B-B14F-4D97-AF65-F5344CB8AC3E}">
        <p14:creationId xmlns:p14="http://schemas.microsoft.com/office/powerpoint/2010/main" val="25370031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CE8B2-9D27-300F-1716-D4AB85BA578B}"/>
              </a:ext>
            </a:extLst>
          </p:cNvPr>
          <p:cNvSpPr>
            <a:spLocks noGrp="1"/>
          </p:cNvSpPr>
          <p:nvPr>
            <p:ph type="title"/>
          </p:nvPr>
        </p:nvSpPr>
        <p:spPr/>
        <p:txBody>
          <a:bodyPr/>
          <a:lstStyle/>
          <a:p>
            <a:r>
              <a:rPr lang="en-GB"/>
              <a:t>Choosing the Right Algorithm</a:t>
            </a:r>
          </a:p>
        </p:txBody>
      </p:sp>
      <p:pic>
        <p:nvPicPr>
          <p:cNvPr id="5" name="Picture Placeholder 4">
            <a:extLst>
              <a:ext uri="{FF2B5EF4-FFF2-40B4-BE49-F238E27FC236}">
                <a16:creationId xmlns:a16="http://schemas.microsoft.com/office/drawing/2014/main" id="{31986414-99E6-4FA4-36F8-E30A1C583ADF}"/>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9A81A1E0-6E20-9F84-0CC8-B18669282184}"/>
              </a:ext>
            </a:extLst>
          </p:cNvPr>
          <p:cNvSpPr>
            <a:spLocks noGrp="1"/>
          </p:cNvSpPr>
          <p:nvPr>
            <p:ph type="body" sz="half" idx="2"/>
          </p:nvPr>
        </p:nvSpPr>
        <p:spPr/>
        <p:txBody>
          <a:bodyPr/>
          <a:lstStyle/>
          <a:p>
            <a:pPr>
              <a:buFontTx/>
              <a:buChar char="•"/>
            </a:pPr>
            <a:r>
              <a:rPr lang="en-US"/>
              <a:t>When choosing an algorithm for a software project, it is important to consider the complexity of the problem and the resources available.</a:t>
            </a:r>
          </a:p>
          <a:p>
            <a:pPr>
              <a:buFontTx/>
              <a:buChar char="•"/>
            </a:pPr>
            <a:r>
              <a:rPr lang="en-US"/>
              <a:t>For example, if the problem is simple and the resources are limited, a simple algorithm may be the best choice.</a:t>
            </a:r>
          </a:p>
          <a:p>
            <a:pPr>
              <a:buFontTx/>
              <a:buChar char="•"/>
            </a:pPr>
            <a:r>
              <a:rPr lang="en-US"/>
              <a:t>On the other hand, if the problem is complex and the resources are plentiful, a more complex algorithm may be necessary.</a:t>
            </a:r>
            <a:endParaRPr lang="en-GB"/>
          </a:p>
        </p:txBody>
      </p:sp>
    </p:spTree>
    <p:extLst>
      <p:ext uri="{BB962C8B-B14F-4D97-AF65-F5344CB8AC3E}">
        <p14:creationId xmlns:p14="http://schemas.microsoft.com/office/powerpoint/2010/main" val="33856562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85139-7D05-4F42-90E3-E3C2200A2B5C}"/>
              </a:ext>
            </a:extLst>
          </p:cNvPr>
          <p:cNvSpPr>
            <a:spLocks noGrp="1"/>
          </p:cNvSpPr>
          <p:nvPr>
            <p:ph type="title"/>
          </p:nvPr>
        </p:nvSpPr>
        <p:spPr/>
        <p:txBody>
          <a:bodyPr/>
          <a:lstStyle/>
          <a:p>
            <a:r>
              <a:rPr lang="en-GB"/>
              <a:t>Advantages of Algorithms</a:t>
            </a:r>
          </a:p>
        </p:txBody>
      </p:sp>
      <p:pic>
        <p:nvPicPr>
          <p:cNvPr id="5" name="Picture Placeholder 4">
            <a:extLst>
              <a:ext uri="{FF2B5EF4-FFF2-40B4-BE49-F238E27FC236}">
                <a16:creationId xmlns:a16="http://schemas.microsoft.com/office/drawing/2014/main" id="{6B1F6D3D-A176-FDFB-EE4C-F5C0175A3333}"/>
              </a:ext>
            </a:extLst>
          </p:cNvPr>
          <p:cNvPicPr>
            <a:picLocks noGrp="1" noChangeAspect="1"/>
          </p:cNvPicPr>
          <p:nvPr>
            <p:ph type="pic" idx="1"/>
          </p:nvPr>
        </p:nvPicPr>
        <p:blipFill>
          <a:blip r:embed="rId3"/>
          <a:srcRect l="7763" r="7763"/>
          <a:stretch>
            <a:fillRect/>
          </a:stretch>
        </p:blipFill>
        <p:spPr/>
      </p:pic>
      <p:sp>
        <p:nvSpPr>
          <p:cNvPr id="4" name="Text Placeholder 3">
            <a:extLst>
              <a:ext uri="{FF2B5EF4-FFF2-40B4-BE49-F238E27FC236}">
                <a16:creationId xmlns:a16="http://schemas.microsoft.com/office/drawing/2014/main" id="{5BE2CF1C-49AE-1704-CC83-973B09F791FC}"/>
              </a:ext>
            </a:extLst>
          </p:cNvPr>
          <p:cNvSpPr>
            <a:spLocks noGrp="1"/>
          </p:cNvSpPr>
          <p:nvPr>
            <p:ph type="body" sz="half" idx="2"/>
          </p:nvPr>
        </p:nvSpPr>
        <p:spPr/>
        <p:txBody>
          <a:bodyPr/>
          <a:lstStyle/>
          <a:p>
            <a:pPr>
              <a:buFontTx/>
              <a:buChar char="•"/>
            </a:pPr>
            <a:r>
              <a:rPr lang="en-US"/>
              <a:t>Algorithms can provide many advantages to software development, such as improved efficiency, scalability, and accuracy.</a:t>
            </a:r>
          </a:p>
          <a:p>
            <a:pPr>
              <a:buFontTx/>
              <a:buChar char="•"/>
            </a:pPr>
            <a:r>
              <a:rPr lang="en-US"/>
              <a:t>Algorithms can also help to reduce the amount of time and resources needed to solve a problem.</a:t>
            </a:r>
          </a:p>
          <a:p>
            <a:pPr>
              <a:buFontTx/>
              <a:buChar char="•"/>
            </a:pPr>
            <a:r>
              <a:rPr lang="en-US"/>
              <a:t>In addition, algorithms can help to reduce the complexity of a problem, making it easier to understand and debug.</a:t>
            </a:r>
            <a:endParaRPr lang="en-GB"/>
          </a:p>
        </p:txBody>
      </p:sp>
    </p:spTree>
    <p:extLst>
      <p:ext uri="{BB962C8B-B14F-4D97-AF65-F5344CB8AC3E}">
        <p14:creationId xmlns:p14="http://schemas.microsoft.com/office/powerpoint/2010/main" val="38482263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65ACB-696F-6BE1-C566-BCCBA39DAC33}"/>
              </a:ext>
            </a:extLst>
          </p:cNvPr>
          <p:cNvSpPr>
            <a:spLocks noGrp="1"/>
          </p:cNvSpPr>
          <p:nvPr>
            <p:ph type="title"/>
          </p:nvPr>
        </p:nvSpPr>
        <p:spPr/>
        <p:txBody>
          <a:bodyPr/>
          <a:lstStyle/>
          <a:p>
            <a:r>
              <a:rPr lang="en-GB"/>
              <a:t>Disadvantages of Algorithms</a:t>
            </a:r>
          </a:p>
        </p:txBody>
      </p:sp>
      <p:pic>
        <p:nvPicPr>
          <p:cNvPr id="5" name="Picture Placeholder 4">
            <a:extLst>
              <a:ext uri="{FF2B5EF4-FFF2-40B4-BE49-F238E27FC236}">
                <a16:creationId xmlns:a16="http://schemas.microsoft.com/office/drawing/2014/main" id="{DB1F90D1-2E26-E5A5-EF97-C397CD4424C7}"/>
              </a:ext>
            </a:extLst>
          </p:cNvPr>
          <p:cNvPicPr>
            <a:picLocks noGrp="1" noChangeAspect="1"/>
          </p:cNvPicPr>
          <p:nvPr>
            <p:ph type="pic" idx="1"/>
          </p:nvPr>
        </p:nvPicPr>
        <p:blipFill>
          <a:blip r:embed="rId2"/>
          <a:srcRect l="14364" r="14364"/>
          <a:stretch>
            <a:fillRect/>
          </a:stretch>
        </p:blipFill>
        <p:spPr/>
      </p:pic>
      <p:sp>
        <p:nvSpPr>
          <p:cNvPr id="4" name="Text Placeholder 3">
            <a:extLst>
              <a:ext uri="{FF2B5EF4-FFF2-40B4-BE49-F238E27FC236}">
                <a16:creationId xmlns:a16="http://schemas.microsoft.com/office/drawing/2014/main" id="{5E5A2D1E-4C9C-B794-FA0E-BF465E22A33F}"/>
              </a:ext>
            </a:extLst>
          </p:cNvPr>
          <p:cNvSpPr>
            <a:spLocks noGrp="1"/>
          </p:cNvSpPr>
          <p:nvPr>
            <p:ph type="body" sz="half" idx="2"/>
          </p:nvPr>
        </p:nvSpPr>
        <p:spPr/>
        <p:txBody>
          <a:bodyPr/>
          <a:lstStyle/>
          <a:p>
            <a:pPr>
              <a:buFontTx/>
              <a:buChar char="•"/>
            </a:pPr>
            <a:r>
              <a:rPr lang="en-US"/>
              <a:t>Algorithms can also have some drawbacks, such as increased complexity and difficulty in debugging.</a:t>
            </a:r>
          </a:p>
          <a:p>
            <a:pPr>
              <a:buFontTx/>
              <a:buChar char="•"/>
            </a:pPr>
            <a:r>
              <a:rPr lang="en-US"/>
              <a:t>In addition, algorithms can be difficult to understand and can require a significant amount of time and resources to implement.</a:t>
            </a:r>
          </a:p>
          <a:p>
            <a:pPr>
              <a:buFontTx/>
              <a:buChar char="•"/>
            </a:pPr>
            <a:r>
              <a:rPr lang="en-US"/>
              <a:t>Finally, algorithms can be difficult to maintain and can become outdated over time.</a:t>
            </a:r>
            <a:endParaRPr lang="en-GB"/>
          </a:p>
        </p:txBody>
      </p:sp>
    </p:spTree>
    <p:extLst>
      <p:ext uri="{BB962C8B-B14F-4D97-AF65-F5344CB8AC3E}">
        <p14:creationId xmlns:p14="http://schemas.microsoft.com/office/powerpoint/2010/main" val="15100759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441A2-C14C-9F01-8BD8-34CF361EC27B}"/>
              </a:ext>
            </a:extLst>
          </p:cNvPr>
          <p:cNvSpPr>
            <a:spLocks noGrp="1"/>
          </p:cNvSpPr>
          <p:nvPr>
            <p:ph type="title"/>
          </p:nvPr>
        </p:nvSpPr>
        <p:spPr/>
        <p:txBody>
          <a:bodyPr/>
          <a:lstStyle/>
          <a:p>
            <a:r>
              <a:rPr lang="en-GB"/>
              <a:t>Best Practices for Algorithms</a:t>
            </a:r>
          </a:p>
        </p:txBody>
      </p:sp>
      <p:pic>
        <p:nvPicPr>
          <p:cNvPr id="5" name="Picture Placeholder 4">
            <a:extLst>
              <a:ext uri="{FF2B5EF4-FFF2-40B4-BE49-F238E27FC236}">
                <a16:creationId xmlns:a16="http://schemas.microsoft.com/office/drawing/2014/main" id="{A02A4D5E-E35A-F5A9-81AD-69A0BBE879FA}"/>
              </a:ext>
            </a:extLst>
          </p:cNvPr>
          <p:cNvPicPr>
            <a:picLocks noGrp="1" noChangeAspect="1"/>
          </p:cNvPicPr>
          <p:nvPr>
            <p:ph type="pic" idx="1"/>
          </p:nvPr>
        </p:nvPicPr>
        <p:blipFill>
          <a:blip r:embed="rId3"/>
          <a:srcRect l="410" r="410"/>
          <a:stretch>
            <a:fillRect/>
          </a:stretch>
        </p:blipFill>
        <p:spPr/>
      </p:pic>
      <p:sp>
        <p:nvSpPr>
          <p:cNvPr id="4" name="Text Placeholder 3">
            <a:extLst>
              <a:ext uri="{FF2B5EF4-FFF2-40B4-BE49-F238E27FC236}">
                <a16:creationId xmlns:a16="http://schemas.microsoft.com/office/drawing/2014/main" id="{74925817-C38C-5D8D-F9F3-3FB86A3D5129}"/>
              </a:ext>
            </a:extLst>
          </p:cNvPr>
          <p:cNvSpPr>
            <a:spLocks noGrp="1"/>
          </p:cNvSpPr>
          <p:nvPr>
            <p:ph type="body" sz="half" idx="2"/>
          </p:nvPr>
        </p:nvSpPr>
        <p:spPr/>
        <p:txBody>
          <a:bodyPr/>
          <a:lstStyle/>
          <a:p>
            <a:pPr>
              <a:buFontTx/>
              <a:buChar char="•"/>
            </a:pPr>
            <a:r>
              <a:rPr lang="en-US"/>
              <a:t>When using algorithms in software development, it is important to follow best practices to ensure the best results.</a:t>
            </a:r>
          </a:p>
          <a:p>
            <a:pPr>
              <a:buFontTx/>
              <a:buChar char="•"/>
            </a:pPr>
            <a:r>
              <a:rPr lang="en-US"/>
              <a:t>It is important to choose the right algorithm for the problem at hand and to consider the complexity of the problem and the resources available.</a:t>
            </a:r>
          </a:p>
          <a:p>
            <a:pPr>
              <a:buFontTx/>
              <a:buChar char="•"/>
            </a:pPr>
            <a:r>
              <a:rPr lang="en-US"/>
              <a:t>In addition, it is important to test and debug algorithms to ensure they are working correctly and to make sure they are efficient and effective.</a:t>
            </a:r>
            <a:endParaRPr lang="en-GB"/>
          </a:p>
        </p:txBody>
      </p:sp>
    </p:spTree>
    <p:extLst>
      <p:ext uri="{BB962C8B-B14F-4D97-AF65-F5344CB8AC3E}">
        <p14:creationId xmlns:p14="http://schemas.microsoft.com/office/powerpoint/2010/main" val="519795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55AC-FADA-1B58-4817-598912E306CD}"/>
              </a:ext>
            </a:extLst>
          </p:cNvPr>
          <p:cNvSpPr>
            <a:spLocks noGrp="1"/>
          </p:cNvSpPr>
          <p:nvPr>
            <p:ph type="title"/>
          </p:nvPr>
        </p:nvSpPr>
        <p:spPr/>
        <p:txBody>
          <a:bodyPr/>
          <a:lstStyle/>
          <a:p>
            <a:r>
              <a:rPr lang="en-GB" dirty="0"/>
              <a:t>Learning Outcomes</a:t>
            </a:r>
          </a:p>
        </p:txBody>
      </p:sp>
      <p:sp>
        <p:nvSpPr>
          <p:cNvPr id="3" name="Content Placeholder 2">
            <a:extLst>
              <a:ext uri="{FF2B5EF4-FFF2-40B4-BE49-F238E27FC236}">
                <a16:creationId xmlns:a16="http://schemas.microsoft.com/office/drawing/2014/main" id="{B8842C36-850C-BA58-4028-83A8B6214DA0}"/>
              </a:ext>
            </a:extLst>
          </p:cNvPr>
          <p:cNvSpPr>
            <a:spLocks noGrp="1"/>
          </p:cNvSpPr>
          <p:nvPr>
            <p:ph idx="1"/>
          </p:nvPr>
        </p:nvSpPr>
        <p:spPr>
          <a:xfrm>
            <a:off x="760047" y="1505194"/>
            <a:ext cx="9609944" cy="4351338"/>
          </a:xfrm>
        </p:spPr>
        <p:txBody>
          <a:bodyPr/>
          <a:lstStyle/>
          <a:p>
            <a:pPr marL="0" indent="0">
              <a:buNone/>
            </a:pPr>
            <a:r>
              <a:rPr lang="en-GB" dirty="0"/>
              <a:t>Following this session, you should be able to:</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Data structures and their importance and showcase the data structures used in the demonstration program.</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Basic algorithms that can be used in the software and the rationale for choosing certain algorithms over others.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Choice of platform based on different factors and the impact of evolving industry needs on platform and algorithm choices.</a:t>
            </a:r>
          </a:p>
          <a:p>
            <a:pPr marL="0" indent="0">
              <a:buNone/>
            </a:pPr>
            <a:endParaRPr lang="en-GB" dirty="0"/>
          </a:p>
        </p:txBody>
      </p:sp>
    </p:spTree>
    <p:extLst>
      <p:ext uri="{BB962C8B-B14F-4D97-AF65-F5344CB8AC3E}">
        <p14:creationId xmlns:p14="http://schemas.microsoft.com/office/powerpoint/2010/main" val="1286615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E05DF-B15C-64D5-A5E3-F593A39E53F3}"/>
              </a:ext>
            </a:extLst>
          </p:cNvPr>
          <p:cNvSpPr>
            <a:spLocks noGrp="1"/>
          </p:cNvSpPr>
          <p:nvPr>
            <p:ph type="ctrTitle"/>
          </p:nvPr>
        </p:nvSpPr>
        <p:spPr>
          <a:xfrm>
            <a:off x="1422400" y="2605723"/>
            <a:ext cx="9144000" cy="2387600"/>
          </a:xfrm>
        </p:spPr>
        <p:txBody>
          <a:bodyPr>
            <a:normAutofit fontScale="90000"/>
          </a:bodyPr>
          <a:lstStyle/>
          <a:p>
            <a:r>
              <a:rPr lang="en-US" dirty="0"/>
              <a:t>Choice of Platform Based on Different Factors and the Impact of Evolving Industry Needs on Platform</a:t>
            </a:r>
            <a:endParaRPr lang="en-GB" dirty="0"/>
          </a:p>
        </p:txBody>
      </p:sp>
    </p:spTree>
    <p:extLst>
      <p:ext uri="{BB962C8B-B14F-4D97-AF65-F5344CB8AC3E}">
        <p14:creationId xmlns:p14="http://schemas.microsoft.com/office/powerpoint/2010/main" val="42234869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182E1-9354-477E-34F8-5E19CC25F1FC}"/>
              </a:ext>
            </a:extLst>
          </p:cNvPr>
          <p:cNvSpPr>
            <a:spLocks noGrp="1"/>
          </p:cNvSpPr>
          <p:nvPr>
            <p:ph type="title"/>
          </p:nvPr>
        </p:nvSpPr>
        <p:spPr/>
        <p:txBody>
          <a:bodyPr/>
          <a:lstStyle/>
          <a:p>
            <a:r>
              <a:rPr lang="en-GB"/>
              <a:t>What is a Platform?</a:t>
            </a:r>
          </a:p>
        </p:txBody>
      </p:sp>
      <p:sp>
        <p:nvSpPr>
          <p:cNvPr id="4" name="Text Placeholder 3">
            <a:extLst>
              <a:ext uri="{FF2B5EF4-FFF2-40B4-BE49-F238E27FC236}">
                <a16:creationId xmlns:a16="http://schemas.microsoft.com/office/drawing/2014/main" id="{4A7F3319-CC95-4263-28B5-5FD1C0345DA1}"/>
              </a:ext>
            </a:extLst>
          </p:cNvPr>
          <p:cNvSpPr>
            <a:spLocks noGrp="1"/>
          </p:cNvSpPr>
          <p:nvPr>
            <p:ph type="body" sz="half" idx="2"/>
          </p:nvPr>
        </p:nvSpPr>
        <p:spPr>
          <a:xfrm>
            <a:off x="839788" y="2057399"/>
            <a:ext cx="10512424" cy="4179277"/>
          </a:xfrm>
        </p:spPr>
        <p:txBody>
          <a:bodyPr>
            <a:normAutofit/>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Definition of a Platform</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 platform is a foundational technology or service upon which other applications, processes, or technologies are built and operated.</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Types of Platforms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Platforms can be categorised into various types, such as operating systems, cloud services, software frameworks, and hardware platforms.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Examples of Platforms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Examples include Microsoft Windows as an operating system, AWS as a cloud service, TensorFlow as a machine learning framework, and Raspberry Pi as a hardware platform.</a:t>
            </a:r>
          </a:p>
          <a:p>
            <a:pPr>
              <a:buFontTx/>
              <a:buChar char="•"/>
            </a:pPr>
            <a:endParaRPr lang="en-GB" dirty="0"/>
          </a:p>
        </p:txBody>
      </p:sp>
    </p:spTree>
    <p:extLst>
      <p:ext uri="{BB962C8B-B14F-4D97-AF65-F5344CB8AC3E}">
        <p14:creationId xmlns:p14="http://schemas.microsoft.com/office/powerpoint/2010/main" val="27165465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DEB0-30E9-DD8B-8234-B0D42D73C6F4}"/>
              </a:ext>
            </a:extLst>
          </p:cNvPr>
          <p:cNvSpPr>
            <a:spLocks noGrp="1"/>
          </p:cNvSpPr>
          <p:nvPr>
            <p:ph type="title"/>
          </p:nvPr>
        </p:nvSpPr>
        <p:spPr/>
        <p:txBody>
          <a:bodyPr/>
          <a:lstStyle/>
          <a:p>
            <a:r>
              <a:rPr lang="en-US"/>
              <a:t>Factors to Consider When Choosing a Platform</a:t>
            </a:r>
            <a:endParaRPr lang="en-GB"/>
          </a:p>
        </p:txBody>
      </p:sp>
      <p:sp>
        <p:nvSpPr>
          <p:cNvPr id="4" name="Text Placeholder 3">
            <a:extLst>
              <a:ext uri="{FF2B5EF4-FFF2-40B4-BE49-F238E27FC236}">
                <a16:creationId xmlns:a16="http://schemas.microsoft.com/office/drawing/2014/main" id="{03C219A8-9282-5C8F-00CE-3E3042CDDE86}"/>
              </a:ext>
            </a:extLst>
          </p:cNvPr>
          <p:cNvSpPr>
            <a:spLocks noGrp="1"/>
          </p:cNvSpPr>
          <p:nvPr>
            <p:ph type="body" sz="half" idx="2"/>
          </p:nvPr>
        </p:nvSpPr>
        <p:spPr>
          <a:xfrm>
            <a:off x="839788" y="2057400"/>
            <a:ext cx="10805135" cy="4265246"/>
          </a:xfrm>
        </p:spPr>
        <p:txBody>
          <a:bodyPr>
            <a:normAutofit/>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Cost</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Cost refers to the financial investment required to develop, deploy, and maintain a software solution, encompassing hardware, software, and human resources.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Scalability</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Scalability is the ability of a system to handle increased workload or expand in response to an increased demand for processing power, storage, or number of transactions.</a:t>
            </a:r>
          </a:p>
          <a:p>
            <a:pPr>
              <a:buFontTx/>
              <a:buChar char="•"/>
            </a:pPr>
            <a:endParaRPr lang="en-GB" dirty="0"/>
          </a:p>
        </p:txBody>
      </p:sp>
    </p:spTree>
    <p:extLst>
      <p:ext uri="{BB962C8B-B14F-4D97-AF65-F5344CB8AC3E}">
        <p14:creationId xmlns:p14="http://schemas.microsoft.com/office/powerpoint/2010/main" val="4247021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DEB0-30E9-DD8B-8234-B0D42D73C6F4}"/>
              </a:ext>
            </a:extLst>
          </p:cNvPr>
          <p:cNvSpPr>
            <a:spLocks noGrp="1"/>
          </p:cNvSpPr>
          <p:nvPr>
            <p:ph type="title"/>
          </p:nvPr>
        </p:nvSpPr>
        <p:spPr/>
        <p:txBody>
          <a:bodyPr/>
          <a:lstStyle/>
          <a:p>
            <a:r>
              <a:rPr lang="en-US"/>
              <a:t>Factors to Consider When Choosing a Platform</a:t>
            </a:r>
            <a:endParaRPr lang="en-GB"/>
          </a:p>
        </p:txBody>
      </p:sp>
      <p:sp>
        <p:nvSpPr>
          <p:cNvPr id="4" name="Text Placeholder 3">
            <a:extLst>
              <a:ext uri="{FF2B5EF4-FFF2-40B4-BE49-F238E27FC236}">
                <a16:creationId xmlns:a16="http://schemas.microsoft.com/office/drawing/2014/main" id="{03C219A8-9282-5C8F-00CE-3E3042CDDE86}"/>
              </a:ext>
            </a:extLst>
          </p:cNvPr>
          <p:cNvSpPr>
            <a:spLocks noGrp="1"/>
          </p:cNvSpPr>
          <p:nvPr>
            <p:ph type="body" sz="half" idx="2"/>
          </p:nvPr>
        </p:nvSpPr>
        <p:spPr>
          <a:xfrm>
            <a:off x="839788" y="2057400"/>
            <a:ext cx="10805135" cy="4265246"/>
          </a:xfrm>
        </p:spPr>
        <p:txBody>
          <a:bodyPr>
            <a:normAutofit/>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Security</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Security pertains to the measures and protocols in place to protect a system and its data from unauthorised access, tampering, or breaches.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Flexibility</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Flexibility is the ease with which a system can adapt to changes in requirements, technologies, or operational environments without requiring significant modifications.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Integration</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Integration involves the process of combining different computing systems and software applications to work as a cohesive whole, often to achieve streamlined operations and data flow.</a:t>
            </a:r>
          </a:p>
          <a:p>
            <a:pPr>
              <a:buFontTx/>
              <a:buChar char="•"/>
            </a:pPr>
            <a:endParaRPr lang="en-GB" dirty="0"/>
          </a:p>
        </p:txBody>
      </p:sp>
    </p:spTree>
    <p:extLst>
      <p:ext uri="{BB962C8B-B14F-4D97-AF65-F5344CB8AC3E}">
        <p14:creationId xmlns:p14="http://schemas.microsoft.com/office/powerpoint/2010/main" val="26439433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0F175-13D9-038C-CA38-C37B511B6DB9}"/>
              </a:ext>
            </a:extLst>
          </p:cNvPr>
          <p:cNvSpPr>
            <a:spLocks noGrp="1"/>
          </p:cNvSpPr>
          <p:nvPr>
            <p:ph type="title"/>
          </p:nvPr>
        </p:nvSpPr>
        <p:spPr/>
        <p:txBody>
          <a:bodyPr/>
          <a:lstStyle/>
          <a:p>
            <a:r>
              <a:rPr lang="en-US"/>
              <a:t>Impact of Evolving Industry Needs on Platform</a:t>
            </a:r>
            <a:endParaRPr lang="en-GB"/>
          </a:p>
        </p:txBody>
      </p:sp>
      <p:sp>
        <p:nvSpPr>
          <p:cNvPr id="4" name="Text Placeholder 3">
            <a:extLst>
              <a:ext uri="{FF2B5EF4-FFF2-40B4-BE49-F238E27FC236}">
                <a16:creationId xmlns:a16="http://schemas.microsoft.com/office/drawing/2014/main" id="{19AF2047-1B09-B381-E484-5C29469FE6EE}"/>
              </a:ext>
            </a:extLst>
          </p:cNvPr>
          <p:cNvSpPr>
            <a:spLocks noGrp="1"/>
          </p:cNvSpPr>
          <p:nvPr>
            <p:ph type="body" sz="half" idx="2"/>
          </p:nvPr>
        </p:nvSpPr>
        <p:spPr>
          <a:xfrm>
            <a:off x="839788" y="2057400"/>
            <a:ext cx="10625381" cy="3811588"/>
          </a:xfrm>
        </p:spPr>
        <p:txBody>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Changes in Customer Needs</a:t>
            </a:r>
          </a:p>
          <a:p>
            <a:pPr marL="285750" indent="-285750">
              <a:lnSpc>
                <a:spcPct val="107000"/>
              </a:lnSpc>
              <a:spcAft>
                <a:spcPts val="800"/>
              </a:spcAft>
              <a:buFontTx/>
              <a:buChar char="-"/>
            </a:pPr>
            <a:r>
              <a:rPr lang="en-GB" sz="1800" kern="100" dirty="0">
                <a:effectLst/>
                <a:latin typeface="Calibri" panose="020F0502020204030204" pitchFamily="34" charset="0"/>
                <a:ea typeface="Calibri" panose="020F0502020204030204" pitchFamily="34" charset="0"/>
                <a:cs typeface="Arial" panose="020B0604020202020204" pitchFamily="34" charset="0"/>
              </a:rPr>
              <a:t>Evolving customer preferences and expectations can necessitate product or service adjustments to maintain market relevance.</a:t>
            </a:r>
          </a:p>
          <a:p>
            <a:pPr marL="285750" indent="-285750">
              <a:lnSpc>
                <a:spcPct val="107000"/>
              </a:lnSpc>
              <a:spcAft>
                <a:spcPts val="800"/>
              </a:spcAft>
              <a:buFontTx/>
              <a:buChar char="-"/>
            </a:pP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Changes in Technology</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Technology advances can offer new opportunities for innovation or render existing solutions obsolete.</a:t>
            </a:r>
          </a:p>
          <a:p>
            <a:pPr>
              <a:buFontTx/>
              <a:buChar char="•"/>
            </a:pPr>
            <a:endParaRPr lang="en-GB" dirty="0"/>
          </a:p>
        </p:txBody>
      </p:sp>
    </p:spTree>
    <p:extLst>
      <p:ext uri="{BB962C8B-B14F-4D97-AF65-F5344CB8AC3E}">
        <p14:creationId xmlns:p14="http://schemas.microsoft.com/office/powerpoint/2010/main" val="25654262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0F175-13D9-038C-CA38-C37B511B6DB9}"/>
              </a:ext>
            </a:extLst>
          </p:cNvPr>
          <p:cNvSpPr>
            <a:spLocks noGrp="1"/>
          </p:cNvSpPr>
          <p:nvPr>
            <p:ph type="title"/>
          </p:nvPr>
        </p:nvSpPr>
        <p:spPr/>
        <p:txBody>
          <a:bodyPr/>
          <a:lstStyle/>
          <a:p>
            <a:r>
              <a:rPr lang="en-US"/>
              <a:t>Impact of Evolving Industry Needs on Platform</a:t>
            </a:r>
            <a:endParaRPr lang="en-GB"/>
          </a:p>
        </p:txBody>
      </p:sp>
      <p:sp>
        <p:nvSpPr>
          <p:cNvPr id="4" name="Text Placeholder 3">
            <a:extLst>
              <a:ext uri="{FF2B5EF4-FFF2-40B4-BE49-F238E27FC236}">
                <a16:creationId xmlns:a16="http://schemas.microsoft.com/office/drawing/2014/main" id="{19AF2047-1B09-B381-E484-5C29469FE6EE}"/>
              </a:ext>
            </a:extLst>
          </p:cNvPr>
          <p:cNvSpPr>
            <a:spLocks noGrp="1"/>
          </p:cNvSpPr>
          <p:nvPr>
            <p:ph type="body" sz="half" idx="2"/>
          </p:nvPr>
        </p:nvSpPr>
        <p:spPr>
          <a:xfrm>
            <a:off x="839788" y="2057400"/>
            <a:ext cx="10625381" cy="3811588"/>
          </a:xfrm>
        </p:spPr>
        <p:txBody>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Changes in Regulations</a:t>
            </a:r>
          </a:p>
          <a:p>
            <a:pPr marL="285750" indent="-285750">
              <a:lnSpc>
                <a:spcPct val="107000"/>
              </a:lnSpc>
              <a:spcAft>
                <a:spcPts val="800"/>
              </a:spcAft>
              <a:buFontTx/>
              <a:buChar char="-"/>
            </a:pPr>
            <a:r>
              <a:rPr lang="en-GB" sz="1800" kern="100" dirty="0">
                <a:effectLst/>
                <a:latin typeface="Calibri" panose="020F0502020204030204" pitchFamily="34" charset="0"/>
                <a:ea typeface="Calibri" panose="020F0502020204030204" pitchFamily="34" charset="0"/>
                <a:cs typeface="Arial" panose="020B0604020202020204" pitchFamily="34" charset="0"/>
              </a:rPr>
              <a:t>Regulatory shifts can impose new compliance requirements, affecting operational processes and potentially incurring costs.</a:t>
            </a:r>
          </a:p>
          <a:p>
            <a:pPr marL="285750" indent="-285750">
              <a:lnSpc>
                <a:spcPct val="107000"/>
              </a:lnSpc>
              <a:spcAft>
                <a:spcPts val="800"/>
              </a:spcAft>
              <a:buFontTx/>
              <a:buChar char="-"/>
            </a:pP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Changes in Competition</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The entry of new competitors or shifts in existing competitive dynamics can influence market share and necessitate strategic realignments.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p>
          <a:p>
            <a:pPr>
              <a:buFontTx/>
              <a:buChar char="•"/>
            </a:pPr>
            <a:endParaRPr lang="en-GB" dirty="0"/>
          </a:p>
        </p:txBody>
      </p:sp>
    </p:spTree>
    <p:extLst>
      <p:ext uri="{BB962C8B-B14F-4D97-AF65-F5344CB8AC3E}">
        <p14:creationId xmlns:p14="http://schemas.microsoft.com/office/powerpoint/2010/main" val="39877495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6411A-119E-B705-3A29-777DAF3C6368}"/>
              </a:ext>
            </a:extLst>
          </p:cNvPr>
          <p:cNvSpPr>
            <a:spLocks noGrp="1"/>
          </p:cNvSpPr>
          <p:nvPr>
            <p:ph type="title"/>
          </p:nvPr>
        </p:nvSpPr>
        <p:spPr/>
        <p:txBody>
          <a:bodyPr/>
          <a:lstStyle/>
          <a:p>
            <a:r>
              <a:rPr lang="en-US"/>
              <a:t>Benefits of Choosing the Right Platform</a:t>
            </a:r>
            <a:endParaRPr lang="en-GB"/>
          </a:p>
        </p:txBody>
      </p:sp>
      <p:sp>
        <p:nvSpPr>
          <p:cNvPr id="4" name="Text Placeholder 3">
            <a:extLst>
              <a:ext uri="{FF2B5EF4-FFF2-40B4-BE49-F238E27FC236}">
                <a16:creationId xmlns:a16="http://schemas.microsoft.com/office/drawing/2014/main" id="{1B97AE71-EEB1-9F92-50E6-0CD0B44F5174}"/>
              </a:ext>
            </a:extLst>
          </p:cNvPr>
          <p:cNvSpPr>
            <a:spLocks noGrp="1"/>
          </p:cNvSpPr>
          <p:nvPr>
            <p:ph type="body" sz="half" idx="2"/>
          </p:nvPr>
        </p:nvSpPr>
        <p:spPr>
          <a:xfrm>
            <a:off x="839788" y="2057400"/>
            <a:ext cx="10512424" cy="3811588"/>
          </a:xfrm>
        </p:spPr>
        <p:txBody>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Increased Efficiency</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Enhanced productivity and streamlined operations enable tasks to be completed more quickly and accurately.</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Reduced Costs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Optimising resources and automating processes can significantly lower operational expenses.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Improved Customer Experience</a:t>
            </a:r>
          </a:p>
          <a:p>
            <a:pPr>
              <a:buFontTx/>
              <a:buChar char="•"/>
            </a:pPr>
            <a:endParaRPr lang="en-GB" dirty="0"/>
          </a:p>
        </p:txBody>
      </p:sp>
    </p:spTree>
    <p:extLst>
      <p:ext uri="{BB962C8B-B14F-4D97-AF65-F5344CB8AC3E}">
        <p14:creationId xmlns:p14="http://schemas.microsoft.com/office/powerpoint/2010/main" val="41340362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6411A-119E-B705-3A29-777DAF3C6368}"/>
              </a:ext>
            </a:extLst>
          </p:cNvPr>
          <p:cNvSpPr>
            <a:spLocks noGrp="1"/>
          </p:cNvSpPr>
          <p:nvPr>
            <p:ph type="title"/>
          </p:nvPr>
        </p:nvSpPr>
        <p:spPr/>
        <p:txBody>
          <a:bodyPr/>
          <a:lstStyle/>
          <a:p>
            <a:r>
              <a:rPr lang="en-US"/>
              <a:t>Benefits of Choosing the Right Platform</a:t>
            </a:r>
            <a:endParaRPr lang="en-GB"/>
          </a:p>
        </p:txBody>
      </p:sp>
      <p:sp>
        <p:nvSpPr>
          <p:cNvPr id="4" name="Text Placeholder 3">
            <a:extLst>
              <a:ext uri="{FF2B5EF4-FFF2-40B4-BE49-F238E27FC236}">
                <a16:creationId xmlns:a16="http://schemas.microsoft.com/office/drawing/2014/main" id="{1B97AE71-EEB1-9F92-50E6-0CD0B44F5174}"/>
              </a:ext>
            </a:extLst>
          </p:cNvPr>
          <p:cNvSpPr>
            <a:spLocks noGrp="1"/>
          </p:cNvSpPr>
          <p:nvPr>
            <p:ph type="body" sz="half" idx="2"/>
          </p:nvPr>
        </p:nvSpPr>
        <p:spPr>
          <a:xfrm>
            <a:off x="839788" y="2057400"/>
            <a:ext cx="10512424" cy="3811588"/>
          </a:xfrm>
        </p:spPr>
        <p:txBody>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Tailoring services to meet customer needs and providing seamless interactions can lead to higher satisfaction and loyalty.</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Increased Scalability</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The ability to handle growing work or an expanding customer base ensures long-term sustainability and success.</a:t>
            </a:r>
          </a:p>
          <a:p>
            <a:pPr>
              <a:buFontTx/>
              <a:buChar char="•"/>
            </a:pPr>
            <a:endParaRPr lang="en-GB" dirty="0"/>
          </a:p>
        </p:txBody>
      </p:sp>
    </p:spTree>
    <p:extLst>
      <p:ext uri="{BB962C8B-B14F-4D97-AF65-F5344CB8AC3E}">
        <p14:creationId xmlns:p14="http://schemas.microsoft.com/office/powerpoint/2010/main" val="2522865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54F9E-6FC7-34D9-8F95-43CE2519D114}"/>
              </a:ext>
            </a:extLst>
          </p:cNvPr>
          <p:cNvSpPr>
            <a:spLocks noGrp="1"/>
          </p:cNvSpPr>
          <p:nvPr>
            <p:ph type="title"/>
          </p:nvPr>
        </p:nvSpPr>
        <p:spPr/>
        <p:txBody>
          <a:bodyPr/>
          <a:lstStyle/>
          <a:p>
            <a:r>
              <a:rPr lang="en-US"/>
              <a:t>Common Challenges of Choosing the Wrong Platform</a:t>
            </a:r>
            <a:endParaRPr lang="en-GB"/>
          </a:p>
        </p:txBody>
      </p:sp>
      <p:pic>
        <p:nvPicPr>
          <p:cNvPr id="5" name="Picture Placeholder 4">
            <a:extLst>
              <a:ext uri="{FF2B5EF4-FFF2-40B4-BE49-F238E27FC236}">
                <a16:creationId xmlns:a16="http://schemas.microsoft.com/office/drawing/2014/main" id="{5D2255BD-CA66-32DB-23D8-EB8CF4E9FE34}"/>
              </a:ext>
            </a:extLst>
          </p:cNvPr>
          <p:cNvPicPr>
            <a:picLocks noGrp="1" noChangeAspect="1"/>
          </p:cNvPicPr>
          <p:nvPr>
            <p:ph type="pic" idx="1"/>
          </p:nvPr>
        </p:nvPicPr>
        <p:blipFill>
          <a:blip r:embed="rId3"/>
          <a:srcRect l="7763" r="7763"/>
          <a:stretch>
            <a:fillRect/>
          </a:stretch>
        </p:blipFill>
        <p:spPr/>
      </p:pic>
      <p:sp>
        <p:nvSpPr>
          <p:cNvPr id="4" name="Text Placeholder 3">
            <a:extLst>
              <a:ext uri="{FF2B5EF4-FFF2-40B4-BE49-F238E27FC236}">
                <a16:creationId xmlns:a16="http://schemas.microsoft.com/office/drawing/2014/main" id="{7D943BFE-E55D-1AF0-B148-F12E0A837EBC}"/>
              </a:ext>
            </a:extLst>
          </p:cNvPr>
          <p:cNvSpPr>
            <a:spLocks noGrp="1"/>
          </p:cNvSpPr>
          <p:nvPr>
            <p:ph type="body" sz="half" idx="2"/>
          </p:nvPr>
        </p:nvSpPr>
        <p:spPr/>
        <p:txBody>
          <a:bodyPr/>
          <a:lstStyle/>
          <a:p>
            <a:pPr>
              <a:buFontTx/>
              <a:buChar char="•"/>
            </a:pPr>
            <a:r>
              <a:rPr lang="en-US"/>
              <a:t>Increased costs</a:t>
            </a:r>
          </a:p>
          <a:p>
            <a:pPr>
              <a:buFontTx/>
              <a:buChar char="•"/>
            </a:pPr>
            <a:r>
              <a:rPr lang="en-US"/>
              <a:t>Reduced efficiency</a:t>
            </a:r>
          </a:p>
          <a:p>
            <a:pPr>
              <a:buFontTx/>
              <a:buChar char="•"/>
            </a:pPr>
            <a:r>
              <a:rPr lang="en-US"/>
              <a:t>Lack of scalability</a:t>
            </a:r>
          </a:p>
          <a:p>
            <a:pPr>
              <a:buFontTx/>
              <a:buChar char="•"/>
            </a:pPr>
            <a:r>
              <a:rPr lang="en-US"/>
              <a:t>Poor customer experience</a:t>
            </a:r>
            <a:endParaRPr lang="en-GB"/>
          </a:p>
        </p:txBody>
      </p:sp>
    </p:spTree>
    <p:extLst>
      <p:ext uri="{BB962C8B-B14F-4D97-AF65-F5344CB8AC3E}">
        <p14:creationId xmlns:p14="http://schemas.microsoft.com/office/powerpoint/2010/main" val="27154083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15517-E521-33B8-6B1C-352350D28390}"/>
              </a:ext>
            </a:extLst>
          </p:cNvPr>
          <p:cNvSpPr>
            <a:spLocks noGrp="1"/>
          </p:cNvSpPr>
          <p:nvPr>
            <p:ph type="title"/>
          </p:nvPr>
        </p:nvSpPr>
        <p:spPr/>
        <p:txBody>
          <a:bodyPr/>
          <a:lstStyle/>
          <a:p>
            <a:r>
              <a:rPr lang="en-US"/>
              <a:t>Best Practices for Choosing the Right Platform</a:t>
            </a:r>
            <a:endParaRPr lang="en-GB"/>
          </a:p>
        </p:txBody>
      </p:sp>
      <p:pic>
        <p:nvPicPr>
          <p:cNvPr id="5" name="Picture Placeholder 4">
            <a:extLst>
              <a:ext uri="{FF2B5EF4-FFF2-40B4-BE49-F238E27FC236}">
                <a16:creationId xmlns:a16="http://schemas.microsoft.com/office/drawing/2014/main" id="{306AE00B-2EF8-DE37-6249-AA52D34D98AB}"/>
              </a:ext>
            </a:extLst>
          </p:cNvPr>
          <p:cNvPicPr>
            <a:picLocks noGrp="1" noChangeAspect="1"/>
          </p:cNvPicPr>
          <p:nvPr>
            <p:ph type="pic" idx="1"/>
          </p:nvPr>
        </p:nvPicPr>
        <p:blipFill>
          <a:blip r:embed="rId3"/>
          <a:srcRect l="7763" r="7763"/>
          <a:stretch>
            <a:fillRect/>
          </a:stretch>
        </p:blipFill>
        <p:spPr/>
      </p:pic>
      <p:sp>
        <p:nvSpPr>
          <p:cNvPr id="4" name="Text Placeholder 3">
            <a:extLst>
              <a:ext uri="{FF2B5EF4-FFF2-40B4-BE49-F238E27FC236}">
                <a16:creationId xmlns:a16="http://schemas.microsoft.com/office/drawing/2014/main" id="{68FEF7A9-FB37-4055-3EB3-403146FB894B}"/>
              </a:ext>
            </a:extLst>
          </p:cNvPr>
          <p:cNvSpPr>
            <a:spLocks noGrp="1"/>
          </p:cNvSpPr>
          <p:nvPr>
            <p:ph type="body" sz="half" idx="2"/>
          </p:nvPr>
        </p:nvSpPr>
        <p:spPr/>
        <p:txBody>
          <a:bodyPr/>
          <a:lstStyle/>
          <a:p>
            <a:pPr>
              <a:buFontTx/>
              <a:buChar char="•"/>
            </a:pPr>
            <a:r>
              <a:rPr lang="en-US"/>
              <a:t>Understand your needs</a:t>
            </a:r>
          </a:p>
          <a:p>
            <a:pPr>
              <a:buFontTx/>
              <a:buChar char="•"/>
            </a:pPr>
            <a:r>
              <a:rPr lang="en-US"/>
              <a:t>Research the options</a:t>
            </a:r>
          </a:p>
          <a:p>
            <a:pPr>
              <a:buFontTx/>
              <a:buChar char="•"/>
            </a:pPr>
            <a:r>
              <a:rPr lang="en-US"/>
              <a:t>Evaluate the options</a:t>
            </a:r>
          </a:p>
          <a:p>
            <a:pPr>
              <a:buFontTx/>
              <a:buChar char="•"/>
            </a:pPr>
            <a:r>
              <a:rPr lang="en-US"/>
              <a:t>Test the options</a:t>
            </a:r>
            <a:endParaRPr lang="en-GB"/>
          </a:p>
        </p:txBody>
      </p:sp>
    </p:spTree>
    <p:extLst>
      <p:ext uri="{BB962C8B-B14F-4D97-AF65-F5344CB8AC3E}">
        <p14:creationId xmlns:p14="http://schemas.microsoft.com/office/powerpoint/2010/main" val="267444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20BDC-FE14-CE47-24C5-0CB7097AE1E6}"/>
              </a:ext>
            </a:extLst>
          </p:cNvPr>
          <p:cNvSpPr>
            <a:spLocks noGrp="1"/>
          </p:cNvSpPr>
          <p:nvPr>
            <p:ph type="ctrTitle"/>
          </p:nvPr>
        </p:nvSpPr>
        <p:spPr/>
        <p:txBody>
          <a:bodyPr/>
          <a:lstStyle/>
          <a:p>
            <a:r>
              <a:rPr lang="en-US"/>
              <a:t>Data Structures and Their Importance</a:t>
            </a:r>
          </a:p>
        </p:txBody>
      </p:sp>
    </p:spTree>
    <p:extLst>
      <p:ext uri="{BB962C8B-B14F-4D97-AF65-F5344CB8AC3E}">
        <p14:creationId xmlns:p14="http://schemas.microsoft.com/office/powerpoint/2010/main" val="10538621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6"/>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Truly random vs pseudorandom</a:t>
            </a:r>
            <a:endParaRPr/>
          </a:p>
        </p:txBody>
      </p:sp>
      <p:sp>
        <p:nvSpPr>
          <p:cNvPr id="187" name="Google Shape;187;p26"/>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b="1"/>
              <a:t>True random number generators</a:t>
            </a:r>
            <a:endParaRPr b="1"/>
          </a:p>
          <a:p>
            <a:pPr marL="0" indent="0">
              <a:buNone/>
            </a:pPr>
            <a:endParaRPr/>
          </a:p>
          <a:p>
            <a:pPr marL="0" indent="0">
              <a:buNone/>
            </a:pPr>
            <a:r>
              <a:rPr lang="en-GB"/>
              <a:t>This uses unpredictable physical means to generate numbers, such as atmospheric noise. As these are truly random and are suitable for use in cryptography (keeping data secret!).</a:t>
            </a:r>
            <a:endParaRPr b="1"/>
          </a:p>
        </p:txBody>
      </p:sp>
      <p:pic>
        <p:nvPicPr>
          <p:cNvPr id="188" name="Google Shape;188;p26"/>
          <p:cNvPicPr preferRelativeResize="0"/>
          <p:nvPr/>
        </p:nvPicPr>
        <p:blipFill>
          <a:blip r:embed="rId3">
            <a:alphaModFix/>
          </a:blip>
          <a:stretch>
            <a:fillRect/>
          </a:stretch>
        </p:blipFill>
        <p:spPr>
          <a:xfrm>
            <a:off x="6322733" y="2186566"/>
            <a:ext cx="5447465" cy="3625991"/>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7"/>
          <p:cNvSpPr txBox="1">
            <a:spLocks noGrp="1"/>
          </p:cNvSpPr>
          <p:nvPr>
            <p:ph type="title"/>
          </p:nvPr>
        </p:nvSpPr>
        <p:spPr>
          <a:xfrm>
            <a:off x="402000" y="44892"/>
            <a:ext cx="11361600" cy="930800"/>
          </a:xfrm>
          <a:prstGeom prst="rect">
            <a:avLst/>
          </a:prstGeom>
        </p:spPr>
        <p:txBody>
          <a:bodyPr spcFirstLastPara="1" vert="horz" wrap="square" lIns="121900" tIns="121900" rIns="121900" bIns="121900" rtlCol="0" anchor="ctr" anchorCtr="0">
            <a:noAutofit/>
          </a:bodyPr>
          <a:lstStyle/>
          <a:p>
            <a:r>
              <a:rPr lang="en-GB" dirty="0"/>
              <a:t>Truly random vs pseudorandom</a:t>
            </a:r>
            <a:endParaRPr dirty="0"/>
          </a:p>
        </p:txBody>
      </p:sp>
      <p:sp>
        <p:nvSpPr>
          <p:cNvPr id="195" name="Google Shape;195;p27"/>
          <p:cNvSpPr txBox="1">
            <a:spLocks noGrp="1"/>
          </p:cNvSpPr>
          <p:nvPr>
            <p:ph type="body" idx="1"/>
          </p:nvPr>
        </p:nvSpPr>
        <p:spPr>
          <a:xfrm>
            <a:off x="414534" y="1209291"/>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b="1" dirty="0"/>
              <a:t>Pseudorandom number generators</a:t>
            </a:r>
            <a:endParaRPr b="1" dirty="0"/>
          </a:p>
          <a:p>
            <a:pPr marL="0" indent="0">
              <a:buNone/>
            </a:pPr>
            <a:endParaRPr dirty="0"/>
          </a:p>
          <a:p>
            <a:pPr marL="0" indent="0">
              <a:buNone/>
            </a:pPr>
            <a:r>
              <a:rPr lang="en-GB" dirty="0"/>
              <a:t>This uses mathematical algorithms which are computer-generated and therefore highly predictable.</a:t>
            </a:r>
            <a:endParaRPr dirty="0"/>
          </a:p>
          <a:p>
            <a:pPr marL="0" indent="0">
              <a:buNone/>
            </a:pPr>
            <a:endParaRPr dirty="0"/>
          </a:p>
          <a:p>
            <a:pPr marL="0" indent="0">
              <a:buNone/>
            </a:pPr>
            <a:r>
              <a:rPr lang="en-GB" dirty="0"/>
              <a:t>Unless you are generating random numbers for security purposes, a pseudorandom generator would be fine, for instance in a computer game.</a:t>
            </a:r>
            <a:endParaRPr dirty="0"/>
          </a:p>
          <a:p>
            <a:pPr marL="0" indent="0">
              <a:buNone/>
            </a:pPr>
            <a:endParaRPr dirty="0"/>
          </a:p>
        </p:txBody>
      </p:sp>
      <p:pic>
        <p:nvPicPr>
          <p:cNvPr id="196" name="Google Shape;196;p27"/>
          <p:cNvPicPr preferRelativeResize="0"/>
          <p:nvPr/>
        </p:nvPicPr>
        <p:blipFill>
          <a:blip r:embed="rId3">
            <a:alphaModFix/>
          </a:blip>
          <a:stretch>
            <a:fillRect/>
          </a:stretch>
        </p:blipFill>
        <p:spPr>
          <a:xfrm>
            <a:off x="6315467" y="2463385"/>
            <a:ext cx="5462000" cy="307236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8"/>
          <p:cNvSpPr txBox="1">
            <a:spLocks noGrp="1"/>
          </p:cNvSpPr>
          <p:nvPr>
            <p:ph type="body" idx="1"/>
          </p:nvPr>
        </p:nvSpPr>
        <p:spPr>
          <a:xfrm>
            <a:off x="414533" y="1560165"/>
            <a:ext cx="5462000" cy="1439600"/>
          </a:xfrm>
          <a:prstGeom prst="rect">
            <a:avLst/>
          </a:prstGeom>
        </p:spPr>
        <p:txBody>
          <a:bodyPr spcFirstLastPara="1" vert="horz" wrap="square" lIns="121900" tIns="121900" rIns="121900" bIns="121900" rtlCol="0" anchor="t" anchorCtr="0">
            <a:noAutofit/>
          </a:bodyPr>
          <a:lstStyle/>
          <a:p>
            <a:pPr marL="0" indent="0">
              <a:buNone/>
            </a:pPr>
            <a:r>
              <a:rPr lang="en-GB">
                <a:solidFill>
                  <a:srgbClr val="FFFFFF"/>
                </a:solidFill>
                <a:highlight>
                  <a:schemeClr val="dk1"/>
                </a:highlight>
              </a:rPr>
              <a:t> Question </a:t>
            </a:r>
            <a:r>
              <a:rPr lang="en-GB">
                <a:solidFill>
                  <a:schemeClr val="accent2"/>
                </a:solidFill>
              </a:rPr>
              <a:t>.</a:t>
            </a:r>
            <a:endParaRPr>
              <a:solidFill>
                <a:schemeClr val="accent2"/>
              </a:solidFill>
            </a:endParaRPr>
          </a:p>
          <a:p>
            <a:pPr marL="0" indent="0">
              <a:buNone/>
            </a:pPr>
            <a:endParaRPr/>
          </a:p>
          <a:p>
            <a:pPr marL="0" indent="0">
              <a:buNone/>
            </a:pPr>
            <a:r>
              <a:rPr lang="en-GB"/>
              <a:t>Identify the two differences between the two snippets of code below:</a:t>
            </a:r>
            <a:endParaRPr/>
          </a:p>
        </p:txBody>
      </p:sp>
      <p:sp>
        <p:nvSpPr>
          <p:cNvPr id="202" name="Google Shape;202;p28"/>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Spot the difference</a:t>
            </a:r>
            <a:endParaRPr/>
          </a:p>
        </p:txBody>
      </p:sp>
      <p:sp>
        <p:nvSpPr>
          <p:cNvPr id="204" name="Google Shape;204;p28"/>
          <p:cNvSpPr txBox="1"/>
          <p:nvPr/>
        </p:nvSpPr>
        <p:spPr>
          <a:xfrm>
            <a:off x="414533" y="3694796"/>
            <a:ext cx="566000" cy="1369600"/>
          </a:xfrm>
          <a:prstGeom prst="rect">
            <a:avLst/>
          </a:prstGeom>
          <a:solidFill>
            <a:srgbClr val="D9D9D9"/>
          </a:solidFill>
          <a:ln>
            <a:noFill/>
          </a:ln>
        </p:spPr>
        <p:txBody>
          <a:bodyPr spcFirstLastPara="1" wrap="square" lIns="121900" tIns="121900" rIns="121900" bIns="121900" anchor="t" anchorCtr="0">
            <a:noAutofit/>
          </a:bodyPr>
          <a:lstStyle/>
          <a:p>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4</a:t>
            </a:r>
            <a:endParaRPr sz="2400">
              <a:solidFill>
                <a:srgbClr val="666666"/>
              </a:solidFill>
              <a:latin typeface="Roboto Mono"/>
              <a:ea typeface="Roboto Mono"/>
              <a:cs typeface="Roboto Mono"/>
              <a:sym typeface="Roboto Mono"/>
            </a:endParaRPr>
          </a:p>
          <a:p>
            <a:endParaRPr sz="2400">
              <a:solidFill>
                <a:srgbClr val="666666"/>
              </a:solidFill>
              <a:latin typeface="Roboto Mono"/>
              <a:ea typeface="Roboto Mono"/>
              <a:cs typeface="Roboto Mono"/>
              <a:sym typeface="Roboto Mono"/>
            </a:endParaRPr>
          </a:p>
        </p:txBody>
      </p:sp>
      <p:sp>
        <p:nvSpPr>
          <p:cNvPr id="205" name="Google Shape;205;p28"/>
          <p:cNvSpPr txBox="1"/>
          <p:nvPr/>
        </p:nvSpPr>
        <p:spPr>
          <a:xfrm>
            <a:off x="6315467" y="3694767"/>
            <a:ext cx="566000" cy="1369600"/>
          </a:xfrm>
          <a:prstGeom prst="rect">
            <a:avLst/>
          </a:prstGeom>
          <a:solidFill>
            <a:srgbClr val="D9D9D9"/>
          </a:solidFill>
          <a:ln>
            <a:noFill/>
          </a:ln>
        </p:spPr>
        <p:txBody>
          <a:bodyPr spcFirstLastPara="1" wrap="square" lIns="121900" tIns="121900" rIns="121900" bIns="121900" anchor="t" anchorCtr="0">
            <a:noAutofit/>
          </a:bodyPr>
          <a:lstStyle/>
          <a:p>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4</a:t>
            </a:r>
            <a:endParaRPr sz="2400">
              <a:solidFill>
                <a:srgbClr val="666666"/>
              </a:solidFill>
              <a:latin typeface="Roboto Mono"/>
              <a:ea typeface="Roboto Mono"/>
              <a:cs typeface="Roboto Mono"/>
              <a:sym typeface="Roboto Mono"/>
            </a:endParaRPr>
          </a:p>
          <a:p>
            <a:endParaRPr sz="2400">
              <a:solidFill>
                <a:srgbClr val="666666"/>
              </a:solidFill>
              <a:latin typeface="Roboto Mono"/>
              <a:ea typeface="Roboto Mono"/>
              <a:cs typeface="Roboto Mono"/>
              <a:sym typeface="Roboto Mono"/>
            </a:endParaRPr>
          </a:p>
        </p:txBody>
      </p:sp>
      <p:sp>
        <p:nvSpPr>
          <p:cNvPr id="206" name="Google Shape;206;p28"/>
          <p:cNvSpPr txBox="1">
            <a:spLocks noGrp="1"/>
          </p:cNvSpPr>
          <p:nvPr>
            <p:ph type="body" idx="1"/>
          </p:nvPr>
        </p:nvSpPr>
        <p:spPr>
          <a:xfrm>
            <a:off x="415200" y="5430533"/>
            <a:ext cx="11361600" cy="930800"/>
          </a:xfrm>
          <a:prstGeom prst="rect">
            <a:avLst/>
          </a:prstGeom>
        </p:spPr>
        <p:txBody>
          <a:bodyPr spcFirstLastPara="1" vert="horz" wrap="square" lIns="121900" tIns="121900" rIns="121900" bIns="121900" rtlCol="0" anchor="t" anchorCtr="0">
            <a:noAutofit/>
          </a:bodyPr>
          <a:lstStyle/>
          <a:p>
            <a:pPr marL="0" indent="0">
              <a:buNone/>
            </a:pPr>
            <a:r>
              <a:rPr lang="en-GB"/>
              <a:t>The two lines highlighted indicate the different ways in which </a:t>
            </a:r>
            <a:r>
              <a:rPr lang="en-GB">
                <a:latin typeface="Roboto Mono"/>
                <a:ea typeface="Roboto Mono"/>
                <a:cs typeface="Roboto Mono"/>
                <a:sym typeface="Roboto Mono"/>
              </a:rPr>
              <a:t>import</a:t>
            </a:r>
            <a:r>
              <a:rPr lang="en-GB"/>
              <a:t> can be used with modules/functions.</a:t>
            </a:r>
            <a:endParaRPr/>
          </a:p>
        </p:txBody>
      </p:sp>
      <p:sp>
        <p:nvSpPr>
          <p:cNvPr id="207" name="Google Shape;207;p28"/>
          <p:cNvSpPr txBox="1"/>
          <p:nvPr/>
        </p:nvSpPr>
        <p:spPr>
          <a:xfrm>
            <a:off x="6881467" y="3694732"/>
            <a:ext cx="4896000" cy="1369600"/>
          </a:xfrm>
          <a:prstGeom prst="rect">
            <a:avLst/>
          </a:prstGeom>
          <a:solidFill>
            <a:srgbClr val="EFEFEF"/>
          </a:solidFill>
          <a:ln>
            <a:noFill/>
          </a:ln>
        </p:spPr>
        <p:txBody>
          <a:bodyPr spcFirstLastPara="1" wrap="square" lIns="121900" tIns="121900" rIns="121900" bIns="121900" anchor="t" anchorCtr="0">
            <a:noAutofit/>
          </a:bodyPr>
          <a:lstStyle/>
          <a:p>
            <a:r>
              <a:rPr lang="en-GB" sz="2400">
                <a:latin typeface="Roboto Mono"/>
                <a:ea typeface="Roboto Mono"/>
                <a:cs typeface="Roboto Mono"/>
                <a:sym typeface="Roboto Mono"/>
              </a:rPr>
              <a:t>from random import choice</a:t>
            </a:r>
            <a:endParaRPr sz="2400">
              <a:latin typeface="Roboto Mono"/>
              <a:ea typeface="Roboto Mono"/>
              <a:cs typeface="Roboto Mono"/>
              <a:sym typeface="Roboto Mono"/>
            </a:endParaRPr>
          </a:p>
          <a:p>
            <a:endParaRPr sz="2400">
              <a:latin typeface="Roboto Mono"/>
              <a:ea typeface="Roboto Mono"/>
              <a:cs typeface="Roboto Mono"/>
              <a:sym typeface="Roboto Mono"/>
            </a:endParaRPr>
          </a:p>
          <a:p>
            <a:r>
              <a:rPr lang="en-GB" sz="2400">
                <a:latin typeface="Roboto Mono"/>
                <a:ea typeface="Roboto Mono"/>
                <a:cs typeface="Roboto Mono"/>
                <a:sym typeface="Roboto Mono"/>
              </a:rPr>
              <a:t>number = randint(1,5)</a:t>
            </a:r>
            <a:endParaRPr sz="2400">
              <a:latin typeface="Roboto Mono"/>
              <a:ea typeface="Roboto Mono"/>
              <a:cs typeface="Roboto Mono"/>
              <a:sym typeface="Roboto Mono"/>
            </a:endParaRPr>
          </a:p>
          <a:p>
            <a:r>
              <a:rPr lang="en-GB" sz="2400">
                <a:latin typeface="Roboto Mono"/>
                <a:ea typeface="Roboto Mono"/>
                <a:cs typeface="Roboto Mono"/>
                <a:sym typeface="Roboto Mono"/>
              </a:rPr>
              <a:t>print(number)</a:t>
            </a:r>
            <a:endParaRPr sz="2400">
              <a:latin typeface="Roboto Mono"/>
              <a:ea typeface="Roboto Mono"/>
              <a:cs typeface="Roboto Mono"/>
              <a:sym typeface="Roboto Mono"/>
            </a:endParaRPr>
          </a:p>
          <a:p>
            <a:endParaRPr sz="2400">
              <a:latin typeface="Roboto Mono"/>
              <a:ea typeface="Roboto Mono"/>
              <a:cs typeface="Roboto Mono"/>
              <a:sym typeface="Roboto Mono"/>
            </a:endParaRPr>
          </a:p>
          <a:p>
            <a:endParaRPr sz="2400">
              <a:latin typeface="Roboto Mono"/>
              <a:ea typeface="Roboto Mono"/>
              <a:cs typeface="Roboto Mono"/>
              <a:sym typeface="Roboto Mono"/>
            </a:endParaRPr>
          </a:p>
          <a:p>
            <a:endParaRPr sz="2400">
              <a:latin typeface="Roboto Mono"/>
              <a:ea typeface="Roboto Mono"/>
              <a:cs typeface="Roboto Mono"/>
              <a:sym typeface="Roboto Mono"/>
            </a:endParaRPr>
          </a:p>
          <a:p>
            <a:endParaRPr sz="2400">
              <a:latin typeface="Roboto Mono"/>
              <a:ea typeface="Roboto Mono"/>
              <a:cs typeface="Roboto Mono"/>
              <a:sym typeface="Roboto Mono"/>
            </a:endParaRPr>
          </a:p>
          <a:p>
            <a:endParaRPr sz="2400">
              <a:solidFill>
                <a:srgbClr val="5B5BA5"/>
              </a:solidFill>
              <a:latin typeface="Quicksand"/>
              <a:ea typeface="Quicksand"/>
              <a:cs typeface="Quicksand"/>
              <a:sym typeface="Quicksand"/>
            </a:endParaRPr>
          </a:p>
          <a:p>
            <a:endParaRPr sz="2400">
              <a:solidFill>
                <a:srgbClr val="5B5BA5"/>
              </a:solidFill>
              <a:latin typeface="Quicksand"/>
              <a:ea typeface="Quicksand"/>
              <a:cs typeface="Quicksand"/>
              <a:sym typeface="Quicksand"/>
            </a:endParaRPr>
          </a:p>
          <a:p>
            <a:pPr>
              <a:lnSpc>
                <a:spcPct val="115000"/>
              </a:lnSpc>
              <a:spcAft>
                <a:spcPts val="2133"/>
              </a:spcAft>
            </a:pPr>
            <a:r>
              <a:rPr lang="en-GB" sz="2400">
                <a:solidFill>
                  <a:srgbClr val="5B5BA5"/>
                </a:solidFill>
                <a:latin typeface="Quicksand"/>
                <a:ea typeface="Quicksand"/>
                <a:cs typeface="Quicksand"/>
                <a:sym typeface="Quicksand"/>
              </a:rPr>
              <a:t> </a:t>
            </a:r>
            <a:endParaRPr sz="2400">
              <a:solidFill>
                <a:srgbClr val="5B5BA5"/>
              </a:solidFill>
              <a:latin typeface="Quicksand"/>
              <a:ea typeface="Quicksand"/>
              <a:cs typeface="Quicksand"/>
              <a:sym typeface="Quicksand"/>
            </a:endParaRPr>
          </a:p>
        </p:txBody>
      </p:sp>
      <p:sp>
        <p:nvSpPr>
          <p:cNvPr id="208" name="Google Shape;208;p28"/>
          <p:cNvSpPr txBox="1"/>
          <p:nvPr/>
        </p:nvSpPr>
        <p:spPr>
          <a:xfrm>
            <a:off x="980533" y="3704967"/>
            <a:ext cx="4896000" cy="1369600"/>
          </a:xfrm>
          <a:prstGeom prst="rect">
            <a:avLst/>
          </a:prstGeom>
          <a:solidFill>
            <a:srgbClr val="EFEFEF"/>
          </a:solidFill>
          <a:ln>
            <a:noFill/>
          </a:ln>
        </p:spPr>
        <p:txBody>
          <a:bodyPr spcFirstLastPara="1" wrap="square" lIns="121900" tIns="121900" rIns="121900" bIns="121900" anchor="t" anchorCtr="0">
            <a:noAutofit/>
          </a:bodyPr>
          <a:lstStyle/>
          <a:p>
            <a:r>
              <a:rPr lang="en-GB" sz="2400">
                <a:latin typeface="Roboto Mono"/>
                <a:ea typeface="Roboto Mono"/>
                <a:cs typeface="Roboto Mono"/>
                <a:sym typeface="Roboto Mono"/>
              </a:rPr>
              <a:t>import random</a:t>
            </a:r>
            <a:endParaRPr sz="2400">
              <a:latin typeface="Roboto Mono"/>
              <a:ea typeface="Roboto Mono"/>
              <a:cs typeface="Roboto Mono"/>
              <a:sym typeface="Roboto Mono"/>
            </a:endParaRPr>
          </a:p>
          <a:p>
            <a:endParaRPr sz="2400">
              <a:latin typeface="Roboto Mono"/>
              <a:ea typeface="Roboto Mono"/>
              <a:cs typeface="Roboto Mono"/>
              <a:sym typeface="Roboto Mono"/>
            </a:endParaRPr>
          </a:p>
          <a:p>
            <a:r>
              <a:rPr lang="en-GB" sz="2400">
                <a:latin typeface="Roboto Mono"/>
                <a:ea typeface="Roboto Mono"/>
                <a:cs typeface="Roboto Mono"/>
                <a:sym typeface="Roboto Mono"/>
              </a:rPr>
              <a:t>number = random.randint(1,5)</a:t>
            </a:r>
            <a:endParaRPr sz="2400">
              <a:latin typeface="Roboto Mono"/>
              <a:ea typeface="Roboto Mono"/>
              <a:cs typeface="Roboto Mono"/>
              <a:sym typeface="Roboto Mono"/>
            </a:endParaRPr>
          </a:p>
          <a:p>
            <a:r>
              <a:rPr lang="en-GB" sz="2400">
                <a:latin typeface="Roboto Mono"/>
                <a:ea typeface="Roboto Mono"/>
                <a:cs typeface="Roboto Mono"/>
                <a:sym typeface="Roboto Mono"/>
              </a:rPr>
              <a:t>print(number)</a:t>
            </a:r>
            <a:endParaRPr sz="2400">
              <a:latin typeface="Roboto Mono"/>
              <a:ea typeface="Roboto Mono"/>
              <a:cs typeface="Roboto Mono"/>
              <a:sym typeface="Roboto Mono"/>
            </a:endParaRPr>
          </a:p>
        </p:txBody>
      </p:sp>
      <p:grpSp>
        <p:nvGrpSpPr>
          <p:cNvPr id="209" name="Google Shape;209;p28"/>
          <p:cNvGrpSpPr/>
          <p:nvPr/>
        </p:nvGrpSpPr>
        <p:grpSpPr>
          <a:xfrm>
            <a:off x="1084834" y="3839331"/>
            <a:ext cx="10126632" cy="1458504"/>
            <a:chOff x="813625" y="2879500"/>
            <a:chExt cx="7594974" cy="1093878"/>
          </a:xfrm>
        </p:grpSpPr>
        <p:sp>
          <p:nvSpPr>
            <p:cNvPr id="210" name="Google Shape;210;p28"/>
            <p:cNvSpPr/>
            <p:nvPr/>
          </p:nvSpPr>
          <p:spPr>
            <a:xfrm>
              <a:off x="813625" y="2879500"/>
              <a:ext cx="1429200" cy="205200"/>
            </a:xfrm>
            <a:prstGeom prst="roundRect">
              <a:avLst>
                <a:gd name="adj" fmla="val 16667"/>
              </a:avLst>
            </a:prstGeom>
            <a:solidFill>
              <a:srgbClr val="5B5BA5">
                <a:alpha val="25700"/>
              </a:srgbClr>
            </a:solidFill>
            <a:ln>
              <a:noFill/>
            </a:ln>
          </p:spPr>
          <p:txBody>
            <a:bodyPr spcFirstLastPara="1" wrap="square" lIns="121900" tIns="121900" rIns="121900" bIns="121900" anchor="ctr" anchorCtr="0">
              <a:noAutofit/>
            </a:bodyPr>
            <a:lstStyle/>
            <a:p>
              <a:endParaRPr sz="2400"/>
            </a:p>
          </p:txBody>
        </p:sp>
        <p:sp>
          <p:nvSpPr>
            <p:cNvPr id="211" name="Google Shape;211;p28"/>
            <p:cNvSpPr/>
            <p:nvPr/>
          </p:nvSpPr>
          <p:spPr>
            <a:xfrm>
              <a:off x="845049" y="3432454"/>
              <a:ext cx="2934825" cy="540924"/>
            </a:xfrm>
            <a:prstGeom prst="roundRect">
              <a:avLst>
                <a:gd name="adj" fmla="val 16667"/>
              </a:avLst>
            </a:prstGeom>
            <a:solidFill>
              <a:srgbClr val="5B5BA5">
                <a:alpha val="25700"/>
              </a:srgbClr>
            </a:solidFill>
            <a:ln>
              <a:noFill/>
            </a:ln>
          </p:spPr>
          <p:txBody>
            <a:bodyPr spcFirstLastPara="1" wrap="square" lIns="121900" tIns="121900" rIns="121900" bIns="121900" anchor="ctr" anchorCtr="0">
              <a:noAutofit/>
            </a:bodyPr>
            <a:lstStyle/>
            <a:p>
              <a:endParaRPr sz="2400"/>
            </a:p>
          </p:txBody>
        </p:sp>
        <p:sp>
          <p:nvSpPr>
            <p:cNvPr id="212" name="Google Shape;212;p28"/>
            <p:cNvSpPr/>
            <p:nvPr/>
          </p:nvSpPr>
          <p:spPr>
            <a:xfrm>
              <a:off x="5257800" y="2879500"/>
              <a:ext cx="2673300" cy="205200"/>
            </a:xfrm>
            <a:prstGeom prst="roundRect">
              <a:avLst>
                <a:gd name="adj" fmla="val 16667"/>
              </a:avLst>
            </a:prstGeom>
            <a:solidFill>
              <a:srgbClr val="5B5BA5">
                <a:alpha val="25700"/>
              </a:srgbClr>
            </a:solidFill>
            <a:ln>
              <a:noFill/>
            </a:ln>
          </p:spPr>
          <p:txBody>
            <a:bodyPr spcFirstLastPara="1" wrap="square" lIns="121900" tIns="121900" rIns="121900" bIns="121900" anchor="ctr" anchorCtr="0">
              <a:noAutofit/>
            </a:bodyPr>
            <a:lstStyle/>
            <a:p>
              <a:endParaRPr sz="2400"/>
            </a:p>
          </p:txBody>
        </p:sp>
        <p:sp>
          <p:nvSpPr>
            <p:cNvPr id="213" name="Google Shape;213;p28"/>
            <p:cNvSpPr/>
            <p:nvPr/>
          </p:nvSpPr>
          <p:spPr>
            <a:xfrm>
              <a:off x="5257799" y="3432454"/>
              <a:ext cx="3150800" cy="299576"/>
            </a:xfrm>
            <a:prstGeom prst="roundRect">
              <a:avLst>
                <a:gd name="adj" fmla="val 16667"/>
              </a:avLst>
            </a:prstGeom>
            <a:solidFill>
              <a:srgbClr val="5B5BA5">
                <a:alpha val="25700"/>
              </a:srgbClr>
            </a:solidFill>
            <a:ln>
              <a:noFill/>
            </a:ln>
          </p:spPr>
          <p:txBody>
            <a:bodyPr spcFirstLastPara="1" wrap="square" lIns="121900" tIns="121900" rIns="121900" bIns="121900" anchor="ctr" anchorCtr="0">
              <a:noAutofit/>
            </a:bodyPr>
            <a:lstStyle/>
            <a:p>
              <a:endParaRPr sz="2400"/>
            </a:p>
          </p:txBody>
        </p:sp>
      </p:grpSp>
      <p:sp>
        <p:nvSpPr>
          <p:cNvPr id="3" name="Subtitle 2">
            <a:extLst>
              <a:ext uri="{FF2B5EF4-FFF2-40B4-BE49-F238E27FC236}">
                <a16:creationId xmlns:a16="http://schemas.microsoft.com/office/drawing/2014/main" id="{D69A1B9C-5F75-80CE-445A-FBA741FF5BA5}"/>
              </a:ext>
            </a:extLst>
          </p:cNvPr>
          <p:cNvSpPr>
            <a:spLocks noGrp="1"/>
          </p:cNvSpPr>
          <p:nvPr>
            <p:ph type="subTitle" idx="3"/>
          </p:nvPr>
        </p:nvSpPr>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9"/>
          <p:cNvSpPr txBox="1">
            <a:spLocks noGrp="1"/>
          </p:cNvSpPr>
          <p:nvPr>
            <p:ph type="body" idx="1"/>
          </p:nvPr>
        </p:nvSpPr>
        <p:spPr>
          <a:xfrm>
            <a:off x="414533" y="1560165"/>
            <a:ext cx="5462000" cy="1403200"/>
          </a:xfrm>
          <a:prstGeom prst="rect">
            <a:avLst/>
          </a:prstGeom>
        </p:spPr>
        <p:txBody>
          <a:bodyPr spcFirstLastPara="1" vert="horz" wrap="square" lIns="121900" tIns="121900" rIns="121900" bIns="121900" rtlCol="0" anchor="t" anchorCtr="0">
            <a:noAutofit/>
          </a:bodyPr>
          <a:lstStyle/>
          <a:p>
            <a:pPr marL="0" indent="0">
              <a:lnSpc>
                <a:spcPct val="100000"/>
              </a:lnSpc>
              <a:spcBef>
                <a:spcPts val="2133"/>
              </a:spcBef>
              <a:buNone/>
            </a:pPr>
            <a:r>
              <a:rPr lang="en-GB"/>
              <a:t>The code below imports the whole module and references the module AND the function when you want to use it. </a:t>
            </a:r>
            <a:endParaRPr/>
          </a:p>
          <a:p>
            <a:pPr marL="0" indent="0">
              <a:lnSpc>
                <a:spcPct val="100000"/>
              </a:lnSpc>
              <a:spcBef>
                <a:spcPts val="2133"/>
              </a:spcBef>
              <a:buNone/>
            </a:pPr>
            <a:endParaRPr/>
          </a:p>
          <a:p>
            <a:pPr marL="0" indent="0">
              <a:lnSpc>
                <a:spcPct val="100000"/>
              </a:lnSpc>
              <a:buNone/>
            </a:pPr>
            <a:endParaRPr/>
          </a:p>
          <a:p>
            <a:pPr marL="0" indent="0">
              <a:buNone/>
            </a:pPr>
            <a:endParaRPr/>
          </a:p>
        </p:txBody>
      </p:sp>
      <p:sp>
        <p:nvSpPr>
          <p:cNvPr id="219" name="Google Shape;219;p29"/>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b="0">
                <a:latin typeface="Roboto Mono"/>
                <a:ea typeface="Roboto Mono"/>
                <a:cs typeface="Roboto Mono"/>
                <a:sym typeface="Roboto Mono"/>
              </a:rPr>
              <a:t>import</a:t>
            </a:r>
            <a:r>
              <a:rPr lang="en-GB"/>
              <a:t> module vs </a:t>
            </a:r>
            <a:r>
              <a:rPr lang="en-GB" b="0">
                <a:latin typeface="Roboto Mono"/>
                <a:ea typeface="Roboto Mono"/>
                <a:cs typeface="Roboto Mono"/>
                <a:sym typeface="Roboto Mono"/>
              </a:rPr>
              <a:t>from</a:t>
            </a:r>
            <a:r>
              <a:rPr lang="en-GB"/>
              <a:t> module import</a:t>
            </a:r>
            <a:endParaRPr/>
          </a:p>
        </p:txBody>
      </p:sp>
      <p:sp>
        <p:nvSpPr>
          <p:cNvPr id="221" name="Google Shape;221;p29"/>
          <p:cNvSpPr txBox="1">
            <a:spLocks noGrp="1"/>
          </p:cNvSpPr>
          <p:nvPr>
            <p:ph type="body" idx="2"/>
          </p:nvPr>
        </p:nvSpPr>
        <p:spPr>
          <a:xfrm>
            <a:off x="6315467" y="1560133"/>
            <a:ext cx="5462000" cy="1350800"/>
          </a:xfrm>
          <a:prstGeom prst="rect">
            <a:avLst/>
          </a:prstGeom>
        </p:spPr>
        <p:txBody>
          <a:bodyPr spcFirstLastPara="1" vert="horz" wrap="square" lIns="121900" tIns="121900" rIns="121900" bIns="121900" rtlCol="0" anchor="t" anchorCtr="0">
            <a:noAutofit/>
          </a:bodyPr>
          <a:lstStyle/>
          <a:p>
            <a:pPr marL="0" indent="0">
              <a:lnSpc>
                <a:spcPct val="100000"/>
              </a:lnSpc>
              <a:spcBef>
                <a:spcPts val="2133"/>
              </a:spcBef>
              <a:buNone/>
            </a:pPr>
            <a:r>
              <a:rPr lang="en-GB"/>
              <a:t>The code below imports the specific function from a module and references them directly in the code.</a:t>
            </a:r>
            <a:endParaRPr/>
          </a:p>
        </p:txBody>
      </p:sp>
      <p:sp>
        <p:nvSpPr>
          <p:cNvPr id="222" name="Google Shape;222;p29"/>
          <p:cNvSpPr txBox="1">
            <a:spLocks noGrp="1"/>
          </p:cNvSpPr>
          <p:nvPr>
            <p:ph type="body" idx="2"/>
          </p:nvPr>
        </p:nvSpPr>
        <p:spPr>
          <a:xfrm>
            <a:off x="6881467" y="5486400"/>
            <a:ext cx="4896000" cy="868000"/>
          </a:xfrm>
          <a:prstGeom prst="rect">
            <a:avLst/>
          </a:prstGeom>
        </p:spPr>
        <p:txBody>
          <a:bodyPr spcFirstLastPara="1" vert="horz" wrap="square" lIns="121900" tIns="121900" rIns="121900" bIns="121900" rtlCol="0" anchor="t" anchorCtr="0">
            <a:noAutofit/>
          </a:bodyPr>
          <a:lstStyle/>
          <a:p>
            <a:pPr marL="0" indent="0">
              <a:lnSpc>
                <a:spcPct val="100000"/>
              </a:lnSpc>
              <a:buNone/>
            </a:pPr>
            <a:r>
              <a:rPr lang="en-GB" sz="1867"/>
              <a:t>Using this method allows you to </a:t>
            </a:r>
            <a:r>
              <a:rPr lang="en-GB" sz="1867" b="1"/>
              <a:t>only import what you need</a:t>
            </a:r>
            <a:r>
              <a:rPr lang="en-GB" sz="1867"/>
              <a:t>.</a:t>
            </a:r>
            <a:endParaRPr sz="1867"/>
          </a:p>
        </p:txBody>
      </p:sp>
      <p:sp>
        <p:nvSpPr>
          <p:cNvPr id="223" name="Google Shape;223;p29"/>
          <p:cNvSpPr txBox="1"/>
          <p:nvPr/>
        </p:nvSpPr>
        <p:spPr>
          <a:xfrm>
            <a:off x="414533" y="3694796"/>
            <a:ext cx="566000" cy="1369600"/>
          </a:xfrm>
          <a:prstGeom prst="rect">
            <a:avLst/>
          </a:prstGeom>
          <a:solidFill>
            <a:srgbClr val="D9D9D9"/>
          </a:solidFill>
          <a:ln>
            <a:noFill/>
          </a:ln>
        </p:spPr>
        <p:txBody>
          <a:bodyPr spcFirstLastPara="1" wrap="square" lIns="121900" tIns="121900" rIns="121900" bIns="121900" anchor="t" anchorCtr="0">
            <a:noAutofit/>
          </a:bodyPr>
          <a:lstStyle/>
          <a:p>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4</a:t>
            </a:r>
            <a:endParaRPr sz="2400">
              <a:solidFill>
                <a:srgbClr val="666666"/>
              </a:solidFill>
              <a:latin typeface="Roboto Mono"/>
              <a:ea typeface="Roboto Mono"/>
              <a:cs typeface="Roboto Mono"/>
              <a:sym typeface="Roboto Mono"/>
            </a:endParaRPr>
          </a:p>
          <a:p>
            <a:endParaRPr sz="2400">
              <a:solidFill>
                <a:srgbClr val="666666"/>
              </a:solidFill>
              <a:latin typeface="Roboto Mono"/>
              <a:ea typeface="Roboto Mono"/>
              <a:cs typeface="Roboto Mono"/>
              <a:sym typeface="Roboto Mono"/>
            </a:endParaRPr>
          </a:p>
        </p:txBody>
      </p:sp>
      <p:grpSp>
        <p:nvGrpSpPr>
          <p:cNvPr id="224" name="Google Shape;224;p29"/>
          <p:cNvGrpSpPr/>
          <p:nvPr/>
        </p:nvGrpSpPr>
        <p:grpSpPr>
          <a:xfrm>
            <a:off x="6315467" y="3694732"/>
            <a:ext cx="5460666" cy="1791668"/>
            <a:chOff x="4736600" y="2771049"/>
            <a:chExt cx="4096500" cy="1027226"/>
          </a:xfrm>
        </p:grpSpPr>
        <p:sp>
          <p:nvSpPr>
            <p:cNvPr id="225" name="Google Shape;225;p29"/>
            <p:cNvSpPr txBox="1"/>
            <p:nvPr/>
          </p:nvSpPr>
          <p:spPr>
            <a:xfrm>
              <a:off x="4736600" y="2771075"/>
              <a:ext cx="424500" cy="1027200"/>
            </a:xfrm>
            <a:prstGeom prst="rect">
              <a:avLst/>
            </a:prstGeom>
            <a:solidFill>
              <a:srgbClr val="D9D9D9"/>
            </a:solidFill>
            <a:ln>
              <a:noFill/>
            </a:ln>
          </p:spPr>
          <p:txBody>
            <a:bodyPr spcFirstLastPara="1" wrap="square" lIns="121900" tIns="121900" rIns="121900" bIns="121900" anchor="t" anchorCtr="0">
              <a:noAutofit/>
            </a:bodyPr>
            <a:lstStyle/>
            <a:p>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4</a:t>
              </a:r>
              <a:endParaRPr sz="2400">
                <a:solidFill>
                  <a:srgbClr val="666666"/>
                </a:solidFill>
                <a:latin typeface="Roboto Mono"/>
                <a:ea typeface="Roboto Mono"/>
                <a:cs typeface="Roboto Mono"/>
                <a:sym typeface="Roboto Mono"/>
              </a:endParaRPr>
            </a:p>
            <a:p>
              <a:endParaRPr sz="2400">
                <a:solidFill>
                  <a:srgbClr val="666666"/>
                </a:solidFill>
                <a:latin typeface="Roboto Mono"/>
                <a:ea typeface="Roboto Mono"/>
                <a:cs typeface="Roboto Mono"/>
                <a:sym typeface="Roboto Mono"/>
              </a:endParaRPr>
            </a:p>
          </p:txBody>
        </p:sp>
        <p:sp>
          <p:nvSpPr>
            <p:cNvPr id="226" name="Google Shape;226;p29"/>
            <p:cNvSpPr txBox="1"/>
            <p:nvPr/>
          </p:nvSpPr>
          <p:spPr>
            <a:xfrm>
              <a:off x="5161100" y="2771049"/>
              <a:ext cx="3672000" cy="1027200"/>
            </a:xfrm>
            <a:prstGeom prst="rect">
              <a:avLst/>
            </a:prstGeom>
            <a:solidFill>
              <a:srgbClr val="EFEFEF"/>
            </a:solidFill>
            <a:ln>
              <a:noFill/>
            </a:ln>
          </p:spPr>
          <p:txBody>
            <a:bodyPr spcFirstLastPara="1" wrap="square" lIns="121900" tIns="121900" rIns="121900" bIns="121900" anchor="t" anchorCtr="0">
              <a:noAutofit/>
            </a:bodyPr>
            <a:lstStyle/>
            <a:p>
              <a:r>
                <a:rPr lang="en-GB" sz="2400" dirty="0">
                  <a:latin typeface="Roboto Mono"/>
                  <a:ea typeface="Roboto Mono"/>
                  <a:cs typeface="Roboto Mono"/>
                  <a:sym typeface="Roboto Mono"/>
                </a:rPr>
                <a:t>from random import choice</a:t>
              </a:r>
              <a:endParaRPr sz="2400" dirty="0">
                <a:latin typeface="Roboto Mono"/>
                <a:ea typeface="Roboto Mono"/>
                <a:cs typeface="Roboto Mono"/>
                <a:sym typeface="Roboto Mono"/>
              </a:endParaRPr>
            </a:p>
            <a:p>
              <a:endParaRPr sz="2400" dirty="0">
                <a:latin typeface="Roboto Mono"/>
                <a:ea typeface="Roboto Mono"/>
                <a:cs typeface="Roboto Mono"/>
                <a:sym typeface="Roboto Mono"/>
              </a:endParaRPr>
            </a:p>
            <a:p>
              <a:r>
                <a:rPr lang="en-GB" sz="2400" dirty="0">
                  <a:latin typeface="Roboto Mono"/>
                  <a:ea typeface="Roboto Mono"/>
                  <a:cs typeface="Roboto Mono"/>
                  <a:sym typeface="Roboto Mono"/>
                </a:rPr>
                <a:t>number = </a:t>
              </a:r>
              <a:r>
                <a:rPr lang="en-GB" sz="2400" dirty="0" err="1">
                  <a:latin typeface="Roboto Mono"/>
                  <a:ea typeface="Roboto Mono"/>
                  <a:cs typeface="Roboto Mono"/>
                  <a:sym typeface="Roboto Mono"/>
                </a:rPr>
                <a:t>randint</a:t>
              </a:r>
              <a:r>
                <a:rPr lang="en-GB" sz="2400" dirty="0">
                  <a:latin typeface="Roboto Mono"/>
                  <a:ea typeface="Roboto Mono"/>
                  <a:cs typeface="Roboto Mono"/>
                  <a:sym typeface="Roboto Mono"/>
                </a:rPr>
                <a:t>(1,5)</a:t>
              </a:r>
              <a:endParaRPr sz="2400" dirty="0">
                <a:latin typeface="Roboto Mono"/>
                <a:ea typeface="Roboto Mono"/>
                <a:cs typeface="Roboto Mono"/>
                <a:sym typeface="Roboto Mono"/>
              </a:endParaRPr>
            </a:p>
            <a:p>
              <a:r>
                <a:rPr lang="en-GB" sz="2400" dirty="0">
                  <a:latin typeface="Roboto Mono"/>
                  <a:ea typeface="Roboto Mono"/>
                  <a:cs typeface="Roboto Mono"/>
                  <a:sym typeface="Roboto Mono"/>
                </a:rPr>
                <a:t>print(number)</a:t>
              </a:r>
              <a:endParaRPr sz="2400" dirty="0">
                <a:latin typeface="Roboto Mono"/>
                <a:ea typeface="Roboto Mono"/>
                <a:cs typeface="Roboto Mono"/>
                <a:sym typeface="Roboto Mono"/>
              </a:endParaRPr>
            </a:p>
          </p:txBody>
        </p:sp>
      </p:grpSp>
      <p:sp>
        <p:nvSpPr>
          <p:cNvPr id="227" name="Google Shape;227;p29"/>
          <p:cNvSpPr txBox="1"/>
          <p:nvPr/>
        </p:nvSpPr>
        <p:spPr>
          <a:xfrm>
            <a:off x="980533" y="3704967"/>
            <a:ext cx="4984332" cy="2090860"/>
          </a:xfrm>
          <a:prstGeom prst="rect">
            <a:avLst/>
          </a:prstGeom>
          <a:solidFill>
            <a:srgbClr val="EFEFEF"/>
          </a:solidFill>
          <a:ln>
            <a:noFill/>
          </a:ln>
        </p:spPr>
        <p:txBody>
          <a:bodyPr spcFirstLastPara="1" wrap="square" lIns="121900" tIns="121900" rIns="121900" bIns="121900" anchor="t" anchorCtr="0">
            <a:noAutofit/>
          </a:bodyPr>
          <a:lstStyle/>
          <a:p>
            <a:r>
              <a:rPr lang="en-GB" sz="2400" dirty="0">
                <a:latin typeface="Roboto Mono"/>
                <a:ea typeface="Roboto Mono"/>
                <a:cs typeface="Roboto Mono"/>
                <a:sym typeface="Roboto Mono"/>
              </a:rPr>
              <a:t>import random</a:t>
            </a:r>
            <a:endParaRPr sz="2400" dirty="0">
              <a:latin typeface="Roboto Mono"/>
              <a:ea typeface="Roboto Mono"/>
              <a:cs typeface="Roboto Mono"/>
              <a:sym typeface="Roboto Mono"/>
            </a:endParaRPr>
          </a:p>
          <a:p>
            <a:endParaRPr sz="2400" dirty="0">
              <a:latin typeface="Roboto Mono"/>
              <a:ea typeface="Roboto Mono"/>
              <a:cs typeface="Roboto Mono"/>
              <a:sym typeface="Roboto Mono"/>
            </a:endParaRPr>
          </a:p>
          <a:p>
            <a:r>
              <a:rPr lang="en-GB" sz="2400" dirty="0">
                <a:latin typeface="Roboto Mono"/>
                <a:ea typeface="Roboto Mono"/>
                <a:cs typeface="Roboto Mono"/>
                <a:sym typeface="Roboto Mono"/>
              </a:rPr>
              <a:t>number = </a:t>
            </a:r>
            <a:r>
              <a:rPr lang="en-GB" sz="2400" dirty="0" err="1">
                <a:latin typeface="Roboto Mono"/>
                <a:ea typeface="Roboto Mono"/>
                <a:cs typeface="Roboto Mono"/>
                <a:sym typeface="Roboto Mono"/>
              </a:rPr>
              <a:t>random.randint</a:t>
            </a:r>
            <a:r>
              <a:rPr lang="en-GB" sz="2400" dirty="0">
                <a:latin typeface="Roboto Mono"/>
                <a:ea typeface="Roboto Mono"/>
                <a:cs typeface="Roboto Mono"/>
                <a:sym typeface="Roboto Mono"/>
              </a:rPr>
              <a:t>(1,5)</a:t>
            </a:r>
            <a:endParaRPr sz="2400" dirty="0">
              <a:latin typeface="Roboto Mono"/>
              <a:ea typeface="Roboto Mono"/>
              <a:cs typeface="Roboto Mono"/>
              <a:sym typeface="Roboto Mono"/>
            </a:endParaRPr>
          </a:p>
          <a:p>
            <a:r>
              <a:rPr lang="en-GB" sz="2400" dirty="0">
                <a:latin typeface="Roboto Mono"/>
                <a:ea typeface="Roboto Mono"/>
                <a:cs typeface="Roboto Mono"/>
                <a:sym typeface="Roboto Mono"/>
              </a:rPr>
              <a:t>print(number)</a:t>
            </a:r>
            <a:endParaRPr sz="2400" dirty="0">
              <a:latin typeface="Roboto Mono"/>
              <a:ea typeface="Roboto Mono"/>
              <a:cs typeface="Roboto Mono"/>
              <a:sym typeface="Roboto Mono"/>
            </a:endParaRPr>
          </a:p>
        </p:txBody>
      </p:sp>
      <p:pic>
        <p:nvPicPr>
          <p:cNvPr id="228" name="Google Shape;228;p29"/>
          <p:cNvPicPr preferRelativeResize="0"/>
          <p:nvPr/>
        </p:nvPicPr>
        <p:blipFill>
          <a:blip r:embed="rId3">
            <a:alphaModFix/>
          </a:blip>
          <a:stretch>
            <a:fillRect/>
          </a:stretch>
        </p:blipFill>
        <p:spPr>
          <a:xfrm>
            <a:off x="6462667" y="5711000"/>
            <a:ext cx="418800" cy="418800"/>
          </a:xfrm>
          <a:prstGeom prst="rect">
            <a:avLst/>
          </a:prstGeom>
          <a:noFill/>
          <a:ln>
            <a:noFill/>
          </a:ln>
        </p:spPr>
      </p:pic>
      <p:sp>
        <p:nvSpPr>
          <p:cNvPr id="3" name="Subtitle 2">
            <a:extLst>
              <a:ext uri="{FF2B5EF4-FFF2-40B4-BE49-F238E27FC236}">
                <a16:creationId xmlns:a16="http://schemas.microsoft.com/office/drawing/2014/main" id="{26E313DD-AA82-B36A-3166-1F65BFE55DEA}"/>
              </a:ext>
            </a:extLst>
          </p:cNvPr>
          <p:cNvSpPr>
            <a:spLocks noGrp="1"/>
          </p:cNvSpPr>
          <p:nvPr>
            <p:ph type="subTitle" idx="3"/>
          </p:nvPr>
        </p:nvSpPr>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1"/>
          <p:cNvSpPr txBox="1">
            <a:spLocks noGrp="1"/>
          </p:cNvSpPr>
          <p:nvPr>
            <p:ph type="body" idx="1"/>
          </p:nvPr>
        </p:nvSpPr>
        <p:spPr>
          <a:xfrm>
            <a:off x="414533" y="1560165"/>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dirty="0"/>
              <a:t>Commenting code is really important. It allows you to explain what your code does to someone who may read it if you are not there to explain it, and also to yourself in the future as an aid.</a:t>
            </a:r>
            <a:endParaRPr dirty="0"/>
          </a:p>
          <a:p>
            <a:pPr marL="0" indent="0">
              <a:buNone/>
            </a:pPr>
            <a:endParaRPr dirty="0"/>
          </a:p>
          <a:p>
            <a:pPr marL="0" indent="0">
              <a:buNone/>
            </a:pPr>
            <a:endParaRPr dirty="0"/>
          </a:p>
        </p:txBody>
      </p:sp>
      <p:sp>
        <p:nvSpPr>
          <p:cNvPr id="252" name="Google Shape;252;p31"/>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Check out the comments</a:t>
            </a:r>
            <a:endParaRPr/>
          </a:p>
        </p:txBody>
      </p:sp>
      <p:sp>
        <p:nvSpPr>
          <p:cNvPr id="254" name="Google Shape;254;p31"/>
          <p:cNvSpPr txBox="1"/>
          <p:nvPr/>
        </p:nvSpPr>
        <p:spPr>
          <a:xfrm>
            <a:off x="6881467" y="1586900"/>
            <a:ext cx="4381318" cy="5377426"/>
          </a:xfrm>
          <a:prstGeom prst="rect">
            <a:avLst/>
          </a:prstGeom>
          <a:solidFill>
            <a:srgbClr val="EFEFEF"/>
          </a:solidFill>
          <a:ln>
            <a:noFill/>
          </a:ln>
        </p:spPr>
        <p:txBody>
          <a:bodyPr spcFirstLastPara="1" wrap="square" lIns="121900" tIns="121900" rIns="121900" bIns="121900" anchor="t" anchorCtr="0">
            <a:noAutofit/>
          </a:bodyPr>
          <a:lstStyle/>
          <a:p>
            <a:r>
              <a:rPr lang="en-GB" sz="2400" dirty="0">
                <a:solidFill>
                  <a:srgbClr val="6AA84F"/>
                </a:solidFill>
                <a:latin typeface="Roboto Mono"/>
                <a:ea typeface="Roboto Mono"/>
                <a:cs typeface="Roboto Mono"/>
                <a:sym typeface="Roboto Mono"/>
              </a:rPr>
              <a:t>‘’’If you want a comment to span multiple lines, then use a triple quote at the start and end like this.’’’</a:t>
            </a:r>
            <a:endParaRPr sz="2400" dirty="0">
              <a:solidFill>
                <a:srgbClr val="6AA84F"/>
              </a:solidFill>
              <a:latin typeface="Roboto Mono"/>
              <a:ea typeface="Roboto Mono"/>
              <a:cs typeface="Roboto Mono"/>
              <a:sym typeface="Roboto Mono"/>
            </a:endParaRPr>
          </a:p>
          <a:p>
            <a:endParaRPr sz="2400" dirty="0">
              <a:solidFill>
                <a:srgbClr val="6AA84F"/>
              </a:solidFill>
              <a:latin typeface="Roboto Mono"/>
              <a:ea typeface="Roboto Mono"/>
              <a:cs typeface="Roboto Mono"/>
              <a:sym typeface="Roboto Mono"/>
            </a:endParaRPr>
          </a:p>
          <a:p>
            <a:r>
              <a:rPr lang="en-GB" sz="2400" dirty="0">
                <a:latin typeface="Roboto Mono"/>
                <a:ea typeface="Roboto Mono"/>
                <a:cs typeface="Roboto Mono"/>
                <a:sym typeface="Roboto Mono"/>
              </a:rPr>
              <a:t>print(“Comments are useful!”)</a:t>
            </a:r>
            <a:endParaRPr sz="2400" dirty="0">
              <a:latin typeface="Roboto Mono"/>
              <a:ea typeface="Roboto Mono"/>
              <a:cs typeface="Roboto Mono"/>
              <a:sym typeface="Roboto Mono"/>
            </a:endParaRPr>
          </a:p>
          <a:p>
            <a:endParaRPr sz="2400" dirty="0">
              <a:latin typeface="Roboto Mono"/>
              <a:ea typeface="Roboto Mono"/>
              <a:cs typeface="Roboto Mono"/>
              <a:sym typeface="Roboto Mono"/>
            </a:endParaRPr>
          </a:p>
          <a:p>
            <a:r>
              <a:rPr lang="en-GB" sz="2400" dirty="0">
                <a:solidFill>
                  <a:srgbClr val="FF0000"/>
                </a:solidFill>
                <a:latin typeface="Roboto Mono"/>
                <a:ea typeface="Roboto Mono"/>
                <a:cs typeface="Roboto Mono"/>
                <a:sym typeface="Roboto Mono"/>
              </a:rPr>
              <a:t>#Comments on a single line</a:t>
            </a:r>
            <a:endParaRPr sz="2400" dirty="0">
              <a:solidFill>
                <a:srgbClr val="FF0000"/>
              </a:solidFill>
              <a:latin typeface="Roboto Mono"/>
              <a:ea typeface="Roboto Mono"/>
              <a:cs typeface="Roboto Mono"/>
              <a:sym typeface="Roboto Mono"/>
            </a:endParaRPr>
          </a:p>
          <a:p>
            <a:r>
              <a:rPr lang="en-GB" sz="2400" dirty="0">
                <a:solidFill>
                  <a:srgbClr val="FF0000"/>
                </a:solidFill>
                <a:latin typeface="Roboto Mono"/>
                <a:ea typeface="Roboto Mono"/>
                <a:cs typeface="Roboto Mono"/>
                <a:sym typeface="Roboto Mono"/>
              </a:rPr>
              <a:t>#start with a hash symbol</a:t>
            </a:r>
            <a:endParaRPr sz="2400" dirty="0">
              <a:solidFill>
                <a:srgbClr val="FF0000"/>
              </a:solidFill>
              <a:latin typeface="Roboto Mono"/>
              <a:ea typeface="Roboto Mono"/>
              <a:cs typeface="Roboto Mono"/>
              <a:sym typeface="Roboto Mono"/>
            </a:endParaRPr>
          </a:p>
          <a:p>
            <a:endParaRPr sz="2400" dirty="0">
              <a:latin typeface="Roboto Mono"/>
              <a:ea typeface="Roboto Mono"/>
              <a:cs typeface="Roboto Mono"/>
              <a:sym typeface="Roboto Mono"/>
            </a:endParaRPr>
          </a:p>
          <a:p>
            <a:endParaRPr sz="2400" dirty="0">
              <a:latin typeface="Roboto Mono"/>
              <a:ea typeface="Roboto Mono"/>
              <a:cs typeface="Roboto Mono"/>
              <a:sym typeface="Roboto Mono"/>
            </a:endParaRPr>
          </a:p>
          <a:p>
            <a:endParaRPr sz="2400" dirty="0">
              <a:latin typeface="Roboto Mono"/>
              <a:ea typeface="Roboto Mono"/>
              <a:cs typeface="Roboto Mono"/>
              <a:sym typeface="Roboto Mono"/>
            </a:endParaRPr>
          </a:p>
          <a:p>
            <a:endParaRPr sz="2400" dirty="0">
              <a:latin typeface="Roboto Mono"/>
              <a:ea typeface="Roboto Mono"/>
              <a:cs typeface="Roboto Mono"/>
              <a:sym typeface="Roboto Mono"/>
            </a:endParaRPr>
          </a:p>
          <a:p>
            <a:endParaRPr sz="2400" dirty="0">
              <a:latin typeface="Roboto Mono"/>
              <a:ea typeface="Roboto Mono"/>
              <a:cs typeface="Roboto Mono"/>
              <a:sym typeface="Roboto Mono"/>
            </a:endParaRPr>
          </a:p>
          <a:p>
            <a:endParaRPr sz="2400" dirty="0">
              <a:solidFill>
                <a:srgbClr val="5B5BA5"/>
              </a:solidFill>
              <a:latin typeface="Quicksand"/>
              <a:ea typeface="Quicksand"/>
              <a:cs typeface="Quicksand"/>
              <a:sym typeface="Quicksand"/>
            </a:endParaRPr>
          </a:p>
          <a:p>
            <a:endParaRPr sz="2400" dirty="0">
              <a:solidFill>
                <a:srgbClr val="5B5BA5"/>
              </a:solidFill>
              <a:latin typeface="Quicksand"/>
              <a:ea typeface="Quicksand"/>
              <a:cs typeface="Quicksand"/>
              <a:sym typeface="Quicksand"/>
            </a:endParaRPr>
          </a:p>
          <a:p>
            <a:pPr>
              <a:lnSpc>
                <a:spcPct val="115000"/>
              </a:lnSpc>
              <a:spcAft>
                <a:spcPts val="2133"/>
              </a:spcAft>
            </a:pPr>
            <a:r>
              <a:rPr lang="en-GB" sz="2400" dirty="0">
                <a:solidFill>
                  <a:srgbClr val="5B5BA5"/>
                </a:solidFill>
                <a:latin typeface="Quicksand"/>
                <a:ea typeface="Quicksand"/>
                <a:cs typeface="Quicksand"/>
                <a:sym typeface="Quicksand"/>
              </a:rPr>
              <a:t> </a:t>
            </a:r>
            <a:endParaRPr sz="2400" dirty="0">
              <a:solidFill>
                <a:srgbClr val="5B5BA5"/>
              </a:solidFill>
              <a:latin typeface="Quicksand"/>
              <a:ea typeface="Quicksand"/>
              <a:cs typeface="Quicksand"/>
              <a:sym typeface="Quicksand"/>
            </a:endParaRPr>
          </a:p>
        </p:txBody>
      </p:sp>
      <p:sp>
        <p:nvSpPr>
          <p:cNvPr id="255" name="Google Shape;255;p31"/>
          <p:cNvSpPr txBox="1"/>
          <p:nvPr/>
        </p:nvSpPr>
        <p:spPr>
          <a:xfrm>
            <a:off x="6315467" y="1586900"/>
            <a:ext cx="566000" cy="3148400"/>
          </a:xfrm>
          <a:prstGeom prst="rect">
            <a:avLst/>
          </a:prstGeom>
          <a:solidFill>
            <a:srgbClr val="D9D9D9"/>
          </a:solidFill>
          <a:ln>
            <a:noFill/>
          </a:ln>
        </p:spPr>
        <p:txBody>
          <a:bodyPr spcFirstLastPara="1" wrap="square" lIns="121900" tIns="121900" rIns="121900" bIns="121900" anchor="t" anchorCtr="0">
            <a:noAutofit/>
          </a:bodyPr>
          <a:lstStyle/>
          <a:p>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4</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5</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6</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7</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8</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9</a:t>
            </a:r>
            <a:endParaRPr sz="2400">
              <a:solidFill>
                <a:srgbClr val="666666"/>
              </a:solidFill>
              <a:latin typeface="Roboto Mono"/>
              <a:ea typeface="Roboto Mono"/>
              <a:cs typeface="Roboto Mono"/>
              <a:sym typeface="Roboto Mono"/>
            </a:endParaRPr>
          </a:p>
          <a:p>
            <a:endParaRPr sz="2400">
              <a:solidFill>
                <a:srgbClr val="666666"/>
              </a:solidFill>
              <a:latin typeface="Roboto Mono"/>
              <a:ea typeface="Roboto Mono"/>
              <a:cs typeface="Roboto Mono"/>
              <a:sym typeface="Roboto Mono"/>
            </a:endParaRPr>
          </a:p>
        </p:txBody>
      </p:sp>
      <p:pic>
        <p:nvPicPr>
          <p:cNvPr id="256" name="Google Shape;256;p31"/>
          <p:cNvPicPr preferRelativeResize="0"/>
          <p:nvPr/>
        </p:nvPicPr>
        <p:blipFill>
          <a:blip r:embed="rId3">
            <a:alphaModFix/>
          </a:blip>
          <a:stretch>
            <a:fillRect/>
          </a:stretch>
        </p:blipFill>
        <p:spPr>
          <a:xfrm>
            <a:off x="11262785" y="5903401"/>
            <a:ext cx="495300" cy="495300"/>
          </a:xfrm>
          <a:prstGeom prst="rect">
            <a:avLst/>
          </a:prstGeom>
          <a:noFill/>
          <a:ln>
            <a:noFill/>
          </a:ln>
        </p:spPr>
      </p:pic>
      <p:sp>
        <p:nvSpPr>
          <p:cNvPr id="3" name="Subtitle 2">
            <a:extLst>
              <a:ext uri="{FF2B5EF4-FFF2-40B4-BE49-F238E27FC236}">
                <a16:creationId xmlns:a16="http://schemas.microsoft.com/office/drawing/2014/main" id="{7A82F621-AB5A-16DB-5B9B-D8020E7E31FE}"/>
              </a:ext>
            </a:extLst>
          </p:cNvPr>
          <p:cNvSpPr>
            <a:spLocks noGrp="1"/>
          </p:cNvSpPr>
          <p:nvPr>
            <p:ph type="subTitle" idx="3"/>
          </p:nvPr>
        </p:nvSpPr>
        <p:spPr/>
        <p:txBody>
          <a:bodyPr/>
          <a:lstStyle/>
          <a:p>
            <a:endParaRPr lang="en-GB"/>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2"/>
          <p:cNvSpPr txBox="1">
            <a:spLocks noGrp="1"/>
          </p:cNvSpPr>
          <p:nvPr>
            <p:ph type="body" idx="1"/>
          </p:nvPr>
        </p:nvSpPr>
        <p:spPr>
          <a:xfrm>
            <a:off x="414533" y="1225314"/>
            <a:ext cx="5462000" cy="4878800"/>
          </a:xfrm>
          <a:prstGeom prst="rect">
            <a:avLst/>
          </a:prstGeom>
        </p:spPr>
        <p:txBody>
          <a:bodyPr spcFirstLastPara="1" vert="horz" wrap="square" lIns="121900" tIns="121900" rIns="121900" bIns="121900" rtlCol="0" anchor="t" anchorCtr="0">
            <a:noAutofit/>
          </a:bodyPr>
          <a:lstStyle/>
          <a:p>
            <a:pPr marL="0" indent="0">
              <a:buNone/>
            </a:pPr>
            <a:r>
              <a:rPr lang="en-GB" dirty="0"/>
              <a:t>Add suitable comments to your code to explain what your previous program did.</a:t>
            </a:r>
            <a:endParaRPr dirty="0"/>
          </a:p>
          <a:p>
            <a:pPr marL="0" indent="0">
              <a:buNone/>
            </a:pPr>
            <a:endParaRPr dirty="0"/>
          </a:p>
          <a:p>
            <a:pPr marL="0" indent="0">
              <a:buNone/>
            </a:pPr>
            <a:r>
              <a:rPr lang="en-GB" dirty="0"/>
              <a:t>Be sure to use the most appropriate type of comment, either multi-line </a:t>
            </a:r>
            <a:r>
              <a:rPr lang="en-GB" sz="1867" dirty="0">
                <a:solidFill>
                  <a:srgbClr val="6AA84F"/>
                </a:solidFill>
                <a:latin typeface="Roboto Mono"/>
                <a:ea typeface="Roboto Mono"/>
                <a:cs typeface="Roboto Mono"/>
                <a:sym typeface="Roboto Mono"/>
              </a:rPr>
              <a:t>’’’ ’’’ </a:t>
            </a:r>
            <a:r>
              <a:rPr lang="en-GB" dirty="0"/>
              <a:t>or single line </a:t>
            </a:r>
            <a:r>
              <a:rPr lang="en-GB" sz="1867" dirty="0">
                <a:solidFill>
                  <a:srgbClr val="FF0000"/>
                </a:solidFill>
                <a:latin typeface="Roboto Mono"/>
                <a:ea typeface="Roboto Mono"/>
                <a:cs typeface="Roboto Mono"/>
                <a:sym typeface="Roboto Mono"/>
              </a:rPr>
              <a:t>#</a:t>
            </a:r>
            <a:r>
              <a:rPr lang="en-GB" dirty="0"/>
              <a:t>.</a:t>
            </a:r>
            <a:endParaRPr dirty="0"/>
          </a:p>
          <a:p>
            <a:pPr marL="0" indent="0">
              <a:buNone/>
            </a:pPr>
            <a:endParaRPr dirty="0"/>
          </a:p>
          <a:p>
            <a:pPr marL="0" indent="0">
              <a:buNone/>
            </a:pPr>
            <a:r>
              <a:rPr lang="en-GB" dirty="0"/>
              <a:t>Comments generally start on the line above the line of code you are talking about.</a:t>
            </a:r>
            <a:endParaRPr dirty="0"/>
          </a:p>
          <a:p>
            <a:pPr marL="0" indent="0">
              <a:buNone/>
            </a:pPr>
            <a:endParaRPr dirty="0"/>
          </a:p>
          <a:p>
            <a:pPr marL="0" indent="0">
              <a:buNone/>
            </a:pPr>
            <a:endParaRPr dirty="0"/>
          </a:p>
        </p:txBody>
      </p:sp>
      <p:sp>
        <p:nvSpPr>
          <p:cNvPr id="262" name="Google Shape;262;p32"/>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Comment your code</a:t>
            </a:r>
            <a:endParaRPr/>
          </a:p>
        </p:txBody>
      </p:sp>
      <p:sp>
        <p:nvSpPr>
          <p:cNvPr id="264" name="Google Shape;264;p32"/>
          <p:cNvSpPr txBox="1"/>
          <p:nvPr/>
        </p:nvSpPr>
        <p:spPr>
          <a:xfrm>
            <a:off x="6881467" y="1586900"/>
            <a:ext cx="4537900" cy="3016998"/>
          </a:xfrm>
          <a:prstGeom prst="rect">
            <a:avLst/>
          </a:prstGeom>
          <a:solidFill>
            <a:srgbClr val="EFEFEF"/>
          </a:solidFill>
          <a:ln>
            <a:noFill/>
          </a:ln>
        </p:spPr>
        <p:txBody>
          <a:bodyPr spcFirstLastPara="1" wrap="square" lIns="121900" tIns="121900" rIns="121900" bIns="121900" anchor="t" anchorCtr="0">
            <a:noAutofit/>
          </a:bodyPr>
          <a:lstStyle/>
          <a:p>
            <a:r>
              <a:rPr lang="en-GB" sz="2400" dirty="0">
                <a:latin typeface="Roboto Mono"/>
                <a:ea typeface="Roboto Mono"/>
                <a:cs typeface="Roboto Mono"/>
                <a:sym typeface="Roboto Mono"/>
              </a:rPr>
              <a:t>from random import </a:t>
            </a:r>
            <a:r>
              <a:rPr lang="en-GB" sz="2400" dirty="0" err="1">
                <a:latin typeface="Roboto Mono"/>
                <a:ea typeface="Roboto Mono"/>
                <a:cs typeface="Roboto Mono"/>
                <a:sym typeface="Roboto Mono"/>
              </a:rPr>
              <a:t>randint</a:t>
            </a:r>
            <a:endParaRPr sz="2400" dirty="0">
              <a:latin typeface="Roboto Mono"/>
              <a:ea typeface="Roboto Mono"/>
              <a:cs typeface="Roboto Mono"/>
              <a:sym typeface="Roboto Mono"/>
            </a:endParaRPr>
          </a:p>
          <a:p>
            <a:endParaRPr sz="2400" dirty="0">
              <a:solidFill>
                <a:srgbClr val="FF0000"/>
              </a:solidFill>
              <a:latin typeface="Roboto Mono"/>
              <a:ea typeface="Roboto Mono"/>
              <a:cs typeface="Roboto Mono"/>
              <a:sym typeface="Roboto Mono"/>
            </a:endParaRPr>
          </a:p>
          <a:p>
            <a:r>
              <a:rPr lang="en-GB" sz="2400" dirty="0" err="1">
                <a:latin typeface="Roboto Mono"/>
                <a:ea typeface="Roboto Mono"/>
                <a:cs typeface="Roboto Mono"/>
                <a:sym typeface="Roboto Mono"/>
              </a:rPr>
              <a:t>my_number</a:t>
            </a:r>
            <a:r>
              <a:rPr lang="en-GB" sz="2400" dirty="0">
                <a:latin typeface="Roboto Mono"/>
                <a:ea typeface="Roboto Mono"/>
                <a:cs typeface="Roboto Mono"/>
                <a:sym typeface="Roboto Mono"/>
              </a:rPr>
              <a:t> = </a:t>
            </a:r>
            <a:r>
              <a:rPr lang="en-GB" sz="2400" dirty="0" err="1">
                <a:latin typeface="Roboto Mono"/>
                <a:ea typeface="Roboto Mono"/>
                <a:cs typeface="Roboto Mono"/>
                <a:sym typeface="Roboto Mono"/>
              </a:rPr>
              <a:t>randint</a:t>
            </a:r>
            <a:r>
              <a:rPr lang="en-GB" sz="2400" dirty="0">
                <a:latin typeface="Roboto Mono"/>
                <a:ea typeface="Roboto Mono"/>
                <a:cs typeface="Roboto Mono"/>
                <a:sym typeface="Roboto Mono"/>
              </a:rPr>
              <a:t>(0, 10)</a:t>
            </a:r>
            <a:endParaRPr sz="2400" dirty="0">
              <a:latin typeface="Roboto Mono"/>
              <a:ea typeface="Roboto Mono"/>
              <a:cs typeface="Roboto Mono"/>
              <a:sym typeface="Roboto Mono"/>
            </a:endParaRPr>
          </a:p>
          <a:p>
            <a:endParaRPr sz="2400" dirty="0">
              <a:solidFill>
                <a:srgbClr val="FF0000"/>
              </a:solidFill>
              <a:latin typeface="Roboto Mono"/>
              <a:ea typeface="Roboto Mono"/>
              <a:cs typeface="Roboto Mono"/>
              <a:sym typeface="Roboto Mono"/>
            </a:endParaRPr>
          </a:p>
          <a:p>
            <a:r>
              <a:rPr lang="en-GB" sz="2400" dirty="0">
                <a:latin typeface="Roboto Mono"/>
                <a:ea typeface="Roboto Mono"/>
                <a:cs typeface="Roboto Mono"/>
                <a:sym typeface="Roboto Mono"/>
              </a:rPr>
              <a:t>print(</a:t>
            </a:r>
            <a:r>
              <a:rPr lang="en-GB" sz="2400" dirty="0" err="1">
                <a:latin typeface="Roboto Mono"/>
                <a:ea typeface="Roboto Mono"/>
                <a:cs typeface="Roboto Mono"/>
                <a:sym typeface="Roboto Mono"/>
              </a:rPr>
              <a:t>my_number</a:t>
            </a:r>
            <a:r>
              <a:rPr lang="en-GB" sz="2400" dirty="0">
                <a:latin typeface="Roboto Mono"/>
                <a:ea typeface="Roboto Mono"/>
                <a:cs typeface="Roboto Mono"/>
                <a:sym typeface="Roboto Mono"/>
              </a:rPr>
              <a:t>)</a:t>
            </a:r>
            <a:endParaRPr sz="2400" dirty="0">
              <a:latin typeface="Roboto Mono"/>
              <a:ea typeface="Roboto Mono"/>
              <a:cs typeface="Roboto Mono"/>
              <a:sym typeface="Roboto Mono"/>
            </a:endParaRPr>
          </a:p>
          <a:p>
            <a:endParaRPr sz="2400" dirty="0">
              <a:latin typeface="Roboto Mono"/>
              <a:ea typeface="Roboto Mono"/>
              <a:cs typeface="Roboto Mono"/>
              <a:sym typeface="Roboto Mono"/>
            </a:endParaRPr>
          </a:p>
          <a:p>
            <a:endParaRPr sz="2400" dirty="0">
              <a:latin typeface="Roboto Mono"/>
              <a:ea typeface="Roboto Mono"/>
              <a:cs typeface="Roboto Mono"/>
              <a:sym typeface="Roboto Mono"/>
            </a:endParaRPr>
          </a:p>
          <a:p>
            <a:endParaRPr sz="2400" dirty="0">
              <a:latin typeface="Roboto Mono"/>
              <a:ea typeface="Roboto Mono"/>
              <a:cs typeface="Roboto Mono"/>
              <a:sym typeface="Roboto Mono"/>
            </a:endParaRPr>
          </a:p>
          <a:p>
            <a:endParaRPr sz="2400" dirty="0">
              <a:latin typeface="Roboto Mono"/>
              <a:ea typeface="Roboto Mono"/>
              <a:cs typeface="Roboto Mono"/>
              <a:sym typeface="Roboto Mono"/>
            </a:endParaRPr>
          </a:p>
          <a:p>
            <a:endParaRPr sz="2400" dirty="0">
              <a:solidFill>
                <a:srgbClr val="5B5BA5"/>
              </a:solidFill>
              <a:latin typeface="Quicksand"/>
              <a:ea typeface="Quicksand"/>
              <a:cs typeface="Quicksand"/>
              <a:sym typeface="Quicksand"/>
            </a:endParaRPr>
          </a:p>
          <a:p>
            <a:endParaRPr sz="2400" dirty="0">
              <a:solidFill>
                <a:srgbClr val="5B5BA5"/>
              </a:solidFill>
              <a:latin typeface="Quicksand"/>
              <a:ea typeface="Quicksand"/>
              <a:cs typeface="Quicksand"/>
              <a:sym typeface="Quicksand"/>
            </a:endParaRPr>
          </a:p>
          <a:p>
            <a:pPr>
              <a:lnSpc>
                <a:spcPct val="115000"/>
              </a:lnSpc>
              <a:spcAft>
                <a:spcPts val="2133"/>
              </a:spcAft>
            </a:pPr>
            <a:r>
              <a:rPr lang="en-GB" sz="2400" dirty="0">
                <a:solidFill>
                  <a:srgbClr val="5B5BA5"/>
                </a:solidFill>
                <a:latin typeface="Quicksand"/>
                <a:ea typeface="Quicksand"/>
                <a:cs typeface="Quicksand"/>
                <a:sym typeface="Quicksand"/>
              </a:rPr>
              <a:t> </a:t>
            </a:r>
            <a:endParaRPr sz="2400" dirty="0">
              <a:solidFill>
                <a:srgbClr val="5B5BA5"/>
              </a:solidFill>
              <a:latin typeface="Quicksand"/>
              <a:ea typeface="Quicksand"/>
              <a:cs typeface="Quicksand"/>
              <a:sym typeface="Quicksand"/>
            </a:endParaRPr>
          </a:p>
        </p:txBody>
      </p:sp>
      <p:sp>
        <p:nvSpPr>
          <p:cNvPr id="265" name="Google Shape;265;p32"/>
          <p:cNvSpPr txBox="1"/>
          <p:nvPr/>
        </p:nvSpPr>
        <p:spPr>
          <a:xfrm>
            <a:off x="6315467" y="1586900"/>
            <a:ext cx="566000" cy="1592000"/>
          </a:xfrm>
          <a:prstGeom prst="rect">
            <a:avLst/>
          </a:prstGeom>
          <a:solidFill>
            <a:srgbClr val="D9D9D9"/>
          </a:solidFill>
          <a:ln>
            <a:noFill/>
          </a:ln>
        </p:spPr>
        <p:txBody>
          <a:bodyPr spcFirstLastPara="1" wrap="square" lIns="121900" tIns="121900" rIns="121900" bIns="121900" anchor="t" anchorCtr="0">
            <a:noAutofit/>
          </a:bodyPr>
          <a:lstStyle/>
          <a:p>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4</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5</a:t>
            </a:r>
            <a:endParaRPr sz="2400">
              <a:solidFill>
                <a:srgbClr val="666666"/>
              </a:solidFill>
              <a:latin typeface="Roboto Mono"/>
              <a:ea typeface="Roboto Mono"/>
              <a:cs typeface="Roboto Mono"/>
              <a:sym typeface="Roboto Mono"/>
            </a:endParaRPr>
          </a:p>
          <a:p>
            <a:endParaRPr sz="2400">
              <a:solidFill>
                <a:srgbClr val="666666"/>
              </a:solidFill>
              <a:latin typeface="Roboto Mono"/>
              <a:ea typeface="Roboto Mono"/>
              <a:cs typeface="Roboto Mono"/>
              <a:sym typeface="Roboto Mono"/>
            </a:endParaRPr>
          </a:p>
        </p:txBody>
      </p:sp>
      <p:pic>
        <p:nvPicPr>
          <p:cNvPr id="266" name="Google Shape;266;p32"/>
          <p:cNvPicPr preferRelativeResize="0"/>
          <p:nvPr/>
        </p:nvPicPr>
        <p:blipFill>
          <a:blip r:embed="rId3">
            <a:alphaModFix/>
          </a:blip>
          <a:stretch>
            <a:fillRect/>
          </a:stretch>
        </p:blipFill>
        <p:spPr>
          <a:xfrm>
            <a:off x="11262785" y="5903401"/>
            <a:ext cx="495300" cy="495300"/>
          </a:xfrm>
          <a:prstGeom prst="rect">
            <a:avLst/>
          </a:prstGeom>
          <a:noFill/>
          <a:ln>
            <a:noFill/>
          </a:ln>
        </p:spPr>
      </p:pic>
      <p:sp>
        <p:nvSpPr>
          <p:cNvPr id="3" name="Subtitle 2">
            <a:extLst>
              <a:ext uri="{FF2B5EF4-FFF2-40B4-BE49-F238E27FC236}">
                <a16:creationId xmlns:a16="http://schemas.microsoft.com/office/drawing/2014/main" id="{FEAFFAE1-346B-DF48-7149-7E791DEA342B}"/>
              </a:ext>
            </a:extLst>
          </p:cNvPr>
          <p:cNvSpPr>
            <a:spLocks noGrp="1"/>
          </p:cNvSpPr>
          <p:nvPr>
            <p:ph type="subTitle" idx="3"/>
          </p:nvPr>
        </p:nvSpPr>
        <p:spPr/>
        <p:txBody>
          <a:bodyPr/>
          <a:lstStyle/>
          <a:p>
            <a:endParaRPr lang="en-GB"/>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3"/>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Another function from random</a:t>
            </a:r>
            <a:endParaRPr/>
          </a:p>
        </p:txBody>
      </p:sp>
      <p:sp>
        <p:nvSpPr>
          <p:cNvPr id="273" name="Google Shape;273;p33"/>
          <p:cNvSpPr txBox="1"/>
          <p:nvPr/>
        </p:nvSpPr>
        <p:spPr>
          <a:xfrm>
            <a:off x="6810000" y="1966533"/>
            <a:ext cx="400800" cy="1080400"/>
          </a:xfrm>
          <a:prstGeom prst="rect">
            <a:avLst/>
          </a:prstGeom>
          <a:solidFill>
            <a:srgbClr val="D9D9D9"/>
          </a:solidFill>
          <a:ln>
            <a:noFill/>
          </a:ln>
        </p:spPr>
        <p:txBody>
          <a:bodyPr spcFirstLastPara="1" wrap="square" lIns="121900" tIns="121900" rIns="121900" bIns="121900" anchor="t" anchorCtr="0">
            <a:noAutofit/>
          </a:bodyPr>
          <a:lstStyle/>
          <a:p>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p:txBody>
      </p:sp>
      <p:sp>
        <p:nvSpPr>
          <p:cNvPr id="274" name="Google Shape;274;p33"/>
          <p:cNvSpPr txBox="1">
            <a:spLocks noGrp="1"/>
          </p:cNvSpPr>
          <p:nvPr>
            <p:ph type="body" idx="1"/>
          </p:nvPr>
        </p:nvSpPr>
        <p:spPr>
          <a:xfrm>
            <a:off x="414533" y="1560167"/>
            <a:ext cx="5462000" cy="4835600"/>
          </a:xfrm>
          <a:prstGeom prst="rect">
            <a:avLst/>
          </a:prstGeom>
        </p:spPr>
        <p:txBody>
          <a:bodyPr spcFirstLastPara="1" vert="horz" wrap="square" lIns="121900" tIns="121900" rIns="121900" bIns="121900" rtlCol="0" anchor="t" anchorCtr="0">
            <a:noAutofit/>
          </a:bodyPr>
          <a:lstStyle/>
          <a:p>
            <a:pPr marL="0" indent="0">
              <a:lnSpc>
                <a:spcPct val="100000"/>
              </a:lnSpc>
              <a:spcBef>
                <a:spcPts val="2133"/>
              </a:spcBef>
              <a:buNone/>
            </a:pPr>
            <a:r>
              <a:rPr lang="en-GB" dirty="0"/>
              <a:t>This code imports a different function called </a:t>
            </a:r>
            <a:r>
              <a:rPr lang="en-GB" dirty="0" err="1">
                <a:latin typeface="Roboto Mono"/>
                <a:ea typeface="Roboto Mono"/>
                <a:cs typeface="Roboto Mono"/>
                <a:sym typeface="Roboto Mono"/>
              </a:rPr>
              <a:t>randrange</a:t>
            </a:r>
            <a:r>
              <a:rPr lang="en-GB" dirty="0">
                <a:latin typeface="Roboto Mono"/>
                <a:ea typeface="Roboto Mono"/>
                <a:cs typeface="Roboto Mono"/>
                <a:sym typeface="Roboto Mono"/>
              </a:rPr>
              <a:t>. </a:t>
            </a:r>
            <a:r>
              <a:rPr lang="en-GB" dirty="0"/>
              <a:t>Use the link below to access the code and complete the ‘Another function’ worksheet.</a:t>
            </a:r>
            <a:endParaRPr dirty="0"/>
          </a:p>
          <a:p>
            <a:pPr marL="0" indent="0">
              <a:buNone/>
            </a:pPr>
            <a:endParaRPr dirty="0"/>
          </a:p>
          <a:p>
            <a:pPr marL="0" indent="0">
              <a:spcBef>
                <a:spcPts val="2133"/>
              </a:spcBef>
              <a:buNone/>
            </a:pPr>
            <a:r>
              <a:rPr lang="en-GB" sz="3200" u="sng" dirty="0">
                <a:solidFill>
                  <a:schemeClr val="hlink"/>
                </a:solidFill>
                <a:hlinkClick r:id="rId3"/>
              </a:rPr>
              <a:t>ncce.io/</a:t>
            </a:r>
            <a:r>
              <a:rPr lang="en-GB" sz="3200" u="sng" dirty="0" err="1">
                <a:solidFill>
                  <a:schemeClr val="hlink"/>
                </a:solidFill>
                <a:hlinkClick r:id="rId3"/>
              </a:rPr>
              <a:t>randrange</a:t>
            </a:r>
            <a:endParaRPr sz="3200" dirty="0">
              <a:solidFill>
                <a:srgbClr val="000000"/>
              </a:solidFill>
              <a:highlight>
                <a:schemeClr val="dk2"/>
              </a:highlight>
            </a:endParaRPr>
          </a:p>
          <a:p>
            <a:pPr marL="0" indent="0">
              <a:lnSpc>
                <a:spcPct val="100000"/>
              </a:lnSpc>
              <a:spcBef>
                <a:spcPts val="2133"/>
              </a:spcBef>
              <a:buNone/>
            </a:pPr>
            <a:endParaRPr dirty="0"/>
          </a:p>
          <a:p>
            <a:pPr marL="0" indent="0">
              <a:lnSpc>
                <a:spcPct val="100000"/>
              </a:lnSpc>
              <a:spcBef>
                <a:spcPts val="2133"/>
              </a:spcBef>
              <a:buNone/>
            </a:pPr>
            <a:endParaRPr dirty="0"/>
          </a:p>
          <a:p>
            <a:pPr marL="0" indent="0">
              <a:lnSpc>
                <a:spcPct val="100000"/>
              </a:lnSpc>
              <a:buNone/>
            </a:pPr>
            <a:endParaRPr dirty="0"/>
          </a:p>
          <a:p>
            <a:pPr marL="0" indent="0">
              <a:buNone/>
            </a:pPr>
            <a:endParaRPr dirty="0"/>
          </a:p>
          <a:p>
            <a:pPr marL="0" indent="0">
              <a:buNone/>
            </a:pPr>
            <a:endParaRPr dirty="0"/>
          </a:p>
        </p:txBody>
      </p:sp>
      <p:sp>
        <p:nvSpPr>
          <p:cNvPr id="275" name="Google Shape;275;p33"/>
          <p:cNvSpPr txBox="1"/>
          <p:nvPr/>
        </p:nvSpPr>
        <p:spPr>
          <a:xfrm>
            <a:off x="7180133" y="1966533"/>
            <a:ext cx="4753200" cy="1080400"/>
          </a:xfrm>
          <a:prstGeom prst="rect">
            <a:avLst/>
          </a:prstGeom>
          <a:solidFill>
            <a:srgbClr val="EFEFEF"/>
          </a:solidFill>
          <a:ln>
            <a:noFill/>
          </a:ln>
        </p:spPr>
        <p:txBody>
          <a:bodyPr spcFirstLastPara="1" wrap="square" lIns="121900" tIns="121900" rIns="121900" bIns="121900" anchor="t" anchorCtr="0">
            <a:noAutofit/>
          </a:bodyPr>
          <a:lstStyle/>
          <a:p>
            <a:r>
              <a:rPr lang="en-GB" sz="2400" dirty="0">
                <a:latin typeface="Roboto Mono"/>
                <a:ea typeface="Roboto Mono"/>
                <a:cs typeface="Roboto Mono"/>
                <a:sym typeface="Roboto Mono"/>
              </a:rPr>
              <a:t>from random import </a:t>
            </a:r>
            <a:r>
              <a:rPr lang="en-GB" sz="2400" dirty="0" err="1">
                <a:latin typeface="Roboto Mono"/>
                <a:ea typeface="Roboto Mono"/>
                <a:cs typeface="Roboto Mono"/>
                <a:sym typeface="Roboto Mono"/>
              </a:rPr>
              <a:t>randrange</a:t>
            </a:r>
            <a:endParaRPr sz="2400" dirty="0">
              <a:latin typeface="Roboto Mono"/>
              <a:ea typeface="Roboto Mono"/>
              <a:cs typeface="Roboto Mono"/>
              <a:sym typeface="Roboto Mono"/>
            </a:endParaRPr>
          </a:p>
          <a:p>
            <a:r>
              <a:rPr lang="en-GB" sz="2400" dirty="0" err="1">
                <a:latin typeface="Roboto Mono"/>
                <a:ea typeface="Roboto Mono"/>
                <a:cs typeface="Roboto Mono"/>
                <a:sym typeface="Roboto Mono"/>
              </a:rPr>
              <a:t>my_number</a:t>
            </a:r>
            <a:r>
              <a:rPr lang="en-GB" sz="2400" dirty="0">
                <a:latin typeface="Roboto Mono"/>
                <a:ea typeface="Roboto Mono"/>
                <a:cs typeface="Roboto Mono"/>
                <a:sym typeface="Roboto Mono"/>
              </a:rPr>
              <a:t> = </a:t>
            </a:r>
            <a:r>
              <a:rPr lang="en-GB" sz="2400" dirty="0" err="1">
                <a:latin typeface="Roboto Mono"/>
                <a:ea typeface="Roboto Mono"/>
                <a:cs typeface="Roboto Mono"/>
                <a:sym typeface="Roboto Mono"/>
              </a:rPr>
              <a:t>randrange</a:t>
            </a:r>
            <a:r>
              <a:rPr lang="en-GB" sz="2400" dirty="0">
                <a:latin typeface="Roboto Mono"/>
                <a:ea typeface="Roboto Mono"/>
                <a:cs typeface="Roboto Mono"/>
                <a:sym typeface="Roboto Mono"/>
              </a:rPr>
              <a:t>(0, 10, 2)</a:t>
            </a:r>
            <a:endParaRPr sz="2400" dirty="0">
              <a:latin typeface="Roboto Mono"/>
              <a:ea typeface="Roboto Mono"/>
              <a:cs typeface="Roboto Mono"/>
              <a:sym typeface="Roboto Mono"/>
            </a:endParaRPr>
          </a:p>
          <a:p>
            <a:r>
              <a:rPr lang="en-GB" sz="2400" dirty="0">
                <a:latin typeface="Roboto Mono"/>
                <a:ea typeface="Roboto Mono"/>
                <a:cs typeface="Roboto Mono"/>
                <a:sym typeface="Roboto Mono"/>
              </a:rPr>
              <a:t>print(</a:t>
            </a:r>
            <a:r>
              <a:rPr lang="en-GB" sz="2400" dirty="0" err="1">
                <a:latin typeface="Roboto Mono"/>
                <a:ea typeface="Roboto Mono"/>
                <a:cs typeface="Roboto Mono"/>
                <a:sym typeface="Roboto Mono"/>
              </a:rPr>
              <a:t>my_number</a:t>
            </a:r>
            <a:r>
              <a:rPr lang="en-GB" sz="2400" dirty="0">
                <a:latin typeface="Roboto Mono"/>
                <a:ea typeface="Roboto Mono"/>
                <a:cs typeface="Roboto Mono"/>
                <a:sym typeface="Roboto Mono"/>
              </a:rPr>
              <a:t>)</a:t>
            </a:r>
            <a:endParaRPr sz="2400" dirty="0">
              <a:latin typeface="Roboto Mono"/>
              <a:ea typeface="Roboto Mono"/>
              <a:cs typeface="Roboto Mono"/>
              <a:sym typeface="Roboto Mono"/>
            </a:endParaRPr>
          </a:p>
          <a:p>
            <a:endParaRPr sz="2400" dirty="0">
              <a:latin typeface="Roboto Mono"/>
              <a:ea typeface="Roboto Mono"/>
              <a:cs typeface="Roboto Mono"/>
              <a:sym typeface="Roboto Mono"/>
            </a:endParaRPr>
          </a:p>
          <a:p>
            <a:endParaRPr sz="2400" dirty="0">
              <a:latin typeface="Roboto Mono"/>
              <a:ea typeface="Roboto Mono"/>
              <a:cs typeface="Roboto Mono"/>
              <a:sym typeface="Roboto Mono"/>
            </a:endParaRPr>
          </a:p>
          <a:p>
            <a:endParaRPr sz="2400" dirty="0">
              <a:latin typeface="Roboto Mono"/>
              <a:ea typeface="Roboto Mono"/>
              <a:cs typeface="Roboto Mono"/>
              <a:sym typeface="Roboto Mono"/>
            </a:endParaRPr>
          </a:p>
          <a:p>
            <a:endParaRPr sz="2400" dirty="0">
              <a:solidFill>
                <a:srgbClr val="5B5BA5"/>
              </a:solidFill>
              <a:latin typeface="Quicksand"/>
              <a:ea typeface="Quicksand"/>
              <a:cs typeface="Quicksand"/>
              <a:sym typeface="Quicksand"/>
            </a:endParaRPr>
          </a:p>
          <a:p>
            <a:endParaRPr sz="2400" dirty="0">
              <a:solidFill>
                <a:srgbClr val="5B5BA5"/>
              </a:solidFill>
              <a:latin typeface="Quicksand"/>
              <a:ea typeface="Quicksand"/>
              <a:cs typeface="Quicksand"/>
              <a:sym typeface="Quicksand"/>
            </a:endParaRPr>
          </a:p>
          <a:p>
            <a:pPr>
              <a:lnSpc>
                <a:spcPct val="115000"/>
              </a:lnSpc>
              <a:spcAft>
                <a:spcPts val="2133"/>
              </a:spcAft>
            </a:pPr>
            <a:r>
              <a:rPr lang="en-GB" sz="2400" dirty="0">
                <a:solidFill>
                  <a:srgbClr val="5B5BA5"/>
                </a:solidFill>
                <a:latin typeface="Quicksand"/>
                <a:ea typeface="Quicksand"/>
                <a:cs typeface="Quicksand"/>
                <a:sym typeface="Quicksand"/>
              </a:rPr>
              <a:t> </a:t>
            </a:r>
            <a:endParaRPr sz="2400" dirty="0">
              <a:solidFill>
                <a:srgbClr val="5B5BA5"/>
              </a:solidFill>
              <a:latin typeface="Quicksand"/>
              <a:ea typeface="Quicksand"/>
              <a:cs typeface="Quicksand"/>
              <a:sym typeface="Quicksand"/>
            </a:endParaRPr>
          </a:p>
        </p:txBody>
      </p:sp>
      <p:sp>
        <p:nvSpPr>
          <p:cNvPr id="3" name="Subtitle 2">
            <a:extLst>
              <a:ext uri="{FF2B5EF4-FFF2-40B4-BE49-F238E27FC236}">
                <a16:creationId xmlns:a16="http://schemas.microsoft.com/office/drawing/2014/main" id="{323640CD-83FC-BAF5-C0D9-D5F75E9C597E}"/>
              </a:ext>
            </a:extLst>
          </p:cNvPr>
          <p:cNvSpPr>
            <a:spLocks noGrp="1"/>
          </p:cNvSpPr>
          <p:nvPr>
            <p:ph type="subTitle" idx="3"/>
          </p:nvPr>
        </p:nvSpPr>
        <p:spPr/>
        <p:txBody>
          <a:bodyPr/>
          <a:lstStyle/>
          <a:p>
            <a:endParaRPr lang="en-GB"/>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4"/>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The structure of </a:t>
            </a:r>
            <a:r>
              <a:rPr lang="en-GB">
                <a:latin typeface="Roboto Mono"/>
                <a:ea typeface="Roboto Mono"/>
                <a:cs typeface="Roboto Mono"/>
                <a:sym typeface="Roboto Mono"/>
              </a:rPr>
              <a:t>randrange</a:t>
            </a:r>
            <a:endParaRPr>
              <a:latin typeface="Roboto Mono"/>
              <a:ea typeface="Roboto Mono"/>
              <a:cs typeface="Roboto Mono"/>
              <a:sym typeface="Roboto Mono"/>
            </a:endParaRPr>
          </a:p>
        </p:txBody>
      </p:sp>
      <p:sp>
        <p:nvSpPr>
          <p:cNvPr id="282" name="Google Shape;282;p34"/>
          <p:cNvSpPr txBox="1">
            <a:spLocks noGrp="1"/>
          </p:cNvSpPr>
          <p:nvPr>
            <p:ph type="body" idx="1"/>
          </p:nvPr>
        </p:nvSpPr>
        <p:spPr>
          <a:xfrm>
            <a:off x="414533" y="1560167"/>
            <a:ext cx="5462000" cy="2634400"/>
          </a:xfrm>
          <a:prstGeom prst="rect">
            <a:avLst/>
          </a:prstGeom>
        </p:spPr>
        <p:txBody>
          <a:bodyPr spcFirstLastPara="1" vert="horz" wrap="square" lIns="121900" tIns="121900" rIns="121900" bIns="121900" rtlCol="0" anchor="t" anchorCtr="0">
            <a:noAutofit/>
          </a:bodyPr>
          <a:lstStyle/>
          <a:p>
            <a:pPr marL="0" indent="0">
              <a:lnSpc>
                <a:spcPct val="100000"/>
              </a:lnSpc>
              <a:spcBef>
                <a:spcPts val="2133"/>
              </a:spcBef>
              <a:buNone/>
            </a:pPr>
            <a:r>
              <a:rPr lang="en-GB"/>
              <a:t>The </a:t>
            </a:r>
            <a:r>
              <a:rPr lang="en-GB">
                <a:latin typeface="Roboto Mono"/>
                <a:ea typeface="Roboto Mono"/>
                <a:cs typeface="Roboto Mono"/>
                <a:sym typeface="Roboto Mono"/>
              </a:rPr>
              <a:t>randrange</a:t>
            </a:r>
            <a:r>
              <a:rPr lang="en-GB"/>
              <a:t> function allows you to choose a </a:t>
            </a:r>
            <a:r>
              <a:rPr lang="en-GB" b="1"/>
              <a:t>minimum</a:t>
            </a:r>
            <a:r>
              <a:rPr lang="en-GB"/>
              <a:t> and </a:t>
            </a:r>
            <a:r>
              <a:rPr lang="en-GB" b="1"/>
              <a:t>maximum</a:t>
            </a:r>
            <a:r>
              <a:rPr lang="en-GB"/>
              <a:t> value, additionally the last parameter in the expression states the </a:t>
            </a:r>
            <a:r>
              <a:rPr lang="en-GB" b="1"/>
              <a:t>step</a:t>
            </a:r>
            <a:r>
              <a:rPr lang="en-GB"/>
              <a:t> value (what to count up in from the minimum).</a:t>
            </a:r>
            <a:endParaRPr/>
          </a:p>
          <a:p>
            <a:pPr marL="0" indent="0">
              <a:lnSpc>
                <a:spcPct val="100000"/>
              </a:lnSpc>
              <a:buNone/>
            </a:pPr>
            <a:endParaRPr/>
          </a:p>
          <a:p>
            <a:pPr marL="0" indent="0">
              <a:buNone/>
            </a:pPr>
            <a:endParaRPr/>
          </a:p>
          <a:p>
            <a:pPr marL="0" indent="0">
              <a:buNone/>
            </a:pPr>
            <a:endParaRPr/>
          </a:p>
        </p:txBody>
      </p:sp>
      <p:sp>
        <p:nvSpPr>
          <p:cNvPr id="283" name="Google Shape;283;p34"/>
          <p:cNvSpPr txBox="1"/>
          <p:nvPr/>
        </p:nvSpPr>
        <p:spPr>
          <a:xfrm>
            <a:off x="6810000" y="1966533"/>
            <a:ext cx="400800" cy="1080400"/>
          </a:xfrm>
          <a:prstGeom prst="rect">
            <a:avLst/>
          </a:prstGeom>
          <a:solidFill>
            <a:srgbClr val="D9D9D9"/>
          </a:solidFill>
          <a:ln>
            <a:noFill/>
          </a:ln>
        </p:spPr>
        <p:txBody>
          <a:bodyPr spcFirstLastPara="1" wrap="square" lIns="121900" tIns="121900" rIns="121900" bIns="121900" anchor="t" anchorCtr="0">
            <a:noAutofit/>
          </a:bodyPr>
          <a:lstStyle/>
          <a:p>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p:txBody>
      </p:sp>
      <p:sp>
        <p:nvSpPr>
          <p:cNvPr id="284" name="Google Shape;284;p34"/>
          <p:cNvSpPr txBox="1"/>
          <p:nvPr/>
        </p:nvSpPr>
        <p:spPr>
          <a:xfrm>
            <a:off x="7180133" y="1966532"/>
            <a:ext cx="4596000" cy="2499141"/>
          </a:xfrm>
          <a:prstGeom prst="rect">
            <a:avLst/>
          </a:prstGeom>
          <a:solidFill>
            <a:srgbClr val="EFEFEF"/>
          </a:solidFill>
          <a:ln>
            <a:noFill/>
          </a:ln>
        </p:spPr>
        <p:txBody>
          <a:bodyPr spcFirstLastPara="1" wrap="square" lIns="121900" tIns="121900" rIns="121900" bIns="121900" anchor="t" anchorCtr="0">
            <a:noAutofit/>
          </a:bodyPr>
          <a:lstStyle/>
          <a:p>
            <a:r>
              <a:rPr lang="en-GB" sz="2400" dirty="0">
                <a:latin typeface="Roboto Mono"/>
                <a:ea typeface="Roboto Mono"/>
                <a:cs typeface="Roboto Mono"/>
                <a:sym typeface="Roboto Mono"/>
              </a:rPr>
              <a:t>from random import </a:t>
            </a:r>
            <a:r>
              <a:rPr lang="en-GB" sz="2400" dirty="0" err="1">
                <a:latin typeface="Roboto Mono"/>
                <a:ea typeface="Roboto Mono"/>
                <a:cs typeface="Roboto Mono"/>
                <a:sym typeface="Roboto Mono"/>
              </a:rPr>
              <a:t>randrange</a:t>
            </a:r>
            <a:endParaRPr sz="2400" dirty="0">
              <a:latin typeface="Roboto Mono"/>
              <a:ea typeface="Roboto Mono"/>
              <a:cs typeface="Roboto Mono"/>
              <a:sym typeface="Roboto Mono"/>
            </a:endParaRPr>
          </a:p>
          <a:p>
            <a:r>
              <a:rPr lang="en-GB" sz="2400" dirty="0" err="1">
                <a:latin typeface="Roboto Mono"/>
                <a:ea typeface="Roboto Mono"/>
                <a:cs typeface="Roboto Mono"/>
                <a:sym typeface="Roboto Mono"/>
              </a:rPr>
              <a:t>my_number</a:t>
            </a:r>
            <a:r>
              <a:rPr lang="en-GB" sz="2400" dirty="0">
                <a:latin typeface="Roboto Mono"/>
                <a:ea typeface="Roboto Mono"/>
                <a:cs typeface="Roboto Mono"/>
                <a:sym typeface="Roboto Mono"/>
              </a:rPr>
              <a:t> = </a:t>
            </a:r>
            <a:r>
              <a:rPr lang="en-GB" sz="2400" dirty="0" err="1">
                <a:latin typeface="Roboto Mono"/>
                <a:ea typeface="Roboto Mono"/>
                <a:cs typeface="Roboto Mono"/>
                <a:sym typeface="Roboto Mono"/>
              </a:rPr>
              <a:t>randrange</a:t>
            </a:r>
            <a:r>
              <a:rPr lang="en-GB" sz="2400" dirty="0">
                <a:latin typeface="Roboto Mono"/>
                <a:ea typeface="Roboto Mono"/>
                <a:cs typeface="Roboto Mono"/>
                <a:sym typeface="Roboto Mono"/>
              </a:rPr>
              <a:t>(0, 10, 2)</a:t>
            </a:r>
            <a:endParaRPr sz="2400" dirty="0">
              <a:latin typeface="Roboto Mono"/>
              <a:ea typeface="Roboto Mono"/>
              <a:cs typeface="Roboto Mono"/>
              <a:sym typeface="Roboto Mono"/>
            </a:endParaRPr>
          </a:p>
          <a:p>
            <a:r>
              <a:rPr lang="en-GB" sz="2400" dirty="0">
                <a:latin typeface="Roboto Mono"/>
                <a:ea typeface="Roboto Mono"/>
                <a:cs typeface="Roboto Mono"/>
                <a:sym typeface="Roboto Mono"/>
              </a:rPr>
              <a:t>print(</a:t>
            </a:r>
            <a:r>
              <a:rPr lang="en-GB" sz="2400" dirty="0" err="1">
                <a:latin typeface="Roboto Mono"/>
                <a:ea typeface="Roboto Mono"/>
                <a:cs typeface="Roboto Mono"/>
                <a:sym typeface="Roboto Mono"/>
              </a:rPr>
              <a:t>my_number</a:t>
            </a:r>
            <a:r>
              <a:rPr lang="en-GB" sz="2400" dirty="0">
                <a:latin typeface="Roboto Mono"/>
                <a:ea typeface="Roboto Mono"/>
                <a:cs typeface="Roboto Mono"/>
                <a:sym typeface="Roboto Mono"/>
              </a:rPr>
              <a:t>)</a:t>
            </a:r>
            <a:endParaRPr sz="2400" dirty="0">
              <a:latin typeface="Roboto Mono"/>
              <a:ea typeface="Roboto Mono"/>
              <a:cs typeface="Roboto Mono"/>
              <a:sym typeface="Roboto Mono"/>
            </a:endParaRPr>
          </a:p>
          <a:p>
            <a:endParaRPr sz="2400" dirty="0">
              <a:latin typeface="Roboto Mono"/>
              <a:ea typeface="Roboto Mono"/>
              <a:cs typeface="Roboto Mono"/>
              <a:sym typeface="Roboto Mono"/>
            </a:endParaRPr>
          </a:p>
          <a:p>
            <a:endParaRPr sz="2400" dirty="0">
              <a:latin typeface="Roboto Mono"/>
              <a:ea typeface="Roboto Mono"/>
              <a:cs typeface="Roboto Mono"/>
              <a:sym typeface="Roboto Mono"/>
            </a:endParaRPr>
          </a:p>
          <a:p>
            <a:endParaRPr sz="2400" dirty="0">
              <a:latin typeface="Roboto Mono"/>
              <a:ea typeface="Roboto Mono"/>
              <a:cs typeface="Roboto Mono"/>
              <a:sym typeface="Roboto Mono"/>
            </a:endParaRPr>
          </a:p>
          <a:p>
            <a:endParaRPr sz="2400" dirty="0">
              <a:solidFill>
                <a:srgbClr val="5B5BA5"/>
              </a:solidFill>
              <a:latin typeface="Quicksand"/>
              <a:ea typeface="Quicksand"/>
              <a:cs typeface="Quicksand"/>
              <a:sym typeface="Quicksand"/>
            </a:endParaRPr>
          </a:p>
          <a:p>
            <a:endParaRPr sz="2400" dirty="0">
              <a:solidFill>
                <a:srgbClr val="5B5BA5"/>
              </a:solidFill>
              <a:latin typeface="Quicksand"/>
              <a:ea typeface="Quicksand"/>
              <a:cs typeface="Quicksand"/>
              <a:sym typeface="Quicksand"/>
            </a:endParaRPr>
          </a:p>
          <a:p>
            <a:pPr>
              <a:lnSpc>
                <a:spcPct val="115000"/>
              </a:lnSpc>
              <a:spcAft>
                <a:spcPts val="2133"/>
              </a:spcAft>
            </a:pPr>
            <a:r>
              <a:rPr lang="en-GB" sz="2400" dirty="0">
                <a:solidFill>
                  <a:srgbClr val="5B5BA5"/>
                </a:solidFill>
                <a:latin typeface="Quicksand"/>
                <a:ea typeface="Quicksand"/>
                <a:cs typeface="Quicksand"/>
                <a:sym typeface="Quicksand"/>
              </a:rPr>
              <a:t> </a:t>
            </a:r>
            <a:endParaRPr sz="2400" dirty="0">
              <a:solidFill>
                <a:srgbClr val="5B5BA5"/>
              </a:solidFill>
              <a:latin typeface="Quicksand"/>
              <a:ea typeface="Quicksand"/>
              <a:cs typeface="Quicksand"/>
              <a:sym typeface="Quicksan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5"/>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The structure of </a:t>
            </a:r>
            <a:r>
              <a:rPr lang="en-GB">
                <a:latin typeface="Roboto Mono"/>
                <a:ea typeface="Roboto Mono"/>
                <a:cs typeface="Roboto Mono"/>
                <a:sym typeface="Roboto Mono"/>
              </a:rPr>
              <a:t>randrange</a:t>
            </a:r>
            <a:endParaRPr>
              <a:latin typeface="Roboto Mono"/>
              <a:ea typeface="Roboto Mono"/>
              <a:cs typeface="Roboto Mono"/>
              <a:sym typeface="Roboto Mono"/>
            </a:endParaRPr>
          </a:p>
        </p:txBody>
      </p:sp>
      <p:sp>
        <p:nvSpPr>
          <p:cNvPr id="291" name="Google Shape;291;p35"/>
          <p:cNvSpPr txBox="1">
            <a:spLocks noGrp="1"/>
          </p:cNvSpPr>
          <p:nvPr>
            <p:ph type="body" idx="1"/>
          </p:nvPr>
        </p:nvSpPr>
        <p:spPr>
          <a:xfrm>
            <a:off x="414533" y="1560167"/>
            <a:ext cx="5462000" cy="2634400"/>
          </a:xfrm>
          <a:prstGeom prst="rect">
            <a:avLst/>
          </a:prstGeom>
        </p:spPr>
        <p:txBody>
          <a:bodyPr spcFirstLastPara="1" vert="horz" wrap="square" lIns="121900" tIns="121900" rIns="121900" bIns="121900" rtlCol="0" anchor="t" anchorCtr="0">
            <a:noAutofit/>
          </a:bodyPr>
          <a:lstStyle/>
          <a:p>
            <a:pPr marL="0" indent="0">
              <a:lnSpc>
                <a:spcPct val="100000"/>
              </a:lnSpc>
              <a:buNone/>
            </a:pPr>
            <a:r>
              <a:rPr lang="en-GB"/>
              <a:t>In this example, the step value 2 ensures the number output will always be even.</a:t>
            </a:r>
            <a:endParaRPr/>
          </a:p>
          <a:p>
            <a:pPr marL="0" indent="0">
              <a:lnSpc>
                <a:spcPct val="100000"/>
              </a:lnSpc>
              <a:spcBef>
                <a:spcPts val="2133"/>
              </a:spcBef>
              <a:buNone/>
            </a:pPr>
            <a:r>
              <a:rPr lang="en-GB"/>
              <a:t>This could be changed to ‘count up’ in any number within the range stated.</a:t>
            </a:r>
            <a:endParaRPr/>
          </a:p>
          <a:p>
            <a:pPr marL="0" indent="0">
              <a:lnSpc>
                <a:spcPct val="100000"/>
              </a:lnSpc>
              <a:spcBef>
                <a:spcPts val="2133"/>
              </a:spcBef>
              <a:buNone/>
            </a:pPr>
            <a:endParaRPr/>
          </a:p>
          <a:p>
            <a:pPr marL="0" indent="0">
              <a:lnSpc>
                <a:spcPct val="100000"/>
              </a:lnSpc>
              <a:buNone/>
            </a:pPr>
            <a:endParaRPr/>
          </a:p>
          <a:p>
            <a:pPr marL="0" indent="0">
              <a:buNone/>
            </a:pPr>
            <a:endParaRPr/>
          </a:p>
          <a:p>
            <a:pPr marL="0" indent="0">
              <a:buNone/>
            </a:pPr>
            <a:endParaRPr/>
          </a:p>
        </p:txBody>
      </p:sp>
      <p:sp>
        <p:nvSpPr>
          <p:cNvPr id="292" name="Google Shape;292;p35"/>
          <p:cNvSpPr txBox="1"/>
          <p:nvPr/>
        </p:nvSpPr>
        <p:spPr>
          <a:xfrm>
            <a:off x="6810000" y="1966533"/>
            <a:ext cx="400800" cy="1080400"/>
          </a:xfrm>
          <a:prstGeom prst="rect">
            <a:avLst/>
          </a:prstGeom>
          <a:solidFill>
            <a:srgbClr val="D9D9D9"/>
          </a:solidFill>
          <a:ln>
            <a:noFill/>
          </a:ln>
        </p:spPr>
        <p:txBody>
          <a:bodyPr spcFirstLastPara="1" wrap="square" lIns="121900" tIns="121900" rIns="121900" bIns="121900" anchor="t" anchorCtr="0">
            <a:noAutofit/>
          </a:bodyPr>
          <a:lstStyle/>
          <a:p>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p:txBody>
      </p:sp>
      <p:sp>
        <p:nvSpPr>
          <p:cNvPr id="293" name="Google Shape;293;p35"/>
          <p:cNvSpPr txBox="1"/>
          <p:nvPr/>
        </p:nvSpPr>
        <p:spPr>
          <a:xfrm>
            <a:off x="7180133" y="1966533"/>
            <a:ext cx="4583467" cy="2360918"/>
          </a:xfrm>
          <a:prstGeom prst="rect">
            <a:avLst/>
          </a:prstGeom>
          <a:solidFill>
            <a:srgbClr val="EFEFEF"/>
          </a:solidFill>
          <a:ln>
            <a:noFill/>
          </a:ln>
        </p:spPr>
        <p:txBody>
          <a:bodyPr spcFirstLastPara="1" wrap="square" lIns="121900" tIns="121900" rIns="121900" bIns="121900" anchor="t" anchorCtr="0">
            <a:noAutofit/>
          </a:bodyPr>
          <a:lstStyle/>
          <a:p>
            <a:r>
              <a:rPr lang="en-GB" sz="2400" dirty="0">
                <a:latin typeface="Roboto Mono"/>
                <a:ea typeface="Roboto Mono"/>
                <a:cs typeface="Roboto Mono"/>
                <a:sym typeface="Roboto Mono"/>
              </a:rPr>
              <a:t>from random import </a:t>
            </a:r>
            <a:r>
              <a:rPr lang="en-GB" sz="2400" dirty="0" err="1">
                <a:latin typeface="Roboto Mono"/>
                <a:ea typeface="Roboto Mono"/>
                <a:cs typeface="Roboto Mono"/>
                <a:sym typeface="Roboto Mono"/>
              </a:rPr>
              <a:t>randrange</a:t>
            </a:r>
            <a:endParaRPr sz="2400" dirty="0">
              <a:latin typeface="Roboto Mono"/>
              <a:ea typeface="Roboto Mono"/>
              <a:cs typeface="Roboto Mono"/>
              <a:sym typeface="Roboto Mono"/>
            </a:endParaRPr>
          </a:p>
          <a:p>
            <a:r>
              <a:rPr lang="en-GB" sz="2400" dirty="0" err="1">
                <a:latin typeface="Roboto Mono"/>
                <a:ea typeface="Roboto Mono"/>
                <a:cs typeface="Roboto Mono"/>
                <a:sym typeface="Roboto Mono"/>
              </a:rPr>
              <a:t>my_number</a:t>
            </a:r>
            <a:r>
              <a:rPr lang="en-GB" sz="2400" dirty="0">
                <a:latin typeface="Roboto Mono"/>
                <a:ea typeface="Roboto Mono"/>
                <a:cs typeface="Roboto Mono"/>
                <a:sym typeface="Roboto Mono"/>
              </a:rPr>
              <a:t> = </a:t>
            </a:r>
            <a:r>
              <a:rPr lang="en-GB" sz="2400" dirty="0" err="1">
                <a:latin typeface="Roboto Mono"/>
                <a:ea typeface="Roboto Mono"/>
                <a:cs typeface="Roboto Mono"/>
                <a:sym typeface="Roboto Mono"/>
              </a:rPr>
              <a:t>randrange</a:t>
            </a:r>
            <a:r>
              <a:rPr lang="en-GB" sz="2400" dirty="0">
                <a:latin typeface="Roboto Mono"/>
                <a:ea typeface="Roboto Mono"/>
                <a:cs typeface="Roboto Mono"/>
                <a:sym typeface="Roboto Mono"/>
              </a:rPr>
              <a:t>(0, 10, 2)</a:t>
            </a:r>
            <a:endParaRPr sz="2400" dirty="0">
              <a:latin typeface="Roboto Mono"/>
              <a:ea typeface="Roboto Mono"/>
              <a:cs typeface="Roboto Mono"/>
              <a:sym typeface="Roboto Mono"/>
            </a:endParaRPr>
          </a:p>
          <a:p>
            <a:r>
              <a:rPr lang="en-GB" sz="2400" dirty="0">
                <a:latin typeface="Roboto Mono"/>
                <a:ea typeface="Roboto Mono"/>
                <a:cs typeface="Roboto Mono"/>
                <a:sym typeface="Roboto Mono"/>
              </a:rPr>
              <a:t>print(</a:t>
            </a:r>
            <a:r>
              <a:rPr lang="en-GB" sz="2400" dirty="0" err="1">
                <a:latin typeface="Roboto Mono"/>
                <a:ea typeface="Roboto Mono"/>
                <a:cs typeface="Roboto Mono"/>
                <a:sym typeface="Roboto Mono"/>
              </a:rPr>
              <a:t>my_number</a:t>
            </a:r>
            <a:r>
              <a:rPr lang="en-GB" sz="2400" dirty="0">
                <a:latin typeface="Roboto Mono"/>
                <a:ea typeface="Roboto Mono"/>
                <a:cs typeface="Roboto Mono"/>
                <a:sym typeface="Roboto Mono"/>
              </a:rPr>
              <a:t>)</a:t>
            </a:r>
            <a:endParaRPr sz="2400" dirty="0">
              <a:latin typeface="Roboto Mono"/>
              <a:ea typeface="Roboto Mono"/>
              <a:cs typeface="Roboto Mono"/>
              <a:sym typeface="Roboto Mono"/>
            </a:endParaRPr>
          </a:p>
          <a:p>
            <a:endParaRPr sz="2400" dirty="0">
              <a:latin typeface="Roboto Mono"/>
              <a:ea typeface="Roboto Mono"/>
              <a:cs typeface="Roboto Mono"/>
              <a:sym typeface="Roboto Mono"/>
            </a:endParaRPr>
          </a:p>
          <a:p>
            <a:endParaRPr sz="2400" dirty="0">
              <a:latin typeface="Roboto Mono"/>
              <a:ea typeface="Roboto Mono"/>
              <a:cs typeface="Roboto Mono"/>
              <a:sym typeface="Roboto Mono"/>
            </a:endParaRPr>
          </a:p>
          <a:p>
            <a:endParaRPr sz="2400" dirty="0">
              <a:latin typeface="Roboto Mono"/>
              <a:ea typeface="Roboto Mono"/>
              <a:cs typeface="Roboto Mono"/>
              <a:sym typeface="Roboto Mono"/>
            </a:endParaRPr>
          </a:p>
          <a:p>
            <a:endParaRPr sz="2400" dirty="0">
              <a:solidFill>
                <a:srgbClr val="5B5BA5"/>
              </a:solidFill>
              <a:latin typeface="Quicksand"/>
              <a:ea typeface="Quicksand"/>
              <a:cs typeface="Quicksand"/>
              <a:sym typeface="Quicksand"/>
            </a:endParaRPr>
          </a:p>
          <a:p>
            <a:endParaRPr sz="2400" dirty="0">
              <a:solidFill>
                <a:srgbClr val="5B5BA5"/>
              </a:solidFill>
              <a:latin typeface="Quicksand"/>
              <a:ea typeface="Quicksand"/>
              <a:cs typeface="Quicksand"/>
              <a:sym typeface="Quicksand"/>
            </a:endParaRPr>
          </a:p>
          <a:p>
            <a:pPr>
              <a:lnSpc>
                <a:spcPct val="115000"/>
              </a:lnSpc>
              <a:spcAft>
                <a:spcPts val="2133"/>
              </a:spcAft>
            </a:pPr>
            <a:r>
              <a:rPr lang="en-GB" sz="2400" dirty="0">
                <a:solidFill>
                  <a:srgbClr val="5B5BA5"/>
                </a:solidFill>
                <a:latin typeface="Quicksand"/>
                <a:ea typeface="Quicksand"/>
                <a:cs typeface="Quicksand"/>
                <a:sym typeface="Quicksand"/>
              </a:rPr>
              <a:t> </a:t>
            </a:r>
            <a:endParaRPr sz="2400" dirty="0">
              <a:solidFill>
                <a:srgbClr val="5B5BA5"/>
              </a:solidFill>
              <a:latin typeface="Quicksand"/>
              <a:ea typeface="Quicksand"/>
              <a:cs typeface="Quicksand"/>
              <a:sym typeface="Quicksand"/>
            </a:endParaRPr>
          </a:p>
        </p:txBody>
      </p:sp>
      <p:sp>
        <p:nvSpPr>
          <p:cNvPr id="294" name="Google Shape;294;p35"/>
          <p:cNvSpPr/>
          <p:nvPr/>
        </p:nvSpPr>
        <p:spPr>
          <a:xfrm>
            <a:off x="11376533" y="2379333"/>
            <a:ext cx="207600" cy="254800"/>
          </a:xfrm>
          <a:prstGeom prst="roundRect">
            <a:avLst>
              <a:gd name="adj" fmla="val 16667"/>
            </a:avLst>
          </a:prstGeom>
          <a:solidFill>
            <a:srgbClr val="5B5BA5">
              <a:alpha val="262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 name="Subtitle 2">
            <a:extLst>
              <a:ext uri="{FF2B5EF4-FFF2-40B4-BE49-F238E27FC236}">
                <a16:creationId xmlns:a16="http://schemas.microsoft.com/office/drawing/2014/main" id="{44990CDD-3BA8-DCA1-AACA-83FA0DA2EFBD}"/>
              </a:ext>
            </a:extLst>
          </p:cNvPr>
          <p:cNvSpPr>
            <a:spLocks noGrp="1"/>
          </p:cNvSpPr>
          <p:nvPr>
            <p:ph type="subTitle" idx="3"/>
          </p:nvPr>
        </p:nvSpPr>
        <p:spPr/>
        <p:txBody>
          <a:bodyPr/>
          <a:lstStyle/>
          <a:p>
            <a:endParaRPr lang="en-GB"/>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6"/>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Changing the values</a:t>
            </a:r>
            <a:endParaRPr/>
          </a:p>
        </p:txBody>
      </p:sp>
      <p:sp>
        <p:nvSpPr>
          <p:cNvPr id="301" name="Google Shape;301;p36"/>
          <p:cNvSpPr txBox="1">
            <a:spLocks noGrp="1"/>
          </p:cNvSpPr>
          <p:nvPr>
            <p:ph type="body" idx="1"/>
          </p:nvPr>
        </p:nvSpPr>
        <p:spPr>
          <a:xfrm>
            <a:off x="414533" y="1560167"/>
            <a:ext cx="5462000" cy="2634400"/>
          </a:xfrm>
          <a:prstGeom prst="rect">
            <a:avLst/>
          </a:prstGeom>
        </p:spPr>
        <p:txBody>
          <a:bodyPr spcFirstLastPara="1" vert="horz" wrap="square" lIns="121900" tIns="121900" rIns="121900" bIns="121900" rtlCol="0" anchor="t" anchorCtr="0">
            <a:noAutofit/>
          </a:bodyPr>
          <a:lstStyle/>
          <a:p>
            <a:pPr marL="0" indent="0">
              <a:lnSpc>
                <a:spcPct val="100000"/>
              </a:lnSpc>
              <a:spcBef>
                <a:spcPts val="2133"/>
              </a:spcBef>
              <a:buNone/>
            </a:pPr>
            <a:r>
              <a:rPr lang="en-GB"/>
              <a:t>The </a:t>
            </a:r>
            <a:r>
              <a:rPr lang="en-GB" b="1"/>
              <a:t>minimum</a:t>
            </a:r>
            <a:r>
              <a:rPr lang="en-GB"/>
              <a:t>, </a:t>
            </a:r>
            <a:r>
              <a:rPr lang="en-GB" b="1"/>
              <a:t>maximum</a:t>
            </a:r>
            <a:r>
              <a:rPr lang="en-GB"/>
              <a:t>, and </a:t>
            </a:r>
            <a:r>
              <a:rPr lang="en-GB" b="1"/>
              <a:t>step</a:t>
            </a:r>
            <a:r>
              <a:rPr lang="en-GB"/>
              <a:t> values have been changed in this example.</a:t>
            </a:r>
            <a:endParaRPr/>
          </a:p>
          <a:p>
            <a:pPr marL="0" indent="0">
              <a:lnSpc>
                <a:spcPct val="100000"/>
              </a:lnSpc>
              <a:spcBef>
                <a:spcPts val="2133"/>
              </a:spcBef>
              <a:buNone/>
            </a:pPr>
            <a:endParaRPr/>
          </a:p>
          <a:p>
            <a:pPr marL="0" indent="0">
              <a:lnSpc>
                <a:spcPct val="114000"/>
              </a:lnSpc>
              <a:buNone/>
            </a:pPr>
            <a:r>
              <a:rPr lang="en-GB">
                <a:solidFill>
                  <a:schemeClr val="lt1"/>
                </a:solidFill>
                <a:highlight>
                  <a:schemeClr val="dk1"/>
                </a:highlight>
              </a:rPr>
              <a:t> Question </a:t>
            </a:r>
            <a:r>
              <a:rPr lang="en-GB">
                <a:solidFill>
                  <a:schemeClr val="accent1"/>
                </a:solidFill>
              </a:rPr>
              <a:t>.</a:t>
            </a:r>
            <a:endParaRPr b="1">
              <a:solidFill>
                <a:schemeClr val="accent1"/>
              </a:solidFill>
            </a:endParaRPr>
          </a:p>
          <a:p>
            <a:pPr marL="0" indent="0">
              <a:lnSpc>
                <a:spcPct val="100000"/>
              </a:lnSpc>
              <a:spcBef>
                <a:spcPts val="2133"/>
              </a:spcBef>
              <a:buNone/>
            </a:pPr>
            <a:r>
              <a:rPr lang="en-GB"/>
              <a:t>How will the changes in values affect the output, and what would be a potential output of the program?</a:t>
            </a:r>
            <a:endParaRPr/>
          </a:p>
          <a:p>
            <a:pPr marL="0" indent="0">
              <a:lnSpc>
                <a:spcPct val="100000"/>
              </a:lnSpc>
              <a:spcBef>
                <a:spcPts val="2133"/>
              </a:spcBef>
              <a:buNone/>
            </a:pPr>
            <a:endParaRPr/>
          </a:p>
          <a:p>
            <a:pPr marL="0" indent="0">
              <a:lnSpc>
                <a:spcPct val="100000"/>
              </a:lnSpc>
              <a:buNone/>
            </a:pPr>
            <a:endParaRPr/>
          </a:p>
          <a:p>
            <a:pPr marL="0" indent="0">
              <a:buNone/>
            </a:pPr>
            <a:endParaRPr/>
          </a:p>
          <a:p>
            <a:pPr marL="0" indent="0">
              <a:buNone/>
            </a:pPr>
            <a:endParaRPr/>
          </a:p>
        </p:txBody>
      </p:sp>
      <p:sp>
        <p:nvSpPr>
          <p:cNvPr id="303" name="Google Shape;303;p36"/>
          <p:cNvSpPr txBox="1"/>
          <p:nvPr/>
        </p:nvSpPr>
        <p:spPr>
          <a:xfrm>
            <a:off x="6810000" y="1966533"/>
            <a:ext cx="400800" cy="1080400"/>
          </a:xfrm>
          <a:prstGeom prst="rect">
            <a:avLst/>
          </a:prstGeom>
          <a:solidFill>
            <a:srgbClr val="D9D9D9"/>
          </a:solidFill>
          <a:ln>
            <a:noFill/>
          </a:ln>
        </p:spPr>
        <p:txBody>
          <a:bodyPr spcFirstLastPara="1" wrap="square" lIns="121900" tIns="121900" rIns="121900" bIns="121900" anchor="t" anchorCtr="0">
            <a:noAutofit/>
          </a:bodyPr>
          <a:lstStyle/>
          <a:p>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p:txBody>
      </p:sp>
      <p:sp>
        <p:nvSpPr>
          <p:cNvPr id="304" name="Google Shape;304;p36"/>
          <p:cNvSpPr txBox="1"/>
          <p:nvPr/>
        </p:nvSpPr>
        <p:spPr>
          <a:xfrm>
            <a:off x="7180133" y="1966532"/>
            <a:ext cx="4583467" cy="2634399"/>
          </a:xfrm>
          <a:prstGeom prst="rect">
            <a:avLst/>
          </a:prstGeom>
          <a:solidFill>
            <a:srgbClr val="EFEFEF"/>
          </a:solidFill>
          <a:ln>
            <a:noFill/>
          </a:ln>
        </p:spPr>
        <p:txBody>
          <a:bodyPr spcFirstLastPara="1" wrap="square" lIns="121900" tIns="121900" rIns="121900" bIns="121900" anchor="t" anchorCtr="0">
            <a:noAutofit/>
          </a:bodyPr>
          <a:lstStyle/>
          <a:p>
            <a:r>
              <a:rPr lang="en-GB" sz="2400" dirty="0">
                <a:latin typeface="Roboto Mono"/>
                <a:ea typeface="Roboto Mono"/>
                <a:cs typeface="Roboto Mono"/>
                <a:sym typeface="Roboto Mono"/>
              </a:rPr>
              <a:t>from random import </a:t>
            </a:r>
            <a:r>
              <a:rPr lang="en-GB" sz="2400" dirty="0" err="1">
                <a:latin typeface="Roboto Mono"/>
                <a:ea typeface="Roboto Mono"/>
                <a:cs typeface="Roboto Mono"/>
                <a:sym typeface="Roboto Mono"/>
              </a:rPr>
              <a:t>randrange</a:t>
            </a:r>
            <a:endParaRPr sz="2400" dirty="0">
              <a:latin typeface="Roboto Mono"/>
              <a:ea typeface="Roboto Mono"/>
              <a:cs typeface="Roboto Mono"/>
              <a:sym typeface="Roboto Mono"/>
            </a:endParaRPr>
          </a:p>
          <a:p>
            <a:r>
              <a:rPr lang="en-GB" sz="2400" dirty="0">
                <a:latin typeface="Roboto Mono"/>
                <a:ea typeface="Roboto Mono"/>
                <a:cs typeface="Roboto Mono"/>
                <a:sym typeface="Roboto Mono"/>
              </a:rPr>
              <a:t>number = </a:t>
            </a:r>
            <a:r>
              <a:rPr lang="en-GB" sz="2400" dirty="0" err="1">
                <a:latin typeface="Roboto Mono"/>
                <a:ea typeface="Roboto Mono"/>
                <a:cs typeface="Roboto Mono"/>
                <a:sym typeface="Roboto Mono"/>
              </a:rPr>
              <a:t>randrange</a:t>
            </a:r>
            <a:r>
              <a:rPr lang="en-GB" sz="2400" dirty="0">
                <a:latin typeface="Roboto Mono"/>
                <a:ea typeface="Roboto Mono"/>
                <a:cs typeface="Roboto Mono"/>
                <a:sym typeface="Roboto Mono"/>
              </a:rPr>
              <a:t>(20, 100, 7)</a:t>
            </a:r>
            <a:endParaRPr sz="2400" dirty="0">
              <a:latin typeface="Roboto Mono"/>
              <a:ea typeface="Roboto Mono"/>
              <a:cs typeface="Roboto Mono"/>
              <a:sym typeface="Roboto Mono"/>
            </a:endParaRPr>
          </a:p>
          <a:p>
            <a:r>
              <a:rPr lang="en-GB" sz="2400" dirty="0">
                <a:latin typeface="Roboto Mono"/>
                <a:ea typeface="Roboto Mono"/>
                <a:cs typeface="Roboto Mono"/>
                <a:sym typeface="Roboto Mono"/>
              </a:rPr>
              <a:t>print(number)</a:t>
            </a:r>
            <a:endParaRPr sz="2400" dirty="0">
              <a:latin typeface="Roboto Mono"/>
              <a:ea typeface="Roboto Mono"/>
              <a:cs typeface="Roboto Mono"/>
              <a:sym typeface="Roboto Mono"/>
            </a:endParaRPr>
          </a:p>
          <a:p>
            <a:endParaRPr sz="2400" dirty="0">
              <a:latin typeface="Roboto Mono"/>
              <a:ea typeface="Roboto Mono"/>
              <a:cs typeface="Roboto Mono"/>
              <a:sym typeface="Roboto Mono"/>
            </a:endParaRPr>
          </a:p>
          <a:p>
            <a:endParaRPr sz="2400" dirty="0">
              <a:latin typeface="Roboto Mono"/>
              <a:ea typeface="Roboto Mono"/>
              <a:cs typeface="Roboto Mono"/>
              <a:sym typeface="Roboto Mono"/>
            </a:endParaRPr>
          </a:p>
          <a:p>
            <a:endParaRPr sz="2400" dirty="0">
              <a:latin typeface="Roboto Mono"/>
              <a:ea typeface="Roboto Mono"/>
              <a:cs typeface="Roboto Mono"/>
              <a:sym typeface="Roboto Mono"/>
            </a:endParaRPr>
          </a:p>
          <a:p>
            <a:endParaRPr sz="2400" dirty="0">
              <a:solidFill>
                <a:srgbClr val="5B5BA5"/>
              </a:solidFill>
              <a:latin typeface="Quicksand"/>
              <a:ea typeface="Quicksand"/>
              <a:cs typeface="Quicksand"/>
              <a:sym typeface="Quicksand"/>
            </a:endParaRPr>
          </a:p>
          <a:p>
            <a:endParaRPr sz="2400" dirty="0">
              <a:solidFill>
                <a:srgbClr val="5B5BA5"/>
              </a:solidFill>
              <a:latin typeface="Quicksand"/>
              <a:ea typeface="Quicksand"/>
              <a:cs typeface="Quicksand"/>
              <a:sym typeface="Quicksand"/>
            </a:endParaRPr>
          </a:p>
          <a:p>
            <a:pPr>
              <a:lnSpc>
                <a:spcPct val="115000"/>
              </a:lnSpc>
              <a:spcAft>
                <a:spcPts val="2133"/>
              </a:spcAft>
            </a:pPr>
            <a:r>
              <a:rPr lang="en-GB" sz="2400" dirty="0">
                <a:solidFill>
                  <a:srgbClr val="5B5BA5"/>
                </a:solidFill>
                <a:latin typeface="Quicksand"/>
                <a:ea typeface="Quicksand"/>
                <a:cs typeface="Quicksand"/>
                <a:sym typeface="Quicksand"/>
              </a:rPr>
              <a:t> </a:t>
            </a:r>
            <a:endParaRPr sz="2400" dirty="0">
              <a:solidFill>
                <a:srgbClr val="5B5BA5"/>
              </a:solidFill>
              <a:latin typeface="Quicksand"/>
              <a:ea typeface="Quicksand"/>
              <a:cs typeface="Quicksand"/>
              <a:sym typeface="Quicksand"/>
            </a:endParaRPr>
          </a:p>
        </p:txBody>
      </p:sp>
      <p:sp>
        <p:nvSpPr>
          <p:cNvPr id="305" name="Google Shape;305;p36"/>
          <p:cNvSpPr/>
          <p:nvPr/>
        </p:nvSpPr>
        <p:spPr>
          <a:xfrm>
            <a:off x="7271399" y="3174199"/>
            <a:ext cx="1542991" cy="419605"/>
          </a:xfrm>
          <a:prstGeom prst="roundRect">
            <a:avLst>
              <a:gd name="adj" fmla="val 16667"/>
            </a:avLst>
          </a:prstGeom>
          <a:solidFill>
            <a:srgbClr val="5B5BA5">
              <a:alpha val="262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 name="Subtitle 2">
            <a:extLst>
              <a:ext uri="{FF2B5EF4-FFF2-40B4-BE49-F238E27FC236}">
                <a16:creationId xmlns:a16="http://schemas.microsoft.com/office/drawing/2014/main" id="{77879068-AF3C-0463-CD87-B31459147941}"/>
              </a:ext>
            </a:extLst>
          </p:cNvPr>
          <p:cNvSpPr>
            <a:spLocks noGrp="1"/>
          </p:cNvSpPr>
          <p:nvPr>
            <p:ph type="subTitle" idx="3"/>
          </p:nvPr>
        </p:nvSpPr>
        <p:spPr/>
        <p:txBody>
          <a:bodyPr/>
          <a:lstStyle/>
          <a:p>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What is a Data Structure?</a:t>
            </a:r>
          </a:p>
        </p:txBody>
      </p:sp>
      <p:pic>
        <p:nvPicPr>
          <p:cNvPr id="5" name="Picture Placeholder 4">
            <a:extLst>
              <a:ext uri="{FF2B5EF4-FFF2-40B4-BE49-F238E27FC236}">
                <a16:creationId xmlns:a16="http://schemas.microsoft.com/office/drawing/2014/main" id="{A74AF885-F807-3A38-2045-55EED6387478}"/>
              </a:ext>
            </a:extLst>
          </p:cNvPr>
          <p:cNvPicPr>
            <a:picLocks noGrp="1" noChangeAspect="1"/>
          </p:cNvPicPr>
          <p:nvPr>
            <p:ph type="pic" idx="1"/>
          </p:nvPr>
        </p:nvPicPr>
        <p:blipFill>
          <a:blip r:embed="rId3"/>
          <a:srcRect l="5647" r="5647"/>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A data structure is a way of organizing data in a computer so that it can be used efficiently.</a:t>
            </a:r>
          </a:p>
          <a:p>
            <a:pPr>
              <a:buFontTx/>
              <a:buChar char="•"/>
            </a:pPr>
            <a:r>
              <a:rPr lang="en-US"/>
              <a:t>Data structures are used to store, organize, and manipulate data in a computer program.</a:t>
            </a:r>
          </a:p>
        </p:txBody>
      </p:sp>
    </p:spTree>
    <p:extLst>
      <p:ext uri="{BB962C8B-B14F-4D97-AF65-F5344CB8AC3E}">
        <p14:creationId xmlns:p14="http://schemas.microsoft.com/office/powerpoint/2010/main" val="41217556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7"/>
          <p:cNvSpPr txBox="1">
            <a:spLocks noGrp="1"/>
          </p:cNvSpPr>
          <p:nvPr>
            <p:ph type="title"/>
          </p:nvPr>
        </p:nvSpPr>
        <p:spPr>
          <a:xfrm>
            <a:off x="414533" y="426133"/>
            <a:ext cx="11361600" cy="930800"/>
          </a:xfrm>
          <a:prstGeom prst="rect">
            <a:avLst/>
          </a:prstGeom>
        </p:spPr>
        <p:txBody>
          <a:bodyPr spcFirstLastPara="1" vert="horz" wrap="square" lIns="121900" tIns="121900" rIns="121900" bIns="121900" rtlCol="0" anchor="ctr" anchorCtr="0">
            <a:noAutofit/>
          </a:bodyPr>
          <a:lstStyle/>
          <a:p>
            <a:r>
              <a:rPr lang="en-GB"/>
              <a:t>Changing the values</a:t>
            </a:r>
            <a:endParaRPr/>
          </a:p>
        </p:txBody>
      </p:sp>
      <p:sp>
        <p:nvSpPr>
          <p:cNvPr id="311" name="Google Shape;311;p37"/>
          <p:cNvSpPr txBox="1">
            <a:spLocks noGrp="1"/>
          </p:cNvSpPr>
          <p:nvPr>
            <p:ph type="subTitle" idx="3"/>
          </p:nvPr>
        </p:nvSpPr>
        <p:spPr>
          <a:xfrm>
            <a:off x="7010400" y="0"/>
            <a:ext cx="4753200" cy="418800"/>
          </a:xfrm>
          <a:prstGeom prst="rect">
            <a:avLst/>
          </a:prstGeom>
        </p:spPr>
        <p:txBody>
          <a:bodyPr spcFirstLastPara="1" vert="horz" wrap="square" lIns="121900" tIns="121900" rIns="0" bIns="121900" rtlCol="0" anchor="ctr" anchorCtr="0">
            <a:noAutofit/>
          </a:bodyPr>
          <a:lstStyle/>
          <a:p>
            <a:pPr marL="0" indent="0"/>
            <a:r>
              <a:rPr lang="en-GB"/>
              <a:t>Activity 5</a:t>
            </a:r>
            <a:endParaRPr/>
          </a:p>
        </p:txBody>
      </p:sp>
      <p:sp>
        <p:nvSpPr>
          <p:cNvPr id="312" name="Google Shape;312;p37"/>
          <p:cNvSpPr txBox="1">
            <a:spLocks noGrp="1"/>
          </p:cNvSpPr>
          <p:nvPr>
            <p:ph type="body" idx="1"/>
          </p:nvPr>
        </p:nvSpPr>
        <p:spPr>
          <a:xfrm>
            <a:off x="414533" y="1560167"/>
            <a:ext cx="5462000" cy="2634400"/>
          </a:xfrm>
          <a:prstGeom prst="rect">
            <a:avLst/>
          </a:prstGeom>
        </p:spPr>
        <p:txBody>
          <a:bodyPr spcFirstLastPara="1" vert="horz" wrap="square" lIns="121900" tIns="121900" rIns="121900" bIns="121900" rtlCol="0" anchor="t" anchorCtr="0">
            <a:noAutofit/>
          </a:bodyPr>
          <a:lstStyle/>
          <a:p>
            <a:pPr marL="0" indent="0">
              <a:lnSpc>
                <a:spcPct val="100000"/>
              </a:lnSpc>
              <a:spcBef>
                <a:spcPts val="2133"/>
              </a:spcBef>
              <a:buNone/>
            </a:pPr>
            <a:r>
              <a:rPr lang="en-GB"/>
              <a:t>The lowest output will be </a:t>
            </a:r>
            <a:r>
              <a:rPr lang="en-GB" b="1"/>
              <a:t>20</a:t>
            </a:r>
            <a:r>
              <a:rPr lang="en-GB"/>
              <a:t> and the highest output will be </a:t>
            </a:r>
            <a:r>
              <a:rPr lang="en-GB" b="1"/>
              <a:t>100</a:t>
            </a:r>
            <a:r>
              <a:rPr lang="en-GB"/>
              <a:t>.</a:t>
            </a:r>
            <a:endParaRPr b="1"/>
          </a:p>
          <a:p>
            <a:pPr marL="0" indent="0">
              <a:lnSpc>
                <a:spcPct val="100000"/>
              </a:lnSpc>
              <a:spcBef>
                <a:spcPts val="2133"/>
              </a:spcBef>
              <a:buNone/>
            </a:pPr>
            <a:r>
              <a:rPr lang="en-GB"/>
              <a:t>Anything in between these numbers will be in increments of </a:t>
            </a:r>
            <a:r>
              <a:rPr lang="en-GB" b="1"/>
              <a:t>7</a:t>
            </a:r>
            <a:r>
              <a:rPr lang="en-GB"/>
              <a:t>.</a:t>
            </a:r>
            <a:endParaRPr/>
          </a:p>
          <a:p>
            <a:pPr marL="0" indent="0">
              <a:lnSpc>
                <a:spcPct val="100000"/>
              </a:lnSpc>
              <a:spcBef>
                <a:spcPts val="2133"/>
              </a:spcBef>
              <a:buNone/>
            </a:pPr>
            <a:r>
              <a:rPr lang="en-GB" b="1"/>
              <a:t>Example</a:t>
            </a:r>
            <a:endParaRPr b="1"/>
          </a:p>
          <a:p>
            <a:pPr marL="0" indent="0">
              <a:lnSpc>
                <a:spcPct val="100000"/>
              </a:lnSpc>
              <a:spcBef>
                <a:spcPts val="2133"/>
              </a:spcBef>
              <a:buNone/>
            </a:pPr>
            <a:r>
              <a:rPr lang="en-GB" b="1"/>
              <a:t>27</a:t>
            </a:r>
            <a:r>
              <a:rPr lang="en-GB"/>
              <a:t>, </a:t>
            </a:r>
            <a:r>
              <a:rPr lang="en-GB" b="1"/>
              <a:t>41</a:t>
            </a:r>
            <a:r>
              <a:rPr lang="en-GB"/>
              <a:t>, </a:t>
            </a:r>
            <a:r>
              <a:rPr lang="en-GB" b="1"/>
              <a:t>62</a:t>
            </a:r>
            <a:r>
              <a:rPr lang="en-GB"/>
              <a:t> would be examples of valid outputs from the code.</a:t>
            </a:r>
            <a:endParaRPr/>
          </a:p>
          <a:p>
            <a:pPr marL="0" indent="0">
              <a:lnSpc>
                <a:spcPct val="100000"/>
              </a:lnSpc>
              <a:spcBef>
                <a:spcPts val="2133"/>
              </a:spcBef>
              <a:buNone/>
            </a:pPr>
            <a:endParaRPr/>
          </a:p>
          <a:p>
            <a:pPr marL="0" indent="0">
              <a:lnSpc>
                <a:spcPct val="100000"/>
              </a:lnSpc>
              <a:buNone/>
            </a:pPr>
            <a:endParaRPr/>
          </a:p>
          <a:p>
            <a:pPr marL="0" indent="0">
              <a:buNone/>
            </a:pPr>
            <a:endParaRPr/>
          </a:p>
          <a:p>
            <a:pPr marL="0" indent="0">
              <a:buNone/>
            </a:pPr>
            <a:endParaRPr/>
          </a:p>
        </p:txBody>
      </p:sp>
      <p:pic>
        <p:nvPicPr>
          <p:cNvPr id="313" name="Google Shape;313;p37"/>
          <p:cNvPicPr preferRelativeResize="0"/>
          <p:nvPr/>
        </p:nvPicPr>
        <p:blipFill>
          <a:blip r:embed="rId3">
            <a:alphaModFix/>
          </a:blip>
          <a:stretch>
            <a:fillRect/>
          </a:stretch>
        </p:blipFill>
        <p:spPr>
          <a:xfrm>
            <a:off x="11262785" y="5903401"/>
            <a:ext cx="495300" cy="495300"/>
          </a:xfrm>
          <a:prstGeom prst="rect">
            <a:avLst/>
          </a:prstGeom>
          <a:noFill/>
          <a:ln>
            <a:noFill/>
          </a:ln>
        </p:spPr>
      </p:pic>
      <p:sp>
        <p:nvSpPr>
          <p:cNvPr id="314" name="Google Shape;314;p37"/>
          <p:cNvSpPr txBox="1"/>
          <p:nvPr/>
        </p:nvSpPr>
        <p:spPr>
          <a:xfrm>
            <a:off x="6810000" y="1966533"/>
            <a:ext cx="400800" cy="1080400"/>
          </a:xfrm>
          <a:prstGeom prst="rect">
            <a:avLst/>
          </a:prstGeom>
          <a:solidFill>
            <a:srgbClr val="D9D9D9"/>
          </a:solidFill>
          <a:ln>
            <a:noFill/>
          </a:ln>
        </p:spPr>
        <p:txBody>
          <a:bodyPr spcFirstLastPara="1" wrap="square" lIns="121900" tIns="121900" rIns="121900" bIns="121900" anchor="t" anchorCtr="0">
            <a:noAutofit/>
          </a:bodyPr>
          <a:lstStyle/>
          <a:p>
            <a:r>
              <a:rPr lang="en-GB" sz="2400">
                <a:solidFill>
                  <a:srgbClr val="666666"/>
                </a:solidFill>
                <a:latin typeface="Roboto Mono"/>
                <a:ea typeface="Roboto Mono"/>
                <a:cs typeface="Roboto Mono"/>
                <a:sym typeface="Roboto Mono"/>
              </a:rPr>
              <a:t>1</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2</a:t>
            </a:r>
            <a:endParaRPr sz="2400">
              <a:solidFill>
                <a:srgbClr val="666666"/>
              </a:solidFill>
              <a:latin typeface="Roboto Mono"/>
              <a:ea typeface="Roboto Mono"/>
              <a:cs typeface="Roboto Mono"/>
              <a:sym typeface="Roboto Mono"/>
            </a:endParaRPr>
          </a:p>
          <a:p>
            <a:r>
              <a:rPr lang="en-GB" sz="2400">
                <a:solidFill>
                  <a:srgbClr val="666666"/>
                </a:solidFill>
                <a:latin typeface="Roboto Mono"/>
                <a:ea typeface="Roboto Mono"/>
                <a:cs typeface="Roboto Mono"/>
                <a:sym typeface="Roboto Mono"/>
              </a:rPr>
              <a:t>3</a:t>
            </a:r>
            <a:endParaRPr sz="2400">
              <a:solidFill>
                <a:srgbClr val="666666"/>
              </a:solidFill>
              <a:latin typeface="Roboto Mono"/>
              <a:ea typeface="Roboto Mono"/>
              <a:cs typeface="Roboto Mono"/>
              <a:sym typeface="Roboto Mono"/>
            </a:endParaRPr>
          </a:p>
        </p:txBody>
      </p:sp>
      <p:sp>
        <p:nvSpPr>
          <p:cNvPr id="315" name="Google Shape;315;p37"/>
          <p:cNvSpPr txBox="1"/>
          <p:nvPr/>
        </p:nvSpPr>
        <p:spPr>
          <a:xfrm>
            <a:off x="7180133" y="1966533"/>
            <a:ext cx="4753200" cy="1080400"/>
          </a:xfrm>
          <a:prstGeom prst="rect">
            <a:avLst/>
          </a:prstGeom>
          <a:solidFill>
            <a:srgbClr val="EFEFEF"/>
          </a:solidFill>
          <a:ln>
            <a:noFill/>
          </a:ln>
        </p:spPr>
        <p:txBody>
          <a:bodyPr spcFirstLastPara="1" wrap="square" lIns="121900" tIns="121900" rIns="121900" bIns="121900" anchor="t" anchorCtr="0">
            <a:noAutofit/>
          </a:bodyPr>
          <a:lstStyle/>
          <a:p>
            <a:r>
              <a:rPr lang="en-GB" sz="2400">
                <a:latin typeface="Roboto Mono"/>
                <a:ea typeface="Roboto Mono"/>
                <a:cs typeface="Roboto Mono"/>
                <a:sym typeface="Roboto Mono"/>
              </a:rPr>
              <a:t>from random import randrange</a:t>
            </a:r>
            <a:endParaRPr sz="2400">
              <a:latin typeface="Roboto Mono"/>
              <a:ea typeface="Roboto Mono"/>
              <a:cs typeface="Roboto Mono"/>
              <a:sym typeface="Roboto Mono"/>
            </a:endParaRPr>
          </a:p>
          <a:p>
            <a:r>
              <a:rPr lang="en-GB" sz="2400">
                <a:latin typeface="Roboto Mono"/>
                <a:ea typeface="Roboto Mono"/>
                <a:cs typeface="Roboto Mono"/>
                <a:sym typeface="Roboto Mono"/>
              </a:rPr>
              <a:t>number = randrange(20, 100, 7)</a:t>
            </a:r>
            <a:endParaRPr sz="2400">
              <a:latin typeface="Roboto Mono"/>
              <a:ea typeface="Roboto Mono"/>
              <a:cs typeface="Roboto Mono"/>
              <a:sym typeface="Roboto Mono"/>
            </a:endParaRPr>
          </a:p>
          <a:p>
            <a:r>
              <a:rPr lang="en-GB" sz="2400">
                <a:latin typeface="Roboto Mono"/>
                <a:ea typeface="Roboto Mono"/>
                <a:cs typeface="Roboto Mono"/>
                <a:sym typeface="Roboto Mono"/>
              </a:rPr>
              <a:t>print(number)</a:t>
            </a:r>
            <a:endParaRPr sz="2400">
              <a:latin typeface="Roboto Mono"/>
              <a:ea typeface="Roboto Mono"/>
              <a:cs typeface="Roboto Mono"/>
              <a:sym typeface="Roboto Mono"/>
            </a:endParaRPr>
          </a:p>
          <a:p>
            <a:endParaRPr sz="2400">
              <a:latin typeface="Roboto Mono"/>
              <a:ea typeface="Roboto Mono"/>
              <a:cs typeface="Roboto Mono"/>
              <a:sym typeface="Roboto Mono"/>
            </a:endParaRPr>
          </a:p>
          <a:p>
            <a:endParaRPr sz="2400">
              <a:latin typeface="Roboto Mono"/>
              <a:ea typeface="Roboto Mono"/>
              <a:cs typeface="Roboto Mono"/>
              <a:sym typeface="Roboto Mono"/>
            </a:endParaRPr>
          </a:p>
          <a:p>
            <a:endParaRPr sz="2400">
              <a:latin typeface="Roboto Mono"/>
              <a:ea typeface="Roboto Mono"/>
              <a:cs typeface="Roboto Mono"/>
              <a:sym typeface="Roboto Mono"/>
            </a:endParaRPr>
          </a:p>
          <a:p>
            <a:endParaRPr sz="2400">
              <a:solidFill>
                <a:srgbClr val="5B5BA5"/>
              </a:solidFill>
              <a:latin typeface="Quicksand"/>
              <a:ea typeface="Quicksand"/>
              <a:cs typeface="Quicksand"/>
              <a:sym typeface="Quicksand"/>
            </a:endParaRPr>
          </a:p>
          <a:p>
            <a:endParaRPr sz="2400">
              <a:solidFill>
                <a:srgbClr val="5B5BA5"/>
              </a:solidFill>
              <a:latin typeface="Quicksand"/>
              <a:ea typeface="Quicksand"/>
              <a:cs typeface="Quicksand"/>
              <a:sym typeface="Quicksand"/>
            </a:endParaRPr>
          </a:p>
          <a:p>
            <a:pPr>
              <a:lnSpc>
                <a:spcPct val="115000"/>
              </a:lnSpc>
              <a:spcAft>
                <a:spcPts val="2133"/>
              </a:spcAft>
            </a:pPr>
            <a:r>
              <a:rPr lang="en-GB" sz="2400">
                <a:solidFill>
                  <a:srgbClr val="5B5BA5"/>
                </a:solidFill>
                <a:latin typeface="Quicksand"/>
                <a:ea typeface="Quicksand"/>
                <a:cs typeface="Quicksand"/>
                <a:sym typeface="Quicksand"/>
              </a:rPr>
              <a:t> </a:t>
            </a:r>
            <a:endParaRPr sz="2400">
              <a:solidFill>
                <a:srgbClr val="5B5BA5"/>
              </a:solidFill>
              <a:latin typeface="Quicksand"/>
              <a:ea typeface="Quicksand"/>
              <a:cs typeface="Quicksand"/>
              <a:sym typeface="Quicksand"/>
            </a:endParaRPr>
          </a:p>
        </p:txBody>
      </p:sp>
      <p:sp>
        <p:nvSpPr>
          <p:cNvPr id="316" name="Google Shape;316;p37"/>
          <p:cNvSpPr/>
          <p:nvPr/>
        </p:nvSpPr>
        <p:spPr>
          <a:xfrm>
            <a:off x="9961567" y="2379333"/>
            <a:ext cx="1462000" cy="254800"/>
          </a:xfrm>
          <a:prstGeom prst="roundRect">
            <a:avLst>
              <a:gd name="adj" fmla="val 16667"/>
            </a:avLst>
          </a:prstGeom>
          <a:solidFill>
            <a:srgbClr val="5B5BA5">
              <a:alpha val="262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55AC-FADA-1B58-4817-598912E306CD}"/>
              </a:ext>
            </a:extLst>
          </p:cNvPr>
          <p:cNvSpPr>
            <a:spLocks noGrp="1"/>
          </p:cNvSpPr>
          <p:nvPr>
            <p:ph type="title"/>
          </p:nvPr>
        </p:nvSpPr>
        <p:spPr/>
        <p:txBody>
          <a:bodyPr/>
          <a:lstStyle/>
          <a:p>
            <a:r>
              <a:rPr lang="en-GB"/>
              <a:t>Learning Outcomes</a:t>
            </a:r>
            <a:endParaRPr lang="en-GB" dirty="0"/>
          </a:p>
        </p:txBody>
      </p:sp>
      <p:sp>
        <p:nvSpPr>
          <p:cNvPr id="3" name="Content Placeholder 2">
            <a:extLst>
              <a:ext uri="{FF2B5EF4-FFF2-40B4-BE49-F238E27FC236}">
                <a16:creationId xmlns:a16="http://schemas.microsoft.com/office/drawing/2014/main" id="{B8842C36-850C-BA58-4028-83A8B6214DA0}"/>
              </a:ext>
            </a:extLst>
          </p:cNvPr>
          <p:cNvSpPr>
            <a:spLocks noGrp="1"/>
          </p:cNvSpPr>
          <p:nvPr>
            <p:ph idx="1"/>
          </p:nvPr>
        </p:nvSpPr>
        <p:spPr>
          <a:xfrm>
            <a:off x="760047" y="1505194"/>
            <a:ext cx="9609944" cy="4351338"/>
          </a:xfrm>
        </p:spPr>
        <p:txBody>
          <a:bodyPr/>
          <a:lstStyle/>
          <a:p>
            <a:pPr marL="0" indent="0">
              <a:buNone/>
            </a:pPr>
            <a:r>
              <a:rPr lang="en-GB" dirty="0"/>
              <a:t>Now you should be able to:</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Data structures and their importance and showcase the data structures used in the demonstration program.</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Basic algorithms that can be used in the software and the rationale for choosing certain algorithms over others.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Choice of platform based on different factors and the impact of evolving industry needs on platform and algorithm choices.</a:t>
            </a:r>
          </a:p>
          <a:p>
            <a:pPr marL="0" indent="0">
              <a:buNone/>
            </a:pPr>
            <a:endParaRPr lang="en-GB" dirty="0"/>
          </a:p>
        </p:txBody>
      </p:sp>
    </p:spTree>
    <p:extLst>
      <p:ext uri="{BB962C8B-B14F-4D97-AF65-F5344CB8AC3E}">
        <p14:creationId xmlns:p14="http://schemas.microsoft.com/office/powerpoint/2010/main" val="34159809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45EB2-CBA3-D52C-F20A-B6270851940D}"/>
              </a:ext>
            </a:extLst>
          </p:cNvPr>
          <p:cNvSpPr>
            <a:spLocks noGrp="1"/>
          </p:cNvSpPr>
          <p:nvPr>
            <p:ph type="title"/>
          </p:nvPr>
        </p:nvSpPr>
        <p:spPr/>
        <p:txBody>
          <a:bodyPr/>
          <a:lstStyle/>
          <a:p>
            <a:r>
              <a:rPr lang="en-GB"/>
              <a:t>Questions?</a:t>
            </a:r>
          </a:p>
        </p:txBody>
      </p:sp>
      <p:pic>
        <p:nvPicPr>
          <p:cNvPr id="5" name="Picture Placeholder 4">
            <a:extLst>
              <a:ext uri="{FF2B5EF4-FFF2-40B4-BE49-F238E27FC236}">
                <a16:creationId xmlns:a16="http://schemas.microsoft.com/office/drawing/2014/main" id="{D9D687E5-B7DC-3237-BEE2-563FEE4D6B38}"/>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F0BA733C-A6D6-5112-B2C3-EB3B50512CCE}"/>
              </a:ext>
            </a:extLst>
          </p:cNvPr>
          <p:cNvSpPr>
            <a:spLocks noGrp="1"/>
          </p:cNvSpPr>
          <p:nvPr>
            <p:ph type="body" sz="half" idx="2"/>
          </p:nvPr>
        </p:nvSpPr>
        <p:spPr/>
        <p:txBody>
          <a:bodyPr/>
          <a:lstStyle/>
          <a:p>
            <a:pPr>
              <a:buFontTx/>
              <a:buChar char="•"/>
            </a:pPr>
            <a:endParaRPr lang="en-GB"/>
          </a:p>
        </p:txBody>
      </p:sp>
    </p:spTree>
    <p:extLst>
      <p:ext uri="{BB962C8B-B14F-4D97-AF65-F5344CB8AC3E}">
        <p14:creationId xmlns:p14="http://schemas.microsoft.com/office/powerpoint/2010/main" val="5209125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60214-F941-E02C-E6FB-8A164D376981}"/>
              </a:ext>
            </a:extLst>
          </p:cNvPr>
          <p:cNvSpPr>
            <a:spLocks noGrp="1"/>
          </p:cNvSpPr>
          <p:nvPr>
            <p:ph type="title"/>
          </p:nvPr>
        </p:nvSpPr>
        <p:spPr/>
        <p:txBody>
          <a:bodyPr/>
          <a:lstStyle/>
          <a:p>
            <a:r>
              <a:rPr lang="en-GB"/>
              <a:t>Thank You!</a:t>
            </a:r>
          </a:p>
        </p:txBody>
      </p:sp>
      <p:pic>
        <p:nvPicPr>
          <p:cNvPr id="5" name="Picture Placeholder 4">
            <a:extLst>
              <a:ext uri="{FF2B5EF4-FFF2-40B4-BE49-F238E27FC236}">
                <a16:creationId xmlns:a16="http://schemas.microsoft.com/office/drawing/2014/main" id="{99AB829A-8E42-F763-F668-F7F9AD33B32E}"/>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F4897CC7-6F5A-E5EC-3714-B1D234118C45}"/>
              </a:ext>
            </a:extLst>
          </p:cNvPr>
          <p:cNvSpPr>
            <a:spLocks noGrp="1"/>
          </p:cNvSpPr>
          <p:nvPr>
            <p:ph type="body" sz="half" idx="2"/>
          </p:nvPr>
        </p:nvSpPr>
        <p:spPr/>
        <p:txBody>
          <a:bodyPr/>
          <a:lstStyle/>
          <a:p>
            <a:pPr>
              <a:buFontTx/>
              <a:buChar char="•"/>
            </a:pPr>
            <a:endParaRPr lang="en-GB"/>
          </a:p>
        </p:txBody>
      </p:sp>
    </p:spTree>
    <p:extLst>
      <p:ext uri="{BB962C8B-B14F-4D97-AF65-F5344CB8AC3E}">
        <p14:creationId xmlns:p14="http://schemas.microsoft.com/office/powerpoint/2010/main" val="993354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Types of Data Structures</a:t>
            </a:r>
          </a:p>
        </p:txBody>
      </p:sp>
      <p:pic>
        <p:nvPicPr>
          <p:cNvPr id="5" name="Picture Placeholder 4">
            <a:extLst>
              <a:ext uri="{FF2B5EF4-FFF2-40B4-BE49-F238E27FC236}">
                <a16:creationId xmlns:a16="http://schemas.microsoft.com/office/drawing/2014/main" id="{8E871C70-8F5C-DE17-3CD1-217D33E1A9DA}"/>
              </a:ext>
            </a:extLst>
          </p:cNvPr>
          <p:cNvPicPr>
            <a:picLocks noGrp="1" noChangeAspect="1"/>
          </p:cNvPicPr>
          <p:nvPr>
            <p:ph type="pic" idx="1"/>
          </p:nvPr>
        </p:nvPicPr>
        <p:blipFill>
          <a:blip r:embed="rId3"/>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There are many different types of data structures, including arrays, linked lists, trees, and graphs.</a:t>
            </a:r>
          </a:p>
          <a:p>
            <a:pPr>
              <a:buFontTx/>
              <a:buChar char="•"/>
            </a:pPr>
            <a:r>
              <a:rPr lang="en-US"/>
              <a:t>Each type of data structure has its own advantages and disadvantages, and is used for different purposes.</a:t>
            </a:r>
          </a:p>
        </p:txBody>
      </p:sp>
    </p:spTree>
    <p:extLst>
      <p:ext uri="{BB962C8B-B14F-4D97-AF65-F5344CB8AC3E}">
        <p14:creationId xmlns:p14="http://schemas.microsoft.com/office/powerpoint/2010/main" val="1899959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dirty="0"/>
              <a:t>Data Structures in Action</a:t>
            </a:r>
          </a:p>
        </p:txBody>
      </p:sp>
      <p:pic>
        <p:nvPicPr>
          <p:cNvPr id="5" name="Picture Placeholder 4">
            <a:extLst>
              <a:ext uri="{FF2B5EF4-FFF2-40B4-BE49-F238E27FC236}">
                <a16:creationId xmlns:a16="http://schemas.microsoft.com/office/drawing/2014/main" id="{416228CD-58E7-6B98-2464-AE5F1E051B22}"/>
              </a:ext>
            </a:extLst>
          </p:cNvPr>
          <p:cNvPicPr>
            <a:picLocks noGrp="1" noChangeAspect="1"/>
          </p:cNvPicPr>
          <p:nvPr>
            <p:ph type="pic" idx="1"/>
          </p:nvPr>
        </p:nvPicPr>
        <p:blipFill>
          <a:blip r:embed="rId3"/>
          <a:srcRect l="7560" r="7560"/>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dirty="0"/>
              <a:t>Data structures are used to solve complex problems in computer science.</a:t>
            </a:r>
          </a:p>
          <a:p>
            <a:pPr>
              <a:buFontTx/>
              <a:buChar char="•"/>
            </a:pPr>
            <a:r>
              <a:rPr lang="en-US" dirty="0"/>
              <a:t>For example, a linked list can be used to store a list of items in a specific order, and a tree can be used to store data in a hierarchical structure.</a:t>
            </a:r>
          </a:p>
        </p:txBody>
      </p:sp>
    </p:spTree>
    <p:extLst>
      <p:ext uri="{BB962C8B-B14F-4D97-AF65-F5344CB8AC3E}">
        <p14:creationId xmlns:p14="http://schemas.microsoft.com/office/powerpoint/2010/main" val="2177342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dirty="0"/>
              <a:t>Data Structures</a:t>
            </a:r>
          </a:p>
        </p:txBody>
      </p:sp>
      <p:pic>
        <p:nvPicPr>
          <p:cNvPr id="5" name="Picture Placeholder 4">
            <a:extLst>
              <a:ext uri="{FF2B5EF4-FFF2-40B4-BE49-F238E27FC236}">
                <a16:creationId xmlns:a16="http://schemas.microsoft.com/office/drawing/2014/main" id="{F79BBF84-D1A7-0D92-9B80-D924DB8336FC}"/>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Arrays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Linked Lists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Stacks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Queues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Trees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Dictionary</a:t>
            </a:r>
          </a:p>
          <a:p>
            <a:endParaRPr lang="en-US" dirty="0"/>
          </a:p>
        </p:txBody>
      </p:sp>
    </p:spTree>
    <p:extLst>
      <p:ext uri="{BB962C8B-B14F-4D97-AF65-F5344CB8AC3E}">
        <p14:creationId xmlns:p14="http://schemas.microsoft.com/office/powerpoint/2010/main" val="2933869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a:xfrm>
            <a:off x="839788" y="332154"/>
            <a:ext cx="3932237" cy="1199661"/>
          </a:xfrm>
        </p:spPr>
        <p:txBody>
          <a:bodyPr/>
          <a:lstStyle/>
          <a:p>
            <a:r>
              <a:rPr lang="en-US" dirty="0"/>
              <a:t>Data Structures</a:t>
            </a:r>
          </a:p>
        </p:txBody>
      </p:sp>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a:xfrm>
            <a:off x="839788" y="1649045"/>
            <a:ext cx="10469074" cy="4876801"/>
          </a:xfrm>
        </p:spPr>
        <p:txBody>
          <a:bodyPr>
            <a:normAutofit/>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Arrays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Fixed-size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Contiguous memory allocation</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Efficient for indexed data access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Poor at insertions and deletions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Python</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Using Python list as an array</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grades = [90, 85, 77, 92]</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print("First student's grade:", grades[0])</a:t>
            </a:r>
          </a:p>
          <a:p>
            <a:endParaRPr lang="en-US" dirty="0"/>
          </a:p>
        </p:txBody>
      </p:sp>
    </p:spTree>
    <p:extLst>
      <p:ext uri="{BB962C8B-B14F-4D97-AF65-F5344CB8AC3E}">
        <p14:creationId xmlns:p14="http://schemas.microsoft.com/office/powerpoint/2010/main" val="29422007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E976B55-28B4-400E-BCB2-CFFE3A6175D7}">
  <we:reference id="wa200005566" version="1.0.0.0" store="en-001" storeType="OMEX"/>
  <we:alternateReferences>
    <we:reference id="wa200005566" version="1.0.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304</TotalTime>
  <Words>3595</Words>
  <Application>Microsoft Office PowerPoint</Application>
  <PresentationFormat>Widescreen</PresentationFormat>
  <Paragraphs>480</Paragraphs>
  <Slides>53</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Calibri</vt:lpstr>
      <vt:lpstr>Calibri Light</vt:lpstr>
      <vt:lpstr>Quicksand</vt:lpstr>
      <vt:lpstr>Quicksand Light</vt:lpstr>
      <vt:lpstr>Roboto Mono</vt:lpstr>
      <vt:lpstr>Office Theme</vt:lpstr>
      <vt:lpstr>Skills Bootcamp Classroom Rules</vt:lpstr>
      <vt:lpstr>Software Developer Bootcamp</vt:lpstr>
      <vt:lpstr>Learning Outcomes</vt:lpstr>
      <vt:lpstr>Data Structures and Their Importance</vt:lpstr>
      <vt:lpstr>What is a Data Structure?</vt:lpstr>
      <vt:lpstr>Types of Data Structures</vt:lpstr>
      <vt:lpstr>Data Structures in Action</vt:lpstr>
      <vt:lpstr>Data Structures</vt:lpstr>
      <vt:lpstr>Data Structures</vt:lpstr>
      <vt:lpstr>Data Structures</vt:lpstr>
      <vt:lpstr>Data Structures</vt:lpstr>
      <vt:lpstr>Data Structures</vt:lpstr>
      <vt:lpstr>Data Structures</vt:lpstr>
      <vt:lpstr>The Importance of Data Structures</vt:lpstr>
      <vt:lpstr>Data Structures and Algorithms</vt:lpstr>
      <vt:lpstr>Data Structures and Performance</vt:lpstr>
      <vt:lpstr>Data Structures and Memory</vt:lpstr>
      <vt:lpstr>Basic Algorithms in Software</vt:lpstr>
      <vt:lpstr>What is an Algorithm?</vt:lpstr>
      <vt:lpstr>Types of Algorithms</vt:lpstr>
      <vt:lpstr>Types of Algorithms</vt:lpstr>
      <vt:lpstr>Types of Algorithms</vt:lpstr>
      <vt:lpstr>Types of Algorithms</vt:lpstr>
      <vt:lpstr>Types of Algorithms</vt:lpstr>
      <vt:lpstr>Types of Algorithms</vt:lpstr>
      <vt:lpstr>Choosing the Right Algorithm</vt:lpstr>
      <vt:lpstr>Advantages of Algorithms</vt:lpstr>
      <vt:lpstr>Disadvantages of Algorithms</vt:lpstr>
      <vt:lpstr>Best Practices for Algorithms</vt:lpstr>
      <vt:lpstr>Choice of Platform Based on Different Factors and the Impact of Evolving Industry Needs on Platform</vt:lpstr>
      <vt:lpstr>What is a Platform?</vt:lpstr>
      <vt:lpstr>Factors to Consider When Choosing a Platform</vt:lpstr>
      <vt:lpstr>Factors to Consider When Choosing a Platform</vt:lpstr>
      <vt:lpstr>Impact of Evolving Industry Needs on Platform</vt:lpstr>
      <vt:lpstr>Impact of Evolving Industry Needs on Platform</vt:lpstr>
      <vt:lpstr>Benefits of Choosing the Right Platform</vt:lpstr>
      <vt:lpstr>Benefits of Choosing the Right Platform</vt:lpstr>
      <vt:lpstr>Common Challenges of Choosing the Wrong Platform</vt:lpstr>
      <vt:lpstr>Best Practices for Choosing the Right Platform</vt:lpstr>
      <vt:lpstr>Truly random vs pseudorandom</vt:lpstr>
      <vt:lpstr>Truly random vs pseudorandom</vt:lpstr>
      <vt:lpstr>Spot the difference</vt:lpstr>
      <vt:lpstr>import module vs from module import</vt:lpstr>
      <vt:lpstr>Check out the comments</vt:lpstr>
      <vt:lpstr>Comment your code</vt:lpstr>
      <vt:lpstr>Another function from random</vt:lpstr>
      <vt:lpstr>The structure of randrange</vt:lpstr>
      <vt:lpstr>The structure of randrange</vt:lpstr>
      <vt:lpstr>Changing the values</vt:lpstr>
      <vt:lpstr>Changing the values</vt:lpstr>
      <vt:lpstr>Learning Outcomes</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Their Importance</dc:title>
  <dc:creator>Ali Mostafa</dc:creator>
  <cp:lastModifiedBy>Dean Miaris</cp:lastModifiedBy>
  <cp:revision>39</cp:revision>
  <dcterms:created xsi:type="dcterms:W3CDTF">2023-08-30T15:46:21Z</dcterms:created>
  <dcterms:modified xsi:type="dcterms:W3CDTF">2024-04-09T08:33:21Z</dcterms:modified>
</cp:coreProperties>
</file>