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19" r:id="rId2"/>
    <p:sldId id="256" r:id="rId3"/>
    <p:sldId id="257" r:id="rId4"/>
    <p:sldId id="268" r:id="rId5"/>
    <p:sldId id="267" r:id="rId6"/>
    <p:sldId id="266" r:id="rId7"/>
    <p:sldId id="265" r:id="rId8"/>
    <p:sldId id="264" r:id="rId9"/>
    <p:sldId id="263" r:id="rId10"/>
    <p:sldId id="262" r:id="rId11"/>
    <p:sldId id="261" r:id="rId12"/>
    <p:sldId id="260"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320" r:id="rId32"/>
    <p:sldId id="322" r:id="rId33"/>
    <p:sldId id="323" r:id="rId34"/>
    <p:sldId id="291" r:id="rId35"/>
    <p:sldId id="292" r:id="rId36"/>
    <p:sldId id="293" r:id="rId37"/>
    <p:sldId id="294" r:id="rId38"/>
    <p:sldId id="321" r:id="rId39"/>
    <p:sldId id="288" r:id="rId40"/>
    <p:sldId id="28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1" autoAdjust="0"/>
    <p:restoredTop sz="90599" autoAdjust="0"/>
  </p:normalViewPr>
  <p:slideViewPr>
    <p:cSldViewPr snapToGrid="0">
      <p:cViewPr varScale="1">
        <p:scale>
          <a:sx n="103" d="100"/>
          <a:sy n="103" d="100"/>
        </p:scale>
        <p:origin x="100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A12B55-3C4E-4050-8EE7-040C7CED15E2}" type="datetimeFigureOut">
              <a:rPr lang="en-GB" smtClean="0"/>
              <a:t>30/11/2023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4040A5-68C5-4120-B69E-7B6097CCF407}" type="slidenum">
              <a:rPr lang="en-GB" smtClean="0"/>
              <a:t>‹#›</a:t>
            </a:fld>
            <a:endParaRPr lang="en-GB"/>
          </a:p>
        </p:txBody>
      </p:sp>
    </p:spTree>
    <p:extLst>
      <p:ext uri="{BB962C8B-B14F-4D97-AF65-F5344CB8AC3E}">
        <p14:creationId xmlns:p14="http://schemas.microsoft.com/office/powerpoint/2010/main" val="3743021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3</a:t>
            </a:fld>
            <a:endParaRPr lang="en-GB"/>
          </a:p>
        </p:txBody>
      </p:sp>
    </p:spTree>
    <p:extLst>
      <p:ext uri="{BB962C8B-B14F-4D97-AF65-F5344CB8AC3E}">
        <p14:creationId xmlns:p14="http://schemas.microsoft.com/office/powerpoint/2010/main" val="1761965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Our focus is to unpack Agile and RAD methodologies' core principles and phases. We will use a case study involving </a:t>
            </a:r>
            <a:r>
              <a:rPr lang="en-GB" sz="1800" kern="100" dirty="0" err="1">
                <a:effectLst/>
                <a:latin typeface="Calibri" panose="020F0502020204030204" pitchFamily="34" charset="0"/>
                <a:ea typeface="Calibri" panose="020F0502020204030204" pitchFamily="34" charset="0"/>
                <a:cs typeface="Arial" panose="020B0604020202020204" pitchFamily="34" charset="0"/>
              </a:rPr>
              <a:t>SmartWeather</a:t>
            </a:r>
            <a:r>
              <a:rPr lang="en-GB" sz="1800" kern="100" dirty="0">
                <a:effectLst/>
                <a:latin typeface="Calibri" panose="020F0502020204030204" pitchFamily="34" charset="0"/>
                <a:ea typeface="Calibri" panose="020F0502020204030204" pitchFamily="34" charset="0"/>
                <a:cs typeface="Arial" panose="020B0604020202020204" pitchFamily="34" charset="0"/>
              </a:rPr>
              <a:t> App, which utilised both methodologies during its development. Agile emphasises iterative development, customer collaboration, adaptability, and functionality. On the other hand, RAD is broken down into five core phases that we'll explore in-depth today.</a:t>
            </a:r>
          </a:p>
        </p:txBody>
      </p:sp>
      <p:sp>
        <p:nvSpPr>
          <p:cNvPr id="4" name="Slide Number Placeholder 3"/>
          <p:cNvSpPr>
            <a:spLocks noGrp="1"/>
          </p:cNvSpPr>
          <p:nvPr>
            <p:ph type="sldNum" sz="quarter" idx="5"/>
          </p:nvPr>
        </p:nvSpPr>
        <p:spPr/>
        <p:txBody>
          <a:bodyPr/>
          <a:lstStyle/>
          <a:p>
            <a:fld id="{099BEB23-2657-413B-91D9-E3CA6BAA7F18}" type="slidenum">
              <a:rPr lang="en-GB" smtClean="0"/>
              <a:t>31</a:t>
            </a:fld>
            <a:endParaRPr lang="en-GB"/>
          </a:p>
        </p:txBody>
      </p:sp>
    </p:spTree>
    <p:extLst>
      <p:ext uri="{BB962C8B-B14F-4D97-AF65-F5344CB8AC3E}">
        <p14:creationId xmlns:p14="http://schemas.microsoft.com/office/powerpoint/2010/main" val="3443130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Arial" panose="020B0604020202020204" pitchFamily="34" charset="0"/>
              </a:rPr>
              <a:t>In the case of </a:t>
            </a:r>
            <a:r>
              <a:rPr lang="en-GB" sz="1800" dirty="0" err="1">
                <a:effectLst/>
                <a:latin typeface="Calibri" panose="020F0502020204030204" pitchFamily="34" charset="0"/>
                <a:ea typeface="Calibri" panose="020F0502020204030204" pitchFamily="34" charset="0"/>
                <a:cs typeface="Arial" panose="020B0604020202020204" pitchFamily="34" charset="0"/>
              </a:rPr>
              <a:t>SmartWeather</a:t>
            </a:r>
            <a:r>
              <a:rPr lang="en-GB" sz="1800" dirty="0">
                <a:effectLst/>
                <a:latin typeface="Calibri" panose="020F0502020204030204" pitchFamily="34" charset="0"/>
                <a:ea typeface="Calibri" panose="020F0502020204030204" pitchFamily="34" charset="0"/>
                <a:cs typeface="Arial" panose="020B0604020202020204" pitchFamily="34" charset="0"/>
              </a:rPr>
              <a:t> App, Agile methodologies were applied primarily in front-end development using the Scrum framework. RAD, conversely, was heavily utilised in building the back-end and database architecture. The development team created an efficient, user-focused application by employing both methodologies where they best fit. This underscores the practical benefits of understanding when to apply Agile or RAD based on project requirements.</a:t>
            </a: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099BEB23-2657-413B-91D9-E3CA6BAA7F18}" type="slidenum">
              <a:rPr lang="en-GB" smtClean="0"/>
              <a:t>32</a:t>
            </a:fld>
            <a:endParaRPr lang="en-GB"/>
          </a:p>
        </p:txBody>
      </p:sp>
    </p:spTree>
    <p:extLst>
      <p:ext uri="{BB962C8B-B14F-4D97-AF65-F5344CB8AC3E}">
        <p14:creationId xmlns:p14="http://schemas.microsoft.com/office/powerpoint/2010/main" val="2139556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Arial" panose="020B0604020202020204" pitchFamily="34" charset="0"/>
              </a:rPr>
              <a:t>Lastly, we must touch upon the importance of documentation. In Agile, this often takes the form of user stories, sprint backlogs, and burndown charts. In RAD, it's crucial to document data models, prototypes, and user feedback. Proper documentation serves multiple purposes: accountability, traceability, and facilitating improved communication among team members. Documentation is not just a box to tick; it's an essential component of successful project management.</a:t>
            </a: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099BEB23-2657-413B-91D9-E3CA6BAA7F18}" type="slidenum">
              <a:rPr lang="en-GB" smtClean="0"/>
              <a:t>33</a:t>
            </a:fld>
            <a:endParaRPr lang="en-GB"/>
          </a:p>
        </p:txBody>
      </p:sp>
    </p:spTree>
    <p:extLst>
      <p:ext uri="{BB962C8B-B14F-4D97-AF65-F5344CB8AC3E}">
        <p14:creationId xmlns:p14="http://schemas.microsoft.com/office/powerpoint/2010/main" val="4024303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6ded08e8d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6ded08e8d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A2 Worksheet – Chatterbot</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769383c27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769383c27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769383c27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769383c27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769383c276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769383c27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38</a:t>
            </a:fld>
            <a:endParaRPr lang="en-GB"/>
          </a:p>
        </p:txBody>
      </p:sp>
    </p:spTree>
    <p:extLst>
      <p:ext uri="{BB962C8B-B14F-4D97-AF65-F5344CB8AC3E}">
        <p14:creationId xmlns:p14="http://schemas.microsoft.com/office/powerpoint/2010/main" val="1458093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27261-6C44-C9C8-0152-57D190E7F1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85F9500-0E24-0B90-D5DD-C599A20B37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CD35929-4F67-A925-C38C-3025163BD5D7}"/>
              </a:ext>
            </a:extLst>
          </p:cNvPr>
          <p:cNvSpPr>
            <a:spLocks noGrp="1"/>
          </p:cNvSpPr>
          <p:nvPr>
            <p:ph type="dt" sz="half" idx="10"/>
          </p:nvPr>
        </p:nvSpPr>
        <p:spPr/>
        <p:txBody>
          <a:bodyPr/>
          <a:lstStyle/>
          <a:p>
            <a:fld id="{551C5EC0-692B-4DE9-A427-62C0E47F6863}" type="datetimeFigureOut">
              <a:rPr lang="en-GB" smtClean="0"/>
              <a:t>30/11/2023</a:t>
            </a:fld>
            <a:endParaRPr lang="en-GB"/>
          </a:p>
        </p:txBody>
      </p:sp>
      <p:sp>
        <p:nvSpPr>
          <p:cNvPr id="5" name="Footer Placeholder 4">
            <a:extLst>
              <a:ext uri="{FF2B5EF4-FFF2-40B4-BE49-F238E27FC236}">
                <a16:creationId xmlns:a16="http://schemas.microsoft.com/office/drawing/2014/main" id="{A0F35E5F-0ACF-1077-A2EB-BF0FE7EA6F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9CC783-1945-9DFF-E07F-05149378E06C}"/>
              </a:ext>
            </a:extLst>
          </p:cNvPr>
          <p:cNvSpPr>
            <a:spLocks noGrp="1"/>
          </p:cNvSpPr>
          <p:nvPr>
            <p:ph type="sldNum" sz="quarter" idx="12"/>
          </p:nvPr>
        </p:nvSpPr>
        <p:spPr/>
        <p:txBody>
          <a:bodyPr/>
          <a:lstStyle/>
          <a:p>
            <a:fld id="{E4F685D6-C5C9-40A0-A90E-947F8457B79F}" type="slidenum">
              <a:rPr lang="en-GB" smtClean="0"/>
              <a:t>‹#›</a:t>
            </a:fld>
            <a:endParaRPr lang="en-GB"/>
          </a:p>
        </p:txBody>
      </p:sp>
    </p:spTree>
    <p:extLst>
      <p:ext uri="{BB962C8B-B14F-4D97-AF65-F5344CB8AC3E}">
        <p14:creationId xmlns:p14="http://schemas.microsoft.com/office/powerpoint/2010/main" val="1452968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ADEA5-9565-1419-DC42-90D5C931AB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95820C8-79B7-3A4A-5CAB-E637325E1B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71B87A-80A7-9C38-B985-E6C48E8390BD}"/>
              </a:ext>
            </a:extLst>
          </p:cNvPr>
          <p:cNvSpPr>
            <a:spLocks noGrp="1"/>
          </p:cNvSpPr>
          <p:nvPr>
            <p:ph type="dt" sz="half" idx="10"/>
          </p:nvPr>
        </p:nvSpPr>
        <p:spPr/>
        <p:txBody>
          <a:bodyPr/>
          <a:lstStyle/>
          <a:p>
            <a:fld id="{551C5EC0-692B-4DE9-A427-62C0E47F6863}" type="datetimeFigureOut">
              <a:rPr lang="en-GB" smtClean="0"/>
              <a:t>30/11/2023</a:t>
            </a:fld>
            <a:endParaRPr lang="en-GB"/>
          </a:p>
        </p:txBody>
      </p:sp>
      <p:sp>
        <p:nvSpPr>
          <p:cNvPr id="5" name="Footer Placeholder 4">
            <a:extLst>
              <a:ext uri="{FF2B5EF4-FFF2-40B4-BE49-F238E27FC236}">
                <a16:creationId xmlns:a16="http://schemas.microsoft.com/office/drawing/2014/main" id="{F776AC8D-D889-C456-D0FB-702C804B34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9C0966-7EAE-26EF-3890-976B7D9FA86C}"/>
              </a:ext>
            </a:extLst>
          </p:cNvPr>
          <p:cNvSpPr>
            <a:spLocks noGrp="1"/>
          </p:cNvSpPr>
          <p:nvPr>
            <p:ph type="sldNum" sz="quarter" idx="12"/>
          </p:nvPr>
        </p:nvSpPr>
        <p:spPr/>
        <p:txBody>
          <a:bodyPr/>
          <a:lstStyle/>
          <a:p>
            <a:fld id="{E4F685D6-C5C9-40A0-A90E-947F8457B79F}" type="slidenum">
              <a:rPr lang="en-GB" smtClean="0"/>
              <a:t>‹#›</a:t>
            </a:fld>
            <a:endParaRPr lang="en-GB"/>
          </a:p>
        </p:txBody>
      </p:sp>
    </p:spTree>
    <p:extLst>
      <p:ext uri="{BB962C8B-B14F-4D97-AF65-F5344CB8AC3E}">
        <p14:creationId xmlns:p14="http://schemas.microsoft.com/office/powerpoint/2010/main" val="1044262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DA436F-E6D5-A03F-71DA-63C7094837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59C960A-E178-22BD-1E16-31F8BCD92D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9D89FF-F138-65B1-74D5-4F589E5D31FE}"/>
              </a:ext>
            </a:extLst>
          </p:cNvPr>
          <p:cNvSpPr>
            <a:spLocks noGrp="1"/>
          </p:cNvSpPr>
          <p:nvPr>
            <p:ph type="dt" sz="half" idx="10"/>
          </p:nvPr>
        </p:nvSpPr>
        <p:spPr/>
        <p:txBody>
          <a:bodyPr/>
          <a:lstStyle/>
          <a:p>
            <a:fld id="{551C5EC0-692B-4DE9-A427-62C0E47F6863}" type="datetimeFigureOut">
              <a:rPr lang="en-GB" smtClean="0"/>
              <a:t>30/11/2023</a:t>
            </a:fld>
            <a:endParaRPr lang="en-GB"/>
          </a:p>
        </p:txBody>
      </p:sp>
      <p:sp>
        <p:nvSpPr>
          <p:cNvPr id="5" name="Footer Placeholder 4">
            <a:extLst>
              <a:ext uri="{FF2B5EF4-FFF2-40B4-BE49-F238E27FC236}">
                <a16:creationId xmlns:a16="http://schemas.microsoft.com/office/drawing/2014/main" id="{416439B9-9660-DD07-4C3A-B7C974AAB4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CEC4D3-60D1-0525-474A-F9E238A26FAD}"/>
              </a:ext>
            </a:extLst>
          </p:cNvPr>
          <p:cNvSpPr>
            <a:spLocks noGrp="1"/>
          </p:cNvSpPr>
          <p:nvPr>
            <p:ph type="sldNum" sz="quarter" idx="12"/>
          </p:nvPr>
        </p:nvSpPr>
        <p:spPr/>
        <p:txBody>
          <a:bodyPr/>
          <a:lstStyle/>
          <a:p>
            <a:fld id="{E4F685D6-C5C9-40A0-A90E-947F8457B79F}" type="slidenum">
              <a:rPr lang="en-GB" smtClean="0"/>
              <a:t>‹#›</a:t>
            </a:fld>
            <a:endParaRPr lang="en-GB"/>
          </a:p>
        </p:txBody>
      </p:sp>
    </p:spTree>
    <p:extLst>
      <p:ext uri="{BB962C8B-B14F-4D97-AF65-F5344CB8AC3E}">
        <p14:creationId xmlns:p14="http://schemas.microsoft.com/office/powerpoint/2010/main" val="3219859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or Images side by side">
  <p:cSld name="Text or Images side by side">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414533" y="1560165"/>
            <a:ext cx="5462000" cy="4878800"/>
          </a:xfrm>
          <a:prstGeom prst="rect">
            <a:avLst/>
          </a:prstGeom>
          <a:ln>
            <a:noFill/>
          </a:ln>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38" name="Google Shape;38;p7"/>
          <p:cNvSpPr txBox="1">
            <a:spLocks noGrp="1"/>
          </p:cNvSpPr>
          <p:nvPr>
            <p:ph type="title"/>
          </p:nvPr>
        </p:nvSpPr>
        <p:spPr>
          <a:xfrm>
            <a:off x="414533" y="426133"/>
            <a:ext cx="11361600" cy="930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2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9" name="Google Shape;39;p7"/>
          <p:cNvSpPr txBox="1">
            <a:spLocks noGrp="1"/>
          </p:cNvSpPr>
          <p:nvPr>
            <p:ph type="sldNum" idx="12"/>
          </p:nvPr>
        </p:nvSpPr>
        <p:spPr>
          <a:xfrm>
            <a:off x="11776267" y="6439067"/>
            <a:ext cx="415600" cy="418800"/>
          </a:xfrm>
          <a:prstGeom prst="rect">
            <a:avLst/>
          </a:prstGeom>
        </p:spPr>
        <p:txBody>
          <a:bodyPr spcFirstLastPara="1" wrap="square" lIns="91425" tIns="91425" rIns="91425" bIns="91425" anchor="t" anchorCtr="0">
            <a:noAutofit/>
          </a:bodyPr>
          <a:lstStyle>
            <a:lvl1pPr lvl="0" rtl="0">
              <a:buNone/>
              <a:defRPr sz="1067">
                <a:solidFill>
                  <a:srgbClr val="494985"/>
                </a:solidFill>
                <a:latin typeface="Quicksand Medium"/>
                <a:ea typeface="Quicksand Medium"/>
                <a:cs typeface="Quicksand Medium"/>
                <a:sym typeface="Quicksand Medium"/>
              </a:defRPr>
            </a:lvl1pPr>
            <a:lvl2pPr lvl="1" rtl="0">
              <a:buNone/>
              <a:defRPr sz="1067">
                <a:solidFill>
                  <a:srgbClr val="494985"/>
                </a:solidFill>
                <a:latin typeface="Quicksand Medium"/>
                <a:ea typeface="Quicksand Medium"/>
                <a:cs typeface="Quicksand Medium"/>
                <a:sym typeface="Quicksand Medium"/>
              </a:defRPr>
            </a:lvl2pPr>
            <a:lvl3pPr lvl="2" rtl="0">
              <a:buNone/>
              <a:defRPr sz="1067">
                <a:solidFill>
                  <a:srgbClr val="494985"/>
                </a:solidFill>
                <a:latin typeface="Quicksand Medium"/>
                <a:ea typeface="Quicksand Medium"/>
                <a:cs typeface="Quicksand Medium"/>
                <a:sym typeface="Quicksand Medium"/>
              </a:defRPr>
            </a:lvl3pPr>
            <a:lvl4pPr lvl="3" rtl="0">
              <a:buNone/>
              <a:defRPr sz="1067">
                <a:solidFill>
                  <a:srgbClr val="494985"/>
                </a:solidFill>
                <a:latin typeface="Quicksand Medium"/>
                <a:ea typeface="Quicksand Medium"/>
                <a:cs typeface="Quicksand Medium"/>
                <a:sym typeface="Quicksand Medium"/>
              </a:defRPr>
            </a:lvl4pPr>
            <a:lvl5pPr lvl="4" rtl="0">
              <a:buNone/>
              <a:defRPr sz="1067">
                <a:solidFill>
                  <a:srgbClr val="494985"/>
                </a:solidFill>
                <a:latin typeface="Quicksand Medium"/>
                <a:ea typeface="Quicksand Medium"/>
                <a:cs typeface="Quicksand Medium"/>
                <a:sym typeface="Quicksand Medium"/>
              </a:defRPr>
            </a:lvl5pPr>
            <a:lvl6pPr lvl="5" rtl="0">
              <a:buNone/>
              <a:defRPr sz="1067">
                <a:solidFill>
                  <a:srgbClr val="494985"/>
                </a:solidFill>
                <a:latin typeface="Quicksand Medium"/>
                <a:ea typeface="Quicksand Medium"/>
                <a:cs typeface="Quicksand Medium"/>
                <a:sym typeface="Quicksand Medium"/>
              </a:defRPr>
            </a:lvl6pPr>
            <a:lvl7pPr lvl="6" rtl="0">
              <a:buNone/>
              <a:defRPr sz="1067">
                <a:solidFill>
                  <a:srgbClr val="494985"/>
                </a:solidFill>
                <a:latin typeface="Quicksand Medium"/>
                <a:ea typeface="Quicksand Medium"/>
                <a:cs typeface="Quicksand Medium"/>
                <a:sym typeface="Quicksand Medium"/>
              </a:defRPr>
            </a:lvl7pPr>
            <a:lvl8pPr lvl="7" rtl="0">
              <a:buNone/>
              <a:defRPr sz="1067">
                <a:solidFill>
                  <a:srgbClr val="494985"/>
                </a:solidFill>
                <a:latin typeface="Quicksand Medium"/>
                <a:ea typeface="Quicksand Medium"/>
                <a:cs typeface="Quicksand Medium"/>
                <a:sym typeface="Quicksand Medium"/>
              </a:defRPr>
            </a:lvl8pPr>
            <a:lvl9pPr lvl="8" rtl="0">
              <a:buNone/>
              <a:defRPr sz="1067">
                <a:solidFill>
                  <a:srgbClr val="494985"/>
                </a:solidFill>
                <a:latin typeface="Quicksand Medium"/>
                <a:ea typeface="Quicksand Medium"/>
                <a:cs typeface="Quicksand Medium"/>
                <a:sym typeface="Quicksand Medium"/>
              </a:defRPr>
            </a:lvl9pPr>
          </a:lstStyle>
          <a:p>
            <a:pPr algn="ctr"/>
            <a:fld id="{00000000-1234-1234-1234-123412341234}" type="slidenum">
              <a:rPr lang="en-GB" smtClean="0"/>
              <a:pPr algn="ctr"/>
              <a:t>‹#›</a:t>
            </a:fld>
            <a:endParaRPr lang="en-GB"/>
          </a:p>
        </p:txBody>
      </p:sp>
      <p:sp>
        <p:nvSpPr>
          <p:cNvPr id="40" name="Google Shape;40;p7"/>
          <p:cNvSpPr txBox="1">
            <a:spLocks noGrp="1"/>
          </p:cNvSpPr>
          <p:nvPr>
            <p:ph type="body" idx="2"/>
          </p:nvPr>
        </p:nvSpPr>
        <p:spPr>
          <a:xfrm>
            <a:off x="6315467" y="1560133"/>
            <a:ext cx="5462000" cy="4878800"/>
          </a:xfrm>
          <a:prstGeom prst="rect">
            <a:avLst/>
          </a:prstGeom>
          <a:ln>
            <a:noFill/>
          </a:ln>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41" name="Google Shape;41;p7"/>
          <p:cNvSpPr txBox="1">
            <a:spLocks noGrp="1"/>
          </p:cNvSpPr>
          <p:nvPr>
            <p:ph type="subTitle" idx="3"/>
          </p:nvPr>
        </p:nvSpPr>
        <p:spPr>
          <a:xfrm>
            <a:off x="7010400" y="0"/>
            <a:ext cx="4753200" cy="418800"/>
          </a:xfrm>
          <a:prstGeom prst="rect">
            <a:avLst/>
          </a:prstGeom>
        </p:spPr>
        <p:txBody>
          <a:bodyPr spcFirstLastPara="1" wrap="square" lIns="91425" tIns="91425" rIns="0" bIns="91425" anchor="ctr" anchorCtr="0">
            <a:noAutofit/>
          </a:bodyPr>
          <a:lstStyle>
            <a:lvl1pPr lvl="0" algn="r" rtl="0">
              <a:lnSpc>
                <a:spcPct val="100000"/>
              </a:lnSpc>
              <a:spcBef>
                <a:spcPts val="0"/>
              </a:spcBef>
              <a:spcAft>
                <a:spcPts val="0"/>
              </a:spcAft>
              <a:buNone/>
              <a:defRPr sz="1600" b="1"/>
            </a:lvl1pPr>
            <a:lvl2pPr lvl="1" rtl="0">
              <a:spcBef>
                <a:spcPts val="0"/>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Tree>
    <p:extLst>
      <p:ext uri="{BB962C8B-B14F-4D97-AF65-F5344CB8AC3E}">
        <p14:creationId xmlns:p14="http://schemas.microsoft.com/office/powerpoint/2010/main" val="2507452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A635D-CA30-7559-401F-2C40505A8B5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CC02421-4B0B-4F67-CB07-EDD7175D99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A1C300-4034-1CD3-2F8B-DD7E0AF77592}"/>
              </a:ext>
            </a:extLst>
          </p:cNvPr>
          <p:cNvSpPr>
            <a:spLocks noGrp="1"/>
          </p:cNvSpPr>
          <p:nvPr>
            <p:ph type="dt" sz="half" idx="10"/>
          </p:nvPr>
        </p:nvSpPr>
        <p:spPr/>
        <p:txBody>
          <a:bodyPr/>
          <a:lstStyle/>
          <a:p>
            <a:fld id="{551C5EC0-692B-4DE9-A427-62C0E47F6863}" type="datetimeFigureOut">
              <a:rPr lang="en-GB" smtClean="0"/>
              <a:t>30/11/2023</a:t>
            </a:fld>
            <a:endParaRPr lang="en-GB"/>
          </a:p>
        </p:txBody>
      </p:sp>
      <p:sp>
        <p:nvSpPr>
          <p:cNvPr id="5" name="Footer Placeholder 4">
            <a:extLst>
              <a:ext uri="{FF2B5EF4-FFF2-40B4-BE49-F238E27FC236}">
                <a16:creationId xmlns:a16="http://schemas.microsoft.com/office/drawing/2014/main" id="{3BA9B526-762E-277C-E7C2-0D10D28263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FC5BAC-050B-5BDF-52F0-0BFAFF5ED5E3}"/>
              </a:ext>
            </a:extLst>
          </p:cNvPr>
          <p:cNvSpPr>
            <a:spLocks noGrp="1"/>
          </p:cNvSpPr>
          <p:nvPr>
            <p:ph type="sldNum" sz="quarter" idx="12"/>
          </p:nvPr>
        </p:nvSpPr>
        <p:spPr/>
        <p:txBody>
          <a:bodyPr/>
          <a:lstStyle/>
          <a:p>
            <a:fld id="{E4F685D6-C5C9-40A0-A90E-947F8457B79F}" type="slidenum">
              <a:rPr lang="en-GB" smtClean="0"/>
              <a:t>‹#›</a:t>
            </a:fld>
            <a:endParaRPr lang="en-GB"/>
          </a:p>
        </p:txBody>
      </p:sp>
    </p:spTree>
    <p:extLst>
      <p:ext uri="{BB962C8B-B14F-4D97-AF65-F5344CB8AC3E}">
        <p14:creationId xmlns:p14="http://schemas.microsoft.com/office/powerpoint/2010/main" val="4230239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5D6A2-126E-B80A-372B-8B42B946CF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646BAD1-3F40-34C5-D8C3-6CF2D01BA6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E9DBEA-DAEB-E755-B391-E6128929AC59}"/>
              </a:ext>
            </a:extLst>
          </p:cNvPr>
          <p:cNvSpPr>
            <a:spLocks noGrp="1"/>
          </p:cNvSpPr>
          <p:nvPr>
            <p:ph type="dt" sz="half" idx="10"/>
          </p:nvPr>
        </p:nvSpPr>
        <p:spPr/>
        <p:txBody>
          <a:bodyPr/>
          <a:lstStyle/>
          <a:p>
            <a:fld id="{551C5EC0-692B-4DE9-A427-62C0E47F6863}" type="datetimeFigureOut">
              <a:rPr lang="en-GB" smtClean="0"/>
              <a:t>30/11/2023</a:t>
            </a:fld>
            <a:endParaRPr lang="en-GB"/>
          </a:p>
        </p:txBody>
      </p:sp>
      <p:sp>
        <p:nvSpPr>
          <p:cNvPr id="5" name="Footer Placeholder 4">
            <a:extLst>
              <a:ext uri="{FF2B5EF4-FFF2-40B4-BE49-F238E27FC236}">
                <a16:creationId xmlns:a16="http://schemas.microsoft.com/office/drawing/2014/main" id="{9F921E16-D33D-EA8B-98DD-A4F4702746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CE7CB8-5C07-F1C5-DA1E-1B04207172D5}"/>
              </a:ext>
            </a:extLst>
          </p:cNvPr>
          <p:cNvSpPr>
            <a:spLocks noGrp="1"/>
          </p:cNvSpPr>
          <p:nvPr>
            <p:ph type="sldNum" sz="quarter" idx="12"/>
          </p:nvPr>
        </p:nvSpPr>
        <p:spPr/>
        <p:txBody>
          <a:bodyPr/>
          <a:lstStyle/>
          <a:p>
            <a:fld id="{E4F685D6-C5C9-40A0-A90E-947F8457B79F}" type="slidenum">
              <a:rPr lang="en-GB" smtClean="0"/>
              <a:t>‹#›</a:t>
            </a:fld>
            <a:endParaRPr lang="en-GB"/>
          </a:p>
        </p:txBody>
      </p:sp>
    </p:spTree>
    <p:extLst>
      <p:ext uri="{BB962C8B-B14F-4D97-AF65-F5344CB8AC3E}">
        <p14:creationId xmlns:p14="http://schemas.microsoft.com/office/powerpoint/2010/main" val="2561860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AF155-2C20-2F8B-31D7-471EDDE521A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7C140A-B032-26F6-2BED-4D631CE873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425A102-9C45-1FAF-DAAA-30EB12689F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4C0848F-DE9D-ECC6-63E2-2E0E808DE195}"/>
              </a:ext>
            </a:extLst>
          </p:cNvPr>
          <p:cNvSpPr>
            <a:spLocks noGrp="1"/>
          </p:cNvSpPr>
          <p:nvPr>
            <p:ph type="dt" sz="half" idx="10"/>
          </p:nvPr>
        </p:nvSpPr>
        <p:spPr/>
        <p:txBody>
          <a:bodyPr/>
          <a:lstStyle/>
          <a:p>
            <a:fld id="{551C5EC0-692B-4DE9-A427-62C0E47F6863}" type="datetimeFigureOut">
              <a:rPr lang="en-GB" smtClean="0"/>
              <a:t>30/11/2023</a:t>
            </a:fld>
            <a:endParaRPr lang="en-GB"/>
          </a:p>
        </p:txBody>
      </p:sp>
      <p:sp>
        <p:nvSpPr>
          <p:cNvPr id="6" name="Footer Placeholder 5">
            <a:extLst>
              <a:ext uri="{FF2B5EF4-FFF2-40B4-BE49-F238E27FC236}">
                <a16:creationId xmlns:a16="http://schemas.microsoft.com/office/drawing/2014/main" id="{52C094DF-05E8-556D-5D38-5B9CA4C57D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8B6E8D-4C22-E5E7-6EC9-E6B8FD363007}"/>
              </a:ext>
            </a:extLst>
          </p:cNvPr>
          <p:cNvSpPr>
            <a:spLocks noGrp="1"/>
          </p:cNvSpPr>
          <p:nvPr>
            <p:ph type="sldNum" sz="quarter" idx="12"/>
          </p:nvPr>
        </p:nvSpPr>
        <p:spPr/>
        <p:txBody>
          <a:bodyPr/>
          <a:lstStyle/>
          <a:p>
            <a:fld id="{E4F685D6-C5C9-40A0-A90E-947F8457B79F}" type="slidenum">
              <a:rPr lang="en-GB" smtClean="0"/>
              <a:t>‹#›</a:t>
            </a:fld>
            <a:endParaRPr lang="en-GB"/>
          </a:p>
        </p:txBody>
      </p:sp>
    </p:spTree>
    <p:extLst>
      <p:ext uri="{BB962C8B-B14F-4D97-AF65-F5344CB8AC3E}">
        <p14:creationId xmlns:p14="http://schemas.microsoft.com/office/powerpoint/2010/main" val="1354598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5A22-F933-B98B-8EEB-61D1E521C79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358AF8-A8BE-1E4A-5AFB-9FDE1AEBE3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3B7E0D-267A-D6D0-09F1-3049AD641D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9333E6B-6E16-A731-FDE3-109D0A26E8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22FCB0-3162-ED25-3A8B-1A21BCA7EF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1CDB4BC-351C-1EC6-640F-022ABA929B31}"/>
              </a:ext>
            </a:extLst>
          </p:cNvPr>
          <p:cNvSpPr>
            <a:spLocks noGrp="1"/>
          </p:cNvSpPr>
          <p:nvPr>
            <p:ph type="dt" sz="half" idx="10"/>
          </p:nvPr>
        </p:nvSpPr>
        <p:spPr/>
        <p:txBody>
          <a:bodyPr/>
          <a:lstStyle/>
          <a:p>
            <a:fld id="{551C5EC0-692B-4DE9-A427-62C0E47F6863}" type="datetimeFigureOut">
              <a:rPr lang="en-GB" smtClean="0"/>
              <a:t>30/11/2023</a:t>
            </a:fld>
            <a:endParaRPr lang="en-GB"/>
          </a:p>
        </p:txBody>
      </p:sp>
      <p:sp>
        <p:nvSpPr>
          <p:cNvPr id="8" name="Footer Placeholder 7">
            <a:extLst>
              <a:ext uri="{FF2B5EF4-FFF2-40B4-BE49-F238E27FC236}">
                <a16:creationId xmlns:a16="http://schemas.microsoft.com/office/drawing/2014/main" id="{28C77954-2379-7ADB-A4B2-DBD5811D2C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1035413-7DFD-7AB1-1E6D-2FAF266A5405}"/>
              </a:ext>
            </a:extLst>
          </p:cNvPr>
          <p:cNvSpPr>
            <a:spLocks noGrp="1"/>
          </p:cNvSpPr>
          <p:nvPr>
            <p:ph type="sldNum" sz="quarter" idx="12"/>
          </p:nvPr>
        </p:nvSpPr>
        <p:spPr/>
        <p:txBody>
          <a:bodyPr/>
          <a:lstStyle/>
          <a:p>
            <a:fld id="{E4F685D6-C5C9-40A0-A90E-947F8457B79F}" type="slidenum">
              <a:rPr lang="en-GB" smtClean="0"/>
              <a:t>‹#›</a:t>
            </a:fld>
            <a:endParaRPr lang="en-GB"/>
          </a:p>
        </p:txBody>
      </p:sp>
    </p:spTree>
    <p:extLst>
      <p:ext uri="{BB962C8B-B14F-4D97-AF65-F5344CB8AC3E}">
        <p14:creationId xmlns:p14="http://schemas.microsoft.com/office/powerpoint/2010/main" val="561954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357F4-11F8-789F-E9B8-A4B5DB3C86C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B928841-474A-8F17-2D95-72F08813987E}"/>
              </a:ext>
            </a:extLst>
          </p:cNvPr>
          <p:cNvSpPr>
            <a:spLocks noGrp="1"/>
          </p:cNvSpPr>
          <p:nvPr>
            <p:ph type="dt" sz="half" idx="10"/>
          </p:nvPr>
        </p:nvSpPr>
        <p:spPr/>
        <p:txBody>
          <a:bodyPr/>
          <a:lstStyle/>
          <a:p>
            <a:fld id="{551C5EC0-692B-4DE9-A427-62C0E47F6863}" type="datetimeFigureOut">
              <a:rPr lang="en-GB" smtClean="0"/>
              <a:t>30/11/2023</a:t>
            </a:fld>
            <a:endParaRPr lang="en-GB"/>
          </a:p>
        </p:txBody>
      </p:sp>
      <p:sp>
        <p:nvSpPr>
          <p:cNvPr id="4" name="Footer Placeholder 3">
            <a:extLst>
              <a:ext uri="{FF2B5EF4-FFF2-40B4-BE49-F238E27FC236}">
                <a16:creationId xmlns:a16="http://schemas.microsoft.com/office/drawing/2014/main" id="{46768A8C-110A-F8EF-D6FF-9E2D9781982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0E705FB-4D5E-0237-AC78-F8DAE7BD2441}"/>
              </a:ext>
            </a:extLst>
          </p:cNvPr>
          <p:cNvSpPr>
            <a:spLocks noGrp="1"/>
          </p:cNvSpPr>
          <p:nvPr>
            <p:ph type="sldNum" sz="quarter" idx="12"/>
          </p:nvPr>
        </p:nvSpPr>
        <p:spPr/>
        <p:txBody>
          <a:bodyPr/>
          <a:lstStyle/>
          <a:p>
            <a:fld id="{E4F685D6-C5C9-40A0-A90E-947F8457B79F}" type="slidenum">
              <a:rPr lang="en-GB" smtClean="0"/>
              <a:t>‹#›</a:t>
            </a:fld>
            <a:endParaRPr lang="en-GB"/>
          </a:p>
        </p:txBody>
      </p:sp>
    </p:spTree>
    <p:extLst>
      <p:ext uri="{BB962C8B-B14F-4D97-AF65-F5344CB8AC3E}">
        <p14:creationId xmlns:p14="http://schemas.microsoft.com/office/powerpoint/2010/main" val="355874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A7F7FE-191C-FBD9-558B-8B9DC766DABA}"/>
              </a:ext>
            </a:extLst>
          </p:cNvPr>
          <p:cNvSpPr>
            <a:spLocks noGrp="1"/>
          </p:cNvSpPr>
          <p:nvPr>
            <p:ph type="dt" sz="half" idx="10"/>
          </p:nvPr>
        </p:nvSpPr>
        <p:spPr/>
        <p:txBody>
          <a:bodyPr/>
          <a:lstStyle/>
          <a:p>
            <a:fld id="{551C5EC0-692B-4DE9-A427-62C0E47F6863}" type="datetimeFigureOut">
              <a:rPr lang="en-GB" smtClean="0"/>
              <a:t>30/11/2023</a:t>
            </a:fld>
            <a:endParaRPr lang="en-GB"/>
          </a:p>
        </p:txBody>
      </p:sp>
      <p:sp>
        <p:nvSpPr>
          <p:cNvPr id="3" name="Footer Placeholder 2">
            <a:extLst>
              <a:ext uri="{FF2B5EF4-FFF2-40B4-BE49-F238E27FC236}">
                <a16:creationId xmlns:a16="http://schemas.microsoft.com/office/drawing/2014/main" id="{5207CA86-6353-87D0-DC95-74202F5ADB9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1740FE3-19B3-6832-B515-088146E5D224}"/>
              </a:ext>
            </a:extLst>
          </p:cNvPr>
          <p:cNvSpPr>
            <a:spLocks noGrp="1"/>
          </p:cNvSpPr>
          <p:nvPr>
            <p:ph type="sldNum" sz="quarter" idx="12"/>
          </p:nvPr>
        </p:nvSpPr>
        <p:spPr/>
        <p:txBody>
          <a:bodyPr/>
          <a:lstStyle/>
          <a:p>
            <a:fld id="{E4F685D6-C5C9-40A0-A90E-947F8457B79F}" type="slidenum">
              <a:rPr lang="en-GB" smtClean="0"/>
              <a:t>‹#›</a:t>
            </a:fld>
            <a:endParaRPr lang="en-GB"/>
          </a:p>
        </p:txBody>
      </p:sp>
    </p:spTree>
    <p:extLst>
      <p:ext uri="{BB962C8B-B14F-4D97-AF65-F5344CB8AC3E}">
        <p14:creationId xmlns:p14="http://schemas.microsoft.com/office/powerpoint/2010/main" val="1682866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78964-336B-4221-AD31-3373336E97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FD9AD24-5212-9B4C-863A-E4B9062FBE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4B54EC5-E1DC-8156-7184-8272A9FBC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5A26E2-C827-4FEE-2633-C8FFED02B2E4}"/>
              </a:ext>
            </a:extLst>
          </p:cNvPr>
          <p:cNvSpPr>
            <a:spLocks noGrp="1"/>
          </p:cNvSpPr>
          <p:nvPr>
            <p:ph type="dt" sz="half" idx="10"/>
          </p:nvPr>
        </p:nvSpPr>
        <p:spPr/>
        <p:txBody>
          <a:bodyPr/>
          <a:lstStyle/>
          <a:p>
            <a:fld id="{551C5EC0-692B-4DE9-A427-62C0E47F6863}" type="datetimeFigureOut">
              <a:rPr lang="en-GB" smtClean="0"/>
              <a:t>30/11/2023</a:t>
            </a:fld>
            <a:endParaRPr lang="en-GB"/>
          </a:p>
        </p:txBody>
      </p:sp>
      <p:sp>
        <p:nvSpPr>
          <p:cNvPr id="6" name="Footer Placeholder 5">
            <a:extLst>
              <a:ext uri="{FF2B5EF4-FFF2-40B4-BE49-F238E27FC236}">
                <a16:creationId xmlns:a16="http://schemas.microsoft.com/office/drawing/2014/main" id="{7BB59163-07A1-ECD0-EA59-F0D4D1B573D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AE4F61-24F0-3361-BD5B-8B143058F36F}"/>
              </a:ext>
            </a:extLst>
          </p:cNvPr>
          <p:cNvSpPr>
            <a:spLocks noGrp="1"/>
          </p:cNvSpPr>
          <p:nvPr>
            <p:ph type="sldNum" sz="quarter" idx="12"/>
          </p:nvPr>
        </p:nvSpPr>
        <p:spPr/>
        <p:txBody>
          <a:bodyPr/>
          <a:lstStyle/>
          <a:p>
            <a:fld id="{E4F685D6-C5C9-40A0-A90E-947F8457B79F}" type="slidenum">
              <a:rPr lang="en-GB" smtClean="0"/>
              <a:t>‹#›</a:t>
            </a:fld>
            <a:endParaRPr lang="en-GB"/>
          </a:p>
        </p:txBody>
      </p:sp>
    </p:spTree>
    <p:extLst>
      <p:ext uri="{BB962C8B-B14F-4D97-AF65-F5344CB8AC3E}">
        <p14:creationId xmlns:p14="http://schemas.microsoft.com/office/powerpoint/2010/main" val="88361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148B-EC12-B1AD-1420-7E0BC7A1F2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67FD1CA-7E1D-9D52-28B3-D1D9FD7DB2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5F416FE-D4A6-0198-43EE-B597BEBB7F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D8151-0662-9127-625A-FEC48285CCEC}"/>
              </a:ext>
            </a:extLst>
          </p:cNvPr>
          <p:cNvSpPr>
            <a:spLocks noGrp="1"/>
          </p:cNvSpPr>
          <p:nvPr>
            <p:ph type="dt" sz="half" idx="10"/>
          </p:nvPr>
        </p:nvSpPr>
        <p:spPr/>
        <p:txBody>
          <a:bodyPr/>
          <a:lstStyle/>
          <a:p>
            <a:fld id="{551C5EC0-692B-4DE9-A427-62C0E47F6863}" type="datetimeFigureOut">
              <a:rPr lang="en-GB" smtClean="0"/>
              <a:t>30/11/2023</a:t>
            </a:fld>
            <a:endParaRPr lang="en-GB"/>
          </a:p>
        </p:txBody>
      </p:sp>
      <p:sp>
        <p:nvSpPr>
          <p:cNvPr id="6" name="Footer Placeholder 5">
            <a:extLst>
              <a:ext uri="{FF2B5EF4-FFF2-40B4-BE49-F238E27FC236}">
                <a16:creationId xmlns:a16="http://schemas.microsoft.com/office/drawing/2014/main" id="{75D52A5B-CAAF-7586-CE6E-8ABDFD1C8E1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A922B49-4E13-0740-0648-105D3C697B1B}"/>
              </a:ext>
            </a:extLst>
          </p:cNvPr>
          <p:cNvSpPr>
            <a:spLocks noGrp="1"/>
          </p:cNvSpPr>
          <p:nvPr>
            <p:ph type="sldNum" sz="quarter" idx="12"/>
          </p:nvPr>
        </p:nvSpPr>
        <p:spPr/>
        <p:txBody>
          <a:bodyPr/>
          <a:lstStyle/>
          <a:p>
            <a:fld id="{E4F685D6-C5C9-40A0-A90E-947F8457B79F}" type="slidenum">
              <a:rPr lang="en-GB" smtClean="0"/>
              <a:t>‹#›</a:t>
            </a:fld>
            <a:endParaRPr lang="en-GB"/>
          </a:p>
        </p:txBody>
      </p:sp>
    </p:spTree>
    <p:extLst>
      <p:ext uri="{BB962C8B-B14F-4D97-AF65-F5344CB8AC3E}">
        <p14:creationId xmlns:p14="http://schemas.microsoft.com/office/powerpoint/2010/main" val="23630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939551-7E2A-4E1C-B1F1-8219F1918B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101AB76-104A-FF6A-2298-B1653BF557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AE4107B-3A2C-6D7C-9EB0-41898C6F71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1C5EC0-692B-4DE9-A427-62C0E47F6863}" type="datetimeFigureOut">
              <a:rPr lang="en-GB" smtClean="0"/>
              <a:t>30/11/2023</a:t>
            </a:fld>
            <a:endParaRPr lang="en-GB"/>
          </a:p>
        </p:txBody>
      </p:sp>
      <p:sp>
        <p:nvSpPr>
          <p:cNvPr id="5" name="Footer Placeholder 4">
            <a:extLst>
              <a:ext uri="{FF2B5EF4-FFF2-40B4-BE49-F238E27FC236}">
                <a16:creationId xmlns:a16="http://schemas.microsoft.com/office/drawing/2014/main" id="{7AB77DDF-2046-792A-79F4-51F6E1D680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60E530E-00F2-AA6C-1476-7EAB9398DD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685D6-C5C9-40A0-A90E-947F8457B79F}" type="slidenum">
              <a:rPr lang="en-GB" smtClean="0"/>
              <a:t>‹#›</a:t>
            </a:fld>
            <a:endParaRPr lang="en-GB"/>
          </a:p>
        </p:txBody>
      </p:sp>
    </p:spTree>
    <p:extLst>
      <p:ext uri="{BB962C8B-B14F-4D97-AF65-F5344CB8AC3E}">
        <p14:creationId xmlns:p14="http://schemas.microsoft.com/office/powerpoint/2010/main" val="1567911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BAB0-B84D-9BA5-2D89-A8E7F4A89FA5}"/>
              </a:ext>
            </a:extLst>
          </p:cNvPr>
          <p:cNvSpPr>
            <a:spLocks noGrp="1"/>
          </p:cNvSpPr>
          <p:nvPr>
            <p:ph type="title"/>
          </p:nvPr>
        </p:nvSpPr>
        <p:spPr>
          <a:xfrm>
            <a:off x="439479" y="108171"/>
            <a:ext cx="9314204" cy="1325563"/>
          </a:xfrm>
        </p:spPr>
        <p:txBody>
          <a:bodyPr>
            <a:normAutofit/>
          </a:bodyPr>
          <a:lstStyle/>
          <a:p>
            <a:r>
              <a:rPr lang="en-US" b="0" dirty="0">
                <a:latin typeface="Arial"/>
                <a:cs typeface="Arial"/>
              </a:rPr>
              <a:t>Skills Bootcamp Classroom Rules</a:t>
            </a:r>
            <a:endParaRPr lang="en-US" b="0" dirty="0"/>
          </a:p>
        </p:txBody>
      </p:sp>
      <p:sp>
        <p:nvSpPr>
          <p:cNvPr id="3" name="TextBox 2">
            <a:extLst>
              <a:ext uri="{FF2B5EF4-FFF2-40B4-BE49-F238E27FC236}">
                <a16:creationId xmlns:a16="http://schemas.microsoft.com/office/drawing/2014/main" id="{1E4BFB08-2FF9-5E20-DBEE-43EA233FADFD}"/>
              </a:ext>
            </a:extLst>
          </p:cNvPr>
          <p:cNvSpPr txBox="1"/>
          <p:nvPr/>
        </p:nvSpPr>
        <p:spPr>
          <a:xfrm>
            <a:off x="249866" y="1295401"/>
            <a:ext cx="1054040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endParaRPr lang="en-US" sz="1600" b="1" u="sng" dirty="0">
              <a:cs typeface="Calibri"/>
            </a:endParaRPr>
          </a:p>
          <a:p>
            <a:pPr marL="228600" indent="-228600">
              <a:buAutoNum type="arabicPeriod"/>
            </a:pPr>
            <a:r>
              <a:rPr lang="en-US" sz="1600" b="1" dirty="0">
                <a:cs typeface="Calibri"/>
              </a:rPr>
              <a:t>Be on time:</a:t>
            </a:r>
            <a:r>
              <a:rPr lang="en-US" sz="1600" dirty="0">
                <a:cs typeface="Calibri"/>
              </a:rPr>
              <a:t> Just like in a physical classroom, it's important to be punctual for your online class. Log in to the virtual classroom a few minutes before the class starts.</a:t>
            </a:r>
          </a:p>
          <a:p>
            <a:pPr marL="228600" indent="-228600">
              <a:buAutoNum type="arabicPeriod"/>
            </a:pPr>
            <a:r>
              <a:rPr lang="en-US" sz="1600" b="1" dirty="0">
                <a:cs typeface="Calibri"/>
              </a:rPr>
              <a:t>Turn Cameras on:</a:t>
            </a:r>
            <a:r>
              <a:rPr lang="en-US" sz="1600" dirty="0">
                <a:cs typeface="Calibri"/>
              </a:rPr>
              <a:t> In order to </a:t>
            </a:r>
            <a:r>
              <a:rPr lang="en-US" sz="1600" dirty="0" err="1">
                <a:cs typeface="Calibri"/>
              </a:rPr>
              <a:t>maximise</a:t>
            </a:r>
            <a:r>
              <a:rPr lang="en-US" sz="1600" dirty="0">
                <a:cs typeface="Calibri"/>
              </a:rPr>
              <a:t> your learning studies show that being able to see your peers and your tutor being able to see you can increase motivations and retention, therefore we ask to keep your cameras on. </a:t>
            </a:r>
            <a:endParaRPr lang="en-US" sz="1600">
              <a:cs typeface="Calibri"/>
            </a:endParaRPr>
          </a:p>
          <a:p>
            <a:pPr marL="228600" indent="-228600">
              <a:buAutoNum type="arabicPeriod"/>
            </a:pPr>
            <a:r>
              <a:rPr lang="en-US" sz="1600" b="1" dirty="0">
                <a:cs typeface="Calibri"/>
              </a:rPr>
              <a:t>Attend all classes:</a:t>
            </a:r>
            <a:r>
              <a:rPr lang="en-US" sz="1600" dirty="0">
                <a:cs typeface="Calibri"/>
              </a:rPr>
              <a:t> In order to be successful in your bootcamp studies you need to attend all live sessions, therefore you should </a:t>
            </a:r>
            <a:r>
              <a:rPr lang="en-US" sz="1600" dirty="0" err="1">
                <a:cs typeface="Calibri"/>
              </a:rPr>
              <a:t>prioritise</a:t>
            </a:r>
            <a:r>
              <a:rPr lang="en-US" sz="1600" dirty="0">
                <a:cs typeface="Calibri"/>
              </a:rPr>
              <a:t> and make time for these sessions.  </a:t>
            </a:r>
            <a:endParaRPr lang="en-US" sz="1600">
              <a:cs typeface="Calibri" panose="020F0502020204030204"/>
            </a:endParaRPr>
          </a:p>
          <a:p>
            <a:pPr marL="228600" indent="-228600">
              <a:buAutoNum type="arabicPeriod"/>
            </a:pPr>
            <a:r>
              <a:rPr lang="en-US" sz="1600" b="1" dirty="0">
                <a:cs typeface="Calibri"/>
              </a:rPr>
              <a:t>Avoid distractions:</a:t>
            </a:r>
            <a:r>
              <a:rPr lang="en-US" sz="1600" dirty="0">
                <a:cs typeface="Calibri"/>
              </a:rPr>
              <a:t> Turn off your phone notifications, close any other unnecessary tabs, and focus solely on the class.</a:t>
            </a:r>
          </a:p>
          <a:p>
            <a:pPr marL="228600" indent="-228600">
              <a:buAutoNum type="arabicPeriod"/>
            </a:pPr>
            <a:r>
              <a:rPr lang="en-US" sz="1600" b="1" dirty="0">
                <a:cs typeface="Calibri"/>
              </a:rPr>
              <a:t>Participate actively</a:t>
            </a:r>
            <a:r>
              <a:rPr lang="en-US" sz="1600" dirty="0">
                <a:cs typeface="Calibri"/>
              </a:rPr>
              <a:t>: It's important to be an active participant in the class. Ask questions, answer questions, and participate in discussions.</a:t>
            </a:r>
          </a:p>
          <a:p>
            <a:pPr marL="228600" indent="-228600">
              <a:buAutoNum type="arabicPeriod"/>
            </a:pPr>
            <a:r>
              <a:rPr lang="en-US" sz="1600" b="1" dirty="0">
                <a:cs typeface="Calibri"/>
              </a:rPr>
              <a:t>Use proper language and tone:</a:t>
            </a:r>
            <a:r>
              <a:rPr lang="en-US" sz="1600" dirty="0">
                <a:cs typeface="Calibri"/>
              </a:rPr>
              <a:t> Use respectful language and tone when communicating with your classmates and instructor. Avoid using slang or inappropriate language.</a:t>
            </a:r>
          </a:p>
          <a:p>
            <a:pPr marL="228600" indent="-228600">
              <a:buAutoNum type="arabicPeriod"/>
            </a:pPr>
            <a:r>
              <a:rPr lang="en-US" sz="1600" b="1" dirty="0">
                <a:cs typeface="Calibri"/>
              </a:rPr>
              <a:t>Respect others' opinions</a:t>
            </a:r>
            <a:r>
              <a:rPr lang="en-US" sz="1600" dirty="0">
                <a:cs typeface="Calibri"/>
              </a:rPr>
              <a:t>: Be respectful of others' opinions, even if they differ from your own. Avoid making negative comments or attacking others.</a:t>
            </a:r>
          </a:p>
          <a:p>
            <a:pPr marL="228600" indent="-228600">
              <a:buAutoNum type="arabicPeriod"/>
            </a:pPr>
            <a:r>
              <a:rPr lang="en-US" sz="1600" b="1" dirty="0">
                <a:cs typeface="Calibri"/>
              </a:rPr>
              <a:t>Follow the instructor's guideline</a:t>
            </a:r>
            <a:r>
              <a:rPr lang="en-US" sz="1600" dirty="0">
                <a:cs typeface="Calibri"/>
              </a:rPr>
              <a:t>s: Follow the instructor's guidelines, such as submitting assignments on time. </a:t>
            </a:r>
            <a:endParaRPr lang="en-US" sz="1600">
              <a:cs typeface="Calibri" panose="020F0502020204030204"/>
            </a:endParaRPr>
          </a:p>
          <a:p>
            <a:pPr marL="228600" indent="-228600">
              <a:buAutoNum type="arabicPeriod"/>
            </a:pPr>
            <a:r>
              <a:rPr lang="en-US" sz="1600" b="1" dirty="0">
                <a:cs typeface="Calibri"/>
              </a:rPr>
              <a:t>Be polite:</a:t>
            </a:r>
            <a:r>
              <a:rPr lang="en-US" sz="1600" dirty="0">
                <a:cs typeface="Calibri"/>
              </a:rPr>
              <a:t> Be polite and respectful to everyone in the class, including the instructor, classmates, and guest speakers.</a:t>
            </a:r>
          </a:p>
          <a:p>
            <a:pPr marL="228600" indent="-228600">
              <a:buAutoNum type="arabicPeriod"/>
            </a:pPr>
            <a:r>
              <a:rPr lang="en-US" sz="1600" b="1" dirty="0">
                <a:cs typeface="Calibri"/>
              </a:rPr>
              <a:t>Dress appropriately</a:t>
            </a:r>
            <a:r>
              <a:rPr lang="en-US" sz="1600" dirty="0">
                <a:cs typeface="Calibri"/>
              </a:rPr>
              <a:t>: Even though you are not in a physical classroom, it's important to dress appropriately. Dress as if you were going to a face-to-face class.</a:t>
            </a:r>
          </a:p>
          <a:p>
            <a:pPr marL="228600" indent="-228600">
              <a:buAutoNum type="arabicPeriod"/>
            </a:pPr>
            <a:r>
              <a:rPr lang="en-US" sz="1600" b="1" dirty="0">
                <a:cs typeface="Calibri"/>
              </a:rPr>
              <a:t>Use appropriate technology:</a:t>
            </a:r>
            <a:r>
              <a:rPr lang="en-US" sz="1600" dirty="0">
                <a:cs typeface="Calibri"/>
              </a:rPr>
              <a:t> Ensure that you have the necessary equipment, such as a reliable internet connection, a microphone, and a webcam, and that they are in good working condition.</a:t>
            </a:r>
          </a:p>
          <a:p>
            <a:pPr marL="228600" indent="-228600">
              <a:buAutoNum type="arabicPeriod"/>
            </a:pPr>
            <a:endParaRPr lang="en-US" sz="1600" dirty="0">
              <a:cs typeface="Calibri"/>
            </a:endParaRPr>
          </a:p>
        </p:txBody>
      </p:sp>
    </p:spTree>
    <p:extLst>
      <p:ext uri="{BB962C8B-B14F-4D97-AF65-F5344CB8AC3E}">
        <p14:creationId xmlns:p14="http://schemas.microsoft.com/office/powerpoint/2010/main" val="32053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RAD Phases</a:t>
            </a:r>
          </a:p>
        </p:txBody>
      </p:sp>
      <p:pic>
        <p:nvPicPr>
          <p:cNvPr id="5" name="Picture Placeholder 4">
            <a:extLst>
              <a:ext uri="{FF2B5EF4-FFF2-40B4-BE49-F238E27FC236}">
                <a16:creationId xmlns:a16="http://schemas.microsoft.com/office/drawing/2014/main" id="{59683A2C-D7AD-6614-14B0-49AEA5A3A014}"/>
              </a:ext>
            </a:extLst>
          </p:cNvPr>
          <p:cNvPicPr>
            <a:picLocks noGrp="1" noChangeAspect="1"/>
          </p:cNvPicPr>
          <p:nvPr>
            <p:ph type="pic" idx="1"/>
          </p:nvPr>
        </p:nvPicPr>
        <p:blipFill>
          <a:blip r:embed="rId2"/>
          <a:srcRect l="8032" r="8032"/>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Planning: Establishing the project scope, timeline, and budget</a:t>
            </a:r>
          </a:p>
          <a:p>
            <a:pPr>
              <a:buFontTx/>
              <a:buChar char="•"/>
            </a:pPr>
            <a:r>
              <a:rPr lang="en-US"/>
              <a:t>Analysis: Gathering requirements and analyzing the project</a:t>
            </a:r>
          </a:p>
          <a:p>
            <a:pPr>
              <a:buFontTx/>
              <a:buChar char="•"/>
            </a:pPr>
            <a:r>
              <a:rPr lang="en-US"/>
              <a:t>Design: Designing the architecture and user interface</a:t>
            </a:r>
          </a:p>
          <a:p>
            <a:pPr>
              <a:buFontTx/>
              <a:buChar char="•"/>
            </a:pPr>
            <a:r>
              <a:rPr lang="en-US"/>
              <a:t>Implementation: Developing the software and testing it</a:t>
            </a:r>
          </a:p>
        </p:txBody>
      </p:sp>
    </p:spTree>
    <p:extLst>
      <p:ext uri="{BB962C8B-B14F-4D97-AF65-F5344CB8AC3E}">
        <p14:creationId xmlns:p14="http://schemas.microsoft.com/office/powerpoint/2010/main" val="2252646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Comparison of Agile and RAD</a:t>
            </a:r>
          </a:p>
        </p:txBody>
      </p:sp>
      <p:pic>
        <p:nvPicPr>
          <p:cNvPr id="5" name="Picture Placeholder 4">
            <a:extLst>
              <a:ext uri="{FF2B5EF4-FFF2-40B4-BE49-F238E27FC236}">
                <a16:creationId xmlns:a16="http://schemas.microsoft.com/office/drawing/2014/main" id="{2C3BCB79-EB77-30D6-E2A0-65642F153AA3}"/>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Agile: Pros - Adaptive and iterative development, customer satisfaction, rapid delivery, flexibility. Cons - Complexity, lack of documentation, lack of control.</a:t>
            </a:r>
          </a:p>
          <a:p>
            <a:pPr>
              <a:buFontTx/>
              <a:buChar char="•"/>
            </a:pPr>
            <a:r>
              <a:rPr lang="en-US"/>
              <a:t>RAD: Pros - Rapid prototyping, iterative development, user involvement, adaptive development. Cons - Lack of planning, lack of control, lack of documentation.</a:t>
            </a:r>
          </a:p>
        </p:txBody>
      </p:sp>
    </p:spTree>
    <p:extLst>
      <p:ext uri="{BB962C8B-B14F-4D97-AF65-F5344CB8AC3E}">
        <p14:creationId xmlns:p14="http://schemas.microsoft.com/office/powerpoint/2010/main" val="998845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Conclusion</a:t>
            </a:r>
          </a:p>
        </p:txBody>
      </p:sp>
      <p:pic>
        <p:nvPicPr>
          <p:cNvPr id="5" name="Picture Placeholder 4">
            <a:extLst>
              <a:ext uri="{FF2B5EF4-FFF2-40B4-BE49-F238E27FC236}">
                <a16:creationId xmlns:a16="http://schemas.microsoft.com/office/drawing/2014/main" id="{928D2263-FC1D-895F-9203-8AB3C17C6035}"/>
              </a:ext>
            </a:extLst>
          </p:cNvPr>
          <p:cNvPicPr>
            <a:picLocks noGrp="1" noChangeAspect="1"/>
          </p:cNvPicPr>
          <p:nvPr>
            <p:ph type="pic" idx="1"/>
          </p:nvPr>
        </p:nvPicPr>
        <p:blipFill>
          <a:blip r:embed="rId2"/>
          <a:srcRect l="8032" r="8032"/>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Agile and RAD are both effective software development methodologies</a:t>
            </a:r>
          </a:p>
          <a:p>
            <a:pPr>
              <a:buFontTx/>
              <a:buChar char="•"/>
            </a:pPr>
            <a:r>
              <a:rPr lang="en-US"/>
              <a:t>The best methodology for your project depends on your specific needs and goals</a:t>
            </a:r>
          </a:p>
          <a:p>
            <a:pPr>
              <a:buFontTx/>
              <a:buChar char="•"/>
            </a:pPr>
            <a:r>
              <a:rPr lang="en-US"/>
              <a:t>It is important to weigh the pros and cons of each methodology before making a decision</a:t>
            </a:r>
          </a:p>
        </p:txBody>
      </p:sp>
    </p:spTree>
    <p:extLst>
      <p:ext uri="{BB962C8B-B14F-4D97-AF65-F5344CB8AC3E}">
        <p14:creationId xmlns:p14="http://schemas.microsoft.com/office/powerpoint/2010/main" val="4267320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D264-EC88-3F5A-B149-456C100E4621}"/>
              </a:ext>
            </a:extLst>
          </p:cNvPr>
          <p:cNvSpPr>
            <a:spLocks noGrp="1"/>
          </p:cNvSpPr>
          <p:nvPr>
            <p:ph type="ctrTitle"/>
          </p:nvPr>
        </p:nvSpPr>
        <p:spPr/>
        <p:txBody>
          <a:bodyPr>
            <a:normAutofit fontScale="90000"/>
          </a:bodyPr>
          <a:lstStyle/>
          <a:p>
            <a:r>
              <a:rPr lang="en-US"/>
              <a:t>Apply Agile or RAD Methodology in a Simulated Small Team Project</a:t>
            </a:r>
            <a:endParaRPr lang="en-GB"/>
          </a:p>
        </p:txBody>
      </p:sp>
    </p:spTree>
    <p:extLst>
      <p:ext uri="{BB962C8B-B14F-4D97-AF65-F5344CB8AC3E}">
        <p14:creationId xmlns:p14="http://schemas.microsoft.com/office/powerpoint/2010/main" val="3897489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AD610-8F8D-BE3E-3E85-3CFDDE444C0D}"/>
              </a:ext>
            </a:extLst>
          </p:cNvPr>
          <p:cNvSpPr>
            <a:spLocks noGrp="1"/>
          </p:cNvSpPr>
          <p:nvPr>
            <p:ph type="title"/>
          </p:nvPr>
        </p:nvSpPr>
        <p:spPr/>
        <p:txBody>
          <a:bodyPr/>
          <a:lstStyle/>
          <a:p>
            <a:r>
              <a:rPr lang="en-GB"/>
              <a:t>What is Agile?</a:t>
            </a:r>
          </a:p>
        </p:txBody>
      </p:sp>
      <p:pic>
        <p:nvPicPr>
          <p:cNvPr id="5" name="Picture Placeholder 4">
            <a:extLst>
              <a:ext uri="{FF2B5EF4-FFF2-40B4-BE49-F238E27FC236}">
                <a16:creationId xmlns:a16="http://schemas.microsoft.com/office/drawing/2014/main" id="{28D09751-07D3-5EE4-D497-FFF22D23ACC4}"/>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2ADE84EE-DFA3-76C5-4D4B-9E46DDCDC309}"/>
              </a:ext>
            </a:extLst>
          </p:cNvPr>
          <p:cNvSpPr>
            <a:spLocks noGrp="1"/>
          </p:cNvSpPr>
          <p:nvPr>
            <p:ph type="body" sz="half" idx="2"/>
          </p:nvPr>
        </p:nvSpPr>
        <p:spPr/>
        <p:txBody>
          <a:bodyPr/>
          <a:lstStyle/>
          <a:p>
            <a:pPr>
              <a:buFontTx/>
              <a:buChar char="•"/>
            </a:pPr>
            <a:r>
              <a:rPr lang="en-US"/>
              <a:t>Agile is an iterative approach to software development that focuses on collaboration, customer feedback, and rapid delivery of working software.</a:t>
            </a:r>
          </a:p>
          <a:p>
            <a:pPr>
              <a:buFontTx/>
              <a:buChar char="•"/>
            </a:pPr>
            <a:r>
              <a:rPr lang="en-US"/>
              <a:t>It is based on the idea of continuous improvement and adaptation to changing requirements.</a:t>
            </a:r>
            <a:endParaRPr lang="en-GB"/>
          </a:p>
        </p:txBody>
      </p:sp>
    </p:spTree>
    <p:extLst>
      <p:ext uri="{BB962C8B-B14F-4D97-AF65-F5344CB8AC3E}">
        <p14:creationId xmlns:p14="http://schemas.microsoft.com/office/powerpoint/2010/main" val="251815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67431-1501-304D-AF10-0ED635E1CCB0}"/>
              </a:ext>
            </a:extLst>
          </p:cNvPr>
          <p:cNvSpPr>
            <a:spLocks noGrp="1"/>
          </p:cNvSpPr>
          <p:nvPr>
            <p:ph type="title"/>
          </p:nvPr>
        </p:nvSpPr>
        <p:spPr/>
        <p:txBody>
          <a:bodyPr/>
          <a:lstStyle/>
          <a:p>
            <a:r>
              <a:rPr lang="en-GB"/>
              <a:t>What is RAD?</a:t>
            </a:r>
          </a:p>
        </p:txBody>
      </p:sp>
      <p:pic>
        <p:nvPicPr>
          <p:cNvPr id="5" name="Picture Placeholder 4">
            <a:extLst>
              <a:ext uri="{FF2B5EF4-FFF2-40B4-BE49-F238E27FC236}">
                <a16:creationId xmlns:a16="http://schemas.microsoft.com/office/drawing/2014/main" id="{912AEDF0-0F01-D1CE-849B-697C8DD700F8}"/>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B4984BFA-C9F6-C886-B13F-91AD266427DF}"/>
              </a:ext>
            </a:extLst>
          </p:cNvPr>
          <p:cNvSpPr>
            <a:spLocks noGrp="1"/>
          </p:cNvSpPr>
          <p:nvPr>
            <p:ph type="body" sz="half" idx="2"/>
          </p:nvPr>
        </p:nvSpPr>
        <p:spPr/>
        <p:txBody>
          <a:bodyPr/>
          <a:lstStyle/>
          <a:p>
            <a:pPr>
              <a:buFontTx/>
              <a:buChar char="•"/>
            </a:pPr>
            <a:r>
              <a:rPr lang="en-US"/>
              <a:t>RAD is a software development methodology that focuses on rapid prototyping and iterative development.</a:t>
            </a:r>
          </a:p>
          <a:p>
            <a:pPr>
              <a:buFontTx/>
              <a:buChar char="•"/>
            </a:pPr>
            <a:r>
              <a:rPr lang="en-US"/>
              <a:t>It is based on the idea of quickly creating a working prototype and then refining it based on customer feedback.</a:t>
            </a:r>
            <a:endParaRPr lang="en-GB"/>
          </a:p>
        </p:txBody>
      </p:sp>
    </p:spTree>
    <p:extLst>
      <p:ext uri="{BB962C8B-B14F-4D97-AF65-F5344CB8AC3E}">
        <p14:creationId xmlns:p14="http://schemas.microsoft.com/office/powerpoint/2010/main" val="3770838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CE64-EBBD-9B71-85B0-FE5C5D52582E}"/>
              </a:ext>
            </a:extLst>
          </p:cNvPr>
          <p:cNvSpPr>
            <a:spLocks noGrp="1"/>
          </p:cNvSpPr>
          <p:nvPr>
            <p:ph type="title"/>
          </p:nvPr>
        </p:nvSpPr>
        <p:spPr/>
        <p:txBody>
          <a:bodyPr/>
          <a:lstStyle/>
          <a:p>
            <a:r>
              <a:rPr lang="en-US"/>
              <a:t>Benefits of Agile and RAD</a:t>
            </a:r>
            <a:endParaRPr lang="en-GB"/>
          </a:p>
        </p:txBody>
      </p:sp>
      <p:pic>
        <p:nvPicPr>
          <p:cNvPr id="5" name="Picture Placeholder 4">
            <a:extLst>
              <a:ext uri="{FF2B5EF4-FFF2-40B4-BE49-F238E27FC236}">
                <a16:creationId xmlns:a16="http://schemas.microsoft.com/office/drawing/2014/main" id="{D8A27EF8-D704-E958-9B8B-BB727F548212}"/>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1AD41CD5-50BA-8A75-F37E-AB27F8CF58CB}"/>
              </a:ext>
            </a:extLst>
          </p:cNvPr>
          <p:cNvSpPr>
            <a:spLocks noGrp="1"/>
          </p:cNvSpPr>
          <p:nvPr>
            <p:ph type="body" sz="half" idx="2"/>
          </p:nvPr>
        </p:nvSpPr>
        <p:spPr/>
        <p:txBody>
          <a:bodyPr/>
          <a:lstStyle/>
          <a:p>
            <a:pPr>
              <a:buFontTx/>
              <a:buChar char="•"/>
            </a:pPr>
            <a:r>
              <a:rPr lang="en-US"/>
              <a:t>Agile and RAD can help teams deliver working software faster and with higher quality.</a:t>
            </a:r>
          </a:p>
          <a:p>
            <a:pPr>
              <a:buFontTx/>
              <a:buChar char="•"/>
            </a:pPr>
            <a:r>
              <a:rPr lang="en-US"/>
              <a:t>They also help teams adapt to changing requirements and customer feedback more quickly.</a:t>
            </a:r>
            <a:endParaRPr lang="en-GB"/>
          </a:p>
        </p:txBody>
      </p:sp>
    </p:spTree>
    <p:extLst>
      <p:ext uri="{BB962C8B-B14F-4D97-AF65-F5344CB8AC3E}">
        <p14:creationId xmlns:p14="http://schemas.microsoft.com/office/powerpoint/2010/main" val="3519769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4EFE0-56C7-77F7-4366-34F7BBD21610}"/>
              </a:ext>
            </a:extLst>
          </p:cNvPr>
          <p:cNvSpPr>
            <a:spLocks noGrp="1"/>
          </p:cNvSpPr>
          <p:nvPr>
            <p:ph type="title"/>
          </p:nvPr>
        </p:nvSpPr>
        <p:spPr/>
        <p:txBody>
          <a:bodyPr/>
          <a:lstStyle/>
          <a:p>
            <a:r>
              <a:rPr lang="en-US"/>
              <a:t>How to Apply Agile and RAD</a:t>
            </a:r>
            <a:endParaRPr lang="en-GB"/>
          </a:p>
        </p:txBody>
      </p:sp>
      <p:pic>
        <p:nvPicPr>
          <p:cNvPr id="5" name="Picture Placeholder 4">
            <a:extLst>
              <a:ext uri="{FF2B5EF4-FFF2-40B4-BE49-F238E27FC236}">
                <a16:creationId xmlns:a16="http://schemas.microsoft.com/office/drawing/2014/main" id="{6A618A4F-0789-F6B5-9238-D192E5EC9C34}"/>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57B7794B-9589-9FFA-BFDE-8C90D959D229}"/>
              </a:ext>
            </a:extLst>
          </p:cNvPr>
          <p:cNvSpPr>
            <a:spLocks noGrp="1"/>
          </p:cNvSpPr>
          <p:nvPr>
            <p:ph type="body" sz="half" idx="2"/>
          </p:nvPr>
        </p:nvSpPr>
        <p:spPr/>
        <p:txBody>
          <a:bodyPr/>
          <a:lstStyle/>
          <a:p>
            <a:pPr>
              <a:buFontTx/>
              <a:buChar char="•"/>
            </a:pPr>
            <a:r>
              <a:rPr lang="en-US"/>
              <a:t>To apply Agile and RAD in a small team project, teams should create an iterative process that includes:</a:t>
            </a:r>
          </a:p>
          <a:p>
            <a:pPr>
              <a:buFontTx/>
              <a:buChar char="•"/>
            </a:pPr>
            <a:r>
              <a:rPr lang="en-US"/>
              <a:t>- Defining the project scope and objectives</a:t>
            </a:r>
          </a:p>
          <a:p>
            <a:pPr>
              <a:buFontTx/>
              <a:buChar char="•"/>
            </a:pPr>
            <a:r>
              <a:rPr lang="en-US"/>
              <a:t>- Creating a timeline and milestones</a:t>
            </a:r>
          </a:p>
          <a:p>
            <a:pPr>
              <a:buFontTx/>
              <a:buChar char="•"/>
            </a:pPr>
            <a:r>
              <a:rPr lang="en-US"/>
              <a:t>- Developing a prototype and testing it</a:t>
            </a:r>
          </a:p>
          <a:p>
            <a:pPr>
              <a:buFontTx/>
              <a:buChar char="•"/>
            </a:pPr>
            <a:r>
              <a:rPr lang="en-US"/>
              <a:t>- Refining the prototype based on customer feedback</a:t>
            </a:r>
          </a:p>
          <a:p>
            <a:pPr>
              <a:buFontTx/>
              <a:buChar char="•"/>
            </a:pPr>
            <a:r>
              <a:rPr lang="en-US"/>
              <a:t>- Releasing the final product</a:t>
            </a:r>
            <a:endParaRPr lang="en-GB"/>
          </a:p>
        </p:txBody>
      </p:sp>
    </p:spTree>
    <p:extLst>
      <p:ext uri="{BB962C8B-B14F-4D97-AF65-F5344CB8AC3E}">
        <p14:creationId xmlns:p14="http://schemas.microsoft.com/office/powerpoint/2010/main" val="2329645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634B8-7E19-DB54-7917-6641F87DA0A6}"/>
              </a:ext>
            </a:extLst>
          </p:cNvPr>
          <p:cNvSpPr>
            <a:spLocks noGrp="1"/>
          </p:cNvSpPr>
          <p:nvPr>
            <p:ph type="title"/>
          </p:nvPr>
        </p:nvSpPr>
        <p:spPr/>
        <p:txBody>
          <a:bodyPr/>
          <a:lstStyle/>
          <a:p>
            <a:r>
              <a:rPr lang="en-US"/>
              <a:t>Tools for Agile and RAD</a:t>
            </a:r>
            <a:endParaRPr lang="en-GB"/>
          </a:p>
        </p:txBody>
      </p:sp>
      <p:pic>
        <p:nvPicPr>
          <p:cNvPr id="5" name="Picture Placeholder 4">
            <a:extLst>
              <a:ext uri="{FF2B5EF4-FFF2-40B4-BE49-F238E27FC236}">
                <a16:creationId xmlns:a16="http://schemas.microsoft.com/office/drawing/2014/main" id="{50582CA6-066F-2B22-30BA-8BA1A4812DE1}"/>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40D6F53D-4A29-42A6-4696-E2A3E1233EA0}"/>
              </a:ext>
            </a:extLst>
          </p:cNvPr>
          <p:cNvSpPr>
            <a:spLocks noGrp="1"/>
          </p:cNvSpPr>
          <p:nvPr>
            <p:ph type="body" sz="half" idx="2"/>
          </p:nvPr>
        </p:nvSpPr>
        <p:spPr/>
        <p:txBody>
          <a:bodyPr/>
          <a:lstStyle/>
          <a:p>
            <a:pPr>
              <a:buFontTx/>
              <a:buChar char="•"/>
            </a:pPr>
            <a:r>
              <a:rPr lang="en-US"/>
              <a:t>There are many tools available to help teams apply Agile and RAD in a small team project.</a:t>
            </a:r>
          </a:p>
          <a:p>
            <a:pPr>
              <a:buFontTx/>
              <a:buChar char="•"/>
            </a:pPr>
            <a:r>
              <a:rPr lang="en-US"/>
              <a:t>These tools can help teams improve efficiency and collaboration, such as:</a:t>
            </a:r>
          </a:p>
          <a:p>
            <a:pPr>
              <a:buFontTx/>
              <a:buChar char="•"/>
            </a:pPr>
            <a:r>
              <a:rPr lang="en-US"/>
              <a:t>- Project management tools</a:t>
            </a:r>
          </a:p>
          <a:p>
            <a:pPr>
              <a:buFontTx/>
              <a:buChar char="•"/>
            </a:pPr>
            <a:r>
              <a:rPr lang="en-US"/>
              <a:t>- Collaboration tools</a:t>
            </a:r>
          </a:p>
          <a:p>
            <a:pPr>
              <a:buFontTx/>
              <a:buChar char="•"/>
            </a:pPr>
            <a:r>
              <a:rPr lang="en-US"/>
              <a:t>- Testing tools</a:t>
            </a:r>
          </a:p>
          <a:p>
            <a:pPr>
              <a:buFontTx/>
              <a:buChar char="•"/>
            </a:pPr>
            <a:r>
              <a:rPr lang="en-US"/>
              <a:t>- Documentation tools</a:t>
            </a:r>
            <a:endParaRPr lang="en-GB"/>
          </a:p>
        </p:txBody>
      </p:sp>
    </p:spTree>
    <p:extLst>
      <p:ext uri="{BB962C8B-B14F-4D97-AF65-F5344CB8AC3E}">
        <p14:creationId xmlns:p14="http://schemas.microsoft.com/office/powerpoint/2010/main" val="4049085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E844-0B4D-DF1F-FFEB-BBE442B7AEA6}"/>
              </a:ext>
            </a:extLst>
          </p:cNvPr>
          <p:cNvSpPr>
            <a:spLocks noGrp="1"/>
          </p:cNvSpPr>
          <p:nvPr>
            <p:ph type="title"/>
          </p:nvPr>
        </p:nvSpPr>
        <p:spPr/>
        <p:txBody>
          <a:bodyPr/>
          <a:lstStyle/>
          <a:p>
            <a:r>
              <a:rPr lang="en-US"/>
              <a:t>Challenges of Agile and RAD</a:t>
            </a:r>
            <a:endParaRPr lang="en-GB"/>
          </a:p>
        </p:txBody>
      </p:sp>
      <p:pic>
        <p:nvPicPr>
          <p:cNvPr id="5" name="Picture Placeholder 4">
            <a:extLst>
              <a:ext uri="{FF2B5EF4-FFF2-40B4-BE49-F238E27FC236}">
                <a16:creationId xmlns:a16="http://schemas.microsoft.com/office/drawing/2014/main" id="{92BD9CC0-B923-5F6F-B040-84C93343C05C}"/>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A74BDD33-91EB-EA04-770C-ABDC5D85ECFF}"/>
              </a:ext>
            </a:extLst>
          </p:cNvPr>
          <p:cNvSpPr>
            <a:spLocks noGrp="1"/>
          </p:cNvSpPr>
          <p:nvPr>
            <p:ph type="body" sz="half" idx="2"/>
          </p:nvPr>
        </p:nvSpPr>
        <p:spPr/>
        <p:txBody>
          <a:bodyPr/>
          <a:lstStyle/>
          <a:p>
            <a:pPr>
              <a:buFontTx/>
              <a:buChar char="•"/>
            </a:pPr>
            <a:r>
              <a:rPr lang="en-US"/>
              <a:t>Agile and RAD can present some challenges for teams, such as:</a:t>
            </a:r>
          </a:p>
          <a:p>
            <a:pPr>
              <a:buFontTx/>
              <a:buChar char="•"/>
            </a:pPr>
            <a:r>
              <a:rPr lang="en-US"/>
              <a:t>- Managing change and adapting quickly to customer feedback</a:t>
            </a:r>
          </a:p>
          <a:p>
            <a:pPr>
              <a:buFontTx/>
              <a:buChar char="•"/>
            </a:pPr>
            <a:r>
              <a:rPr lang="en-US"/>
              <a:t>- Ensuring quality and accuracy of the final product</a:t>
            </a:r>
          </a:p>
          <a:p>
            <a:pPr>
              <a:buFontTx/>
              <a:buChar char="•"/>
            </a:pPr>
            <a:r>
              <a:rPr lang="en-US"/>
              <a:t>- Keeping the team focused and motivated</a:t>
            </a:r>
          </a:p>
          <a:p>
            <a:pPr>
              <a:buFontTx/>
              <a:buChar char="•"/>
            </a:pPr>
            <a:r>
              <a:rPr lang="en-US"/>
              <a:t>- Managing resources and timelines</a:t>
            </a:r>
            <a:endParaRPr lang="en-GB"/>
          </a:p>
        </p:txBody>
      </p:sp>
    </p:spTree>
    <p:extLst>
      <p:ext uri="{BB962C8B-B14F-4D97-AF65-F5344CB8AC3E}">
        <p14:creationId xmlns:p14="http://schemas.microsoft.com/office/powerpoint/2010/main" val="820152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5CC3-E147-9F87-2528-A81472F64F44}"/>
              </a:ext>
            </a:extLst>
          </p:cNvPr>
          <p:cNvSpPr>
            <a:spLocks noGrp="1"/>
          </p:cNvSpPr>
          <p:nvPr>
            <p:ph type="ctrTitle"/>
          </p:nvPr>
        </p:nvSpPr>
        <p:spPr/>
        <p:txBody>
          <a:bodyPr/>
          <a:lstStyle/>
          <a:p>
            <a:r>
              <a:rPr lang="en-GB" dirty="0"/>
              <a:t>Software Developer</a:t>
            </a:r>
            <a:br>
              <a:rPr lang="en-GB" dirty="0"/>
            </a:br>
            <a:r>
              <a:rPr lang="en-GB" dirty="0"/>
              <a:t>Bootcamp</a:t>
            </a:r>
          </a:p>
        </p:txBody>
      </p:sp>
      <p:sp>
        <p:nvSpPr>
          <p:cNvPr id="3" name="Subtitle 2">
            <a:extLst>
              <a:ext uri="{FF2B5EF4-FFF2-40B4-BE49-F238E27FC236}">
                <a16:creationId xmlns:a16="http://schemas.microsoft.com/office/drawing/2014/main" id="{FD8369AC-7CFB-453E-C759-0028D8764B00}"/>
              </a:ext>
            </a:extLst>
          </p:cNvPr>
          <p:cNvSpPr>
            <a:spLocks noGrp="1"/>
          </p:cNvSpPr>
          <p:nvPr>
            <p:ph type="subTitle" idx="1"/>
          </p:nvPr>
        </p:nvSpPr>
        <p:spPr>
          <a:xfrm>
            <a:off x="2868140" y="3617028"/>
            <a:ext cx="6455718" cy="1655762"/>
          </a:xfrm>
        </p:spPr>
        <p:txBody>
          <a:bodyPr/>
          <a:lstStyle/>
          <a:p>
            <a:r>
              <a:rPr lang="en-GB" dirty="0"/>
              <a:t>Unit 2 – </a:t>
            </a:r>
            <a:r>
              <a:rPr lang="en-GB" dirty="0">
                <a:effectLst/>
                <a:latin typeface="Calibri" panose="020F0502020204030204" pitchFamily="34" charset="0"/>
                <a:ea typeface="Calibri" panose="020F0502020204030204" pitchFamily="34" charset="0"/>
                <a:cs typeface="Arial" panose="020B0604020202020204" pitchFamily="34" charset="0"/>
              </a:rPr>
              <a:t>Digital Processes and Services</a:t>
            </a:r>
            <a:endParaRPr lang="en-GB" dirty="0"/>
          </a:p>
          <a:p>
            <a:endParaRPr lang="en-GB" dirty="0"/>
          </a:p>
          <a:p>
            <a:r>
              <a:rPr lang="en-GB" dirty="0"/>
              <a:t>Week 5C</a:t>
            </a:r>
          </a:p>
        </p:txBody>
      </p:sp>
    </p:spTree>
    <p:extLst>
      <p:ext uri="{BB962C8B-B14F-4D97-AF65-F5344CB8AC3E}">
        <p14:creationId xmlns:p14="http://schemas.microsoft.com/office/powerpoint/2010/main" val="3369664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3B823-334D-170F-DDAD-4A8F5879B602}"/>
              </a:ext>
            </a:extLst>
          </p:cNvPr>
          <p:cNvSpPr>
            <a:spLocks noGrp="1"/>
          </p:cNvSpPr>
          <p:nvPr>
            <p:ph type="title"/>
          </p:nvPr>
        </p:nvSpPr>
        <p:spPr/>
        <p:txBody>
          <a:bodyPr/>
          <a:lstStyle/>
          <a:p>
            <a:r>
              <a:rPr lang="en-US"/>
              <a:t>Best Practices for Agile and RAD</a:t>
            </a:r>
            <a:endParaRPr lang="en-GB"/>
          </a:p>
        </p:txBody>
      </p:sp>
      <p:pic>
        <p:nvPicPr>
          <p:cNvPr id="5" name="Picture Placeholder 4">
            <a:extLst>
              <a:ext uri="{FF2B5EF4-FFF2-40B4-BE49-F238E27FC236}">
                <a16:creationId xmlns:a16="http://schemas.microsoft.com/office/drawing/2014/main" id="{6370B0EE-8DE5-864E-1DDA-81741D8FF536}"/>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34980292-0380-E92E-5AE7-138D59FE0E89}"/>
              </a:ext>
            </a:extLst>
          </p:cNvPr>
          <p:cNvSpPr>
            <a:spLocks noGrp="1"/>
          </p:cNvSpPr>
          <p:nvPr>
            <p:ph type="body" sz="half" idx="2"/>
          </p:nvPr>
        </p:nvSpPr>
        <p:spPr/>
        <p:txBody>
          <a:bodyPr/>
          <a:lstStyle/>
          <a:p>
            <a:pPr>
              <a:buFontTx/>
              <a:buChar char="•"/>
            </a:pPr>
            <a:r>
              <a:rPr lang="en-US"/>
              <a:t>To ensure success with Agile and RAD, teams should follow best practices such as:</a:t>
            </a:r>
          </a:p>
          <a:p>
            <a:pPr>
              <a:buFontTx/>
              <a:buChar char="•"/>
            </a:pPr>
            <a:r>
              <a:rPr lang="en-US"/>
              <a:t>- Establishing clear goals and objectives</a:t>
            </a:r>
          </a:p>
          <a:p>
            <a:pPr>
              <a:buFontTx/>
              <a:buChar char="•"/>
            </a:pPr>
            <a:r>
              <a:rPr lang="en-US"/>
              <a:t>- Creating a timeline and milestones</a:t>
            </a:r>
          </a:p>
          <a:p>
            <a:pPr>
              <a:buFontTx/>
              <a:buChar char="•"/>
            </a:pPr>
            <a:r>
              <a:rPr lang="en-US"/>
              <a:t>- Developing a prototype and testing it</a:t>
            </a:r>
          </a:p>
          <a:p>
            <a:pPr>
              <a:buFontTx/>
              <a:buChar char="•"/>
            </a:pPr>
            <a:r>
              <a:rPr lang="en-US"/>
              <a:t>- Refining the prototype based on customer feedback</a:t>
            </a:r>
          </a:p>
          <a:p>
            <a:pPr>
              <a:buFontTx/>
              <a:buChar char="•"/>
            </a:pPr>
            <a:r>
              <a:rPr lang="en-US"/>
              <a:t>- Releasing the final product</a:t>
            </a:r>
            <a:endParaRPr lang="en-GB"/>
          </a:p>
        </p:txBody>
      </p:sp>
    </p:spTree>
    <p:extLst>
      <p:ext uri="{BB962C8B-B14F-4D97-AF65-F5344CB8AC3E}">
        <p14:creationId xmlns:p14="http://schemas.microsoft.com/office/powerpoint/2010/main" val="4220171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3745A-9F0D-1F7C-CC52-A2F92A7BBECF}"/>
              </a:ext>
            </a:extLst>
          </p:cNvPr>
          <p:cNvSpPr>
            <a:spLocks noGrp="1"/>
          </p:cNvSpPr>
          <p:nvPr>
            <p:ph type="title"/>
          </p:nvPr>
        </p:nvSpPr>
        <p:spPr/>
        <p:txBody>
          <a:bodyPr/>
          <a:lstStyle/>
          <a:p>
            <a:r>
              <a:rPr lang="en-GB"/>
              <a:t>Conclusion</a:t>
            </a:r>
          </a:p>
        </p:txBody>
      </p:sp>
      <p:pic>
        <p:nvPicPr>
          <p:cNvPr id="5" name="Picture Placeholder 4">
            <a:extLst>
              <a:ext uri="{FF2B5EF4-FFF2-40B4-BE49-F238E27FC236}">
                <a16:creationId xmlns:a16="http://schemas.microsoft.com/office/drawing/2014/main" id="{254801CA-84F3-2788-2AE3-18DE05865D72}"/>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07ABDF1-ADA3-F0B8-31B0-DBE98D07440C}"/>
              </a:ext>
            </a:extLst>
          </p:cNvPr>
          <p:cNvSpPr>
            <a:spLocks noGrp="1"/>
          </p:cNvSpPr>
          <p:nvPr>
            <p:ph type="body" sz="half" idx="2"/>
          </p:nvPr>
        </p:nvSpPr>
        <p:spPr/>
        <p:txBody>
          <a:bodyPr/>
          <a:lstStyle/>
          <a:p>
            <a:pPr>
              <a:buFontTx/>
              <a:buChar char="•"/>
            </a:pPr>
            <a:r>
              <a:rPr lang="en-US"/>
              <a:t>Agile and RAD can help teams deliver working software faster and with higher quality.</a:t>
            </a:r>
          </a:p>
          <a:p>
            <a:pPr>
              <a:buFontTx/>
              <a:buChar char="•"/>
            </a:pPr>
            <a:r>
              <a:rPr lang="en-US"/>
              <a:t>By following best practices and using the right tools, teams can ensure success with Agile and RAD in a small team project.</a:t>
            </a:r>
            <a:endParaRPr lang="en-GB"/>
          </a:p>
        </p:txBody>
      </p:sp>
    </p:spTree>
    <p:extLst>
      <p:ext uri="{BB962C8B-B14F-4D97-AF65-F5344CB8AC3E}">
        <p14:creationId xmlns:p14="http://schemas.microsoft.com/office/powerpoint/2010/main" val="3929991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7EEA-304C-8876-D3B8-CD7D1A9EA6E7}"/>
              </a:ext>
            </a:extLst>
          </p:cNvPr>
          <p:cNvSpPr>
            <a:spLocks noGrp="1"/>
          </p:cNvSpPr>
          <p:nvPr>
            <p:ph type="ctrTitle"/>
          </p:nvPr>
        </p:nvSpPr>
        <p:spPr/>
        <p:txBody>
          <a:bodyPr/>
          <a:lstStyle/>
          <a:p>
            <a:r>
              <a:rPr lang="en-US"/>
              <a:t>Agile or RAD Process Utilised in the Small Team Project</a:t>
            </a:r>
            <a:endParaRPr lang="en-GB"/>
          </a:p>
        </p:txBody>
      </p:sp>
    </p:spTree>
    <p:extLst>
      <p:ext uri="{BB962C8B-B14F-4D97-AF65-F5344CB8AC3E}">
        <p14:creationId xmlns:p14="http://schemas.microsoft.com/office/powerpoint/2010/main" val="485403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C96DB-55AF-1840-571E-9B4D0ADCD5D7}"/>
              </a:ext>
            </a:extLst>
          </p:cNvPr>
          <p:cNvSpPr>
            <a:spLocks noGrp="1"/>
          </p:cNvSpPr>
          <p:nvPr>
            <p:ph type="title"/>
          </p:nvPr>
        </p:nvSpPr>
        <p:spPr/>
        <p:txBody>
          <a:bodyPr/>
          <a:lstStyle/>
          <a:p>
            <a:r>
              <a:rPr lang="en-US"/>
              <a:t>What is Agile or RAD Process?</a:t>
            </a:r>
            <a:endParaRPr lang="en-GB"/>
          </a:p>
        </p:txBody>
      </p:sp>
      <p:pic>
        <p:nvPicPr>
          <p:cNvPr id="5" name="Picture Placeholder 4">
            <a:extLst>
              <a:ext uri="{FF2B5EF4-FFF2-40B4-BE49-F238E27FC236}">
                <a16:creationId xmlns:a16="http://schemas.microsoft.com/office/drawing/2014/main" id="{3DFDC8D7-E4F9-D56C-708F-699BFBF425FF}"/>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378EFF31-F2CE-6541-E4EA-F916E4C3E52E}"/>
              </a:ext>
            </a:extLst>
          </p:cNvPr>
          <p:cNvSpPr>
            <a:spLocks noGrp="1"/>
          </p:cNvSpPr>
          <p:nvPr>
            <p:ph type="body" sz="half" idx="2"/>
          </p:nvPr>
        </p:nvSpPr>
        <p:spPr/>
        <p:txBody>
          <a:bodyPr/>
          <a:lstStyle/>
          <a:p>
            <a:pPr>
              <a:buFontTx/>
              <a:buChar char="•"/>
            </a:pPr>
            <a:r>
              <a:rPr lang="en-US"/>
              <a:t>Agile or RAD process is a project management methodology that focuses on delivering results quickly and efficiently.</a:t>
            </a:r>
          </a:p>
          <a:p>
            <a:pPr>
              <a:buFontTx/>
              <a:buChar char="•"/>
            </a:pPr>
            <a:r>
              <a:rPr lang="en-US"/>
              <a:t>It is based on the idea of breaking down a project into smaller, more manageable tasks and then adapting to changes as they arise.</a:t>
            </a:r>
          </a:p>
          <a:p>
            <a:pPr>
              <a:buFontTx/>
              <a:buChar char="•"/>
            </a:pPr>
            <a:r>
              <a:rPr lang="en-US"/>
              <a:t>The goal is to deliver the project on time and within budget.</a:t>
            </a:r>
            <a:endParaRPr lang="en-GB"/>
          </a:p>
        </p:txBody>
      </p:sp>
    </p:spTree>
    <p:extLst>
      <p:ext uri="{BB962C8B-B14F-4D97-AF65-F5344CB8AC3E}">
        <p14:creationId xmlns:p14="http://schemas.microsoft.com/office/powerpoint/2010/main" val="2353689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399D1-F00D-CBE0-238D-AB4B14350577}"/>
              </a:ext>
            </a:extLst>
          </p:cNvPr>
          <p:cNvSpPr>
            <a:spLocks noGrp="1"/>
          </p:cNvSpPr>
          <p:nvPr>
            <p:ph type="title"/>
          </p:nvPr>
        </p:nvSpPr>
        <p:spPr/>
        <p:txBody>
          <a:bodyPr/>
          <a:lstStyle/>
          <a:p>
            <a:r>
              <a:rPr lang="en-US"/>
              <a:t>Benefits of Agile or RAD Process</a:t>
            </a:r>
            <a:endParaRPr lang="en-GB"/>
          </a:p>
        </p:txBody>
      </p:sp>
      <p:pic>
        <p:nvPicPr>
          <p:cNvPr id="5" name="Picture Placeholder 4">
            <a:extLst>
              <a:ext uri="{FF2B5EF4-FFF2-40B4-BE49-F238E27FC236}">
                <a16:creationId xmlns:a16="http://schemas.microsoft.com/office/drawing/2014/main" id="{030B5981-00F6-B2DE-D143-F0D4604AAD2C}"/>
              </a:ext>
            </a:extLst>
          </p:cNvPr>
          <p:cNvPicPr>
            <a:picLocks noGrp="1" noChangeAspect="1"/>
          </p:cNvPicPr>
          <p:nvPr>
            <p:ph type="pic" idx="1"/>
          </p:nvPr>
        </p:nvPicPr>
        <p:blipFill>
          <a:blip r:embed="rId2"/>
          <a:srcRect l="7897" r="7897"/>
          <a:stretch>
            <a:fillRect/>
          </a:stretch>
        </p:blipFill>
        <p:spPr/>
      </p:pic>
      <p:sp>
        <p:nvSpPr>
          <p:cNvPr id="4" name="Text Placeholder 3">
            <a:extLst>
              <a:ext uri="{FF2B5EF4-FFF2-40B4-BE49-F238E27FC236}">
                <a16:creationId xmlns:a16="http://schemas.microsoft.com/office/drawing/2014/main" id="{2C99ECE5-BB3A-8C33-71CF-4C50A60782B0}"/>
              </a:ext>
            </a:extLst>
          </p:cNvPr>
          <p:cNvSpPr>
            <a:spLocks noGrp="1"/>
          </p:cNvSpPr>
          <p:nvPr>
            <p:ph type="body" sz="half" idx="2"/>
          </p:nvPr>
        </p:nvSpPr>
        <p:spPr/>
        <p:txBody>
          <a:bodyPr/>
          <a:lstStyle/>
          <a:p>
            <a:pPr>
              <a:buFontTx/>
              <a:buChar char="•"/>
            </a:pPr>
            <a:r>
              <a:rPr lang="en-US"/>
              <a:t>Agile or RAD process can help improve productivity and quality by allowing teams to focus on the most important tasks first.</a:t>
            </a:r>
          </a:p>
          <a:p>
            <a:pPr>
              <a:buFontTx/>
              <a:buChar char="•"/>
            </a:pPr>
            <a:r>
              <a:rPr lang="en-US"/>
              <a:t>It also allows teams to adapt to changes quickly and efficiently, which can help reduce costs and improve customer satisfaction.</a:t>
            </a:r>
          </a:p>
          <a:p>
            <a:pPr>
              <a:buFontTx/>
              <a:buChar char="•"/>
            </a:pPr>
            <a:r>
              <a:rPr lang="en-US"/>
              <a:t>Finally, it can help teams stay organized and on track, which can help reduce stress and improve morale.</a:t>
            </a:r>
            <a:endParaRPr lang="en-GB"/>
          </a:p>
        </p:txBody>
      </p:sp>
    </p:spTree>
    <p:extLst>
      <p:ext uri="{BB962C8B-B14F-4D97-AF65-F5344CB8AC3E}">
        <p14:creationId xmlns:p14="http://schemas.microsoft.com/office/powerpoint/2010/main" val="1275452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509B-B09F-0549-B5F2-1485D52190DD}"/>
              </a:ext>
            </a:extLst>
          </p:cNvPr>
          <p:cNvSpPr>
            <a:spLocks noGrp="1"/>
          </p:cNvSpPr>
          <p:nvPr>
            <p:ph type="title"/>
          </p:nvPr>
        </p:nvSpPr>
        <p:spPr/>
        <p:txBody>
          <a:bodyPr/>
          <a:lstStyle/>
          <a:p>
            <a:r>
              <a:rPr lang="en-US"/>
              <a:t>Agile or RAD Process in Small Team Projects</a:t>
            </a:r>
            <a:endParaRPr lang="en-GB"/>
          </a:p>
        </p:txBody>
      </p:sp>
      <p:pic>
        <p:nvPicPr>
          <p:cNvPr id="5" name="Picture Placeholder 4">
            <a:extLst>
              <a:ext uri="{FF2B5EF4-FFF2-40B4-BE49-F238E27FC236}">
                <a16:creationId xmlns:a16="http://schemas.microsoft.com/office/drawing/2014/main" id="{510E5FBA-3DCA-2233-E7EE-2710617A450E}"/>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3B984EC6-B6CC-34A8-7AD2-076700F52310}"/>
              </a:ext>
            </a:extLst>
          </p:cNvPr>
          <p:cNvSpPr>
            <a:spLocks noGrp="1"/>
          </p:cNvSpPr>
          <p:nvPr>
            <p:ph type="body" sz="half" idx="2"/>
          </p:nvPr>
        </p:nvSpPr>
        <p:spPr/>
        <p:txBody>
          <a:bodyPr/>
          <a:lstStyle/>
          <a:p>
            <a:pPr>
              <a:buFontTx/>
              <a:buChar char="•"/>
            </a:pPr>
            <a:r>
              <a:rPr lang="en-US"/>
              <a:t>Agile or RAD process can be especially beneficial for small team projects.</a:t>
            </a:r>
          </a:p>
          <a:p>
            <a:pPr>
              <a:buFontTx/>
              <a:buChar char="•"/>
            </a:pPr>
            <a:r>
              <a:rPr lang="en-US"/>
              <a:t>It allows teams to break down tasks into smaller, more manageable pieces, which can help reduce stress and improve efficiency.</a:t>
            </a:r>
          </a:p>
          <a:p>
            <a:pPr>
              <a:buFontTx/>
              <a:buChar char="•"/>
            </a:pPr>
            <a:r>
              <a:rPr lang="en-US"/>
              <a:t>It also allows teams to adapt to changes quickly and efficiently, which can help reduce costs and improve customer satisfaction.</a:t>
            </a:r>
            <a:endParaRPr lang="en-GB"/>
          </a:p>
        </p:txBody>
      </p:sp>
    </p:spTree>
    <p:extLst>
      <p:ext uri="{BB962C8B-B14F-4D97-AF65-F5344CB8AC3E}">
        <p14:creationId xmlns:p14="http://schemas.microsoft.com/office/powerpoint/2010/main" val="484687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8BA78-66C0-3AF7-59C2-E94C91BCF848}"/>
              </a:ext>
            </a:extLst>
          </p:cNvPr>
          <p:cNvSpPr>
            <a:spLocks noGrp="1"/>
          </p:cNvSpPr>
          <p:nvPr>
            <p:ph type="title"/>
          </p:nvPr>
        </p:nvSpPr>
        <p:spPr/>
        <p:txBody>
          <a:bodyPr/>
          <a:lstStyle/>
          <a:p>
            <a:r>
              <a:rPr lang="en-US"/>
              <a:t>Agile or RAD Process in Action</a:t>
            </a:r>
            <a:endParaRPr lang="en-GB"/>
          </a:p>
        </p:txBody>
      </p:sp>
      <p:pic>
        <p:nvPicPr>
          <p:cNvPr id="5" name="Picture Placeholder 4">
            <a:extLst>
              <a:ext uri="{FF2B5EF4-FFF2-40B4-BE49-F238E27FC236}">
                <a16:creationId xmlns:a16="http://schemas.microsoft.com/office/drawing/2014/main" id="{FCFD1AAE-8847-D243-DB99-FA0B56EB982A}"/>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F259A36B-6A08-B7AF-0C26-FD7D39F56C4C}"/>
              </a:ext>
            </a:extLst>
          </p:cNvPr>
          <p:cNvSpPr>
            <a:spLocks noGrp="1"/>
          </p:cNvSpPr>
          <p:nvPr>
            <p:ph type="body" sz="half" idx="2"/>
          </p:nvPr>
        </p:nvSpPr>
        <p:spPr/>
        <p:txBody>
          <a:bodyPr/>
          <a:lstStyle/>
          <a:p>
            <a:pPr>
              <a:buFontTx/>
              <a:buChar char="•"/>
            </a:pPr>
            <a:r>
              <a:rPr lang="en-US"/>
              <a:t>An example of Agile or RAD process in action is a team that is working on a website redesign.</a:t>
            </a:r>
          </a:p>
          <a:p>
            <a:pPr>
              <a:buFontTx/>
              <a:buChar char="•"/>
            </a:pPr>
            <a:r>
              <a:rPr lang="en-US"/>
              <a:t>The team can break down the project into smaller tasks, such as designing the homepage, creating the navigation, and coding the pages.</a:t>
            </a:r>
          </a:p>
          <a:p>
            <a:pPr>
              <a:buFontTx/>
              <a:buChar char="•"/>
            </a:pPr>
            <a:r>
              <a:rPr lang="en-US"/>
              <a:t>The team can then adapt to changes as they arise, such as customer feedback or changes in technology, which can help reduce costs and improve customer satisfaction.</a:t>
            </a:r>
            <a:endParaRPr lang="en-GB"/>
          </a:p>
        </p:txBody>
      </p:sp>
    </p:spTree>
    <p:extLst>
      <p:ext uri="{BB962C8B-B14F-4D97-AF65-F5344CB8AC3E}">
        <p14:creationId xmlns:p14="http://schemas.microsoft.com/office/powerpoint/2010/main" val="2261183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6FD3-5F0A-B5A2-3AB7-7E27FC22D9B0}"/>
              </a:ext>
            </a:extLst>
          </p:cNvPr>
          <p:cNvSpPr>
            <a:spLocks noGrp="1"/>
          </p:cNvSpPr>
          <p:nvPr>
            <p:ph type="title"/>
          </p:nvPr>
        </p:nvSpPr>
        <p:spPr/>
        <p:txBody>
          <a:bodyPr/>
          <a:lstStyle/>
          <a:p>
            <a:r>
              <a:rPr lang="en-US"/>
              <a:t>Tools for Agile or RAD Process</a:t>
            </a:r>
            <a:endParaRPr lang="en-GB"/>
          </a:p>
        </p:txBody>
      </p:sp>
      <p:pic>
        <p:nvPicPr>
          <p:cNvPr id="5" name="Picture Placeholder 4">
            <a:extLst>
              <a:ext uri="{FF2B5EF4-FFF2-40B4-BE49-F238E27FC236}">
                <a16:creationId xmlns:a16="http://schemas.microsoft.com/office/drawing/2014/main" id="{5612094C-C902-4919-0638-5846495CDD61}"/>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55AA287C-F165-2E46-6E0E-BC53451DE0E0}"/>
              </a:ext>
            </a:extLst>
          </p:cNvPr>
          <p:cNvSpPr>
            <a:spLocks noGrp="1"/>
          </p:cNvSpPr>
          <p:nvPr>
            <p:ph type="body" sz="half" idx="2"/>
          </p:nvPr>
        </p:nvSpPr>
        <p:spPr/>
        <p:txBody>
          <a:bodyPr/>
          <a:lstStyle/>
          <a:p>
            <a:pPr>
              <a:buFontTx/>
              <a:buChar char="•"/>
            </a:pPr>
            <a:r>
              <a:rPr lang="en-US"/>
              <a:t>There are a variety of tools available to help teams implement Agile or RAD process.</a:t>
            </a:r>
          </a:p>
          <a:p>
            <a:pPr>
              <a:buFontTx/>
              <a:buChar char="•"/>
            </a:pPr>
            <a:r>
              <a:rPr lang="en-US"/>
              <a:t>These tools can help teams stay organized and on track, which can help reduce stress and improve morale.</a:t>
            </a:r>
          </a:p>
          <a:p>
            <a:pPr>
              <a:buFontTx/>
              <a:buChar char="•"/>
            </a:pPr>
            <a:r>
              <a:rPr lang="en-US"/>
              <a:t>Tools such as project management software, task tracking software, and collaboration tools can help teams stay organized and on track.</a:t>
            </a:r>
            <a:endParaRPr lang="en-GB"/>
          </a:p>
        </p:txBody>
      </p:sp>
    </p:spTree>
    <p:extLst>
      <p:ext uri="{BB962C8B-B14F-4D97-AF65-F5344CB8AC3E}">
        <p14:creationId xmlns:p14="http://schemas.microsoft.com/office/powerpoint/2010/main" val="1931666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6C1E7-38CA-126C-928E-B9CA0B839DEA}"/>
              </a:ext>
            </a:extLst>
          </p:cNvPr>
          <p:cNvSpPr>
            <a:spLocks noGrp="1"/>
          </p:cNvSpPr>
          <p:nvPr>
            <p:ph type="title"/>
          </p:nvPr>
        </p:nvSpPr>
        <p:spPr/>
        <p:txBody>
          <a:bodyPr/>
          <a:lstStyle/>
          <a:p>
            <a:r>
              <a:rPr lang="en-US"/>
              <a:t>Challenges of Agile or RAD Process</a:t>
            </a:r>
            <a:endParaRPr lang="en-GB"/>
          </a:p>
        </p:txBody>
      </p:sp>
      <p:pic>
        <p:nvPicPr>
          <p:cNvPr id="5" name="Picture Placeholder 4">
            <a:extLst>
              <a:ext uri="{FF2B5EF4-FFF2-40B4-BE49-F238E27FC236}">
                <a16:creationId xmlns:a16="http://schemas.microsoft.com/office/drawing/2014/main" id="{63E064AE-FA34-835A-BDF0-D01B3EA6F590}"/>
              </a:ext>
            </a:extLst>
          </p:cNvPr>
          <p:cNvPicPr>
            <a:picLocks noGrp="1" noChangeAspect="1"/>
          </p:cNvPicPr>
          <p:nvPr>
            <p:ph type="pic" idx="1"/>
          </p:nvPr>
        </p:nvPicPr>
        <p:blipFill>
          <a:blip r:embed="rId2"/>
          <a:srcRect l="4770" r="4770"/>
          <a:stretch>
            <a:fillRect/>
          </a:stretch>
        </p:blipFill>
        <p:spPr/>
      </p:pic>
      <p:sp>
        <p:nvSpPr>
          <p:cNvPr id="4" name="Text Placeholder 3">
            <a:extLst>
              <a:ext uri="{FF2B5EF4-FFF2-40B4-BE49-F238E27FC236}">
                <a16:creationId xmlns:a16="http://schemas.microsoft.com/office/drawing/2014/main" id="{A33FE793-51C8-BFF7-412B-EE6E0F521D7D}"/>
              </a:ext>
            </a:extLst>
          </p:cNvPr>
          <p:cNvSpPr>
            <a:spLocks noGrp="1"/>
          </p:cNvSpPr>
          <p:nvPr>
            <p:ph type="body" sz="half" idx="2"/>
          </p:nvPr>
        </p:nvSpPr>
        <p:spPr/>
        <p:txBody>
          <a:bodyPr/>
          <a:lstStyle/>
          <a:p>
            <a:pPr>
              <a:buFontTx/>
              <a:buChar char="•"/>
            </a:pPr>
            <a:r>
              <a:rPr lang="en-US"/>
              <a:t>Agile or RAD process can present some challenges, such as difficulty in managing multiple tasks and adapting to changes quickly.</a:t>
            </a:r>
          </a:p>
          <a:p>
            <a:pPr>
              <a:buFontTx/>
              <a:buChar char="•"/>
            </a:pPr>
            <a:r>
              <a:rPr lang="en-US"/>
              <a:t>It can also be difficult to keep teams motivated and on track, which can lead to delays and missed deadlines.</a:t>
            </a:r>
          </a:p>
          <a:p>
            <a:pPr>
              <a:buFontTx/>
              <a:buChar char="•"/>
            </a:pPr>
            <a:r>
              <a:rPr lang="en-US"/>
              <a:t>Finally, it can be difficult to measure the success of the project, as it is often difficult to quantify the results of the project.</a:t>
            </a:r>
            <a:endParaRPr lang="en-GB"/>
          </a:p>
        </p:txBody>
      </p:sp>
    </p:spTree>
    <p:extLst>
      <p:ext uri="{BB962C8B-B14F-4D97-AF65-F5344CB8AC3E}">
        <p14:creationId xmlns:p14="http://schemas.microsoft.com/office/powerpoint/2010/main" val="1525967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19F7-2776-B6DC-FC76-00BA00A7417A}"/>
              </a:ext>
            </a:extLst>
          </p:cNvPr>
          <p:cNvSpPr>
            <a:spLocks noGrp="1"/>
          </p:cNvSpPr>
          <p:nvPr>
            <p:ph type="title"/>
          </p:nvPr>
        </p:nvSpPr>
        <p:spPr/>
        <p:txBody>
          <a:bodyPr/>
          <a:lstStyle/>
          <a:p>
            <a:r>
              <a:rPr lang="en-US"/>
              <a:t>Tips for Implementing Agile or RAD Process</a:t>
            </a:r>
            <a:endParaRPr lang="en-GB"/>
          </a:p>
        </p:txBody>
      </p:sp>
      <p:pic>
        <p:nvPicPr>
          <p:cNvPr id="5" name="Picture Placeholder 4">
            <a:extLst>
              <a:ext uri="{FF2B5EF4-FFF2-40B4-BE49-F238E27FC236}">
                <a16:creationId xmlns:a16="http://schemas.microsoft.com/office/drawing/2014/main" id="{88AE808D-2EA1-DBF1-E89E-906C45D9FBD9}"/>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A5748125-A78F-CB58-6242-9105A65A3A8F}"/>
              </a:ext>
            </a:extLst>
          </p:cNvPr>
          <p:cNvSpPr>
            <a:spLocks noGrp="1"/>
          </p:cNvSpPr>
          <p:nvPr>
            <p:ph type="body" sz="half" idx="2"/>
          </p:nvPr>
        </p:nvSpPr>
        <p:spPr/>
        <p:txBody>
          <a:bodyPr/>
          <a:lstStyle/>
          <a:p>
            <a:pPr>
              <a:buFontTx/>
              <a:buChar char="•"/>
            </a:pPr>
            <a:r>
              <a:rPr lang="en-US"/>
              <a:t>When implementing Agile or RAD process, it is important to set clear goals and expectations.</a:t>
            </a:r>
          </a:p>
          <a:p>
            <a:pPr>
              <a:buFontTx/>
              <a:buChar char="•"/>
            </a:pPr>
            <a:r>
              <a:rPr lang="en-US"/>
              <a:t>It is also important to have a plan for how the team will adapt to changes quickly and efficiently.</a:t>
            </a:r>
          </a:p>
          <a:p>
            <a:pPr>
              <a:buFontTx/>
              <a:buChar char="•"/>
            </a:pPr>
            <a:r>
              <a:rPr lang="en-US"/>
              <a:t>Finally, it is important to have a system for measuring the success of the project, such as tracking progress and customer feedback.</a:t>
            </a:r>
            <a:endParaRPr lang="en-GB"/>
          </a:p>
        </p:txBody>
      </p:sp>
    </p:spTree>
    <p:extLst>
      <p:ext uri="{BB962C8B-B14F-4D97-AF65-F5344CB8AC3E}">
        <p14:creationId xmlns:p14="http://schemas.microsoft.com/office/powerpoint/2010/main" val="2655998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Following this session, you should be able to:</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Understand the Core Principles and Phases of Agile and RAD Methodologies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Apply Agile or RAD Methodology in a Simulated Small Team Project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Document the Agile or RAD Process Utilised in the Small Team Project</a:t>
            </a:r>
          </a:p>
        </p:txBody>
      </p:sp>
    </p:spTree>
    <p:extLst>
      <p:ext uri="{BB962C8B-B14F-4D97-AF65-F5344CB8AC3E}">
        <p14:creationId xmlns:p14="http://schemas.microsoft.com/office/powerpoint/2010/main" val="128661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AE57B-3C31-F085-2EC3-30E6AF09BBCC}"/>
              </a:ext>
            </a:extLst>
          </p:cNvPr>
          <p:cNvSpPr>
            <a:spLocks noGrp="1"/>
          </p:cNvSpPr>
          <p:nvPr>
            <p:ph type="title"/>
          </p:nvPr>
        </p:nvSpPr>
        <p:spPr/>
        <p:txBody>
          <a:bodyPr/>
          <a:lstStyle/>
          <a:p>
            <a:r>
              <a:rPr lang="en-GB"/>
              <a:t>Conclusion</a:t>
            </a:r>
          </a:p>
        </p:txBody>
      </p:sp>
      <p:pic>
        <p:nvPicPr>
          <p:cNvPr id="5" name="Picture Placeholder 4">
            <a:extLst>
              <a:ext uri="{FF2B5EF4-FFF2-40B4-BE49-F238E27FC236}">
                <a16:creationId xmlns:a16="http://schemas.microsoft.com/office/drawing/2014/main" id="{B3CE4F24-B801-28D7-DBF4-0D393F343595}"/>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13CED0A1-4829-BC78-6047-D4D235F9EC03}"/>
              </a:ext>
            </a:extLst>
          </p:cNvPr>
          <p:cNvSpPr>
            <a:spLocks noGrp="1"/>
          </p:cNvSpPr>
          <p:nvPr>
            <p:ph type="body" sz="half" idx="2"/>
          </p:nvPr>
        </p:nvSpPr>
        <p:spPr/>
        <p:txBody>
          <a:bodyPr/>
          <a:lstStyle/>
          <a:p>
            <a:pPr>
              <a:buFontTx/>
              <a:buChar char="•"/>
            </a:pPr>
            <a:r>
              <a:rPr lang="en-US"/>
              <a:t>Agile or RAD process can be a great way to manage small team projects.</a:t>
            </a:r>
          </a:p>
          <a:p>
            <a:pPr>
              <a:buFontTx/>
              <a:buChar char="•"/>
            </a:pPr>
            <a:r>
              <a:rPr lang="en-US"/>
              <a:t>It allows teams to break down tasks into smaller, more manageable pieces, which can help reduce stress and improve efficiency.</a:t>
            </a:r>
          </a:p>
          <a:p>
            <a:pPr>
              <a:buFontTx/>
              <a:buChar char="•"/>
            </a:pPr>
            <a:r>
              <a:rPr lang="en-US"/>
              <a:t>It also allows teams to adapt to changes quickly and efficiently, which can help reduce costs and improve customer satisfaction.</a:t>
            </a:r>
            <a:endParaRPr lang="en-GB"/>
          </a:p>
        </p:txBody>
      </p:sp>
    </p:spTree>
    <p:extLst>
      <p:ext uri="{BB962C8B-B14F-4D97-AF65-F5344CB8AC3E}">
        <p14:creationId xmlns:p14="http://schemas.microsoft.com/office/powerpoint/2010/main" val="615979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normAutofit/>
          </a:bodyPr>
          <a:lstStyle/>
          <a:p>
            <a:r>
              <a:rPr lang="en-GB" sz="3600" kern="100" dirty="0">
                <a:effectLst/>
                <a:latin typeface="Calibri" panose="020F0502020204030204" pitchFamily="34" charset="0"/>
                <a:ea typeface="Calibri" panose="020F0502020204030204" pitchFamily="34" charset="0"/>
                <a:cs typeface="Arial" panose="020B0604020202020204" pitchFamily="34" charset="0"/>
              </a:rPr>
              <a:t>Unpacking Agile and RAD Through Case Study: "</a:t>
            </a:r>
            <a:r>
              <a:rPr lang="en-GB" sz="3600" kern="100" dirty="0" err="1">
                <a:effectLst/>
                <a:latin typeface="Calibri" panose="020F0502020204030204" pitchFamily="34" charset="0"/>
                <a:ea typeface="Calibri" panose="020F0502020204030204" pitchFamily="34" charset="0"/>
                <a:cs typeface="Arial" panose="020B0604020202020204" pitchFamily="34" charset="0"/>
              </a:rPr>
              <a:t>SmartWeather</a:t>
            </a:r>
            <a:r>
              <a:rPr lang="en-GB" sz="3600" kern="100" dirty="0">
                <a:effectLst/>
                <a:latin typeface="Calibri" panose="020F0502020204030204" pitchFamily="34" charset="0"/>
                <a:ea typeface="Calibri" panose="020F0502020204030204" pitchFamily="34" charset="0"/>
                <a:cs typeface="Arial" panose="020B0604020202020204" pitchFamily="34" charset="0"/>
              </a:rPr>
              <a:t> App"</a:t>
            </a:r>
            <a:endParaRPr lang="en-GB" sz="3600" dirty="0"/>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75678" y="1997563"/>
            <a:ext cx="5476630" cy="3652960"/>
          </a:xfrm>
        </p:spPr>
        <p:txBody>
          <a:bodyPr>
            <a:normAutofit/>
          </a:bodyPr>
          <a:lstStyle/>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Core Principles and Phases of Agile and RAD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Agile: Iterative Development, Customer Collaboration, Responding to Change, and Delivering Functional Software.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RAD: Business Modelling, Data Modelling, Process Modelling, Application Generation, Testing &amp; Turnover.</a:t>
            </a:r>
          </a:p>
          <a:p>
            <a:pPr marL="0" indent="0">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026" name="Picture 2" descr="Agile Development Icons Stock Illustration - Download Image Now - Icon,  Agility, Flexibility - iStock">
            <a:extLst>
              <a:ext uri="{FF2B5EF4-FFF2-40B4-BE49-F238E27FC236}">
                <a16:creationId xmlns:a16="http://schemas.microsoft.com/office/drawing/2014/main" id="{2FCDFF42-D8CD-DB0B-51B4-ED74D87CEC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0208" y="1690687"/>
            <a:ext cx="5103150" cy="36529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apid Application Development (RAD) | Definition, Steps &amp; Full Guide">
            <a:extLst>
              <a:ext uri="{FF2B5EF4-FFF2-40B4-BE49-F238E27FC236}">
                <a16:creationId xmlns:a16="http://schemas.microsoft.com/office/drawing/2014/main" id="{2A50235A-182D-0280-5E44-A539E87FE2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674" y="4456434"/>
            <a:ext cx="3639936" cy="192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401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normAutofit/>
          </a:bodyPr>
          <a:lstStyle/>
          <a:p>
            <a:r>
              <a:rPr lang="en-GB" sz="3600" dirty="0">
                <a:effectLst/>
                <a:latin typeface="Calibri" panose="020F0502020204030204" pitchFamily="34" charset="0"/>
                <a:ea typeface="Calibri" panose="020F0502020204030204" pitchFamily="34" charset="0"/>
                <a:cs typeface="Arial" panose="020B0604020202020204" pitchFamily="34" charset="0"/>
              </a:rPr>
              <a:t>Apply Agile or RAD Methodology in a Simulated Small Team Project</a:t>
            </a:r>
            <a:endParaRPr lang="en-GB" sz="3600" dirty="0"/>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75678" y="1997563"/>
            <a:ext cx="5476630" cy="3652960"/>
          </a:xfrm>
        </p:spPr>
        <p:txBody>
          <a:bodyPr>
            <a:normAutofit/>
          </a:bodyPr>
          <a:lstStyle/>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Application in Small Team Projects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Real-world Utilisation of Agile and RAD in the </a:t>
            </a:r>
            <a:r>
              <a:rPr lang="en-GB" sz="1800" kern="100" dirty="0" err="1">
                <a:effectLst/>
                <a:latin typeface="Calibri" panose="020F0502020204030204" pitchFamily="34" charset="0"/>
                <a:ea typeface="Calibri" panose="020F0502020204030204" pitchFamily="34" charset="0"/>
                <a:cs typeface="Arial" panose="020B0604020202020204" pitchFamily="34" charset="0"/>
              </a:rPr>
              <a:t>SmartWeather</a:t>
            </a:r>
            <a:r>
              <a:rPr lang="en-GB" sz="1800" kern="100" dirty="0">
                <a:effectLst/>
                <a:latin typeface="Calibri" panose="020F0502020204030204" pitchFamily="34" charset="0"/>
                <a:ea typeface="Calibri" panose="020F0502020204030204" pitchFamily="34" charset="0"/>
                <a:cs typeface="Arial" panose="020B0604020202020204" pitchFamily="34" charset="0"/>
              </a:rPr>
              <a:t> App</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Agile: Used for front-end development, Scrum framework adopted.</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RAD: Used for back-end and database architecture.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Outcome: Efficient and user-focused app development.</a:t>
            </a:r>
          </a:p>
          <a:p>
            <a:pPr marL="0" indent="0">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050" name="Picture 2" descr="Rapid Application Development vs. Agile: Differentiating the Two">
            <a:extLst>
              <a:ext uri="{FF2B5EF4-FFF2-40B4-BE49-F238E27FC236}">
                <a16:creationId xmlns:a16="http://schemas.microsoft.com/office/drawing/2014/main" id="{657A7379-F856-79A6-8580-A5DA77FDA9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3437" y="1534381"/>
            <a:ext cx="5476630" cy="2993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740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normAutofit/>
          </a:bodyPr>
          <a:lstStyle/>
          <a:p>
            <a:r>
              <a:rPr lang="en-GB" sz="3600" dirty="0">
                <a:effectLst/>
                <a:latin typeface="Calibri" panose="020F0502020204030204" pitchFamily="34" charset="0"/>
                <a:ea typeface="Calibri" panose="020F0502020204030204" pitchFamily="34" charset="0"/>
                <a:cs typeface="Arial" panose="020B0604020202020204" pitchFamily="34" charset="0"/>
              </a:rPr>
              <a:t>Document the Agile or RAD Process Utilised in the Small Team Project</a:t>
            </a:r>
            <a:endParaRPr lang="en-GB" sz="3600" dirty="0"/>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75678" y="1997563"/>
            <a:ext cx="5476630" cy="3652960"/>
          </a:xfrm>
        </p:spPr>
        <p:txBody>
          <a:bodyPr>
            <a:normAutofit fontScale="92500" lnSpcReduction="10000"/>
          </a:bodyPr>
          <a:lstStyle/>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Documentation of Processes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Importance and Methods of Documentation in Agile and RAD</a:t>
            </a:r>
          </a:p>
          <a:p>
            <a:pPr marL="0" indent="0">
              <a:lnSpc>
                <a:spcPct val="107000"/>
              </a:lnSpc>
              <a:spcAft>
                <a:spcPts val="800"/>
              </a:spcAft>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Agile: User stories, Sprint backlog, and Burndown charts.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RAD: Data models, Prototypes, User feedback.</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Benefits: Accountability, Traceability, and Improved Communication.</a:t>
            </a:r>
          </a:p>
          <a:p>
            <a:pPr marL="0" indent="0">
              <a:buNone/>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076" name="Picture 4" descr="Agile Methodology and System Analysis">
            <a:extLst>
              <a:ext uri="{FF2B5EF4-FFF2-40B4-BE49-F238E27FC236}">
                <a16:creationId xmlns:a16="http://schemas.microsoft.com/office/drawing/2014/main" id="{192272FB-46EF-C367-0C6C-8F4C7A9306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4123" y="1997563"/>
            <a:ext cx="3962400"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929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44"/>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a:t>Use the worksheet to </a:t>
            </a:r>
            <a:r>
              <a:rPr lang="en-GB" b="1"/>
              <a:t>investigate </a:t>
            </a:r>
            <a:r>
              <a:rPr lang="en-GB"/>
              <a:t>and </a:t>
            </a:r>
            <a:r>
              <a:rPr lang="en-GB" b="1"/>
              <a:t>modify </a:t>
            </a:r>
            <a:r>
              <a:rPr lang="en-GB"/>
              <a:t>a chatterbot. </a:t>
            </a:r>
            <a:endParaRPr/>
          </a:p>
        </p:txBody>
      </p:sp>
      <p:sp>
        <p:nvSpPr>
          <p:cNvPr id="616" name="Google Shape;616;p44"/>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Chatterbot</a:t>
            </a:r>
            <a:endParaRPr/>
          </a:p>
        </p:txBody>
      </p:sp>
      <p:pic>
        <p:nvPicPr>
          <p:cNvPr id="618" name="Google Shape;618;p44"/>
          <p:cNvPicPr preferRelativeResize="0"/>
          <p:nvPr/>
        </p:nvPicPr>
        <p:blipFill rotWithShape="1">
          <a:blip r:embed="rId3">
            <a:alphaModFix/>
          </a:blip>
          <a:srcRect t="13909"/>
          <a:stretch/>
        </p:blipFill>
        <p:spPr>
          <a:xfrm>
            <a:off x="6315467" y="2174032"/>
            <a:ext cx="5462000" cy="379963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45"/>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Multiple choice questions</a:t>
            </a:r>
            <a:endParaRPr/>
          </a:p>
        </p:txBody>
      </p:sp>
      <p:sp>
        <p:nvSpPr>
          <p:cNvPr id="625" name="Google Shape;625;p45"/>
          <p:cNvSpPr txBox="1"/>
          <p:nvPr/>
        </p:nvSpPr>
        <p:spPr>
          <a:xfrm>
            <a:off x="7023915" y="853948"/>
            <a:ext cx="5087219" cy="31252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dirty="0">
                <a:solidFill>
                  <a:srgbClr val="FFFFFF"/>
                </a:solidFill>
                <a:highlight>
                  <a:srgbClr val="5B5BA5"/>
                </a:highlight>
                <a:latin typeface="Quicksand"/>
                <a:ea typeface="Quicksand"/>
                <a:cs typeface="Quicksand"/>
                <a:sym typeface="Quicksand"/>
              </a:rPr>
              <a:t> Questions </a:t>
            </a:r>
            <a:r>
              <a:rPr lang="en-GB" sz="2400" dirty="0">
                <a:solidFill>
                  <a:srgbClr val="FFFFFF"/>
                </a:solidFill>
                <a:latin typeface="Quicksand"/>
                <a:ea typeface="Quicksand"/>
                <a:cs typeface="Quicksand"/>
                <a:sym typeface="Quicksand"/>
              </a:rPr>
              <a:t>.</a:t>
            </a:r>
            <a:r>
              <a:rPr lang="en-GB" sz="2400" dirty="0">
                <a:solidFill>
                  <a:srgbClr val="5B5BA5"/>
                </a:solidFill>
                <a:latin typeface="Quicksand"/>
                <a:ea typeface="Quicksand"/>
                <a:cs typeface="Quicksand"/>
                <a:sym typeface="Quicksand"/>
              </a:rPr>
              <a:t> </a:t>
            </a:r>
            <a:endParaRPr sz="2400" dirty="0">
              <a:solidFill>
                <a:srgbClr val="5B5BA5"/>
              </a:solidFill>
              <a:latin typeface="Quicksand"/>
              <a:ea typeface="Quicksand"/>
              <a:cs typeface="Quicksand"/>
              <a:sym typeface="Quicksand"/>
            </a:endParaRPr>
          </a:p>
          <a:p>
            <a:pPr>
              <a:lnSpc>
                <a:spcPct val="112000"/>
              </a:lnSpc>
              <a:spcBef>
                <a:spcPts val="800"/>
              </a:spcBef>
            </a:pPr>
            <a:r>
              <a:rPr lang="en-GB" sz="2400" dirty="0">
                <a:solidFill>
                  <a:srgbClr val="5B5BA5"/>
                </a:solidFill>
                <a:latin typeface="Quicksand"/>
                <a:ea typeface="Quicksand"/>
                <a:cs typeface="Quicksand"/>
                <a:sym typeface="Quicksand"/>
              </a:rPr>
              <a:t>When this program is executed, what will be displayed on the screen, if the user enters </a:t>
            </a:r>
            <a:r>
              <a:rPr lang="en-GB" sz="2400" dirty="0">
                <a:solidFill>
                  <a:srgbClr val="5B5BA5"/>
                </a:solidFill>
                <a:latin typeface="Roboto Mono"/>
                <a:ea typeface="Roboto Mono"/>
                <a:cs typeface="Roboto Mono"/>
                <a:sym typeface="Roboto Mono"/>
              </a:rPr>
              <a:t>Python</a:t>
            </a:r>
            <a:r>
              <a:rPr lang="en-GB" sz="2400" dirty="0">
                <a:solidFill>
                  <a:srgbClr val="5B5BA5"/>
                </a:solidFill>
                <a:latin typeface="Quicksand"/>
                <a:ea typeface="Quicksand"/>
                <a:cs typeface="Quicksand"/>
                <a:sym typeface="Quicksand"/>
              </a:rPr>
              <a:t> at the prompt?</a:t>
            </a:r>
            <a:endParaRPr sz="2400" dirty="0">
              <a:solidFill>
                <a:srgbClr val="5B5BA5"/>
              </a:solidFill>
              <a:latin typeface="Quicksand"/>
              <a:ea typeface="Quicksand"/>
              <a:cs typeface="Quicksand"/>
              <a:sym typeface="Quicksand"/>
            </a:endParaRPr>
          </a:p>
          <a:p>
            <a:pPr marL="609585" indent="-423323">
              <a:lnSpc>
                <a:spcPct val="112000"/>
              </a:lnSpc>
              <a:spcBef>
                <a:spcPts val="1600"/>
              </a:spcBef>
              <a:buClr>
                <a:srgbClr val="5B5BA5"/>
              </a:buClr>
              <a:buSzPts val="1400"/>
              <a:buFont typeface="Quicksand"/>
              <a:buAutoNum type="alphaUcPeriod"/>
            </a:pPr>
            <a:r>
              <a:rPr lang="en-GB" sz="2400" dirty="0">
                <a:solidFill>
                  <a:srgbClr val="5B5BA5"/>
                </a:solidFill>
                <a:latin typeface="Roboto Mono"/>
                <a:ea typeface="Roboto Mono"/>
                <a:cs typeface="Roboto Mono"/>
                <a:sym typeface="Roboto Mono"/>
              </a:rPr>
              <a:t>Wrong, Python is the best!</a:t>
            </a:r>
            <a:endParaRPr sz="2400" dirty="0">
              <a:solidFill>
                <a:srgbClr val="5B5BA5"/>
              </a:solidFill>
              <a:latin typeface="Quicksand"/>
              <a:ea typeface="Quicksand"/>
              <a:cs typeface="Quicksand"/>
              <a:sym typeface="Quicksand"/>
            </a:endParaRPr>
          </a:p>
          <a:p>
            <a:pPr marL="609585" indent="-423323">
              <a:lnSpc>
                <a:spcPct val="112000"/>
              </a:lnSpc>
              <a:buClr>
                <a:srgbClr val="5B5BA5"/>
              </a:buClr>
              <a:buSzPts val="1400"/>
              <a:buFont typeface="Quicksand"/>
              <a:buAutoNum type="alphaUcPeriod"/>
            </a:pPr>
            <a:r>
              <a:rPr lang="en-GB" sz="2400" dirty="0">
                <a:solidFill>
                  <a:srgbClr val="5B5BA5"/>
                </a:solidFill>
                <a:latin typeface="Roboto Mono"/>
                <a:ea typeface="Roboto Mono"/>
                <a:cs typeface="Roboto Mono"/>
                <a:sym typeface="Roboto Mono"/>
              </a:rPr>
              <a:t>Hello Pythonista</a:t>
            </a:r>
            <a:endParaRPr sz="2400" dirty="0">
              <a:solidFill>
                <a:srgbClr val="5B5BA5"/>
              </a:solidFill>
              <a:latin typeface="Roboto Mono"/>
              <a:ea typeface="Roboto Mono"/>
              <a:cs typeface="Roboto Mono"/>
              <a:sym typeface="Roboto Mono"/>
            </a:endParaRPr>
          </a:p>
          <a:p>
            <a:pPr marL="609585" indent="-423323">
              <a:lnSpc>
                <a:spcPct val="112000"/>
              </a:lnSpc>
              <a:buClr>
                <a:srgbClr val="5B5BA5"/>
              </a:buClr>
              <a:buSzPts val="1400"/>
              <a:buFont typeface="Roboto Mono"/>
              <a:buAutoNum type="alphaUcPeriod"/>
            </a:pPr>
            <a:r>
              <a:rPr lang="en-GB" sz="2400" dirty="0">
                <a:solidFill>
                  <a:srgbClr val="5B5BA5"/>
                </a:solidFill>
                <a:latin typeface="Roboto Mono"/>
                <a:ea typeface="Roboto Mono"/>
                <a:cs typeface="Roboto Mono"/>
                <a:sym typeface="Roboto Mono"/>
              </a:rPr>
              <a:t>Hello, Pythonista</a:t>
            </a:r>
            <a:endParaRPr sz="2400" dirty="0">
              <a:solidFill>
                <a:srgbClr val="5B5BA5"/>
              </a:solidFill>
              <a:latin typeface="Roboto Mono"/>
              <a:ea typeface="Roboto Mono"/>
              <a:cs typeface="Roboto Mono"/>
              <a:sym typeface="Roboto Mono"/>
            </a:endParaRPr>
          </a:p>
          <a:p>
            <a:pPr marL="609585">
              <a:lnSpc>
                <a:spcPct val="112000"/>
              </a:lnSpc>
            </a:pPr>
            <a:r>
              <a:rPr lang="en-GB" sz="2400" dirty="0">
                <a:solidFill>
                  <a:srgbClr val="5B5BA5"/>
                </a:solidFill>
                <a:latin typeface="Roboto Mono"/>
                <a:ea typeface="Roboto Mono"/>
                <a:cs typeface="Roboto Mono"/>
                <a:sym typeface="Roboto Mono"/>
              </a:rPr>
              <a:t>Wrong, Python is the best!</a:t>
            </a:r>
            <a:endParaRPr sz="2400" dirty="0">
              <a:solidFill>
                <a:srgbClr val="5B5BA5"/>
              </a:solidFill>
              <a:latin typeface="Roboto Mono"/>
              <a:ea typeface="Roboto Mono"/>
              <a:cs typeface="Roboto Mono"/>
              <a:sym typeface="Roboto Mono"/>
            </a:endParaRPr>
          </a:p>
          <a:p>
            <a:pPr marL="609585" indent="-423323">
              <a:lnSpc>
                <a:spcPct val="112000"/>
              </a:lnSpc>
              <a:buClr>
                <a:srgbClr val="5B5BA5"/>
              </a:buClr>
              <a:buSzPts val="1400"/>
              <a:buFont typeface="Quicksand"/>
              <a:buAutoNum type="alphaUcPeriod"/>
            </a:pPr>
            <a:r>
              <a:rPr lang="en-GB" sz="2400" dirty="0">
                <a:solidFill>
                  <a:srgbClr val="5B5BA5"/>
                </a:solidFill>
                <a:latin typeface="Quicksand"/>
                <a:ea typeface="Quicksand"/>
                <a:cs typeface="Quicksand"/>
                <a:sym typeface="Quicksand"/>
              </a:rPr>
              <a:t>There is an error in the program</a:t>
            </a:r>
            <a:endParaRPr sz="2400" dirty="0">
              <a:solidFill>
                <a:srgbClr val="5B5BA5"/>
              </a:solidFill>
              <a:latin typeface="Quicksand"/>
              <a:ea typeface="Quicksand"/>
              <a:cs typeface="Quicksand"/>
              <a:sym typeface="Quicksand"/>
            </a:endParaRPr>
          </a:p>
        </p:txBody>
      </p:sp>
      <p:sp>
        <p:nvSpPr>
          <p:cNvPr id="626" name="Google Shape;626;p45"/>
          <p:cNvSpPr txBox="1"/>
          <p:nvPr/>
        </p:nvSpPr>
        <p:spPr>
          <a:xfrm>
            <a:off x="414533" y="2253133"/>
            <a:ext cx="6565600" cy="2294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print("Name the best programming language?")</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language = input()</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if language == "Python":</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    print("Hello Pythonista")</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else:</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    print("Wrong, Python is the best!")</a:t>
            </a:r>
            <a:endParaRPr sz="2400">
              <a:latin typeface="Roboto Mono"/>
              <a:ea typeface="Roboto Mono"/>
              <a:cs typeface="Roboto Mono"/>
              <a:sym typeface="Roboto Mono"/>
            </a:endParaRPr>
          </a:p>
          <a:p>
            <a:pPr>
              <a:lnSpc>
                <a:spcPct val="115000"/>
              </a:lnSpc>
            </a:pPr>
            <a:endParaRPr sz="2400">
              <a:latin typeface="Roboto Mono"/>
              <a:ea typeface="Roboto Mono"/>
              <a:cs typeface="Roboto Mono"/>
              <a:sym typeface="Roboto Mono"/>
            </a:endParaRPr>
          </a:p>
        </p:txBody>
      </p:sp>
      <p:sp>
        <p:nvSpPr>
          <p:cNvPr id="627" name="Google Shape;627;p45"/>
          <p:cNvSpPr/>
          <p:nvPr/>
        </p:nvSpPr>
        <p:spPr>
          <a:xfrm>
            <a:off x="7272219" y="3071398"/>
            <a:ext cx="240000" cy="240000"/>
          </a:xfrm>
          <a:prstGeom prst="ellipse">
            <a:avLst/>
          </a:prstGeom>
          <a:solidFill>
            <a:srgbClr val="5B5BA5"/>
          </a:solidFill>
          <a:ln>
            <a:noFill/>
          </a:ln>
        </p:spPr>
        <p:txBody>
          <a:bodyPr spcFirstLastPara="1" wrap="square" lIns="0" tIns="0" rIns="0" bIns="0" anchor="ctr" anchorCtr="0">
            <a:noAutofit/>
          </a:bodyPr>
          <a:lstStyle/>
          <a:p>
            <a:pPr algn="ctr"/>
            <a:r>
              <a:rPr lang="en-GB" sz="1333" dirty="0">
                <a:solidFill>
                  <a:srgbClr val="FFFFFF"/>
                </a:solidFill>
                <a:latin typeface="Quicksand"/>
                <a:ea typeface="Quicksand"/>
                <a:cs typeface="Quicksand"/>
                <a:sym typeface="Quicksand"/>
              </a:rPr>
              <a:t>1</a:t>
            </a:r>
            <a:endParaRPr sz="1333" dirty="0">
              <a:solidFill>
                <a:srgbClr val="FFFFFF"/>
              </a:solidFill>
              <a:latin typeface="Quicksand"/>
              <a:ea typeface="Quicksand"/>
              <a:cs typeface="Quicksand"/>
              <a:sym typeface="Quicksand"/>
            </a:endParaRPr>
          </a:p>
        </p:txBody>
      </p:sp>
      <p:sp>
        <p:nvSpPr>
          <p:cNvPr id="628" name="Google Shape;628;p45"/>
          <p:cNvSpPr/>
          <p:nvPr/>
        </p:nvSpPr>
        <p:spPr>
          <a:xfrm>
            <a:off x="7262634" y="4286963"/>
            <a:ext cx="240000" cy="240000"/>
          </a:xfrm>
          <a:prstGeom prst="ellipse">
            <a:avLst/>
          </a:prstGeom>
          <a:solidFill>
            <a:srgbClr val="5B5BA5"/>
          </a:solidFill>
          <a:ln>
            <a:noFill/>
          </a:ln>
        </p:spPr>
        <p:txBody>
          <a:bodyPr spcFirstLastPara="1" wrap="square" lIns="0" tIns="0" rIns="0" bIns="0" anchor="ctr" anchorCtr="0">
            <a:noAutofit/>
          </a:bodyPr>
          <a:lstStyle/>
          <a:p>
            <a:pPr algn="ctr"/>
            <a:r>
              <a:rPr lang="en-GB" sz="1333">
                <a:solidFill>
                  <a:srgbClr val="FFFFFF"/>
                </a:solidFill>
                <a:latin typeface="Quicksand"/>
                <a:ea typeface="Quicksand"/>
                <a:cs typeface="Quicksand"/>
                <a:sym typeface="Quicksand"/>
              </a:rPr>
              <a:t>3</a:t>
            </a:r>
            <a:endParaRPr sz="1333">
              <a:solidFill>
                <a:srgbClr val="FFFFFF"/>
              </a:solidFill>
              <a:latin typeface="Quicksand"/>
              <a:ea typeface="Quicksand"/>
              <a:cs typeface="Quicksand"/>
              <a:sym typeface="Quicksand"/>
            </a:endParaRPr>
          </a:p>
        </p:txBody>
      </p:sp>
      <p:sp>
        <p:nvSpPr>
          <p:cNvPr id="629" name="Google Shape;629;p45"/>
          <p:cNvSpPr/>
          <p:nvPr/>
        </p:nvSpPr>
        <p:spPr>
          <a:xfrm>
            <a:off x="7270099" y="5463728"/>
            <a:ext cx="240000" cy="240000"/>
          </a:xfrm>
          <a:prstGeom prst="ellipse">
            <a:avLst/>
          </a:prstGeom>
          <a:solidFill>
            <a:srgbClr val="5B5BA5"/>
          </a:solidFill>
          <a:ln>
            <a:noFill/>
          </a:ln>
        </p:spPr>
        <p:txBody>
          <a:bodyPr spcFirstLastPara="1" wrap="square" lIns="0" tIns="0" rIns="0" bIns="0" anchor="ctr" anchorCtr="0">
            <a:noAutofit/>
          </a:bodyPr>
          <a:lstStyle/>
          <a:p>
            <a:pPr algn="ctr"/>
            <a:r>
              <a:rPr lang="en-GB" sz="1333" dirty="0">
                <a:solidFill>
                  <a:srgbClr val="FFFFFF"/>
                </a:solidFill>
                <a:latin typeface="Quicksand"/>
                <a:ea typeface="Quicksand"/>
                <a:cs typeface="Quicksand"/>
                <a:sym typeface="Quicksand"/>
              </a:rPr>
              <a:t>4</a:t>
            </a:r>
            <a:endParaRPr sz="1333" dirty="0">
              <a:solidFill>
                <a:srgbClr val="FFFFFF"/>
              </a:solidFill>
              <a:latin typeface="Quicksand"/>
              <a:ea typeface="Quicksand"/>
              <a:cs typeface="Quicksand"/>
              <a:sym typeface="Quicksand"/>
            </a:endParaRPr>
          </a:p>
        </p:txBody>
      </p:sp>
      <p:grpSp>
        <p:nvGrpSpPr>
          <p:cNvPr id="630" name="Google Shape;630;p45"/>
          <p:cNvGrpSpPr/>
          <p:nvPr/>
        </p:nvGrpSpPr>
        <p:grpSpPr>
          <a:xfrm>
            <a:off x="6982099" y="3737713"/>
            <a:ext cx="520535" cy="306067"/>
            <a:chOff x="5235174" y="2560960"/>
            <a:chExt cx="390401" cy="229550"/>
          </a:xfrm>
        </p:grpSpPr>
        <p:sp>
          <p:nvSpPr>
            <p:cNvPr id="631" name="Google Shape;631;p45"/>
            <p:cNvSpPr/>
            <p:nvPr/>
          </p:nvSpPr>
          <p:spPr>
            <a:xfrm>
              <a:off x="5409575" y="2574510"/>
              <a:ext cx="216000" cy="216000"/>
            </a:xfrm>
            <a:prstGeom prst="ellipse">
              <a:avLst/>
            </a:prstGeom>
            <a:noFill/>
            <a:ln w="9525" cap="flat" cmpd="sng">
              <a:solidFill>
                <a:srgbClr val="5B5BA5"/>
              </a:solidFill>
              <a:prstDash val="solid"/>
              <a:round/>
              <a:headEnd type="none" w="sm" len="sm"/>
              <a:tailEnd type="none" w="sm" len="sm"/>
            </a:ln>
          </p:spPr>
          <p:txBody>
            <a:bodyPr spcFirstLastPara="1" wrap="square" lIns="0" tIns="0" rIns="0" bIns="0" anchor="ctr" anchorCtr="0">
              <a:noAutofit/>
            </a:bodyPr>
            <a:lstStyle/>
            <a:p>
              <a:pPr algn="ctr"/>
              <a:endParaRPr sz="1333">
                <a:solidFill>
                  <a:srgbClr val="FFFFFF"/>
                </a:solidFill>
                <a:latin typeface="Quicksand"/>
                <a:ea typeface="Quicksand"/>
                <a:cs typeface="Quicksand"/>
                <a:sym typeface="Quicksand"/>
              </a:endParaRPr>
            </a:p>
          </p:txBody>
        </p:sp>
        <p:sp>
          <p:nvSpPr>
            <p:cNvPr id="632" name="Google Shape;632;p45"/>
            <p:cNvSpPr/>
            <p:nvPr/>
          </p:nvSpPr>
          <p:spPr>
            <a:xfrm>
              <a:off x="5235174" y="2560960"/>
              <a:ext cx="216000" cy="216000"/>
            </a:xfrm>
            <a:prstGeom prst="ellipse">
              <a:avLst/>
            </a:prstGeom>
            <a:noFill/>
            <a:ln>
              <a:noFill/>
            </a:ln>
          </p:spPr>
          <p:txBody>
            <a:bodyPr spcFirstLastPara="1" wrap="square" lIns="0" tIns="0" rIns="0" bIns="0" anchor="ctr" anchorCtr="0">
              <a:noAutofit/>
            </a:bodyPr>
            <a:lstStyle/>
            <a:p>
              <a:pPr algn="ctr"/>
              <a:r>
                <a:rPr lang="en-GB" sz="1333">
                  <a:solidFill>
                    <a:srgbClr val="5B5BA5"/>
                  </a:solidFill>
                  <a:latin typeface="Quicksand"/>
                  <a:ea typeface="Quicksand"/>
                  <a:cs typeface="Quicksand"/>
                  <a:sym typeface="Quicksand"/>
                </a:rPr>
                <a:t>▹</a:t>
              </a:r>
              <a:endParaRPr sz="1333">
                <a:solidFill>
                  <a:srgbClr val="5B5BA5"/>
                </a:solidFill>
                <a:latin typeface="Quicksand"/>
                <a:ea typeface="Quicksand"/>
                <a:cs typeface="Quicksand"/>
                <a:sym typeface="Quicksand"/>
              </a:endParaRPr>
            </a:p>
          </p:txBody>
        </p:sp>
      </p:grpSp>
      <p:sp>
        <p:nvSpPr>
          <p:cNvPr id="633" name="Google Shape;633;p45"/>
          <p:cNvSpPr/>
          <p:nvPr/>
        </p:nvSpPr>
        <p:spPr>
          <a:xfrm>
            <a:off x="7238633" y="3779780"/>
            <a:ext cx="240000" cy="240000"/>
          </a:xfrm>
          <a:prstGeom prst="ellipse">
            <a:avLst/>
          </a:prstGeom>
          <a:solidFill>
            <a:srgbClr val="5B5BA5"/>
          </a:solidFill>
          <a:ln>
            <a:noFill/>
          </a:ln>
        </p:spPr>
        <p:txBody>
          <a:bodyPr spcFirstLastPara="1" wrap="square" lIns="0" tIns="0" rIns="0" bIns="0" anchor="ctr" anchorCtr="0">
            <a:noAutofit/>
          </a:bodyPr>
          <a:lstStyle/>
          <a:p>
            <a:pPr algn="ctr"/>
            <a:r>
              <a:rPr lang="en-GB" sz="1333">
                <a:solidFill>
                  <a:srgbClr val="FFFFFF"/>
                </a:solidFill>
                <a:latin typeface="Quicksand"/>
                <a:ea typeface="Quicksand"/>
                <a:cs typeface="Quicksand"/>
                <a:sym typeface="Quicksand"/>
              </a:rPr>
              <a:t>2</a:t>
            </a:r>
            <a:endParaRPr sz="1333">
              <a:solidFill>
                <a:srgbClr val="FFFFFF"/>
              </a:solidFill>
              <a:latin typeface="Quicksand"/>
              <a:ea typeface="Quicksand"/>
              <a:cs typeface="Quicksand"/>
              <a:sym typeface="Quicksan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6"/>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Multiple choice questions</a:t>
            </a:r>
            <a:endParaRPr/>
          </a:p>
        </p:txBody>
      </p:sp>
      <p:sp>
        <p:nvSpPr>
          <p:cNvPr id="640" name="Google Shape;640;p46"/>
          <p:cNvSpPr txBox="1"/>
          <p:nvPr/>
        </p:nvSpPr>
        <p:spPr>
          <a:xfrm>
            <a:off x="7022933" y="690533"/>
            <a:ext cx="4753200" cy="31252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dirty="0">
                <a:solidFill>
                  <a:srgbClr val="FFFFFF"/>
                </a:solidFill>
                <a:highlight>
                  <a:srgbClr val="5B5BA5"/>
                </a:highlight>
                <a:latin typeface="Quicksand"/>
                <a:ea typeface="Quicksand"/>
                <a:cs typeface="Quicksand"/>
                <a:sym typeface="Quicksand"/>
              </a:rPr>
              <a:t> Questions </a:t>
            </a:r>
            <a:r>
              <a:rPr lang="en-GB" sz="2400" dirty="0">
                <a:solidFill>
                  <a:srgbClr val="FFFFFF"/>
                </a:solidFill>
                <a:latin typeface="Quicksand"/>
                <a:ea typeface="Quicksand"/>
                <a:cs typeface="Quicksand"/>
                <a:sym typeface="Quicksand"/>
              </a:rPr>
              <a:t>.</a:t>
            </a:r>
            <a:r>
              <a:rPr lang="en-GB" sz="2400" dirty="0">
                <a:solidFill>
                  <a:srgbClr val="5B5BA5"/>
                </a:solidFill>
                <a:latin typeface="Quicksand"/>
                <a:ea typeface="Quicksand"/>
                <a:cs typeface="Quicksand"/>
                <a:sym typeface="Quicksand"/>
              </a:rPr>
              <a:t> </a:t>
            </a:r>
            <a:endParaRPr sz="2400" dirty="0">
              <a:solidFill>
                <a:srgbClr val="5B5BA5"/>
              </a:solidFill>
              <a:latin typeface="Quicksand"/>
              <a:ea typeface="Quicksand"/>
              <a:cs typeface="Quicksand"/>
              <a:sym typeface="Quicksand"/>
            </a:endParaRPr>
          </a:p>
          <a:p>
            <a:pPr>
              <a:lnSpc>
                <a:spcPct val="112000"/>
              </a:lnSpc>
              <a:spcBef>
                <a:spcPts val="800"/>
              </a:spcBef>
            </a:pPr>
            <a:r>
              <a:rPr lang="en-GB" sz="2400" dirty="0">
                <a:solidFill>
                  <a:srgbClr val="5B5BA5"/>
                </a:solidFill>
                <a:latin typeface="Quicksand"/>
                <a:ea typeface="Quicksand"/>
                <a:cs typeface="Quicksand"/>
                <a:sym typeface="Quicksand"/>
              </a:rPr>
              <a:t>When this program is executed, what will be displayed on the screen if the user enters </a:t>
            </a:r>
            <a:r>
              <a:rPr lang="en-GB" sz="2400" dirty="0">
                <a:solidFill>
                  <a:srgbClr val="5B5BA5"/>
                </a:solidFill>
                <a:latin typeface="Roboto Mono"/>
                <a:ea typeface="Roboto Mono"/>
                <a:cs typeface="Roboto Mono"/>
                <a:sym typeface="Roboto Mono"/>
              </a:rPr>
              <a:t>0</a:t>
            </a:r>
            <a:r>
              <a:rPr lang="en-GB" sz="2400" dirty="0">
                <a:solidFill>
                  <a:srgbClr val="5B5BA5"/>
                </a:solidFill>
                <a:latin typeface="Quicksand"/>
                <a:ea typeface="Quicksand"/>
                <a:cs typeface="Quicksand"/>
                <a:sym typeface="Quicksand"/>
              </a:rPr>
              <a:t> at the prompt?</a:t>
            </a:r>
            <a:endParaRPr sz="2400" dirty="0">
              <a:solidFill>
                <a:srgbClr val="5B5BA5"/>
              </a:solidFill>
              <a:latin typeface="Quicksand"/>
              <a:ea typeface="Quicksand"/>
              <a:cs typeface="Quicksand"/>
              <a:sym typeface="Quicksand"/>
            </a:endParaRPr>
          </a:p>
          <a:p>
            <a:pPr marL="609585" indent="-423323">
              <a:lnSpc>
                <a:spcPct val="112000"/>
              </a:lnSpc>
              <a:spcBef>
                <a:spcPts val="1600"/>
              </a:spcBef>
              <a:buClr>
                <a:srgbClr val="5B5BA5"/>
              </a:buClr>
              <a:buSzPts val="1400"/>
              <a:buFont typeface="Quicksand"/>
              <a:buAutoNum type="alphaUcPeriod"/>
            </a:pPr>
            <a:r>
              <a:rPr lang="en-GB" sz="2400" dirty="0">
                <a:solidFill>
                  <a:srgbClr val="5B5BA5"/>
                </a:solidFill>
                <a:latin typeface="Roboto Mono"/>
                <a:ea typeface="Roboto Mono"/>
                <a:cs typeface="Roboto Mono"/>
                <a:sym typeface="Roboto Mono"/>
              </a:rPr>
              <a:t>0 is positive</a:t>
            </a:r>
            <a:br>
              <a:rPr lang="en-GB" sz="2400" dirty="0">
                <a:solidFill>
                  <a:srgbClr val="5B5BA5"/>
                </a:solidFill>
                <a:latin typeface="Roboto Mono"/>
                <a:ea typeface="Roboto Mono"/>
                <a:cs typeface="Roboto Mono"/>
                <a:sym typeface="Roboto Mono"/>
              </a:rPr>
            </a:br>
            <a:r>
              <a:rPr lang="en-GB" sz="2400" dirty="0">
                <a:solidFill>
                  <a:srgbClr val="5B5BA5"/>
                </a:solidFill>
                <a:latin typeface="Roboto Mono"/>
                <a:ea typeface="Roboto Mono"/>
                <a:cs typeface="Roboto Mono"/>
                <a:sym typeface="Roboto Mono"/>
              </a:rPr>
              <a:t>0 is negative</a:t>
            </a:r>
            <a:endParaRPr sz="2400" dirty="0">
              <a:solidFill>
                <a:srgbClr val="5B5BA5"/>
              </a:solidFill>
              <a:latin typeface="Roboto Mono"/>
              <a:ea typeface="Roboto Mono"/>
              <a:cs typeface="Roboto Mono"/>
              <a:sym typeface="Roboto Mono"/>
            </a:endParaRPr>
          </a:p>
          <a:p>
            <a:pPr marL="609585" indent="-423323">
              <a:lnSpc>
                <a:spcPct val="112000"/>
              </a:lnSpc>
              <a:buClr>
                <a:srgbClr val="5B5BA5"/>
              </a:buClr>
              <a:buSzPts val="1400"/>
              <a:buFont typeface="Roboto Mono"/>
              <a:buAutoNum type="alphaUcPeriod"/>
            </a:pPr>
            <a:r>
              <a:rPr lang="en-GB" sz="2400" dirty="0">
                <a:solidFill>
                  <a:srgbClr val="5B5BA5"/>
                </a:solidFill>
                <a:latin typeface="Roboto Mono"/>
                <a:ea typeface="Roboto Mono"/>
                <a:cs typeface="Roboto Mono"/>
                <a:sym typeface="Roboto Mono"/>
              </a:rPr>
              <a:t>0 is negative</a:t>
            </a:r>
            <a:endParaRPr sz="2400" dirty="0">
              <a:solidFill>
                <a:srgbClr val="5B5BA5"/>
              </a:solidFill>
              <a:latin typeface="Roboto Mono"/>
              <a:ea typeface="Roboto Mono"/>
              <a:cs typeface="Roboto Mono"/>
              <a:sym typeface="Roboto Mono"/>
            </a:endParaRPr>
          </a:p>
          <a:p>
            <a:pPr marL="609585" indent="-423323">
              <a:lnSpc>
                <a:spcPct val="112000"/>
              </a:lnSpc>
              <a:buClr>
                <a:srgbClr val="5B5BA5"/>
              </a:buClr>
              <a:buSzPts val="1400"/>
              <a:buFont typeface="Roboto Mono"/>
              <a:buAutoNum type="alphaUcPeriod"/>
            </a:pPr>
            <a:r>
              <a:rPr lang="en-GB" sz="2400" dirty="0">
                <a:solidFill>
                  <a:srgbClr val="5B5BA5"/>
                </a:solidFill>
                <a:latin typeface="Roboto Mono"/>
                <a:ea typeface="Roboto Mono"/>
                <a:cs typeface="Roboto Mono"/>
                <a:sym typeface="Roboto Mono"/>
              </a:rPr>
              <a:t>0 is positive</a:t>
            </a:r>
            <a:endParaRPr sz="2400" dirty="0">
              <a:solidFill>
                <a:srgbClr val="5B5BA5"/>
              </a:solidFill>
              <a:latin typeface="Roboto Mono"/>
              <a:ea typeface="Roboto Mono"/>
              <a:cs typeface="Roboto Mono"/>
              <a:sym typeface="Roboto Mono"/>
            </a:endParaRPr>
          </a:p>
          <a:p>
            <a:pPr marL="609585" indent="-423323">
              <a:lnSpc>
                <a:spcPct val="112000"/>
              </a:lnSpc>
              <a:buClr>
                <a:srgbClr val="5B5BA5"/>
              </a:buClr>
              <a:buSzPts val="1400"/>
              <a:buFont typeface="Quicksand"/>
              <a:buAutoNum type="alphaUcPeriod"/>
            </a:pPr>
            <a:r>
              <a:rPr lang="en-GB" sz="2400" dirty="0">
                <a:solidFill>
                  <a:srgbClr val="5B5BA5"/>
                </a:solidFill>
                <a:latin typeface="Quicksand"/>
                <a:ea typeface="Quicksand"/>
                <a:cs typeface="Quicksand"/>
                <a:sym typeface="Quicksand"/>
              </a:rPr>
              <a:t>There is an error in the program</a:t>
            </a:r>
            <a:endParaRPr sz="2400" dirty="0">
              <a:solidFill>
                <a:srgbClr val="5B5BA5"/>
              </a:solidFill>
              <a:latin typeface="Quicksand"/>
              <a:ea typeface="Quicksand"/>
              <a:cs typeface="Quicksand"/>
              <a:sym typeface="Quicksand"/>
            </a:endParaRPr>
          </a:p>
        </p:txBody>
      </p:sp>
      <p:sp>
        <p:nvSpPr>
          <p:cNvPr id="641" name="Google Shape;641;p46"/>
          <p:cNvSpPr txBox="1"/>
          <p:nvPr/>
        </p:nvSpPr>
        <p:spPr>
          <a:xfrm>
            <a:off x="414533" y="2253133"/>
            <a:ext cx="6565600" cy="22944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latin typeface="Roboto Mono"/>
                <a:ea typeface="Roboto Mono"/>
                <a:cs typeface="Roboto Mono"/>
                <a:sym typeface="Roboto Mono"/>
              </a:rPr>
              <a:t>print("Enter a number")</a:t>
            </a:r>
            <a:endParaRPr sz="2400" dirty="0">
              <a:latin typeface="Roboto Mono"/>
              <a:ea typeface="Roboto Mono"/>
              <a:cs typeface="Roboto Mono"/>
              <a:sym typeface="Roboto Mono"/>
            </a:endParaRPr>
          </a:p>
          <a:p>
            <a:pPr>
              <a:lnSpc>
                <a:spcPct val="115000"/>
              </a:lnSpc>
            </a:pPr>
            <a:r>
              <a:rPr lang="en-GB" sz="2400" dirty="0">
                <a:latin typeface="Roboto Mono"/>
                <a:ea typeface="Roboto Mono"/>
                <a:cs typeface="Roboto Mono"/>
                <a:sym typeface="Roboto Mono"/>
              </a:rPr>
              <a:t>number = int(input())</a:t>
            </a:r>
            <a:endParaRPr sz="2400" dirty="0">
              <a:latin typeface="Roboto Mono"/>
              <a:ea typeface="Roboto Mono"/>
              <a:cs typeface="Roboto Mono"/>
              <a:sym typeface="Roboto Mono"/>
            </a:endParaRPr>
          </a:p>
          <a:p>
            <a:pPr>
              <a:lnSpc>
                <a:spcPct val="115000"/>
              </a:lnSpc>
            </a:pPr>
            <a:r>
              <a:rPr lang="en-GB" sz="2400" dirty="0">
                <a:latin typeface="Roboto Mono"/>
                <a:ea typeface="Roboto Mono"/>
                <a:cs typeface="Roboto Mono"/>
                <a:sym typeface="Roboto Mono"/>
              </a:rPr>
              <a:t>if number &gt; 0:</a:t>
            </a:r>
            <a:endParaRPr sz="2400" dirty="0">
              <a:latin typeface="Roboto Mono"/>
              <a:ea typeface="Roboto Mono"/>
              <a:cs typeface="Roboto Mono"/>
              <a:sym typeface="Roboto Mono"/>
            </a:endParaRPr>
          </a:p>
          <a:p>
            <a:pPr>
              <a:lnSpc>
                <a:spcPct val="115000"/>
              </a:lnSpc>
            </a:pPr>
            <a:r>
              <a:rPr lang="en-GB" sz="2400" dirty="0">
                <a:latin typeface="Roboto Mono"/>
                <a:ea typeface="Roboto Mono"/>
                <a:cs typeface="Roboto Mono"/>
                <a:sym typeface="Roboto Mono"/>
              </a:rPr>
              <a:t>    print(f"{number}, is positive")</a:t>
            </a:r>
            <a:endParaRPr sz="2400" dirty="0">
              <a:latin typeface="Roboto Mono"/>
              <a:ea typeface="Roboto Mono"/>
              <a:cs typeface="Roboto Mono"/>
              <a:sym typeface="Roboto Mono"/>
            </a:endParaRPr>
          </a:p>
          <a:p>
            <a:pPr>
              <a:lnSpc>
                <a:spcPct val="115000"/>
              </a:lnSpc>
            </a:pPr>
            <a:r>
              <a:rPr lang="en-GB" sz="2400" dirty="0">
                <a:latin typeface="Roboto Mono"/>
                <a:ea typeface="Roboto Mono"/>
                <a:cs typeface="Roboto Mono"/>
                <a:sym typeface="Roboto Mono"/>
              </a:rPr>
              <a:t>else:</a:t>
            </a:r>
            <a:endParaRPr sz="2400" dirty="0">
              <a:latin typeface="Roboto Mono"/>
              <a:ea typeface="Roboto Mono"/>
              <a:cs typeface="Roboto Mono"/>
              <a:sym typeface="Roboto Mono"/>
            </a:endParaRPr>
          </a:p>
          <a:p>
            <a:pPr>
              <a:lnSpc>
                <a:spcPct val="115000"/>
              </a:lnSpc>
            </a:pPr>
            <a:r>
              <a:rPr lang="en-GB" sz="2400" dirty="0">
                <a:latin typeface="Roboto Mono"/>
                <a:ea typeface="Roboto Mono"/>
                <a:cs typeface="Roboto Mono"/>
                <a:sym typeface="Roboto Mono"/>
              </a:rPr>
              <a:t>    print(f"{number}, is negative")</a:t>
            </a:r>
            <a:endParaRPr sz="2400" dirty="0">
              <a:latin typeface="Roboto Mono"/>
              <a:ea typeface="Roboto Mono"/>
              <a:cs typeface="Roboto Mono"/>
              <a:sym typeface="Roboto Mono"/>
            </a:endParaRPr>
          </a:p>
          <a:p>
            <a:pPr>
              <a:lnSpc>
                <a:spcPct val="115000"/>
              </a:lnSpc>
            </a:pPr>
            <a:endParaRPr sz="2400" dirty="0">
              <a:latin typeface="Roboto Mono"/>
              <a:ea typeface="Roboto Mono"/>
              <a:cs typeface="Roboto Mono"/>
              <a:sym typeface="Roboto Mono"/>
            </a:endParaRPr>
          </a:p>
          <a:p>
            <a:pPr>
              <a:lnSpc>
                <a:spcPct val="115000"/>
              </a:lnSpc>
            </a:pPr>
            <a:endParaRPr sz="2400" dirty="0">
              <a:latin typeface="Roboto Mono"/>
              <a:ea typeface="Roboto Mono"/>
              <a:cs typeface="Roboto Mono"/>
              <a:sym typeface="Roboto Mono"/>
            </a:endParaRPr>
          </a:p>
        </p:txBody>
      </p:sp>
      <p:sp>
        <p:nvSpPr>
          <p:cNvPr id="642" name="Google Shape;642;p46"/>
          <p:cNvSpPr/>
          <p:nvPr/>
        </p:nvSpPr>
        <p:spPr>
          <a:xfrm>
            <a:off x="7262634" y="2821156"/>
            <a:ext cx="240000" cy="240000"/>
          </a:xfrm>
          <a:prstGeom prst="ellipse">
            <a:avLst/>
          </a:prstGeom>
          <a:solidFill>
            <a:srgbClr val="5B5BA5"/>
          </a:solidFill>
          <a:ln>
            <a:noFill/>
          </a:ln>
        </p:spPr>
        <p:txBody>
          <a:bodyPr spcFirstLastPara="1" wrap="square" lIns="0" tIns="0" rIns="0" bIns="0" anchor="ctr" anchorCtr="0">
            <a:noAutofit/>
          </a:bodyPr>
          <a:lstStyle/>
          <a:p>
            <a:pPr algn="ctr"/>
            <a:r>
              <a:rPr lang="en-GB" sz="1333">
                <a:solidFill>
                  <a:srgbClr val="FFFFFF"/>
                </a:solidFill>
                <a:latin typeface="Quicksand"/>
                <a:ea typeface="Quicksand"/>
                <a:cs typeface="Quicksand"/>
                <a:sym typeface="Quicksand"/>
              </a:rPr>
              <a:t>1</a:t>
            </a:r>
            <a:endParaRPr sz="1333">
              <a:solidFill>
                <a:srgbClr val="FFFFFF"/>
              </a:solidFill>
              <a:latin typeface="Quicksand"/>
              <a:ea typeface="Quicksand"/>
              <a:cs typeface="Quicksand"/>
              <a:sym typeface="Quicksand"/>
            </a:endParaRPr>
          </a:p>
        </p:txBody>
      </p:sp>
      <p:sp>
        <p:nvSpPr>
          <p:cNvPr id="643" name="Google Shape;643;p46"/>
          <p:cNvSpPr/>
          <p:nvPr/>
        </p:nvSpPr>
        <p:spPr>
          <a:xfrm>
            <a:off x="7276210" y="4156290"/>
            <a:ext cx="240000" cy="240000"/>
          </a:xfrm>
          <a:prstGeom prst="ellipse">
            <a:avLst/>
          </a:prstGeom>
          <a:solidFill>
            <a:srgbClr val="5B5BA5"/>
          </a:solidFill>
          <a:ln>
            <a:noFill/>
          </a:ln>
        </p:spPr>
        <p:txBody>
          <a:bodyPr spcFirstLastPara="1" wrap="square" lIns="0" tIns="0" rIns="0" bIns="0" anchor="ctr" anchorCtr="0">
            <a:noAutofit/>
          </a:bodyPr>
          <a:lstStyle/>
          <a:p>
            <a:pPr algn="ctr"/>
            <a:r>
              <a:rPr lang="en-GB" sz="1333" dirty="0">
                <a:solidFill>
                  <a:srgbClr val="FFFFFF"/>
                </a:solidFill>
                <a:latin typeface="Quicksand"/>
                <a:ea typeface="Quicksand"/>
                <a:cs typeface="Quicksand"/>
                <a:sym typeface="Quicksand"/>
              </a:rPr>
              <a:t>3</a:t>
            </a:r>
            <a:endParaRPr sz="1333" dirty="0">
              <a:solidFill>
                <a:srgbClr val="FFFFFF"/>
              </a:solidFill>
              <a:latin typeface="Quicksand"/>
              <a:ea typeface="Quicksand"/>
              <a:cs typeface="Quicksand"/>
              <a:sym typeface="Quicksand"/>
            </a:endParaRPr>
          </a:p>
        </p:txBody>
      </p:sp>
      <p:sp>
        <p:nvSpPr>
          <p:cNvPr id="644" name="Google Shape;644;p46"/>
          <p:cNvSpPr/>
          <p:nvPr/>
        </p:nvSpPr>
        <p:spPr>
          <a:xfrm>
            <a:off x="7262634" y="4507247"/>
            <a:ext cx="240000" cy="240000"/>
          </a:xfrm>
          <a:prstGeom prst="ellipse">
            <a:avLst/>
          </a:prstGeom>
          <a:solidFill>
            <a:srgbClr val="5B5BA5"/>
          </a:solidFill>
          <a:ln>
            <a:noFill/>
          </a:ln>
        </p:spPr>
        <p:txBody>
          <a:bodyPr spcFirstLastPara="1" wrap="square" lIns="0" tIns="0" rIns="0" bIns="0" anchor="ctr" anchorCtr="0">
            <a:noAutofit/>
          </a:bodyPr>
          <a:lstStyle/>
          <a:p>
            <a:pPr algn="ctr"/>
            <a:r>
              <a:rPr lang="en-GB" sz="1333" dirty="0">
                <a:solidFill>
                  <a:srgbClr val="FFFFFF"/>
                </a:solidFill>
                <a:latin typeface="Quicksand"/>
                <a:ea typeface="Quicksand"/>
                <a:cs typeface="Quicksand"/>
                <a:sym typeface="Quicksand"/>
              </a:rPr>
              <a:t>4</a:t>
            </a:r>
            <a:endParaRPr sz="1333" dirty="0">
              <a:solidFill>
                <a:srgbClr val="FFFFFF"/>
              </a:solidFill>
              <a:latin typeface="Quicksand"/>
              <a:ea typeface="Quicksand"/>
              <a:cs typeface="Quicksand"/>
              <a:sym typeface="Quicksand"/>
            </a:endParaRPr>
          </a:p>
        </p:txBody>
      </p:sp>
      <p:grpSp>
        <p:nvGrpSpPr>
          <p:cNvPr id="645" name="Google Shape;645;p46"/>
          <p:cNvGrpSpPr/>
          <p:nvPr/>
        </p:nvGrpSpPr>
        <p:grpSpPr>
          <a:xfrm>
            <a:off x="7002966" y="4132279"/>
            <a:ext cx="523668" cy="299995"/>
            <a:chOff x="5250828" y="2401284"/>
            <a:chExt cx="392751" cy="224996"/>
          </a:xfrm>
        </p:grpSpPr>
        <p:sp>
          <p:nvSpPr>
            <p:cNvPr id="646" name="Google Shape;646;p46"/>
            <p:cNvSpPr/>
            <p:nvPr/>
          </p:nvSpPr>
          <p:spPr>
            <a:xfrm>
              <a:off x="5427579" y="2401284"/>
              <a:ext cx="216000" cy="216000"/>
            </a:xfrm>
            <a:prstGeom prst="ellipse">
              <a:avLst/>
            </a:prstGeom>
            <a:noFill/>
            <a:ln w="9525" cap="flat" cmpd="sng">
              <a:solidFill>
                <a:srgbClr val="5B5BA5"/>
              </a:solidFill>
              <a:prstDash val="solid"/>
              <a:round/>
              <a:headEnd type="none" w="sm" len="sm"/>
              <a:tailEnd type="none" w="sm" len="sm"/>
            </a:ln>
          </p:spPr>
          <p:txBody>
            <a:bodyPr spcFirstLastPara="1" wrap="square" lIns="0" tIns="0" rIns="0" bIns="0" anchor="ctr" anchorCtr="0">
              <a:noAutofit/>
            </a:bodyPr>
            <a:lstStyle/>
            <a:p>
              <a:pPr algn="ctr"/>
              <a:endParaRPr sz="1333">
                <a:solidFill>
                  <a:srgbClr val="FFFFFF"/>
                </a:solidFill>
                <a:latin typeface="Quicksand"/>
                <a:ea typeface="Quicksand"/>
                <a:cs typeface="Quicksand"/>
                <a:sym typeface="Quicksand"/>
              </a:endParaRPr>
            </a:p>
          </p:txBody>
        </p:sp>
        <p:sp>
          <p:nvSpPr>
            <p:cNvPr id="647" name="Google Shape;647;p46"/>
            <p:cNvSpPr/>
            <p:nvPr/>
          </p:nvSpPr>
          <p:spPr>
            <a:xfrm>
              <a:off x="5250828" y="2410280"/>
              <a:ext cx="216000" cy="216000"/>
            </a:xfrm>
            <a:prstGeom prst="ellipse">
              <a:avLst/>
            </a:prstGeom>
            <a:noFill/>
            <a:ln>
              <a:noFill/>
            </a:ln>
          </p:spPr>
          <p:txBody>
            <a:bodyPr spcFirstLastPara="1" wrap="square" lIns="0" tIns="0" rIns="0" bIns="0" anchor="ctr" anchorCtr="0">
              <a:noAutofit/>
            </a:bodyPr>
            <a:lstStyle/>
            <a:p>
              <a:pPr algn="ctr"/>
              <a:r>
                <a:rPr lang="en-GB" sz="1333" dirty="0">
                  <a:solidFill>
                    <a:srgbClr val="5B5BA5"/>
                  </a:solidFill>
                  <a:latin typeface="Quicksand"/>
                  <a:ea typeface="Quicksand"/>
                  <a:cs typeface="Quicksand"/>
                  <a:sym typeface="Quicksand"/>
                </a:rPr>
                <a:t>▹</a:t>
              </a:r>
              <a:endParaRPr sz="1333" dirty="0">
                <a:solidFill>
                  <a:srgbClr val="5B5BA5"/>
                </a:solidFill>
                <a:latin typeface="Quicksand"/>
                <a:ea typeface="Quicksand"/>
                <a:cs typeface="Quicksand"/>
                <a:sym typeface="Quicksand"/>
              </a:endParaRPr>
            </a:p>
          </p:txBody>
        </p:sp>
      </p:grpSp>
      <p:sp>
        <p:nvSpPr>
          <p:cNvPr id="648" name="Google Shape;648;p46"/>
          <p:cNvSpPr/>
          <p:nvPr/>
        </p:nvSpPr>
        <p:spPr>
          <a:xfrm>
            <a:off x="7276210" y="3720456"/>
            <a:ext cx="240000" cy="240000"/>
          </a:xfrm>
          <a:prstGeom prst="ellipse">
            <a:avLst/>
          </a:prstGeom>
          <a:solidFill>
            <a:srgbClr val="5B5BA5"/>
          </a:solidFill>
          <a:ln>
            <a:noFill/>
          </a:ln>
        </p:spPr>
        <p:txBody>
          <a:bodyPr spcFirstLastPara="1" wrap="square" lIns="0" tIns="0" rIns="0" bIns="0" anchor="ctr" anchorCtr="0">
            <a:noAutofit/>
          </a:bodyPr>
          <a:lstStyle/>
          <a:p>
            <a:pPr algn="ctr"/>
            <a:r>
              <a:rPr lang="en-GB" sz="1333" dirty="0">
                <a:solidFill>
                  <a:srgbClr val="FFFFFF"/>
                </a:solidFill>
                <a:latin typeface="Quicksand"/>
                <a:ea typeface="Quicksand"/>
                <a:cs typeface="Quicksand"/>
                <a:sym typeface="Quicksand"/>
              </a:rPr>
              <a:t>2</a:t>
            </a:r>
            <a:endParaRPr sz="1333" dirty="0">
              <a:solidFill>
                <a:srgbClr val="FFFFFF"/>
              </a:solidFill>
              <a:latin typeface="Quicksand"/>
              <a:ea typeface="Quicksand"/>
              <a:cs typeface="Quicksand"/>
              <a:sym typeface="Quicksan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47"/>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Multiple choice questions</a:t>
            </a:r>
            <a:endParaRPr/>
          </a:p>
        </p:txBody>
      </p:sp>
      <p:sp>
        <p:nvSpPr>
          <p:cNvPr id="655" name="Google Shape;655;p47"/>
          <p:cNvSpPr txBox="1"/>
          <p:nvPr/>
        </p:nvSpPr>
        <p:spPr>
          <a:xfrm>
            <a:off x="7022933" y="907729"/>
            <a:ext cx="4753200" cy="3125200"/>
          </a:xfrm>
          <a:prstGeom prst="rect">
            <a:avLst/>
          </a:prstGeom>
          <a:noFill/>
          <a:ln>
            <a:noFill/>
          </a:ln>
        </p:spPr>
        <p:txBody>
          <a:bodyPr spcFirstLastPara="1" wrap="square" lIns="121900" tIns="121900" rIns="72000" bIns="121900" anchor="t" anchorCtr="0">
            <a:noAutofit/>
          </a:bodyPr>
          <a:lstStyle/>
          <a:p>
            <a:pPr>
              <a:lnSpc>
                <a:spcPct val="114000"/>
              </a:lnSpc>
            </a:pPr>
            <a:r>
              <a:rPr lang="en-GB" sz="2400" dirty="0">
                <a:solidFill>
                  <a:srgbClr val="FFFFFF"/>
                </a:solidFill>
                <a:highlight>
                  <a:srgbClr val="5B5BA5"/>
                </a:highlight>
                <a:latin typeface="Quicksand"/>
                <a:ea typeface="Quicksand"/>
                <a:cs typeface="Quicksand"/>
                <a:sym typeface="Quicksand"/>
              </a:rPr>
              <a:t> Questions </a:t>
            </a:r>
            <a:r>
              <a:rPr lang="en-GB" sz="2400" dirty="0">
                <a:solidFill>
                  <a:srgbClr val="FFFFFF"/>
                </a:solidFill>
                <a:latin typeface="Quicksand"/>
                <a:ea typeface="Quicksand"/>
                <a:cs typeface="Quicksand"/>
                <a:sym typeface="Quicksand"/>
              </a:rPr>
              <a:t>.</a:t>
            </a:r>
            <a:r>
              <a:rPr lang="en-GB" sz="2400" dirty="0">
                <a:solidFill>
                  <a:srgbClr val="5B5BA5"/>
                </a:solidFill>
                <a:latin typeface="Quicksand"/>
                <a:ea typeface="Quicksand"/>
                <a:cs typeface="Quicksand"/>
                <a:sym typeface="Quicksand"/>
              </a:rPr>
              <a:t> </a:t>
            </a:r>
            <a:endParaRPr sz="2400" dirty="0">
              <a:solidFill>
                <a:srgbClr val="5B5BA5"/>
              </a:solidFill>
              <a:latin typeface="Quicksand"/>
              <a:ea typeface="Quicksand"/>
              <a:cs typeface="Quicksand"/>
              <a:sym typeface="Quicksand"/>
            </a:endParaRPr>
          </a:p>
          <a:p>
            <a:pPr>
              <a:lnSpc>
                <a:spcPct val="112000"/>
              </a:lnSpc>
              <a:spcBef>
                <a:spcPts val="800"/>
              </a:spcBef>
            </a:pPr>
            <a:r>
              <a:rPr lang="en-GB" sz="2400" dirty="0">
                <a:solidFill>
                  <a:srgbClr val="5B5BA5"/>
                </a:solidFill>
                <a:latin typeface="Quicksand"/>
                <a:ea typeface="Quicksand"/>
                <a:cs typeface="Quicksand"/>
                <a:sym typeface="Quicksand"/>
              </a:rPr>
              <a:t>When this program is executed, what will be displayed on the screen?</a:t>
            </a:r>
            <a:endParaRPr sz="2400" dirty="0">
              <a:solidFill>
                <a:srgbClr val="5B5BA5"/>
              </a:solidFill>
              <a:latin typeface="Quicksand"/>
              <a:ea typeface="Quicksand"/>
              <a:cs typeface="Quicksand"/>
              <a:sym typeface="Quicksand"/>
            </a:endParaRPr>
          </a:p>
          <a:p>
            <a:pPr marL="609585" indent="-423323">
              <a:lnSpc>
                <a:spcPct val="112000"/>
              </a:lnSpc>
              <a:spcBef>
                <a:spcPts val="1600"/>
              </a:spcBef>
              <a:buClr>
                <a:srgbClr val="5B5BA5"/>
              </a:buClr>
              <a:buSzPts val="1400"/>
              <a:buFont typeface="Quicksand"/>
              <a:buAutoNum type="alphaUcPeriod"/>
            </a:pPr>
            <a:r>
              <a:rPr lang="en-GB" sz="2400" dirty="0">
                <a:solidFill>
                  <a:srgbClr val="5B5BA5"/>
                </a:solidFill>
                <a:latin typeface="Roboto Mono"/>
                <a:ea typeface="Roboto Mono"/>
                <a:cs typeface="Roboto Mono"/>
                <a:sym typeface="Roboto Mono"/>
              </a:rPr>
              <a:t>small</a:t>
            </a:r>
            <a:br>
              <a:rPr lang="en-GB" sz="2400" dirty="0">
                <a:solidFill>
                  <a:srgbClr val="5B5BA5"/>
                </a:solidFill>
                <a:latin typeface="Roboto Mono"/>
                <a:ea typeface="Roboto Mono"/>
                <a:cs typeface="Roboto Mono"/>
                <a:sym typeface="Roboto Mono"/>
              </a:rPr>
            </a:br>
            <a:r>
              <a:rPr lang="en-GB" sz="2400" dirty="0">
                <a:solidFill>
                  <a:srgbClr val="5B5BA5"/>
                </a:solidFill>
                <a:latin typeface="Roboto Mono"/>
                <a:ea typeface="Roboto Mono"/>
                <a:cs typeface="Roboto Mono"/>
                <a:sym typeface="Roboto Mono"/>
              </a:rPr>
              <a:t>medium</a:t>
            </a:r>
            <a:br>
              <a:rPr lang="en-GB" sz="2400" dirty="0">
                <a:solidFill>
                  <a:srgbClr val="5B5BA5"/>
                </a:solidFill>
                <a:latin typeface="Roboto Mono"/>
                <a:ea typeface="Roboto Mono"/>
                <a:cs typeface="Roboto Mono"/>
                <a:sym typeface="Roboto Mono"/>
              </a:rPr>
            </a:br>
            <a:r>
              <a:rPr lang="en-GB" sz="2400" dirty="0" err="1">
                <a:solidFill>
                  <a:srgbClr val="5B5BA5"/>
                </a:solidFill>
                <a:latin typeface="Roboto Mono"/>
                <a:ea typeface="Roboto Mono"/>
                <a:cs typeface="Roboto Mono"/>
                <a:sym typeface="Roboto Mono"/>
              </a:rPr>
              <a:t>medium</a:t>
            </a:r>
            <a:br>
              <a:rPr lang="en-GB" sz="2400" dirty="0">
                <a:solidFill>
                  <a:srgbClr val="5B5BA5"/>
                </a:solidFill>
                <a:latin typeface="Roboto Mono"/>
                <a:ea typeface="Roboto Mono"/>
                <a:cs typeface="Roboto Mono"/>
                <a:sym typeface="Roboto Mono"/>
              </a:rPr>
            </a:br>
            <a:r>
              <a:rPr lang="en-GB" sz="2400" dirty="0">
                <a:solidFill>
                  <a:srgbClr val="5B5BA5"/>
                </a:solidFill>
                <a:latin typeface="Roboto Mono"/>
                <a:ea typeface="Roboto Mono"/>
                <a:cs typeface="Roboto Mono"/>
                <a:sym typeface="Roboto Mono"/>
              </a:rPr>
              <a:t>large</a:t>
            </a:r>
            <a:endParaRPr sz="2400" dirty="0">
              <a:solidFill>
                <a:srgbClr val="5B5BA5"/>
              </a:solidFill>
              <a:latin typeface="Roboto Mono"/>
              <a:ea typeface="Roboto Mono"/>
              <a:cs typeface="Roboto Mono"/>
              <a:sym typeface="Roboto Mono"/>
            </a:endParaRPr>
          </a:p>
          <a:p>
            <a:pPr marL="186262">
              <a:lnSpc>
                <a:spcPct val="112000"/>
              </a:lnSpc>
              <a:buClr>
                <a:srgbClr val="5B5BA5"/>
              </a:buClr>
              <a:buSzPts val="1400"/>
            </a:pPr>
            <a:r>
              <a:rPr lang="en-GB" sz="2400" dirty="0">
                <a:solidFill>
                  <a:srgbClr val="5B5BA5"/>
                </a:solidFill>
                <a:latin typeface="Roboto Mono"/>
                <a:ea typeface="Roboto Mono"/>
                <a:cs typeface="Roboto Mono"/>
                <a:sym typeface="Roboto Mono"/>
              </a:rPr>
              <a:t>  large</a:t>
            </a:r>
            <a:endParaRPr sz="2400" dirty="0">
              <a:solidFill>
                <a:srgbClr val="5B5BA5"/>
              </a:solidFill>
              <a:latin typeface="Quicksand"/>
              <a:ea typeface="Quicksand"/>
              <a:cs typeface="Quicksand"/>
              <a:sym typeface="Quicksand"/>
            </a:endParaRPr>
          </a:p>
        </p:txBody>
      </p:sp>
      <p:sp>
        <p:nvSpPr>
          <p:cNvPr id="656" name="Google Shape;656;p47"/>
          <p:cNvSpPr txBox="1"/>
          <p:nvPr/>
        </p:nvSpPr>
        <p:spPr>
          <a:xfrm>
            <a:off x="414533" y="2253133"/>
            <a:ext cx="6565600" cy="2793600"/>
          </a:xfrm>
          <a:prstGeom prst="rect">
            <a:avLst/>
          </a:prstGeom>
          <a:noFill/>
          <a:ln>
            <a:noFill/>
          </a:ln>
        </p:spPr>
        <p:txBody>
          <a:bodyPr spcFirstLastPara="1" wrap="square" lIns="121900" tIns="121900" rIns="121900" bIns="121900" anchor="t" anchorCtr="0">
            <a:noAutofit/>
          </a:bodyPr>
          <a:lstStyle/>
          <a:p>
            <a:pPr>
              <a:lnSpc>
                <a:spcPct val="115000"/>
              </a:lnSpc>
            </a:pPr>
            <a:r>
              <a:rPr lang="en-GB" sz="2400">
                <a:latin typeface="Roboto Mono"/>
                <a:ea typeface="Roboto Mono"/>
                <a:cs typeface="Roboto Mono"/>
                <a:sym typeface="Roboto Mono"/>
              </a:rPr>
              <a:t>number = 13</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if number &lt; 10: </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    print("small")</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elif number &lt; 100: </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    print("medium")</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elif number &lt; 1000:</a:t>
            </a:r>
            <a:endParaRPr sz="2400">
              <a:latin typeface="Roboto Mono"/>
              <a:ea typeface="Roboto Mono"/>
              <a:cs typeface="Roboto Mono"/>
              <a:sym typeface="Roboto Mono"/>
            </a:endParaRPr>
          </a:p>
          <a:p>
            <a:pPr>
              <a:lnSpc>
                <a:spcPct val="115000"/>
              </a:lnSpc>
            </a:pPr>
            <a:r>
              <a:rPr lang="en-GB" sz="2400">
                <a:latin typeface="Roboto Mono"/>
                <a:ea typeface="Roboto Mono"/>
                <a:cs typeface="Roboto Mono"/>
                <a:sym typeface="Roboto Mono"/>
              </a:rPr>
              <a:t>    print("large")</a:t>
            </a:r>
            <a:endParaRPr sz="2400">
              <a:latin typeface="Roboto Mono"/>
              <a:ea typeface="Roboto Mono"/>
              <a:cs typeface="Roboto Mono"/>
              <a:sym typeface="Roboto Mono"/>
            </a:endParaRPr>
          </a:p>
          <a:p>
            <a:pPr>
              <a:lnSpc>
                <a:spcPct val="115000"/>
              </a:lnSpc>
            </a:pPr>
            <a:endParaRPr sz="2400">
              <a:latin typeface="Roboto Mono"/>
              <a:ea typeface="Roboto Mono"/>
              <a:cs typeface="Roboto Mono"/>
              <a:sym typeface="Roboto Mono"/>
            </a:endParaRPr>
          </a:p>
          <a:p>
            <a:pPr>
              <a:lnSpc>
                <a:spcPct val="115000"/>
              </a:lnSpc>
            </a:pPr>
            <a:endParaRPr sz="2400">
              <a:latin typeface="Roboto Mono"/>
              <a:ea typeface="Roboto Mono"/>
              <a:cs typeface="Roboto Mono"/>
              <a:sym typeface="Roboto Mono"/>
            </a:endParaRPr>
          </a:p>
        </p:txBody>
      </p:sp>
      <p:sp>
        <p:nvSpPr>
          <p:cNvPr id="657" name="Google Shape;657;p47"/>
          <p:cNvSpPr/>
          <p:nvPr/>
        </p:nvSpPr>
        <p:spPr>
          <a:xfrm>
            <a:off x="7238633" y="3161663"/>
            <a:ext cx="240000" cy="240000"/>
          </a:xfrm>
          <a:prstGeom prst="ellipse">
            <a:avLst/>
          </a:prstGeom>
          <a:solidFill>
            <a:srgbClr val="5B5BA5"/>
          </a:solidFill>
          <a:ln>
            <a:noFill/>
          </a:ln>
        </p:spPr>
        <p:txBody>
          <a:bodyPr spcFirstLastPara="1" wrap="square" lIns="0" tIns="0" rIns="0" bIns="0" anchor="ctr" anchorCtr="0">
            <a:noAutofit/>
          </a:bodyPr>
          <a:lstStyle/>
          <a:p>
            <a:pPr algn="ctr"/>
            <a:r>
              <a:rPr lang="en-GB" sz="1333">
                <a:solidFill>
                  <a:srgbClr val="FFFFFF"/>
                </a:solidFill>
                <a:latin typeface="Quicksand"/>
                <a:ea typeface="Quicksand"/>
                <a:cs typeface="Quicksand"/>
                <a:sym typeface="Quicksand"/>
              </a:rPr>
              <a:t>1</a:t>
            </a:r>
            <a:endParaRPr sz="1333">
              <a:solidFill>
                <a:srgbClr val="FFFFFF"/>
              </a:solidFill>
              <a:latin typeface="Quicksand"/>
              <a:ea typeface="Quicksand"/>
              <a:cs typeface="Quicksand"/>
              <a:sym typeface="Quicksand"/>
            </a:endParaRPr>
          </a:p>
        </p:txBody>
      </p:sp>
      <p:sp>
        <p:nvSpPr>
          <p:cNvPr id="658" name="Google Shape;658;p47"/>
          <p:cNvSpPr/>
          <p:nvPr/>
        </p:nvSpPr>
        <p:spPr>
          <a:xfrm>
            <a:off x="7238633" y="3774663"/>
            <a:ext cx="240000" cy="240000"/>
          </a:xfrm>
          <a:prstGeom prst="ellipse">
            <a:avLst/>
          </a:prstGeom>
          <a:solidFill>
            <a:srgbClr val="5B5BA5"/>
          </a:solidFill>
          <a:ln>
            <a:noFill/>
          </a:ln>
        </p:spPr>
        <p:txBody>
          <a:bodyPr spcFirstLastPara="1" wrap="square" lIns="0" tIns="0" rIns="0" bIns="0" anchor="ctr" anchorCtr="0">
            <a:noAutofit/>
          </a:bodyPr>
          <a:lstStyle/>
          <a:p>
            <a:pPr algn="ctr"/>
            <a:r>
              <a:rPr lang="en-GB" sz="1333">
                <a:solidFill>
                  <a:srgbClr val="FFFFFF"/>
                </a:solidFill>
                <a:latin typeface="Quicksand"/>
                <a:ea typeface="Quicksand"/>
                <a:cs typeface="Quicksand"/>
                <a:sym typeface="Quicksand"/>
              </a:rPr>
              <a:t>3</a:t>
            </a:r>
            <a:endParaRPr sz="1333">
              <a:solidFill>
                <a:srgbClr val="FFFFFF"/>
              </a:solidFill>
              <a:latin typeface="Quicksand"/>
              <a:ea typeface="Quicksand"/>
              <a:cs typeface="Quicksand"/>
              <a:sym typeface="Quicksand"/>
            </a:endParaRPr>
          </a:p>
        </p:txBody>
      </p:sp>
      <p:sp>
        <p:nvSpPr>
          <p:cNvPr id="659" name="Google Shape;659;p47"/>
          <p:cNvSpPr/>
          <p:nvPr/>
        </p:nvSpPr>
        <p:spPr>
          <a:xfrm>
            <a:off x="7238633" y="4387671"/>
            <a:ext cx="240000" cy="240000"/>
          </a:xfrm>
          <a:prstGeom prst="ellipse">
            <a:avLst/>
          </a:prstGeom>
          <a:solidFill>
            <a:srgbClr val="5B5BA5"/>
          </a:solidFill>
          <a:ln>
            <a:noFill/>
          </a:ln>
        </p:spPr>
        <p:txBody>
          <a:bodyPr spcFirstLastPara="1" wrap="square" lIns="0" tIns="0" rIns="0" bIns="0" anchor="ctr" anchorCtr="0">
            <a:noAutofit/>
          </a:bodyPr>
          <a:lstStyle/>
          <a:p>
            <a:pPr algn="ctr"/>
            <a:r>
              <a:rPr lang="en-GB" sz="1333">
                <a:solidFill>
                  <a:srgbClr val="FFFFFF"/>
                </a:solidFill>
                <a:latin typeface="Quicksand"/>
                <a:ea typeface="Quicksand"/>
                <a:cs typeface="Quicksand"/>
                <a:sym typeface="Quicksand"/>
              </a:rPr>
              <a:t>4</a:t>
            </a:r>
            <a:endParaRPr sz="1333">
              <a:solidFill>
                <a:srgbClr val="FFFFFF"/>
              </a:solidFill>
              <a:latin typeface="Quicksand"/>
              <a:ea typeface="Quicksand"/>
              <a:cs typeface="Quicksand"/>
              <a:sym typeface="Quicksand"/>
            </a:endParaRPr>
          </a:p>
        </p:txBody>
      </p:sp>
      <p:grpSp>
        <p:nvGrpSpPr>
          <p:cNvPr id="660" name="Google Shape;660;p47"/>
          <p:cNvGrpSpPr/>
          <p:nvPr/>
        </p:nvGrpSpPr>
        <p:grpSpPr>
          <a:xfrm>
            <a:off x="6980133" y="3389664"/>
            <a:ext cx="520535" cy="306067"/>
            <a:chOff x="5235174" y="2304061"/>
            <a:chExt cx="390401" cy="229550"/>
          </a:xfrm>
        </p:grpSpPr>
        <p:sp>
          <p:nvSpPr>
            <p:cNvPr id="661" name="Google Shape;661;p47"/>
            <p:cNvSpPr/>
            <p:nvPr/>
          </p:nvSpPr>
          <p:spPr>
            <a:xfrm>
              <a:off x="5409575" y="2317610"/>
              <a:ext cx="216000" cy="216000"/>
            </a:xfrm>
            <a:prstGeom prst="ellipse">
              <a:avLst/>
            </a:prstGeom>
            <a:noFill/>
            <a:ln w="9525" cap="flat" cmpd="sng">
              <a:solidFill>
                <a:srgbClr val="5B5BA5"/>
              </a:solidFill>
              <a:prstDash val="solid"/>
              <a:round/>
              <a:headEnd type="none" w="sm" len="sm"/>
              <a:tailEnd type="none" w="sm" len="sm"/>
            </a:ln>
          </p:spPr>
          <p:txBody>
            <a:bodyPr spcFirstLastPara="1" wrap="square" lIns="0" tIns="0" rIns="0" bIns="0" anchor="ctr" anchorCtr="0">
              <a:noAutofit/>
            </a:bodyPr>
            <a:lstStyle/>
            <a:p>
              <a:pPr algn="ctr"/>
              <a:endParaRPr sz="1333">
                <a:solidFill>
                  <a:srgbClr val="FFFFFF"/>
                </a:solidFill>
                <a:latin typeface="Quicksand"/>
                <a:ea typeface="Quicksand"/>
                <a:cs typeface="Quicksand"/>
                <a:sym typeface="Quicksand"/>
              </a:endParaRPr>
            </a:p>
          </p:txBody>
        </p:sp>
        <p:sp>
          <p:nvSpPr>
            <p:cNvPr id="662" name="Google Shape;662;p47"/>
            <p:cNvSpPr/>
            <p:nvPr/>
          </p:nvSpPr>
          <p:spPr>
            <a:xfrm>
              <a:off x="5235174" y="2304061"/>
              <a:ext cx="216000" cy="216000"/>
            </a:xfrm>
            <a:prstGeom prst="ellipse">
              <a:avLst/>
            </a:prstGeom>
            <a:noFill/>
            <a:ln>
              <a:noFill/>
            </a:ln>
          </p:spPr>
          <p:txBody>
            <a:bodyPr spcFirstLastPara="1" wrap="square" lIns="0" tIns="0" rIns="0" bIns="0" anchor="ctr" anchorCtr="0">
              <a:noAutofit/>
            </a:bodyPr>
            <a:lstStyle/>
            <a:p>
              <a:pPr algn="ctr"/>
              <a:r>
                <a:rPr lang="en-GB" sz="1333">
                  <a:solidFill>
                    <a:srgbClr val="5B5BA5"/>
                  </a:solidFill>
                  <a:latin typeface="Quicksand"/>
                  <a:ea typeface="Quicksand"/>
                  <a:cs typeface="Quicksand"/>
                  <a:sym typeface="Quicksand"/>
                </a:rPr>
                <a:t>▹</a:t>
              </a:r>
              <a:endParaRPr sz="1333">
                <a:solidFill>
                  <a:srgbClr val="5B5BA5"/>
                </a:solidFill>
                <a:latin typeface="Quicksand"/>
                <a:ea typeface="Quicksand"/>
                <a:cs typeface="Quicksand"/>
                <a:sym typeface="Quicksand"/>
              </a:endParaRPr>
            </a:p>
          </p:txBody>
        </p:sp>
      </p:grpSp>
      <p:sp>
        <p:nvSpPr>
          <p:cNvPr id="663" name="Google Shape;663;p47"/>
          <p:cNvSpPr/>
          <p:nvPr/>
        </p:nvSpPr>
        <p:spPr>
          <a:xfrm>
            <a:off x="7238633" y="3429012"/>
            <a:ext cx="240000" cy="240000"/>
          </a:xfrm>
          <a:prstGeom prst="ellipse">
            <a:avLst/>
          </a:prstGeom>
          <a:solidFill>
            <a:srgbClr val="5B5BA5"/>
          </a:solidFill>
          <a:ln>
            <a:noFill/>
          </a:ln>
        </p:spPr>
        <p:txBody>
          <a:bodyPr spcFirstLastPara="1" wrap="square" lIns="0" tIns="0" rIns="0" bIns="0" anchor="ctr" anchorCtr="0">
            <a:noAutofit/>
          </a:bodyPr>
          <a:lstStyle/>
          <a:p>
            <a:pPr algn="ctr"/>
            <a:r>
              <a:rPr lang="en-GB" sz="1333">
                <a:solidFill>
                  <a:srgbClr val="FFFFFF"/>
                </a:solidFill>
                <a:latin typeface="Quicksand"/>
                <a:ea typeface="Quicksand"/>
                <a:cs typeface="Quicksand"/>
                <a:sym typeface="Quicksand"/>
              </a:rPr>
              <a:t>2</a:t>
            </a:r>
            <a:endParaRPr sz="1333">
              <a:solidFill>
                <a:srgbClr val="FFFFFF"/>
              </a:solidFill>
              <a:latin typeface="Quicksand"/>
              <a:ea typeface="Quicksand"/>
              <a:cs typeface="Quicksand"/>
              <a:sym typeface="Quicksan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Following this session, you should be able to:</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Understand the Core Principles and Phases of Agile and RAD Methodologies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Apply Agile or RAD Methodology in a Simulated Small Team Project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Document the Agile or RAD Process Utilised in the Small Team Project</a:t>
            </a:r>
          </a:p>
        </p:txBody>
      </p:sp>
    </p:spTree>
    <p:extLst>
      <p:ext uri="{BB962C8B-B14F-4D97-AF65-F5344CB8AC3E}">
        <p14:creationId xmlns:p14="http://schemas.microsoft.com/office/powerpoint/2010/main" val="28645327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C679-5CA3-140E-96E8-E753B051B929}"/>
              </a:ext>
            </a:extLst>
          </p:cNvPr>
          <p:cNvSpPr>
            <a:spLocks noGrp="1"/>
          </p:cNvSpPr>
          <p:nvPr>
            <p:ph type="title"/>
          </p:nvPr>
        </p:nvSpPr>
        <p:spPr/>
        <p:txBody>
          <a:bodyPr/>
          <a:lstStyle/>
          <a:p>
            <a:r>
              <a:rPr lang="en-GB"/>
              <a:t>Questions?</a:t>
            </a:r>
          </a:p>
        </p:txBody>
      </p:sp>
      <p:pic>
        <p:nvPicPr>
          <p:cNvPr id="5" name="Picture Placeholder 4">
            <a:extLst>
              <a:ext uri="{FF2B5EF4-FFF2-40B4-BE49-F238E27FC236}">
                <a16:creationId xmlns:a16="http://schemas.microsoft.com/office/drawing/2014/main" id="{810D38D1-3839-7BD7-FFA3-1F3660E543F2}"/>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B82D3772-82B7-96E4-D3E4-4EA5140AD7AE}"/>
              </a:ext>
            </a:extLst>
          </p:cNvPr>
          <p:cNvSpPr>
            <a:spLocks noGrp="1"/>
          </p:cNvSpPr>
          <p:nvPr>
            <p:ph type="body" sz="half" idx="2"/>
          </p:nvPr>
        </p:nvSpPr>
        <p:spPr/>
        <p:txBody>
          <a:bodyPr/>
          <a:lstStyle/>
          <a:p>
            <a:pPr>
              <a:buFontTx/>
              <a:buChar char="•"/>
            </a:pPr>
            <a:endParaRPr lang="en-GB"/>
          </a:p>
        </p:txBody>
      </p:sp>
    </p:spTree>
    <p:extLst>
      <p:ext uri="{BB962C8B-B14F-4D97-AF65-F5344CB8AC3E}">
        <p14:creationId xmlns:p14="http://schemas.microsoft.com/office/powerpoint/2010/main" val="167222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0BDC-FE14-CE47-24C5-0CB7097AE1E6}"/>
              </a:ext>
            </a:extLst>
          </p:cNvPr>
          <p:cNvSpPr>
            <a:spLocks noGrp="1"/>
          </p:cNvSpPr>
          <p:nvPr>
            <p:ph type="ctrTitle"/>
          </p:nvPr>
        </p:nvSpPr>
        <p:spPr/>
        <p:txBody>
          <a:bodyPr>
            <a:normAutofit fontScale="90000"/>
          </a:bodyPr>
          <a:lstStyle/>
          <a:p>
            <a:r>
              <a:rPr lang="en-US"/>
              <a:t>Core Principles and Phases of Agile and RAD Methodologies</a:t>
            </a:r>
          </a:p>
        </p:txBody>
      </p:sp>
    </p:spTree>
    <p:extLst>
      <p:ext uri="{BB962C8B-B14F-4D97-AF65-F5344CB8AC3E}">
        <p14:creationId xmlns:p14="http://schemas.microsoft.com/office/powerpoint/2010/main" val="1914291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A3AA0-967A-3AA6-EA22-173FD69E356D}"/>
              </a:ext>
            </a:extLst>
          </p:cNvPr>
          <p:cNvSpPr>
            <a:spLocks noGrp="1"/>
          </p:cNvSpPr>
          <p:nvPr>
            <p:ph type="ctrTitle"/>
          </p:nvPr>
        </p:nvSpPr>
        <p:spPr/>
        <p:txBody>
          <a:bodyPr/>
          <a:lstStyle/>
          <a:p>
            <a:r>
              <a:rPr lang="en-GB"/>
              <a:t>Thank You</a:t>
            </a:r>
          </a:p>
        </p:txBody>
      </p:sp>
    </p:spTree>
    <p:extLst>
      <p:ext uri="{BB962C8B-B14F-4D97-AF65-F5344CB8AC3E}">
        <p14:creationId xmlns:p14="http://schemas.microsoft.com/office/powerpoint/2010/main" val="1401110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Agile Methodology</a:t>
            </a:r>
          </a:p>
        </p:txBody>
      </p:sp>
      <p:pic>
        <p:nvPicPr>
          <p:cNvPr id="5" name="Picture Placeholder 4">
            <a:extLst>
              <a:ext uri="{FF2B5EF4-FFF2-40B4-BE49-F238E27FC236}">
                <a16:creationId xmlns:a16="http://schemas.microsoft.com/office/drawing/2014/main" id="{8D438A14-CE1A-17A6-B87B-BFF0BE6E223F}"/>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Agile is an iterative and incremental software development methodology</a:t>
            </a:r>
          </a:p>
          <a:p>
            <a:pPr>
              <a:buFontTx/>
              <a:buChar char="•"/>
            </a:pPr>
            <a:r>
              <a:rPr lang="en-US"/>
              <a:t>It is based on adaptive planning, evolutionary development, early delivery, and continuous improvement</a:t>
            </a:r>
          </a:p>
          <a:p>
            <a:pPr>
              <a:buFontTx/>
              <a:buChar char="•"/>
            </a:pPr>
            <a:r>
              <a:rPr lang="en-US"/>
              <a:t>Agile methodology focuses on customer satisfaction, rapid delivery, and flexibility</a:t>
            </a:r>
          </a:p>
        </p:txBody>
      </p:sp>
    </p:spTree>
    <p:extLst>
      <p:ext uri="{BB962C8B-B14F-4D97-AF65-F5344CB8AC3E}">
        <p14:creationId xmlns:p14="http://schemas.microsoft.com/office/powerpoint/2010/main" val="761502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Core Principles of Agile</a:t>
            </a:r>
          </a:p>
        </p:txBody>
      </p:sp>
      <p:pic>
        <p:nvPicPr>
          <p:cNvPr id="5" name="Picture Placeholder 4">
            <a:extLst>
              <a:ext uri="{FF2B5EF4-FFF2-40B4-BE49-F238E27FC236}">
                <a16:creationId xmlns:a16="http://schemas.microsoft.com/office/drawing/2014/main" id="{0AA17929-8127-4911-A3A7-8B588F9316D0}"/>
              </a:ext>
            </a:extLst>
          </p:cNvPr>
          <p:cNvPicPr>
            <a:picLocks noGrp="1" noChangeAspect="1"/>
          </p:cNvPicPr>
          <p:nvPr>
            <p:ph type="pic" idx="1"/>
          </p:nvPr>
        </p:nvPicPr>
        <p:blipFill>
          <a:blip r:embed="rId2"/>
          <a:srcRect l="8032" r="8032"/>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Individuals and interactions over processes and tools</a:t>
            </a:r>
          </a:p>
          <a:p>
            <a:pPr>
              <a:buFontTx/>
              <a:buChar char="•"/>
            </a:pPr>
            <a:r>
              <a:rPr lang="en-US"/>
              <a:t>Working software over comprehensive documentation</a:t>
            </a:r>
          </a:p>
          <a:p>
            <a:pPr>
              <a:buFontTx/>
              <a:buChar char="•"/>
            </a:pPr>
            <a:r>
              <a:rPr lang="en-US"/>
              <a:t>Customer collaboration over contract negotiation</a:t>
            </a:r>
          </a:p>
          <a:p>
            <a:pPr>
              <a:buFontTx/>
              <a:buChar char="•"/>
            </a:pPr>
            <a:r>
              <a:rPr lang="en-US"/>
              <a:t>Responding to change over following a plan</a:t>
            </a:r>
          </a:p>
        </p:txBody>
      </p:sp>
    </p:spTree>
    <p:extLst>
      <p:ext uri="{BB962C8B-B14F-4D97-AF65-F5344CB8AC3E}">
        <p14:creationId xmlns:p14="http://schemas.microsoft.com/office/powerpoint/2010/main" val="1081867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Agile Phases</a:t>
            </a:r>
          </a:p>
        </p:txBody>
      </p:sp>
      <p:pic>
        <p:nvPicPr>
          <p:cNvPr id="5" name="Picture Placeholder 4">
            <a:extLst>
              <a:ext uri="{FF2B5EF4-FFF2-40B4-BE49-F238E27FC236}">
                <a16:creationId xmlns:a16="http://schemas.microsoft.com/office/drawing/2014/main" id="{FAC3D13B-5AFF-62F3-6CEE-7D0810446B81}"/>
              </a:ext>
            </a:extLst>
          </p:cNvPr>
          <p:cNvPicPr>
            <a:picLocks noGrp="1" noChangeAspect="1"/>
          </p:cNvPicPr>
          <p:nvPr>
            <p:ph type="pic" idx="1"/>
          </p:nvPr>
        </p:nvPicPr>
        <p:blipFill>
          <a:blip r:embed="rId2"/>
          <a:srcRect l="8032" r="8032"/>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Planning: Establishing the project scope, timeline, and budget</a:t>
            </a:r>
          </a:p>
          <a:p>
            <a:pPr>
              <a:buFontTx/>
              <a:buChar char="•"/>
            </a:pPr>
            <a:r>
              <a:rPr lang="en-US"/>
              <a:t>Analysis: Gathering requirements and analyzing the project</a:t>
            </a:r>
          </a:p>
          <a:p>
            <a:pPr>
              <a:buFontTx/>
              <a:buChar char="•"/>
            </a:pPr>
            <a:r>
              <a:rPr lang="en-US"/>
              <a:t>Design: Designing the architecture and user interface</a:t>
            </a:r>
          </a:p>
          <a:p>
            <a:pPr>
              <a:buFontTx/>
              <a:buChar char="•"/>
            </a:pPr>
            <a:r>
              <a:rPr lang="en-US"/>
              <a:t>Implementation: Developing the software and testing it</a:t>
            </a:r>
          </a:p>
        </p:txBody>
      </p:sp>
    </p:spTree>
    <p:extLst>
      <p:ext uri="{BB962C8B-B14F-4D97-AF65-F5344CB8AC3E}">
        <p14:creationId xmlns:p14="http://schemas.microsoft.com/office/powerpoint/2010/main" val="2360225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RAD Methodology</a:t>
            </a:r>
          </a:p>
        </p:txBody>
      </p:sp>
      <p:pic>
        <p:nvPicPr>
          <p:cNvPr id="5" name="Picture Placeholder 4">
            <a:extLst>
              <a:ext uri="{FF2B5EF4-FFF2-40B4-BE49-F238E27FC236}">
                <a16:creationId xmlns:a16="http://schemas.microsoft.com/office/drawing/2014/main" id="{81E25366-8E30-BB03-62A2-D582C03FD675}"/>
              </a:ext>
            </a:extLst>
          </p:cNvPr>
          <p:cNvPicPr>
            <a:picLocks noGrp="1" noChangeAspect="1"/>
          </p:cNvPicPr>
          <p:nvPr>
            <p:ph type="pic" idx="1"/>
          </p:nvPr>
        </p:nvPicPr>
        <p:blipFill>
          <a:blip r:embed="rId2"/>
          <a:srcRect l="7830" r="7830"/>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RAD is a software development methodology that focuses on rapid prototyping and iterative development</a:t>
            </a:r>
          </a:p>
          <a:p>
            <a:pPr>
              <a:buFontTx/>
              <a:buChar char="•"/>
            </a:pPr>
            <a:r>
              <a:rPr lang="en-US"/>
              <a:t>It is based on prototyping and iterative development, with minimal planning</a:t>
            </a:r>
          </a:p>
          <a:p>
            <a:pPr>
              <a:buFontTx/>
              <a:buChar char="•"/>
            </a:pPr>
            <a:r>
              <a:rPr lang="en-US"/>
              <a:t>RAD methodology focuses on customer satisfaction, rapid delivery, and flexibility</a:t>
            </a:r>
          </a:p>
        </p:txBody>
      </p:sp>
    </p:spTree>
    <p:extLst>
      <p:ext uri="{BB962C8B-B14F-4D97-AF65-F5344CB8AC3E}">
        <p14:creationId xmlns:p14="http://schemas.microsoft.com/office/powerpoint/2010/main" val="2052113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Core Principles of RAD</a:t>
            </a:r>
          </a:p>
        </p:txBody>
      </p:sp>
      <p:pic>
        <p:nvPicPr>
          <p:cNvPr id="5" name="Picture Placeholder 4">
            <a:extLst>
              <a:ext uri="{FF2B5EF4-FFF2-40B4-BE49-F238E27FC236}">
                <a16:creationId xmlns:a16="http://schemas.microsoft.com/office/drawing/2014/main" id="{D1BEBFF4-41DC-0034-0535-26C748B0C322}"/>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Iterative development over comprehensive planning</a:t>
            </a:r>
          </a:p>
          <a:p>
            <a:pPr>
              <a:buFontTx/>
              <a:buChar char="•"/>
            </a:pPr>
            <a:r>
              <a:rPr lang="en-US"/>
              <a:t>Prototyping over detailed design</a:t>
            </a:r>
          </a:p>
          <a:p>
            <a:pPr>
              <a:buFontTx/>
              <a:buChar char="•"/>
            </a:pPr>
            <a:r>
              <a:rPr lang="en-US"/>
              <a:t>User involvement over contract negotiation</a:t>
            </a:r>
          </a:p>
          <a:p>
            <a:pPr>
              <a:buFontTx/>
              <a:buChar char="•"/>
            </a:pPr>
            <a:r>
              <a:rPr lang="en-US"/>
              <a:t>Adaptive development over following a plan</a:t>
            </a:r>
          </a:p>
        </p:txBody>
      </p:sp>
    </p:spTree>
    <p:extLst>
      <p:ext uri="{BB962C8B-B14F-4D97-AF65-F5344CB8AC3E}">
        <p14:creationId xmlns:p14="http://schemas.microsoft.com/office/powerpoint/2010/main" val="1578288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09672C5-D2C3-43F6-A0B1-99EA8F678A53}">
  <we:reference id="wa200005566" version="1.0.0.0" store="en-001" storeType="OMEX"/>
  <we:alternateReferences>
    <we:reference id="wa200005566"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38</TotalTime>
  <Words>2351</Words>
  <Application>Microsoft Office PowerPoint</Application>
  <PresentationFormat>Widescreen</PresentationFormat>
  <Paragraphs>220</Paragraphs>
  <Slides>40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Quicksand</vt:lpstr>
      <vt:lpstr>Quicksand Medium</vt:lpstr>
      <vt:lpstr>Roboto Mono</vt:lpstr>
      <vt:lpstr>Office Theme</vt:lpstr>
      <vt:lpstr>Skills Bootcamp Classroom Rules</vt:lpstr>
      <vt:lpstr>Software Developer Bootcamp</vt:lpstr>
      <vt:lpstr>Objectives</vt:lpstr>
      <vt:lpstr>Core Principles and Phases of Agile and RAD Methodologies</vt:lpstr>
      <vt:lpstr>Agile Methodology</vt:lpstr>
      <vt:lpstr>Core Principles of Agile</vt:lpstr>
      <vt:lpstr>Agile Phases</vt:lpstr>
      <vt:lpstr>RAD Methodology</vt:lpstr>
      <vt:lpstr>Core Principles of RAD</vt:lpstr>
      <vt:lpstr>RAD Phases</vt:lpstr>
      <vt:lpstr>Comparison of Agile and RAD</vt:lpstr>
      <vt:lpstr>Conclusion</vt:lpstr>
      <vt:lpstr>Apply Agile or RAD Methodology in a Simulated Small Team Project</vt:lpstr>
      <vt:lpstr>What is Agile?</vt:lpstr>
      <vt:lpstr>What is RAD?</vt:lpstr>
      <vt:lpstr>Benefits of Agile and RAD</vt:lpstr>
      <vt:lpstr>How to Apply Agile and RAD</vt:lpstr>
      <vt:lpstr>Tools for Agile and RAD</vt:lpstr>
      <vt:lpstr>Challenges of Agile and RAD</vt:lpstr>
      <vt:lpstr>Best Practices for Agile and RAD</vt:lpstr>
      <vt:lpstr>Conclusion</vt:lpstr>
      <vt:lpstr>Agile or RAD Process Utilised in the Small Team Project</vt:lpstr>
      <vt:lpstr>What is Agile or RAD Process?</vt:lpstr>
      <vt:lpstr>Benefits of Agile or RAD Process</vt:lpstr>
      <vt:lpstr>Agile or RAD Process in Small Team Projects</vt:lpstr>
      <vt:lpstr>Agile or RAD Process in Action</vt:lpstr>
      <vt:lpstr>Tools for Agile or RAD Process</vt:lpstr>
      <vt:lpstr>Challenges of Agile or RAD Process</vt:lpstr>
      <vt:lpstr>Tips for Implementing Agile or RAD Process</vt:lpstr>
      <vt:lpstr>Conclusion</vt:lpstr>
      <vt:lpstr>Unpacking Agile and RAD Through Case Study: "SmartWeather App"</vt:lpstr>
      <vt:lpstr>Apply Agile or RAD Methodology in a Simulated Small Team Project</vt:lpstr>
      <vt:lpstr>Document the Agile or RAD Process Utilised in the Small Team Project</vt:lpstr>
      <vt:lpstr>Chatterbot</vt:lpstr>
      <vt:lpstr>Multiple choice questions</vt:lpstr>
      <vt:lpstr>Multiple choice questions</vt:lpstr>
      <vt:lpstr>Multiple choice questions</vt:lpstr>
      <vt:lpstr>Objectives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Principles and Phases of Agile and RAD Methodologies</dc:title>
  <dc:creator>Ali Mostafa</dc:creator>
  <cp:lastModifiedBy>Daanish hussain</cp:lastModifiedBy>
  <cp:revision>17</cp:revision>
  <dcterms:created xsi:type="dcterms:W3CDTF">2023-09-06T13:26:59Z</dcterms:created>
  <dcterms:modified xsi:type="dcterms:W3CDTF">2023-11-30T14:21:56Z</dcterms:modified>
</cp:coreProperties>
</file>