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9" r:id="rId2"/>
    <p:sldId id="256" r:id="rId3"/>
    <p:sldId id="257" r:id="rId4"/>
    <p:sldId id="266" r:id="rId5"/>
    <p:sldId id="265" r:id="rId6"/>
    <p:sldId id="264" r:id="rId7"/>
    <p:sldId id="263" r:id="rId8"/>
    <p:sldId id="262" r:id="rId9"/>
    <p:sldId id="261" r:id="rId10"/>
    <p:sldId id="260" r:id="rId11"/>
    <p:sldId id="267" r:id="rId12"/>
    <p:sldId id="269" r:id="rId13"/>
    <p:sldId id="270" r:id="rId14"/>
    <p:sldId id="271" r:id="rId15"/>
    <p:sldId id="275" r:id="rId16"/>
    <p:sldId id="276" r:id="rId17"/>
    <p:sldId id="277" r:id="rId18"/>
    <p:sldId id="278" r:id="rId19"/>
    <p:sldId id="279" r:id="rId20"/>
    <p:sldId id="280" r:id="rId21"/>
    <p:sldId id="281" r:id="rId22"/>
    <p:sldId id="324" r:id="rId23"/>
    <p:sldId id="325" r:id="rId24"/>
    <p:sldId id="326" r:id="rId25"/>
    <p:sldId id="327" r:id="rId26"/>
    <p:sldId id="328" r:id="rId27"/>
    <p:sldId id="329" r:id="rId28"/>
    <p:sldId id="330" r:id="rId29"/>
    <p:sldId id="282" r:id="rId30"/>
    <p:sldId id="331" r:id="rId31"/>
    <p:sldId id="284" r:id="rId32"/>
    <p:sldId id="285" r:id="rId33"/>
    <p:sldId id="286" r:id="rId34"/>
    <p:sldId id="287" r:id="rId35"/>
    <p:sldId id="332" r:id="rId36"/>
    <p:sldId id="289" r:id="rId37"/>
    <p:sldId id="290" r:id="rId38"/>
    <p:sldId id="291" r:id="rId39"/>
    <p:sldId id="292" r:id="rId40"/>
    <p:sldId id="293" r:id="rId41"/>
    <p:sldId id="294" r:id="rId42"/>
    <p:sldId id="295" r:id="rId43"/>
    <p:sldId id="296" r:id="rId44"/>
    <p:sldId id="297" r:id="rId45"/>
    <p:sldId id="321" r:id="rId46"/>
    <p:sldId id="288" r:id="rId47"/>
    <p:sldId id="28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5D1AE-9390-42AF-953C-DBA05E6AC663}"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998E2-DDAC-41A8-8EE9-029043468E6B}" type="slidenum">
              <a:rPr lang="en-GB" smtClean="0"/>
              <a:t>‹#›</a:t>
            </a:fld>
            <a:endParaRPr lang="en-GB"/>
          </a:p>
        </p:txBody>
      </p:sp>
    </p:spTree>
    <p:extLst>
      <p:ext uri="{BB962C8B-B14F-4D97-AF65-F5344CB8AC3E}">
        <p14:creationId xmlns:p14="http://schemas.microsoft.com/office/powerpoint/2010/main" val="182486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dd5278a8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dd5278a8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dd5278a8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7dd5278a8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7dd5278a8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7dd5278a8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dd5278a8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7dd5278a8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dd5278a8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dd5278a8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dd5278a8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7dd5278a8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7dd5278a8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7dd5278a8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dd5278a8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dd5278a8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7dd5278a84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7dd5278a8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7dd5278a8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7dd5278a8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dfea785a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dfea785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7dd5278a8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7dd5278a8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7dd5278a8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7dd5278a8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7dd5278a8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7dd5278a8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dd5278a8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dd5278a8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7dd5278a84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7dd5278a8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A2 Worksheet </a:t>
            </a:r>
            <a:r>
              <a:rPr lang="en-GB" dirty="0" err="1"/>
              <a:t>ÔÇô</a:t>
            </a:r>
            <a:r>
              <a:rPr lang="en-GB"/>
              <a:t> Trace tables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45</a:t>
            </a:fld>
            <a:endParaRPr lang="en-GB"/>
          </a:p>
        </p:txBody>
      </p:sp>
    </p:spTree>
    <p:extLst>
      <p:ext uri="{BB962C8B-B14F-4D97-AF65-F5344CB8AC3E}">
        <p14:creationId xmlns:p14="http://schemas.microsoft.com/office/powerpoint/2010/main" val="100358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7dd5278a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7dd5278a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7dd5278a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7dd5278a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dd5278a8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dd5278a8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dd5278a8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dd5278a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7dd5278a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7dd5278a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7dd5278a8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7dd5278a8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7dd5278a8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7dd5278a8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30F3-8757-1C57-C343-CB4700ED3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FB530-AF13-3262-B470-A49DD4BBD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E483FF-D1C3-AA85-7085-D0A7B9D43056}"/>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B075A300-54D6-4F2D-BDE4-6656CB3771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B70E54-8BE5-D040-0357-0035D2CADDBE}"/>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385877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6BE4-BC0C-9753-BD14-0B1919FDF1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3672B43-0481-30D8-D950-0CF6D7358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011DE0-8D52-4001-4DD2-BB3E35768685}"/>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2F9942FB-BB67-A7E5-BABA-55AE337195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987464-89C0-0A9B-2A06-9F6A602EEBBF}"/>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22112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EBD421-2481-1DDE-8460-E7C35C8F99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9D4253-332E-5FD4-99F1-FCB829C6F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C802EF-0AC1-21BD-C7C6-17C1EBB17E04}"/>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3E96E17B-B598-427A-641D-0486786AE0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18BB53-34CC-581C-FE05-7D5F96771041}"/>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243847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Light"/>
                <a:ea typeface="Quicksand Light"/>
                <a:cs typeface="Quicksand Light"/>
                <a:sym typeface="Quicksand Light"/>
              </a:defRPr>
            </a:lvl1pPr>
            <a:lvl2pPr lvl="1" rtl="0">
              <a:buNone/>
              <a:defRPr sz="1067">
                <a:solidFill>
                  <a:srgbClr val="494985"/>
                </a:solidFill>
                <a:latin typeface="Quicksand Light"/>
                <a:ea typeface="Quicksand Light"/>
                <a:cs typeface="Quicksand Light"/>
                <a:sym typeface="Quicksand Light"/>
              </a:defRPr>
            </a:lvl2pPr>
            <a:lvl3pPr lvl="2" rtl="0">
              <a:buNone/>
              <a:defRPr sz="1067">
                <a:solidFill>
                  <a:srgbClr val="494985"/>
                </a:solidFill>
                <a:latin typeface="Quicksand Light"/>
                <a:ea typeface="Quicksand Light"/>
                <a:cs typeface="Quicksand Light"/>
                <a:sym typeface="Quicksand Light"/>
              </a:defRPr>
            </a:lvl3pPr>
            <a:lvl4pPr lvl="3" rtl="0">
              <a:buNone/>
              <a:defRPr sz="1067">
                <a:solidFill>
                  <a:srgbClr val="494985"/>
                </a:solidFill>
                <a:latin typeface="Quicksand Light"/>
                <a:ea typeface="Quicksand Light"/>
                <a:cs typeface="Quicksand Light"/>
                <a:sym typeface="Quicksand Light"/>
              </a:defRPr>
            </a:lvl4pPr>
            <a:lvl5pPr lvl="4" rtl="0">
              <a:buNone/>
              <a:defRPr sz="1067">
                <a:solidFill>
                  <a:srgbClr val="494985"/>
                </a:solidFill>
                <a:latin typeface="Quicksand Light"/>
                <a:ea typeface="Quicksand Light"/>
                <a:cs typeface="Quicksand Light"/>
                <a:sym typeface="Quicksand Light"/>
              </a:defRPr>
            </a:lvl5pPr>
            <a:lvl6pPr lvl="5" rtl="0">
              <a:buNone/>
              <a:defRPr sz="1067">
                <a:solidFill>
                  <a:srgbClr val="494985"/>
                </a:solidFill>
                <a:latin typeface="Quicksand Light"/>
                <a:ea typeface="Quicksand Light"/>
                <a:cs typeface="Quicksand Light"/>
                <a:sym typeface="Quicksand Light"/>
              </a:defRPr>
            </a:lvl6pPr>
            <a:lvl7pPr lvl="6" rtl="0">
              <a:buNone/>
              <a:defRPr sz="1067">
                <a:solidFill>
                  <a:srgbClr val="494985"/>
                </a:solidFill>
                <a:latin typeface="Quicksand Light"/>
                <a:ea typeface="Quicksand Light"/>
                <a:cs typeface="Quicksand Light"/>
                <a:sym typeface="Quicksand Light"/>
              </a:defRPr>
            </a:lvl7pPr>
            <a:lvl8pPr lvl="7" rtl="0">
              <a:buNone/>
              <a:defRPr sz="1067">
                <a:solidFill>
                  <a:srgbClr val="494985"/>
                </a:solidFill>
                <a:latin typeface="Quicksand Light"/>
                <a:ea typeface="Quicksand Light"/>
                <a:cs typeface="Quicksand Light"/>
                <a:sym typeface="Quicksand Light"/>
              </a:defRPr>
            </a:lvl8pPr>
            <a:lvl9pPr lvl="8" rtl="0">
              <a:buNone/>
              <a:defRPr sz="1067">
                <a:solidFill>
                  <a:srgbClr val="494985"/>
                </a:solidFill>
                <a:latin typeface="Quicksand Light"/>
                <a:ea typeface="Quicksand Light"/>
                <a:cs typeface="Quicksand Light"/>
                <a:sym typeface="Quicksand Light"/>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5483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37B8-0389-134A-E49D-FC6D029CF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A0AD4E-EA65-127F-3E35-BC7E1F752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B073D5-B9E2-B125-2F2D-DAC1C27AEF3E}"/>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655253A9-D528-9C4B-FE44-455285AB4A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64E1F-8C11-EFAE-15DF-61474FEE41F8}"/>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320024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9124-2185-063A-9DC1-22302BEA1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DA1723-D53C-5175-AB6A-58DBCB7ED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A7D02-EFF9-F040-A275-A4A866F46E2C}"/>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59A6FB4A-B2D1-628F-A268-EF6472D7DE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C39D8-49DB-1CD2-0129-8BB963C730E4}"/>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328501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2192-6897-09EF-BCB5-D6A521584B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EF060C-3D83-0619-0AE6-B5E031EED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DF2E7C-E91F-B2D8-2E00-2732B09DB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36E821-BC27-5A07-0BE7-8094EC29D498}"/>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6" name="Footer Placeholder 5">
            <a:extLst>
              <a:ext uri="{FF2B5EF4-FFF2-40B4-BE49-F238E27FC236}">
                <a16:creationId xmlns:a16="http://schemas.microsoft.com/office/drawing/2014/main" id="{6EFB1639-3EAC-206F-6833-E4AE6AD48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CD210-D913-1605-4EE1-66C037B3CB9A}"/>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332334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1232-44D8-5F1D-A2D4-DD4BDF69B5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97B8DF-95AA-5CFA-D6F1-837940974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43969-458D-E333-AA4F-569ED7CAA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FEF984E-ED08-D397-2D8A-C5F7F9B56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97A5DB-FE40-BD4E-6CC6-85B94B0AD7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B72874-0177-F61B-66F9-7C600B314299}"/>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8" name="Footer Placeholder 7">
            <a:extLst>
              <a:ext uri="{FF2B5EF4-FFF2-40B4-BE49-F238E27FC236}">
                <a16:creationId xmlns:a16="http://schemas.microsoft.com/office/drawing/2014/main" id="{2115DF56-A3C5-A9CB-809C-9BCFD7403A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349B3E-0647-C7FB-417B-CC760F1614C2}"/>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4545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3FE1-CC08-6A49-D83D-35C4E6225D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4BDDEA-79E4-5BF4-2C29-40A30556EC23}"/>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4" name="Footer Placeholder 3">
            <a:extLst>
              <a:ext uri="{FF2B5EF4-FFF2-40B4-BE49-F238E27FC236}">
                <a16:creationId xmlns:a16="http://schemas.microsoft.com/office/drawing/2014/main" id="{EE1E3F77-7670-A36E-6FC6-9EB5B2A6C4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B913D5-8973-CECF-6696-16BD7E5E9B71}"/>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292152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37E0C-16EB-8ACC-6F88-77F7BB415D80}"/>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3" name="Footer Placeholder 2">
            <a:extLst>
              <a:ext uri="{FF2B5EF4-FFF2-40B4-BE49-F238E27FC236}">
                <a16:creationId xmlns:a16="http://schemas.microsoft.com/office/drawing/2014/main" id="{632C28B3-CA9E-7F5F-EC65-67B49A14FE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31B6F9B-3F07-A37B-D8E8-1E81C0E27CB9}"/>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81733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97B9-92EB-14BB-668F-15134A1A5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8565-5BF2-12B5-ECA5-FCE3F4BEB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E64E0BC-4F95-1518-9DAC-10D6E50C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071E4-DE29-4493-F8AB-C4A648C46F71}"/>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6" name="Footer Placeholder 5">
            <a:extLst>
              <a:ext uri="{FF2B5EF4-FFF2-40B4-BE49-F238E27FC236}">
                <a16:creationId xmlns:a16="http://schemas.microsoft.com/office/drawing/2014/main" id="{183D3063-324B-810C-1311-19D9B87BC7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265CCD-AD4E-7C0D-95BF-923D3BCE00F1}"/>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28157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0A78-92A2-45E9-8E83-177C2E31F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5C325A-6ADB-2E62-973A-2B6B430A1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472DA8-DCE4-94AC-DC5B-EA69080A5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77241-1B3D-31BD-F502-237D047187E8}"/>
              </a:ext>
            </a:extLst>
          </p:cNvPr>
          <p:cNvSpPr>
            <a:spLocks noGrp="1"/>
          </p:cNvSpPr>
          <p:nvPr>
            <p:ph type="dt" sz="half" idx="10"/>
          </p:nvPr>
        </p:nvSpPr>
        <p:spPr/>
        <p:txBody>
          <a:bodyPr/>
          <a:lstStyle/>
          <a:p>
            <a:fld id="{ACC5EE06-A438-433A-8D72-C2A904C04E72}" type="datetimeFigureOut">
              <a:rPr lang="en-GB" smtClean="0"/>
              <a:t>03/12/2023</a:t>
            </a:fld>
            <a:endParaRPr lang="en-GB"/>
          </a:p>
        </p:txBody>
      </p:sp>
      <p:sp>
        <p:nvSpPr>
          <p:cNvPr id="6" name="Footer Placeholder 5">
            <a:extLst>
              <a:ext uri="{FF2B5EF4-FFF2-40B4-BE49-F238E27FC236}">
                <a16:creationId xmlns:a16="http://schemas.microsoft.com/office/drawing/2014/main" id="{7BF25508-C9AC-F68D-3654-CBA0CC808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8B51C7-4549-AF85-DC25-143AF1B79E24}"/>
              </a:ext>
            </a:extLst>
          </p:cNvPr>
          <p:cNvSpPr>
            <a:spLocks noGrp="1"/>
          </p:cNvSpPr>
          <p:nvPr>
            <p:ph type="sldNum" sz="quarter" idx="12"/>
          </p:nvPr>
        </p:nvSpPr>
        <p:spPr/>
        <p:txBody>
          <a:bodyPr/>
          <a:lstStyle/>
          <a:p>
            <a:fld id="{A80D130C-1E70-413F-A380-7A36DF9DEA59}" type="slidenum">
              <a:rPr lang="en-GB" smtClean="0"/>
              <a:t>‹#›</a:t>
            </a:fld>
            <a:endParaRPr lang="en-GB"/>
          </a:p>
        </p:txBody>
      </p:sp>
    </p:spTree>
    <p:extLst>
      <p:ext uri="{BB962C8B-B14F-4D97-AF65-F5344CB8AC3E}">
        <p14:creationId xmlns:p14="http://schemas.microsoft.com/office/powerpoint/2010/main" val="73524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B3B75-C594-3B7A-2607-2583E34B6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30E7DA-E7B3-D7CF-40FF-FD179B162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16C2CF-E047-3D77-3F64-EA875C939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5EE06-A438-433A-8D72-C2A904C04E72}" type="datetimeFigureOut">
              <a:rPr lang="en-GB" smtClean="0"/>
              <a:t>03/12/2023</a:t>
            </a:fld>
            <a:endParaRPr lang="en-GB"/>
          </a:p>
        </p:txBody>
      </p:sp>
      <p:sp>
        <p:nvSpPr>
          <p:cNvPr id="5" name="Footer Placeholder 4">
            <a:extLst>
              <a:ext uri="{FF2B5EF4-FFF2-40B4-BE49-F238E27FC236}">
                <a16:creationId xmlns:a16="http://schemas.microsoft.com/office/drawing/2014/main" id="{A17A590D-7F1D-8D98-A330-788CEF9FF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B45760-CB7C-BAEA-B9B2-DE4AF9A3D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D130C-1E70-413F-A380-7A36DF9DEA59}" type="slidenum">
              <a:rPr lang="en-GB" smtClean="0"/>
              <a:t>‹#›</a:t>
            </a:fld>
            <a:endParaRPr lang="en-GB"/>
          </a:p>
        </p:txBody>
      </p:sp>
    </p:spTree>
    <p:extLst>
      <p:ext uri="{BB962C8B-B14F-4D97-AF65-F5344CB8AC3E}">
        <p14:creationId xmlns:p14="http://schemas.microsoft.com/office/powerpoint/2010/main" val="9954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Tools for Database Schema</a:t>
            </a:r>
          </a:p>
        </p:txBody>
      </p:sp>
      <p:pic>
        <p:nvPicPr>
          <p:cNvPr id="5" name="Picture Placeholder 4">
            <a:extLst>
              <a:ext uri="{FF2B5EF4-FFF2-40B4-BE49-F238E27FC236}">
                <a16:creationId xmlns:a16="http://schemas.microsoft.com/office/drawing/2014/main" id="{3696BDAF-62AB-54F5-F2F2-EE1C6BA311D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ERwin: ERwin is a data modeling tool used to create and maintain database schemas</a:t>
            </a:r>
          </a:p>
          <a:p>
            <a:pPr>
              <a:buFontTx/>
              <a:buChar char="•"/>
            </a:pPr>
            <a:r>
              <a:rPr lang="en-US"/>
              <a:t>MySQL Workbench: MySQL Workbench is a graphical tool used to create and maintain database schemas</a:t>
            </a:r>
          </a:p>
          <a:p>
            <a:pPr>
              <a:buFontTx/>
              <a:buChar char="•"/>
            </a:pPr>
            <a:r>
              <a:rPr lang="en-US"/>
              <a:t>SQL Server Management Studio: SQL Server Management Studio is a graphical tool used to create and maintain database schemas</a:t>
            </a:r>
          </a:p>
        </p:txBody>
      </p:sp>
    </p:spTree>
    <p:extLst>
      <p:ext uri="{BB962C8B-B14F-4D97-AF65-F5344CB8AC3E}">
        <p14:creationId xmlns:p14="http://schemas.microsoft.com/office/powerpoint/2010/main" val="32265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66DD-954D-A2B5-5B97-13EFDD939755}"/>
              </a:ext>
            </a:extLst>
          </p:cNvPr>
          <p:cNvSpPr>
            <a:spLocks noGrp="1"/>
          </p:cNvSpPr>
          <p:nvPr>
            <p:ph type="ctrTitle"/>
          </p:nvPr>
        </p:nvSpPr>
        <p:spPr/>
        <p:txBody>
          <a:bodyPr/>
          <a:lstStyle/>
          <a:p>
            <a:r>
              <a:rPr lang="en-GB"/>
              <a:t>Implement the Database Schema in a SQL</a:t>
            </a:r>
          </a:p>
        </p:txBody>
      </p:sp>
    </p:spTree>
    <p:extLst>
      <p:ext uri="{BB962C8B-B14F-4D97-AF65-F5344CB8AC3E}">
        <p14:creationId xmlns:p14="http://schemas.microsoft.com/office/powerpoint/2010/main" val="232376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E028-F6A9-4B00-F770-0A3488A49598}"/>
              </a:ext>
            </a:extLst>
          </p:cNvPr>
          <p:cNvSpPr>
            <a:spLocks noGrp="1"/>
          </p:cNvSpPr>
          <p:nvPr>
            <p:ph type="title"/>
          </p:nvPr>
        </p:nvSpPr>
        <p:spPr/>
        <p:txBody>
          <a:bodyPr/>
          <a:lstStyle/>
          <a:p>
            <a:r>
              <a:rPr lang="en-GB"/>
              <a:t>Creating a Database Schema</a:t>
            </a:r>
          </a:p>
        </p:txBody>
      </p:sp>
      <p:pic>
        <p:nvPicPr>
          <p:cNvPr id="5" name="Picture Placeholder 4">
            <a:extLst>
              <a:ext uri="{FF2B5EF4-FFF2-40B4-BE49-F238E27FC236}">
                <a16:creationId xmlns:a16="http://schemas.microsoft.com/office/drawing/2014/main" id="{761D29AE-E805-494E-FB62-9F51E487D462}"/>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F5503BB2-A73C-2861-E90D-0AF9C0B55ACD}"/>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Steps for Creating a Database Schema: The process for creating a database schema typically involves defining tables, establishing relationships between them, and setting primary and foreign keys.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Tools for Creating a Database Schema: Various tools like MySQL Workbench, Oracle SQL Developer, and Microsoft SQL Server Management Studio are commonly used for designing and implementing database schemas.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Best Practices for Creating a Database Schema: Adhering to best practices such as normalisation, using appropriate data types, and ensuring data integrity through constraints are crucial for creating an effective and efficient database schema.</a:t>
            </a:r>
          </a:p>
        </p:txBody>
      </p:sp>
    </p:spTree>
    <p:extLst>
      <p:ext uri="{BB962C8B-B14F-4D97-AF65-F5344CB8AC3E}">
        <p14:creationId xmlns:p14="http://schemas.microsoft.com/office/powerpoint/2010/main" val="113281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D480-B7AE-9D2A-5285-0F3A1CF78376}"/>
              </a:ext>
            </a:extLst>
          </p:cNvPr>
          <p:cNvSpPr>
            <a:spLocks noGrp="1"/>
          </p:cNvSpPr>
          <p:nvPr>
            <p:ph type="title"/>
          </p:nvPr>
        </p:nvSpPr>
        <p:spPr/>
        <p:txBody>
          <a:bodyPr/>
          <a:lstStyle/>
          <a:p>
            <a:r>
              <a:rPr lang="en-GB"/>
              <a:t>Implementing a Database Schema</a:t>
            </a:r>
          </a:p>
        </p:txBody>
      </p:sp>
      <p:pic>
        <p:nvPicPr>
          <p:cNvPr id="5" name="Picture Placeholder 4">
            <a:extLst>
              <a:ext uri="{FF2B5EF4-FFF2-40B4-BE49-F238E27FC236}">
                <a16:creationId xmlns:a16="http://schemas.microsoft.com/office/drawing/2014/main" id="{4C290726-3DBB-E181-D28A-1D683E57D8F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48CE3BC-0FBD-98F2-19B7-469A7629EB4A}"/>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Steps for Implementing a Database Schema: The process for implementing a database schema typically involves defining tables, setting primary and foreign keys, and establishing relationships between tables.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Tools for Implementing a Database Schema: Various database management systems like MySQL, PostgreSQL, and SQL Server provide graphical and command-line tools for schema implementation.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Best Practices for Implementing a Database Schema: Adhering to best practices such as normalization, using appropriate data types, and adding constraints ensures a robust and efficient database schema.</a:t>
            </a:r>
          </a:p>
        </p:txBody>
      </p:sp>
    </p:spTree>
    <p:extLst>
      <p:ext uri="{BB962C8B-B14F-4D97-AF65-F5344CB8AC3E}">
        <p14:creationId xmlns:p14="http://schemas.microsoft.com/office/powerpoint/2010/main" val="276676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D4BD-C1B3-0303-E567-ABAF97082A9D}"/>
              </a:ext>
            </a:extLst>
          </p:cNvPr>
          <p:cNvSpPr>
            <a:spLocks noGrp="1"/>
          </p:cNvSpPr>
          <p:nvPr>
            <p:ph type="title"/>
          </p:nvPr>
        </p:nvSpPr>
        <p:spPr/>
        <p:txBody>
          <a:bodyPr/>
          <a:lstStyle/>
          <a:p>
            <a:r>
              <a:rPr lang="en-GB"/>
              <a:t>Testing a Database Schema</a:t>
            </a:r>
          </a:p>
        </p:txBody>
      </p:sp>
      <p:pic>
        <p:nvPicPr>
          <p:cNvPr id="5" name="Picture Placeholder 4">
            <a:extLst>
              <a:ext uri="{FF2B5EF4-FFF2-40B4-BE49-F238E27FC236}">
                <a16:creationId xmlns:a16="http://schemas.microsoft.com/office/drawing/2014/main" id="{0657838C-0C59-1617-A99C-D31C734B76D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5C6DA5E-0A43-6A49-C72B-887E92962EDC}"/>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Steps for Testing a Database Schema: The process for testing a database schema generally involves data validation, integrity checks, performance tuning, and stress testing to ensure robustness and reliability.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Tools for Testing a Database Schema: Various tools like SQL Query Analyzer, Apache JMeter, and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DBUnit</a:t>
            </a:r>
            <a:r>
              <a:rPr lang="en-GB" sz="1800" kern="100" dirty="0">
                <a:effectLst/>
                <a:latin typeface="Calibri" panose="020F0502020204030204" pitchFamily="34" charset="0"/>
                <a:ea typeface="Calibri" panose="020F0502020204030204" pitchFamily="34" charset="0"/>
                <a:cs typeface="Arial" panose="020B0604020202020204" pitchFamily="34" charset="0"/>
              </a:rPr>
              <a:t> are commonly used for database schema testing to validate its structure, performance, and data integrity.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Best Practices for Testing a Database Schema: Following best practices such as writing comprehensive test cases, performing regression testing, and using automated testing tools can significantly improve the quality and reliability of a database schema.</a:t>
            </a:r>
          </a:p>
        </p:txBody>
      </p:sp>
    </p:spTree>
    <p:extLst>
      <p:ext uri="{BB962C8B-B14F-4D97-AF65-F5344CB8AC3E}">
        <p14:creationId xmlns:p14="http://schemas.microsoft.com/office/powerpoint/2010/main" val="391518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565-F062-9611-C06B-F206F01E39B9}"/>
              </a:ext>
            </a:extLst>
          </p:cNvPr>
          <p:cNvSpPr>
            <a:spLocks noGrp="1"/>
          </p:cNvSpPr>
          <p:nvPr>
            <p:ph type="ctrTitle"/>
          </p:nvPr>
        </p:nvSpPr>
        <p:spPr/>
        <p:txBody>
          <a:bodyPr>
            <a:normAutofit fontScale="90000"/>
          </a:bodyPr>
          <a:lstStyle/>
          <a:p>
            <a:r>
              <a:rPr lang="en-US"/>
              <a:t>Integrate the Implemented Database Schema with a Simple Application</a:t>
            </a:r>
            <a:endParaRPr lang="en-GB"/>
          </a:p>
        </p:txBody>
      </p:sp>
    </p:spTree>
    <p:extLst>
      <p:ext uri="{BB962C8B-B14F-4D97-AF65-F5344CB8AC3E}">
        <p14:creationId xmlns:p14="http://schemas.microsoft.com/office/powerpoint/2010/main" val="196005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4CCF-0ABB-FCDD-EDB5-54B9298FCD66}"/>
              </a:ext>
            </a:extLst>
          </p:cNvPr>
          <p:cNvSpPr>
            <a:spLocks noGrp="1"/>
          </p:cNvSpPr>
          <p:nvPr>
            <p:ph type="title"/>
          </p:nvPr>
        </p:nvSpPr>
        <p:spPr/>
        <p:txBody>
          <a:bodyPr/>
          <a:lstStyle/>
          <a:p>
            <a:r>
              <a:rPr lang="en-GB"/>
              <a:t>What is Database Integration?</a:t>
            </a:r>
          </a:p>
        </p:txBody>
      </p:sp>
      <p:pic>
        <p:nvPicPr>
          <p:cNvPr id="5" name="Picture Placeholder 4">
            <a:extLst>
              <a:ext uri="{FF2B5EF4-FFF2-40B4-BE49-F238E27FC236}">
                <a16:creationId xmlns:a16="http://schemas.microsoft.com/office/drawing/2014/main" id="{8F5B5828-D7E7-57CA-CCB0-516E20E86F83}"/>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EFFD9A5A-7416-3A2B-5F2A-778AEE458A95}"/>
              </a:ext>
            </a:extLst>
          </p:cNvPr>
          <p:cNvSpPr>
            <a:spLocks noGrp="1"/>
          </p:cNvSpPr>
          <p:nvPr>
            <p:ph type="body" sz="half" idx="2"/>
          </p:nvPr>
        </p:nvSpPr>
        <p:spPr/>
        <p:txBody>
          <a:bodyPr/>
          <a:lstStyle/>
          <a:p>
            <a:pPr>
              <a:buFontTx/>
              <a:buChar char="•"/>
            </a:pPr>
            <a:r>
              <a:rPr lang="en-US"/>
              <a:t>Database integration is the process of connecting a database to an application</a:t>
            </a:r>
          </a:p>
          <a:p>
            <a:pPr>
              <a:buFontTx/>
              <a:buChar char="•"/>
            </a:pPr>
            <a:r>
              <a:rPr lang="en-US"/>
              <a:t>This allows the application to access and manipulate the data stored in the database</a:t>
            </a:r>
            <a:endParaRPr lang="en-GB"/>
          </a:p>
        </p:txBody>
      </p:sp>
    </p:spTree>
    <p:extLst>
      <p:ext uri="{BB962C8B-B14F-4D97-AF65-F5344CB8AC3E}">
        <p14:creationId xmlns:p14="http://schemas.microsoft.com/office/powerpoint/2010/main" val="260996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E8FC-10C7-4F29-8978-71586B61A304}"/>
              </a:ext>
            </a:extLst>
          </p:cNvPr>
          <p:cNvSpPr>
            <a:spLocks noGrp="1"/>
          </p:cNvSpPr>
          <p:nvPr>
            <p:ph type="title"/>
          </p:nvPr>
        </p:nvSpPr>
        <p:spPr/>
        <p:txBody>
          <a:bodyPr/>
          <a:lstStyle/>
          <a:p>
            <a:r>
              <a:rPr lang="en-GB"/>
              <a:t>Benefits of Database Integration</a:t>
            </a:r>
          </a:p>
        </p:txBody>
      </p:sp>
      <p:pic>
        <p:nvPicPr>
          <p:cNvPr id="5" name="Picture Placeholder 4">
            <a:extLst>
              <a:ext uri="{FF2B5EF4-FFF2-40B4-BE49-F238E27FC236}">
                <a16:creationId xmlns:a16="http://schemas.microsoft.com/office/drawing/2014/main" id="{D445DB3A-7D16-08A8-51B2-262EA9EA9F24}"/>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EFF15AFD-2EEA-7C80-6F64-C7B3E4E28329}"/>
              </a:ext>
            </a:extLst>
          </p:cNvPr>
          <p:cNvSpPr>
            <a:spLocks noGrp="1"/>
          </p:cNvSpPr>
          <p:nvPr>
            <p:ph type="body" sz="half" idx="2"/>
          </p:nvPr>
        </p:nvSpPr>
        <p:spPr/>
        <p:txBody>
          <a:bodyPr/>
          <a:lstStyle/>
          <a:p>
            <a:pPr>
              <a:buFontTx/>
              <a:buChar char="•"/>
            </a:pPr>
            <a:r>
              <a:rPr lang="en-US"/>
              <a:t>Increased efficiency and accuracy of data management</a:t>
            </a:r>
          </a:p>
          <a:p>
            <a:pPr>
              <a:buFontTx/>
              <a:buChar char="•"/>
            </a:pPr>
            <a:r>
              <a:rPr lang="en-US"/>
              <a:t>Reduced manual data entry and improved data accuracy</a:t>
            </a:r>
          </a:p>
          <a:p>
            <a:pPr>
              <a:buFontTx/>
              <a:buChar char="•"/>
            </a:pPr>
            <a:r>
              <a:rPr lang="en-US"/>
              <a:t>Improved scalability and flexibility of data storage</a:t>
            </a:r>
            <a:endParaRPr lang="en-GB"/>
          </a:p>
        </p:txBody>
      </p:sp>
    </p:spTree>
    <p:extLst>
      <p:ext uri="{BB962C8B-B14F-4D97-AF65-F5344CB8AC3E}">
        <p14:creationId xmlns:p14="http://schemas.microsoft.com/office/powerpoint/2010/main" val="98874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2D66-C81D-A552-669B-67D28016C19D}"/>
              </a:ext>
            </a:extLst>
          </p:cNvPr>
          <p:cNvSpPr>
            <a:spLocks noGrp="1"/>
          </p:cNvSpPr>
          <p:nvPr>
            <p:ph type="title"/>
          </p:nvPr>
        </p:nvSpPr>
        <p:spPr/>
        <p:txBody>
          <a:bodyPr/>
          <a:lstStyle/>
          <a:p>
            <a:r>
              <a:rPr lang="en-GB"/>
              <a:t>Implementing Database Integration</a:t>
            </a:r>
          </a:p>
        </p:txBody>
      </p:sp>
      <p:pic>
        <p:nvPicPr>
          <p:cNvPr id="5" name="Picture Placeholder 4">
            <a:extLst>
              <a:ext uri="{FF2B5EF4-FFF2-40B4-BE49-F238E27FC236}">
                <a16:creationId xmlns:a16="http://schemas.microsoft.com/office/drawing/2014/main" id="{5A0C5F4D-9E37-E1C3-CEF8-5AE7DBCC991C}"/>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4A8D4762-CDC6-2E27-9988-C5569617487B}"/>
              </a:ext>
            </a:extLst>
          </p:cNvPr>
          <p:cNvSpPr>
            <a:spLocks noGrp="1"/>
          </p:cNvSpPr>
          <p:nvPr>
            <p:ph type="body" sz="half" idx="2"/>
          </p:nvPr>
        </p:nvSpPr>
        <p:spPr/>
        <p:txBody>
          <a:bodyPr/>
          <a:lstStyle/>
          <a:p>
            <a:pPr>
              <a:buFontTx/>
              <a:buChar char="•"/>
            </a:pPr>
            <a:r>
              <a:rPr lang="en-US"/>
              <a:t>Choose the right database for your application</a:t>
            </a:r>
          </a:p>
          <a:p>
            <a:pPr>
              <a:buFontTx/>
              <a:buChar char="•"/>
            </a:pPr>
            <a:r>
              <a:rPr lang="en-US"/>
              <a:t>Design the database schema to meet the needs of your application</a:t>
            </a:r>
          </a:p>
          <a:p>
            <a:pPr>
              <a:buFontTx/>
              <a:buChar char="•"/>
            </a:pPr>
            <a:r>
              <a:rPr lang="en-US"/>
              <a:t>Implement the database schema in the application</a:t>
            </a:r>
            <a:endParaRPr lang="en-GB"/>
          </a:p>
        </p:txBody>
      </p:sp>
    </p:spTree>
    <p:extLst>
      <p:ext uri="{BB962C8B-B14F-4D97-AF65-F5344CB8AC3E}">
        <p14:creationId xmlns:p14="http://schemas.microsoft.com/office/powerpoint/2010/main" val="1558698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1B76-481D-0224-9BBE-A4E0AFD35B14}"/>
              </a:ext>
            </a:extLst>
          </p:cNvPr>
          <p:cNvSpPr>
            <a:spLocks noGrp="1"/>
          </p:cNvSpPr>
          <p:nvPr>
            <p:ph type="title"/>
          </p:nvPr>
        </p:nvSpPr>
        <p:spPr/>
        <p:txBody>
          <a:bodyPr/>
          <a:lstStyle/>
          <a:p>
            <a:r>
              <a:rPr lang="en-GB"/>
              <a:t>Integrating the Database Schema</a:t>
            </a:r>
          </a:p>
        </p:txBody>
      </p:sp>
      <p:pic>
        <p:nvPicPr>
          <p:cNvPr id="5" name="Picture Placeholder 4">
            <a:extLst>
              <a:ext uri="{FF2B5EF4-FFF2-40B4-BE49-F238E27FC236}">
                <a16:creationId xmlns:a16="http://schemas.microsoft.com/office/drawing/2014/main" id="{D7D7F13A-531D-807E-3085-7AA4F074EAD7}"/>
              </a:ext>
            </a:extLst>
          </p:cNvPr>
          <p:cNvPicPr>
            <a:picLocks noGrp="1" noChangeAspect="1"/>
          </p:cNvPicPr>
          <p:nvPr>
            <p:ph type="pic" idx="1"/>
          </p:nvPr>
        </p:nvPicPr>
        <p:blipFill>
          <a:blip r:embed="rId2"/>
          <a:srcRect l="27837" r="27837"/>
          <a:stretch>
            <a:fillRect/>
          </a:stretch>
        </p:blipFill>
        <p:spPr/>
      </p:pic>
      <p:sp>
        <p:nvSpPr>
          <p:cNvPr id="4" name="Text Placeholder 3">
            <a:extLst>
              <a:ext uri="{FF2B5EF4-FFF2-40B4-BE49-F238E27FC236}">
                <a16:creationId xmlns:a16="http://schemas.microsoft.com/office/drawing/2014/main" id="{46072D8A-765E-24B1-C193-507ADF29E1B7}"/>
              </a:ext>
            </a:extLst>
          </p:cNvPr>
          <p:cNvSpPr>
            <a:spLocks noGrp="1"/>
          </p:cNvSpPr>
          <p:nvPr>
            <p:ph type="body" sz="half" idx="2"/>
          </p:nvPr>
        </p:nvSpPr>
        <p:spPr/>
        <p:txBody>
          <a:bodyPr/>
          <a:lstStyle/>
          <a:p>
            <a:pPr>
              <a:buFontTx/>
              <a:buChar char="•"/>
            </a:pPr>
            <a:r>
              <a:rPr lang="en-US"/>
              <a:t>Connect the database to the application</a:t>
            </a:r>
          </a:p>
          <a:p>
            <a:pPr>
              <a:buFontTx/>
              <a:buChar char="•"/>
            </a:pPr>
            <a:r>
              <a:rPr lang="en-US"/>
              <a:t>Create the necessary tables and fields in the database</a:t>
            </a:r>
          </a:p>
          <a:p>
            <a:pPr>
              <a:buFontTx/>
              <a:buChar char="•"/>
            </a:pPr>
            <a:r>
              <a:rPr lang="en-US"/>
              <a:t>Write the code to access and manipulate the data in the database</a:t>
            </a:r>
            <a:endParaRPr lang="en-GB"/>
          </a:p>
        </p:txBody>
      </p:sp>
    </p:spTree>
    <p:extLst>
      <p:ext uri="{BB962C8B-B14F-4D97-AF65-F5344CB8AC3E}">
        <p14:creationId xmlns:p14="http://schemas.microsoft.com/office/powerpoint/2010/main" val="338762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3 – </a:t>
            </a:r>
            <a:r>
              <a:rPr lang="en-GB" dirty="0">
                <a:latin typeface="Calibri" panose="020F0502020204030204" pitchFamily="34" charset="0"/>
                <a:ea typeface="Calibri" panose="020F0502020204030204" pitchFamily="34" charset="0"/>
                <a:cs typeface="Arial" panose="020B0604020202020204" pitchFamily="34" charset="0"/>
              </a:rPr>
              <a:t>Coding and Architecture</a:t>
            </a:r>
            <a:endParaRPr lang="en-GB" dirty="0"/>
          </a:p>
          <a:p>
            <a:endParaRPr lang="en-GB" dirty="0"/>
          </a:p>
          <a:p>
            <a:r>
              <a:rPr lang="en-GB" dirty="0"/>
              <a:t>Week 9A</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FF6F-FF92-A1AE-2E6A-6E3750A69417}"/>
              </a:ext>
            </a:extLst>
          </p:cNvPr>
          <p:cNvSpPr>
            <a:spLocks noGrp="1"/>
          </p:cNvSpPr>
          <p:nvPr>
            <p:ph type="title"/>
          </p:nvPr>
        </p:nvSpPr>
        <p:spPr/>
        <p:txBody>
          <a:bodyPr/>
          <a:lstStyle/>
          <a:p>
            <a:r>
              <a:rPr lang="en-GB"/>
              <a:t>Testing the Database Integration</a:t>
            </a:r>
          </a:p>
        </p:txBody>
      </p:sp>
      <p:pic>
        <p:nvPicPr>
          <p:cNvPr id="5" name="Picture Placeholder 4">
            <a:extLst>
              <a:ext uri="{FF2B5EF4-FFF2-40B4-BE49-F238E27FC236}">
                <a16:creationId xmlns:a16="http://schemas.microsoft.com/office/drawing/2014/main" id="{176CFC70-C80C-98E9-D770-AB0759AE4A2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E20503F-F3D9-3719-A653-68ACFF0D8E34}"/>
              </a:ext>
            </a:extLst>
          </p:cNvPr>
          <p:cNvSpPr>
            <a:spLocks noGrp="1"/>
          </p:cNvSpPr>
          <p:nvPr>
            <p:ph type="body" sz="half" idx="2"/>
          </p:nvPr>
        </p:nvSpPr>
        <p:spPr/>
        <p:txBody>
          <a:bodyPr/>
          <a:lstStyle/>
          <a:p>
            <a:pPr>
              <a:buFontTx/>
              <a:buChar char="•"/>
            </a:pPr>
            <a:r>
              <a:rPr lang="en-US"/>
              <a:t>Test the connection between the application and the database</a:t>
            </a:r>
          </a:p>
          <a:p>
            <a:pPr>
              <a:buFontTx/>
              <a:buChar char="•"/>
            </a:pPr>
            <a:r>
              <a:rPr lang="en-US"/>
              <a:t>Test the code to access and manipulate the data in the database</a:t>
            </a:r>
          </a:p>
          <a:p>
            <a:pPr>
              <a:buFontTx/>
              <a:buChar char="•"/>
            </a:pPr>
            <a:r>
              <a:rPr lang="en-US"/>
              <a:t>Test the application to ensure it is working as expected</a:t>
            </a:r>
            <a:endParaRPr lang="en-GB"/>
          </a:p>
        </p:txBody>
      </p:sp>
    </p:spTree>
    <p:extLst>
      <p:ext uri="{BB962C8B-B14F-4D97-AF65-F5344CB8AC3E}">
        <p14:creationId xmlns:p14="http://schemas.microsoft.com/office/powerpoint/2010/main" val="49804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119-30E8-A758-71FA-38CCAC06C6AF}"/>
              </a:ext>
            </a:extLst>
          </p:cNvPr>
          <p:cNvSpPr>
            <a:spLocks noGrp="1"/>
          </p:cNvSpPr>
          <p:nvPr>
            <p:ph type="title"/>
          </p:nvPr>
        </p:nvSpPr>
        <p:spPr/>
        <p:txBody>
          <a:bodyPr/>
          <a:lstStyle/>
          <a:p>
            <a:r>
              <a:rPr lang="en-GB"/>
              <a:t>Maintaining the Database Integration</a:t>
            </a:r>
          </a:p>
        </p:txBody>
      </p:sp>
      <p:pic>
        <p:nvPicPr>
          <p:cNvPr id="5" name="Picture Placeholder 4">
            <a:extLst>
              <a:ext uri="{FF2B5EF4-FFF2-40B4-BE49-F238E27FC236}">
                <a16:creationId xmlns:a16="http://schemas.microsoft.com/office/drawing/2014/main" id="{1531DBA2-9576-8C56-3E96-5DFC9D15F03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87C6875-F086-C1C0-97E7-320484BE7A72}"/>
              </a:ext>
            </a:extLst>
          </p:cNvPr>
          <p:cNvSpPr>
            <a:spLocks noGrp="1"/>
          </p:cNvSpPr>
          <p:nvPr>
            <p:ph type="body" sz="half" idx="2"/>
          </p:nvPr>
        </p:nvSpPr>
        <p:spPr/>
        <p:txBody>
          <a:bodyPr/>
          <a:lstStyle/>
          <a:p>
            <a:pPr>
              <a:buFontTx/>
              <a:buChar char="•"/>
            </a:pPr>
            <a:r>
              <a:rPr lang="en-US"/>
              <a:t>Monitor the performance of the database and application</a:t>
            </a:r>
          </a:p>
          <a:p>
            <a:pPr>
              <a:buFontTx/>
              <a:buChar char="•"/>
            </a:pPr>
            <a:r>
              <a:rPr lang="en-US"/>
              <a:t>Update the database schema as needed</a:t>
            </a:r>
          </a:p>
          <a:p>
            <a:pPr>
              <a:buFontTx/>
              <a:buChar char="•"/>
            </a:pPr>
            <a:r>
              <a:rPr lang="en-US"/>
              <a:t>Update the code to access and manipulate the data in the database</a:t>
            </a:r>
            <a:endParaRPr lang="en-GB"/>
          </a:p>
        </p:txBody>
      </p:sp>
    </p:spTree>
    <p:extLst>
      <p:ext uri="{BB962C8B-B14F-4D97-AF65-F5344CB8AC3E}">
        <p14:creationId xmlns:p14="http://schemas.microsoft.com/office/powerpoint/2010/main" val="13807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2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Walking through code and checking the </a:t>
            </a:r>
            <a:r>
              <a:rPr lang="en-GB" b="1"/>
              <a:t>state </a:t>
            </a:r>
            <a:r>
              <a:rPr lang="en-GB"/>
              <a:t>of the </a:t>
            </a:r>
            <a:r>
              <a:rPr lang="en-GB" b="1"/>
              <a:t>variables </a:t>
            </a:r>
            <a:r>
              <a:rPr lang="en-GB"/>
              <a:t>is a great tool for understanding the code, and for </a:t>
            </a:r>
            <a:r>
              <a:rPr lang="en-GB" b="1"/>
              <a:t>detecting and correcting errors</a:t>
            </a:r>
            <a:r>
              <a:rPr lang="en-GB"/>
              <a:t>.</a:t>
            </a:r>
            <a:endParaRPr/>
          </a:p>
          <a:p>
            <a:pPr marL="0" indent="0">
              <a:spcBef>
                <a:spcPts val="2133"/>
              </a:spcBef>
              <a:spcAft>
                <a:spcPts val="2133"/>
              </a:spcAft>
              <a:buNone/>
            </a:pPr>
            <a:r>
              <a:rPr lang="en-GB"/>
              <a:t>To help with this you can use a </a:t>
            </a:r>
            <a:r>
              <a:rPr lang="en-GB" b="1"/>
              <a:t>trace table</a:t>
            </a:r>
            <a:r>
              <a:rPr lang="en-GB"/>
              <a:t>.  </a:t>
            </a:r>
            <a:endParaRPr/>
          </a:p>
        </p:txBody>
      </p:sp>
      <p:sp>
        <p:nvSpPr>
          <p:cNvPr id="599" name="Google Shape;599;p28"/>
          <p:cNvSpPr txBox="1">
            <a:spLocks noGrp="1"/>
          </p:cNvSpPr>
          <p:nvPr>
            <p:ph type="title"/>
          </p:nvPr>
        </p:nvSpPr>
        <p:spPr>
          <a:xfrm>
            <a:off x="414533" y="426133"/>
            <a:ext cx="4566400" cy="930800"/>
          </a:xfrm>
          <a:prstGeom prst="rect">
            <a:avLst/>
          </a:prstGeom>
        </p:spPr>
        <p:txBody>
          <a:bodyPr spcFirstLastPara="1" vert="horz" wrap="square" lIns="121900" tIns="121900" rIns="121900" bIns="121900" rtlCol="0" anchor="ctr" anchorCtr="0">
            <a:noAutofit/>
          </a:bodyPr>
          <a:lstStyle/>
          <a:p>
            <a:r>
              <a:rPr lang="en-GB"/>
              <a:t>Using a trace table</a:t>
            </a:r>
            <a:endParaRPr/>
          </a:p>
        </p:txBody>
      </p:sp>
      <p:graphicFrame>
        <p:nvGraphicFramePr>
          <p:cNvPr id="601" name="Google Shape;601;p28"/>
          <p:cNvGraphicFramePr/>
          <p:nvPr/>
        </p:nvGraphicFramePr>
        <p:xfrm>
          <a:off x="6249433" y="1560167"/>
          <a:ext cx="5462000" cy="243840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406400">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Line</a:t>
                      </a:r>
                      <a:endParaRPr sz="1300">
                        <a:latin typeface="Quicksand"/>
                        <a:ea typeface="Quicksand"/>
                        <a:cs typeface="Quicksand"/>
                        <a:sym typeface="Quicksand"/>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Variable</a:t>
                      </a:r>
                      <a:endParaRPr sz="1300">
                        <a:latin typeface="Quicksand"/>
                        <a:ea typeface="Quicksand"/>
                        <a:cs typeface="Quicksand"/>
                        <a:sym typeface="Quicksand"/>
                      </a:endParaRPr>
                    </a:p>
                    <a:p>
                      <a:pPr marL="0" lvl="0" indent="0" algn="ctr" rtl="0">
                        <a:lnSpc>
                          <a:spcPct val="100000"/>
                        </a:lnSpc>
                        <a:spcBef>
                          <a:spcPts val="0"/>
                        </a:spcBef>
                        <a:spcAft>
                          <a:spcPts val="0"/>
                        </a:spcAft>
                        <a:buNone/>
                      </a:pPr>
                      <a:r>
                        <a:rPr lang="en-GB" sz="1300">
                          <a:latin typeface="Roboto Mono"/>
                          <a:ea typeface="Roboto Mono"/>
                          <a:cs typeface="Roboto Mono"/>
                          <a:sym typeface="Roboto Mono"/>
                        </a:rPr>
                        <a:t>count</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Condition</a:t>
                      </a:r>
                      <a:endParaRPr sz="1300">
                        <a:latin typeface="Quicksand"/>
                        <a:ea typeface="Quicksand"/>
                        <a:cs typeface="Quicksand"/>
                        <a:sym typeface="Quicksand"/>
                      </a:endParaRPr>
                    </a:p>
                    <a:p>
                      <a:pPr marL="0" lvl="0" indent="0" algn="ctr" rtl="0">
                        <a:lnSpc>
                          <a:spcPct val="100000"/>
                        </a:lnSpc>
                        <a:spcBef>
                          <a:spcPts val="0"/>
                        </a:spcBef>
                        <a:spcAft>
                          <a:spcPts val="0"/>
                        </a:spcAft>
                        <a:buNone/>
                      </a:pPr>
                      <a:r>
                        <a:rPr lang="en-GB" sz="1300">
                          <a:latin typeface="Roboto Mono"/>
                          <a:ea typeface="Roboto Mono"/>
                          <a:cs typeface="Roboto Mono"/>
                          <a:sym typeface="Roboto Mono"/>
                        </a:rPr>
                        <a:t>count != 0</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Output</a:t>
                      </a:r>
                      <a:endParaRPr sz="1300">
                        <a:latin typeface="Quicksand"/>
                        <a:ea typeface="Quicksand"/>
                        <a:cs typeface="Quicksand"/>
                        <a:sym typeface="Quicksand"/>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1</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1</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A </a:t>
            </a:r>
            <a:r>
              <a:rPr lang="en-GB" b="1"/>
              <a:t>trace table</a:t>
            </a:r>
            <a:r>
              <a:rPr lang="en-GB"/>
              <a:t> allows you to formally record the state of variables, the outputs and the condition evaluations as you </a:t>
            </a:r>
            <a:r>
              <a:rPr lang="en-GB" b="1"/>
              <a:t>mentally execute</a:t>
            </a:r>
            <a:r>
              <a:rPr lang="en-GB"/>
              <a:t> the code. </a:t>
            </a:r>
            <a:endParaRPr/>
          </a:p>
        </p:txBody>
      </p:sp>
      <p:sp>
        <p:nvSpPr>
          <p:cNvPr id="607" name="Google Shape;607;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Using a trace table</a:t>
            </a:r>
            <a:endParaRPr/>
          </a:p>
        </p:txBody>
      </p:sp>
      <p:graphicFrame>
        <p:nvGraphicFramePr>
          <p:cNvPr id="609" name="Google Shape;609;p29"/>
          <p:cNvGraphicFramePr/>
          <p:nvPr/>
        </p:nvGraphicFramePr>
        <p:xfrm>
          <a:off x="6249433" y="1560167"/>
          <a:ext cx="5462000" cy="243840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406400">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Line</a:t>
                      </a:r>
                      <a:endParaRPr sz="1300">
                        <a:latin typeface="Quicksand"/>
                        <a:ea typeface="Quicksand"/>
                        <a:cs typeface="Quicksand"/>
                        <a:sym typeface="Quicksand"/>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Variable</a:t>
                      </a:r>
                      <a:endParaRPr sz="1300">
                        <a:latin typeface="Quicksand"/>
                        <a:ea typeface="Quicksand"/>
                        <a:cs typeface="Quicksand"/>
                        <a:sym typeface="Quicksand"/>
                      </a:endParaRPr>
                    </a:p>
                    <a:p>
                      <a:pPr marL="0" lvl="0" indent="0" algn="ctr" rtl="0">
                        <a:lnSpc>
                          <a:spcPct val="100000"/>
                        </a:lnSpc>
                        <a:spcBef>
                          <a:spcPts val="0"/>
                        </a:spcBef>
                        <a:spcAft>
                          <a:spcPts val="0"/>
                        </a:spcAft>
                        <a:buNone/>
                      </a:pPr>
                      <a:r>
                        <a:rPr lang="en-GB" sz="1300">
                          <a:latin typeface="Roboto Mono"/>
                          <a:ea typeface="Roboto Mono"/>
                          <a:cs typeface="Roboto Mono"/>
                          <a:sym typeface="Roboto Mono"/>
                        </a:rPr>
                        <a:t>count</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Condition</a:t>
                      </a:r>
                      <a:endParaRPr sz="1300">
                        <a:latin typeface="Quicksand"/>
                        <a:ea typeface="Quicksand"/>
                        <a:cs typeface="Quicksand"/>
                        <a:sym typeface="Quicksand"/>
                      </a:endParaRPr>
                    </a:p>
                    <a:p>
                      <a:pPr marL="0" lvl="0" indent="0" algn="ctr" rtl="0">
                        <a:lnSpc>
                          <a:spcPct val="100000"/>
                        </a:lnSpc>
                        <a:spcBef>
                          <a:spcPts val="0"/>
                        </a:spcBef>
                        <a:spcAft>
                          <a:spcPts val="0"/>
                        </a:spcAft>
                        <a:buNone/>
                      </a:pPr>
                      <a:r>
                        <a:rPr lang="en-GB" sz="1300">
                          <a:latin typeface="Roboto Mono"/>
                          <a:ea typeface="Roboto Mono"/>
                          <a:cs typeface="Roboto Mono"/>
                          <a:sym typeface="Roboto Mono"/>
                        </a:rPr>
                        <a:t>count != 0</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300">
                          <a:latin typeface="Quicksand"/>
                          <a:ea typeface="Quicksand"/>
                          <a:cs typeface="Quicksand"/>
                          <a:sym typeface="Quicksand"/>
                        </a:rPr>
                        <a:t>Output</a:t>
                      </a:r>
                      <a:endParaRPr sz="1300">
                        <a:latin typeface="Quicksand"/>
                        <a:ea typeface="Quicksand"/>
                        <a:cs typeface="Quicksand"/>
                        <a:sym typeface="Quicksand"/>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2</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3</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True</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4</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1</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3200">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6</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300">
                          <a:latin typeface="Roboto Mono"/>
                          <a:ea typeface="Roboto Mono"/>
                          <a:cs typeface="Roboto Mono"/>
                          <a:sym typeface="Roboto Mono"/>
                        </a:rPr>
                        <a:t>1</a:t>
                      </a:r>
                      <a:endParaRPr sz="1300">
                        <a:latin typeface="Roboto Mono"/>
                        <a:ea typeface="Roboto Mono"/>
                        <a:cs typeface="Roboto Mono"/>
                        <a:sym typeface="Roboto Mono"/>
                      </a:endParaRPr>
                    </a:p>
                  </a:txBody>
                  <a:tcPr marL="0" marR="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0"/>
          <p:cNvSpPr txBox="1">
            <a:spLocks noGrp="1"/>
          </p:cNvSpPr>
          <p:nvPr>
            <p:ph type="body" idx="1"/>
          </p:nvPr>
        </p:nvSpPr>
        <p:spPr>
          <a:xfrm>
            <a:off x="6301600" y="15585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 learner has written a </a:t>
            </a:r>
            <a:r>
              <a:rPr lang="en-GB">
                <a:latin typeface="Roboto Mono"/>
                <a:ea typeface="Roboto Mono"/>
                <a:cs typeface="Roboto Mono"/>
                <a:sym typeface="Roboto Mono"/>
              </a:rPr>
              <a:t>while</a:t>
            </a:r>
            <a:r>
              <a:rPr lang="en-GB"/>
              <a:t> loop that should stop running once the value of </a:t>
            </a:r>
            <a:r>
              <a:rPr lang="en-GB">
                <a:latin typeface="Roboto Mono"/>
                <a:ea typeface="Roboto Mono"/>
                <a:cs typeface="Roboto Mono"/>
                <a:sym typeface="Roboto Mono"/>
              </a:rPr>
              <a:t>count</a:t>
            </a:r>
            <a:r>
              <a:rPr lang="en-GB"/>
              <a:t> reaches </a:t>
            </a:r>
            <a:r>
              <a:rPr lang="en-GB">
                <a:latin typeface="Roboto Mono"/>
                <a:ea typeface="Roboto Mono"/>
                <a:cs typeface="Roboto Mono"/>
                <a:sym typeface="Roboto Mono"/>
              </a:rPr>
              <a:t>10</a:t>
            </a:r>
            <a:r>
              <a:rPr lang="en-GB"/>
              <a:t>. </a:t>
            </a:r>
            <a:endParaRPr/>
          </a:p>
          <a:p>
            <a:pPr marL="0" indent="0">
              <a:spcBef>
                <a:spcPts val="2133"/>
              </a:spcBef>
              <a:buNone/>
            </a:pPr>
            <a:r>
              <a:rPr lang="en-GB"/>
              <a:t>When the code is executed the loop never breaks. There is a </a:t>
            </a:r>
            <a:r>
              <a:rPr lang="en-GB" b="1"/>
              <a:t>logic error</a:t>
            </a:r>
            <a:r>
              <a:rPr lang="en-GB"/>
              <a:t>. </a:t>
            </a:r>
            <a:endParaRPr/>
          </a:p>
          <a:p>
            <a:pPr marL="0" indent="0">
              <a:spcBef>
                <a:spcPts val="2133"/>
              </a:spcBef>
              <a:spcAft>
                <a:spcPts val="2133"/>
              </a:spcAft>
              <a:buNone/>
            </a:pPr>
            <a:r>
              <a:rPr lang="en-GB"/>
              <a:t>Here is how a </a:t>
            </a:r>
            <a:r>
              <a:rPr lang="en-GB" b="1"/>
              <a:t>trace table</a:t>
            </a:r>
            <a:r>
              <a:rPr lang="en-GB"/>
              <a:t> can help detect the error in this program. </a:t>
            </a:r>
            <a:endParaRPr/>
          </a:p>
        </p:txBody>
      </p:sp>
      <p:sp>
        <p:nvSpPr>
          <p:cNvPr id="615" name="Google Shape;615;p3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17" name="Google Shape;617;p30"/>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24" name="Google Shape;624;p31"/>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25" name="Google Shape;625;p31"/>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26" name="Google Shape;626;p31"/>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Here is a blank </a:t>
            </a:r>
            <a:r>
              <a:rPr lang="en-GB" sz="2133" b="1"/>
              <a:t>trace table</a:t>
            </a:r>
            <a:r>
              <a:rPr lang="en-GB" sz="2133"/>
              <a:t>. </a:t>
            </a:r>
            <a:endParaRPr sz="2133"/>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33" name="Google Shape;633;p32"/>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34" name="Google Shape;634;p32"/>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35" name="Google Shape;635;p32"/>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You can identify the </a:t>
            </a:r>
            <a:r>
              <a:rPr lang="en-GB" sz="2133" b="1"/>
              <a:t>variables </a:t>
            </a:r>
            <a:r>
              <a:rPr lang="en-GB" sz="2133"/>
              <a:t>and </a:t>
            </a:r>
            <a:r>
              <a:rPr lang="en-GB" sz="2133" b="1"/>
              <a:t>conditions, </a:t>
            </a:r>
            <a:r>
              <a:rPr lang="en-GB" sz="2133"/>
              <a:t>and add them</a:t>
            </a:r>
            <a:r>
              <a:rPr lang="en-GB" sz="2133" b="1"/>
              <a:t> </a:t>
            </a:r>
            <a:r>
              <a:rPr lang="en-GB" sz="2133"/>
              <a:t>to the headings to help you keep track.</a:t>
            </a:r>
            <a:endParaRPr sz="2133"/>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42" name="Google Shape;642;p33"/>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43" name="Google Shape;643;p33"/>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from time import sleep</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highlight>
                          <a:srgbClr val="FFFFFF"/>
                        </a:highlight>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44" name="Google Shape;644;p33"/>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Then walk through the code. The first line has no </a:t>
            </a:r>
            <a:r>
              <a:rPr lang="en-GB" sz="2133" b="1"/>
              <a:t>variables</a:t>
            </a:r>
            <a:r>
              <a:rPr lang="en-GB" sz="2133"/>
              <a:t>, </a:t>
            </a:r>
            <a:r>
              <a:rPr lang="en-GB" sz="2133" b="1"/>
              <a:t>conditions, </a:t>
            </a:r>
            <a:r>
              <a:rPr lang="en-GB" sz="2133"/>
              <a:t>or </a:t>
            </a:r>
            <a:r>
              <a:rPr lang="en-GB" sz="2133" b="1"/>
              <a:t>output</a:t>
            </a:r>
            <a:r>
              <a:rPr lang="en-GB" sz="2133"/>
              <a:t>,</a:t>
            </a:r>
            <a:r>
              <a:rPr lang="en-GB" sz="2133" b="1"/>
              <a:t> </a:t>
            </a:r>
            <a:r>
              <a:rPr lang="en-GB" sz="2133"/>
              <a:t>so you don’t add this to the table. </a:t>
            </a:r>
            <a:endParaRPr sz="2133"/>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51" name="Google Shape;651;p34"/>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b="1">
                          <a:latin typeface="Roboto Mono"/>
                          <a:ea typeface="Roboto Mono"/>
                          <a:cs typeface="Roboto Mono"/>
                          <a:sym typeface="Roboto Mono"/>
                        </a:rPr>
                        <a:t>count</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52" name="Google Shape;652;p34"/>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count = 4</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53" name="Google Shape;653;p34"/>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On line </a:t>
            </a:r>
            <a:r>
              <a:rPr lang="en-GB" sz="2133">
                <a:latin typeface="Roboto Mono"/>
                <a:ea typeface="Roboto Mono"/>
                <a:cs typeface="Roboto Mono"/>
                <a:sym typeface="Roboto Mono"/>
              </a:rPr>
              <a:t>2</a:t>
            </a:r>
            <a:r>
              <a:rPr lang="en-GB" sz="2133"/>
              <a:t>, </a:t>
            </a:r>
            <a:r>
              <a:rPr lang="en-GB" sz="2133">
                <a:latin typeface="Roboto Mono"/>
                <a:ea typeface="Roboto Mono"/>
                <a:cs typeface="Roboto Mono"/>
                <a:sym typeface="Roboto Mono"/>
              </a:rPr>
              <a:t>4</a:t>
            </a:r>
            <a:r>
              <a:rPr lang="en-GB" sz="2133"/>
              <a:t> is assigned to the </a:t>
            </a:r>
            <a:r>
              <a:rPr lang="en-GB" sz="2133">
                <a:latin typeface="Roboto Mono"/>
                <a:ea typeface="Roboto Mono"/>
                <a:cs typeface="Roboto Mono"/>
                <a:sym typeface="Roboto Mono"/>
              </a:rPr>
              <a:t>count </a:t>
            </a:r>
            <a:r>
              <a:rPr lang="en-GB" sz="2133"/>
              <a:t>variable, so record this on the table. </a:t>
            </a:r>
            <a:endParaRPr sz="2133"/>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60" name="Google Shape;660;p35"/>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b="1">
                          <a:latin typeface="Roboto Mono"/>
                          <a:ea typeface="Roboto Mono"/>
                          <a:cs typeface="Roboto Mono"/>
                          <a:sym typeface="Roboto Mono"/>
                        </a:rPr>
                        <a:t>count!=10</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61" name="Google Shape;661;p35"/>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while count != 10:</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62" name="Google Shape;662;p35"/>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3</a:t>
            </a:r>
            <a:r>
              <a:rPr lang="en-GB" sz="2133"/>
              <a:t> has a condition, </a:t>
            </a:r>
            <a:r>
              <a:rPr lang="en-GB" sz="2133">
                <a:latin typeface="Roboto Mono"/>
                <a:ea typeface="Roboto Mono"/>
                <a:cs typeface="Roboto Mono"/>
                <a:sym typeface="Roboto Mono"/>
              </a:rPr>
              <a:t>count != 10</a:t>
            </a:r>
            <a:r>
              <a:rPr lang="en-GB" sz="2133"/>
              <a:t> The condition is evaluated and you record the value on the table.  </a:t>
            </a:r>
            <a:endParaRPr sz="2133"/>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and Interpret the Given Database Schema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the Database Schema in a Selected Language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Integrate the Implemented Database Schema with a Simple Application</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and use trace tables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69" name="Google Shape;669;p36"/>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Output</a:t>
                      </a:r>
                      <a:endParaRPr sz="1600" b="1">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70" name="Google Shape;670;p36"/>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print(count)</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71" name="Google Shape;671;p36"/>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4</a:t>
            </a:r>
            <a:r>
              <a:rPr lang="en-GB" sz="2133"/>
              <a:t> produces an output so you record it on the table. </a:t>
            </a:r>
            <a:endParaRPr sz="2133"/>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78" name="Google Shape;678;p37"/>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count = count + 4</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79" name="Google Shape;679;p37"/>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5</a:t>
            </a:r>
            <a:r>
              <a:rPr lang="en-GB" sz="2133"/>
              <a:t> has variable assignment. </a:t>
            </a:r>
            <a:r>
              <a:rPr lang="en-GB" sz="2133">
                <a:latin typeface="Roboto Mono"/>
                <a:ea typeface="Roboto Mono"/>
                <a:cs typeface="Roboto Mono"/>
                <a:sym typeface="Roboto Mono"/>
              </a:rPr>
              <a:t>count+4</a:t>
            </a:r>
            <a:r>
              <a:rPr lang="en-GB" sz="2133"/>
              <a:t> refers to the existing value of </a:t>
            </a:r>
            <a:r>
              <a:rPr lang="en-GB" sz="2133">
                <a:latin typeface="Roboto Mono"/>
                <a:ea typeface="Roboto Mono"/>
                <a:cs typeface="Roboto Mono"/>
                <a:sym typeface="Roboto Mono"/>
              </a:rPr>
              <a:t>count</a:t>
            </a:r>
            <a:r>
              <a:rPr lang="en-GB" sz="2133"/>
              <a:t> on the table. This value is retrieved, the expression is evaluated, and then the value of </a:t>
            </a:r>
            <a:r>
              <a:rPr lang="en-GB" sz="2133">
                <a:latin typeface="Roboto Mono"/>
                <a:ea typeface="Roboto Mono"/>
                <a:cs typeface="Roboto Mono"/>
                <a:sym typeface="Roboto Mono"/>
              </a:rPr>
              <a:t>count</a:t>
            </a:r>
            <a:r>
              <a:rPr lang="en-GB" sz="2133"/>
              <a:t> is replaced by the new value.</a:t>
            </a:r>
            <a:endParaRPr sz="2133"/>
          </a:p>
        </p:txBody>
      </p:sp>
      <p:graphicFrame>
        <p:nvGraphicFramePr>
          <p:cNvPr id="680" name="Google Shape;680;p37"/>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Variable</a:t>
                      </a:r>
                      <a:endParaRPr sz="1600" b="1">
                        <a:latin typeface="Quicksand"/>
                        <a:ea typeface="Quicksand"/>
                        <a:cs typeface="Quicksand"/>
                        <a:sym typeface="Quicksand"/>
                      </a:endParaRPr>
                    </a:p>
                    <a:p>
                      <a:pPr marL="0" lvl="0" indent="0" algn="ctr" rtl="0">
                        <a:lnSpc>
                          <a:spcPct val="100000"/>
                        </a:lnSpc>
                        <a:spcBef>
                          <a:spcPts val="0"/>
                        </a:spcBef>
                        <a:spcAft>
                          <a:spcPts val="0"/>
                        </a:spcAft>
                        <a:buNone/>
                      </a:pPr>
                      <a:r>
                        <a:rPr lang="en-GB" sz="1600" b="1">
                          <a:latin typeface="Roboto Mono"/>
                          <a:ea typeface="Roboto Mono"/>
                          <a:cs typeface="Roboto Mono"/>
                          <a:sym typeface="Roboto Mono"/>
                        </a:rPr>
                        <a:t>count</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87" name="Google Shape;687;p38"/>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sleep(1)</a:t>
                      </a:r>
                      <a:endParaRPr sz="2400">
                        <a:highlight>
                          <a:srgbClr val="FFFFFF"/>
                        </a:highlight>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88" name="Google Shape;688;p38"/>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6</a:t>
            </a:r>
            <a:r>
              <a:rPr lang="en-GB" sz="2133"/>
              <a:t> has no variables, conditions, or output, so you don’t add this to the table. </a:t>
            </a:r>
            <a:endParaRPr sz="2133"/>
          </a:p>
        </p:txBody>
      </p:sp>
      <p:graphicFrame>
        <p:nvGraphicFramePr>
          <p:cNvPr id="689" name="Google Shape;689;p38"/>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696" name="Google Shape;696;p39"/>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while count != 10:</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97" name="Google Shape;697;p39"/>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buNone/>
            </a:pPr>
            <a:r>
              <a:rPr lang="en-GB" sz="2133"/>
              <a:t>As you have reached the end of the </a:t>
            </a:r>
            <a:r>
              <a:rPr lang="en-GB" sz="2133">
                <a:latin typeface="Roboto Mono"/>
                <a:ea typeface="Roboto Mono"/>
                <a:cs typeface="Roboto Mono"/>
                <a:sym typeface="Roboto Mono"/>
              </a:rPr>
              <a:t>while</a:t>
            </a:r>
            <a:r>
              <a:rPr lang="en-GB" sz="2133"/>
              <a:t> block, go back and check the condition again. </a:t>
            </a:r>
            <a:endParaRPr sz="2133"/>
          </a:p>
          <a:p>
            <a:pPr marL="0" indent="0">
              <a:spcBef>
                <a:spcPts val="2133"/>
              </a:spcBef>
              <a:spcAft>
                <a:spcPts val="2133"/>
              </a:spcAft>
              <a:buNone/>
            </a:pPr>
            <a:r>
              <a:rPr lang="en-GB" sz="2133"/>
              <a:t>Line </a:t>
            </a:r>
            <a:r>
              <a:rPr lang="en-GB" sz="2133">
                <a:latin typeface="Roboto Mono"/>
                <a:ea typeface="Roboto Mono"/>
                <a:cs typeface="Roboto Mono"/>
                <a:sym typeface="Roboto Mono"/>
              </a:rPr>
              <a:t>3</a:t>
            </a:r>
            <a:r>
              <a:rPr lang="en-GB" sz="2133"/>
              <a:t>’s condition is still </a:t>
            </a:r>
            <a:r>
              <a:rPr lang="en-GB" sz="2133">
                <a:latin typeface="Roboto Mono"/>
                <a:ea typeface="Roboto Mono"/>
                <a:cs typeface="Roboto Mono"/>
                <a:sym typeface="Roboto Mono"/>
              </a:rPr>
              <a:t>True</a:t>
            </a:r>
            <a:r>
              <a:rPr lang="en-GB" sz="2133"/>
              <a:t>, so you record this. </a:t>
            </a:r>
            <a:endParaRPr sz="2133"/>
          </a:p>
        </p:txBody>
      </p:sp>
      <p:graphicFrame>
        <p:nvGraphicFramePr>
          <p:cNvPr id="698" name="Google Shape;698;p39"/>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Condition</a:t>
                      </a:r>
                      <a:endParaRPr sz="1600" b="1">
                        <a:latin typeface="Quicksand"/>
                        <a:ea typeface="Quicksand"/>
                        <a:cs typeface="Quicksand"/>
                        <a:sym typeface="Quicksand"/>
                      </a:endParaRPr>
                    </a:p>
                    <a:p>
                      <a:pPr marL="0" lvl="0" indent="0" algn="ctr" rtl="0">
                        <a:spcBef>
                          <a:spcPts val="0"/>
                        </a:spcBef>
                        <a:spcAft>
                          <a:spcPts val="0"/>
                        </a:spcAft>
                        <a:buNone/>
                      </a:pPr>
                      <a:r>
                        <a:rPr lang="en-GB" sz="1600" b="1">
                          <a:latin typeface="Roboto Mono"/>
                          <a:ea typeface="Roboto Mono"/>
                          <a:cs typeface="Roboto Mono"/>
                          <a:sym typeface="Roboto Mono"/>
                        </a:rPr>
                        <a:t>count!=10</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05" name="Google Shape;705;p40"/>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print(count)</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06" name="Google Shape;706;p40"/>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4</a:t>
            </a:r>
            <a:r>
              <a:rPr lang="en-GB" sz="2133"/>
              <a:t> produces an output, so you record this on the table. </a:t>
            </a:r>
            <a:endParaRPr sz="2133"/>
          </a:p>
        </p:txBody>
      </p:sp>
      <p:graphicFrame>
        <p:nvGraphicFramePr>
          <p:cNvPr id="707" name="Google Shape;707;p40"/>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Output</a:t>
                      </a:r>
                      <a:endParaRPr sz="1600" b="1">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14" name="Google Shape;714;p41"/>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count = count + 4</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15" name="Google Shape;715;p41"/>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5</a:t>
            </a:r>
            <a:r>
              <a:rPr lang="en-GB" sz="2133"/>
              <a:t> has variable assignment, so you record this. </a:t>
            </a:r>
            <a:endParaRPr sz="2133"/>
          </a:p>
        </p:txBody>
      </p:sp>
      <p:graphicFrame>
        <p:nvGraphicFramePr>
          <p:cNvPr id="716" name="Google Shape;716;p41"/>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Variable</a:t>
                      </a:r>
                      <a:endParaRPr sz="1600" b="1">
                        <a:latin typeface="Quicksand"/>
                        <a:ea typeface="Quicksand"/>
                        <a:cs typeface="Quicksand"/>
                        <a:sym typeface="Quicksand"/>
                      </a:endParaRPr>
                    </a:p>
                    <a:p>
                      <a:pPr marL="0" lvl="0" indent="0" algn="ctr" rtl="0">
                        <a:lnSpc>
                          <a:spcPct val="100000"/>
                        </a:lnSpc>
                        <a:spcBef>
                          <a:spcPts val="0"/>
                        </a:spcBef>
                        <a:spcAft>
                          <a:spcPts val="0"/>
                        </a:spcAft>
                        <a:buNone/>
                      </a:pPr>
                      <a:r>
                        <a:rPr lang="en-GB" sz="1600" b="1">
                          <a:latin typeface="Roboto Mono"/>
                          <a:ea typeface="Roboto Mono"/>
                          <a:cs typeface="Roboto Mono"/>
                          <a:sym typeface="Roboto Mono"/>
                        </a:rPr>
                        <a:t>count</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4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23" name="Google Shape;723;p42"/>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sleep(1)</a:t>
                      </a:r>
                      <a:endParaRPr sz="2400">
                        <a:highlight>
                          <a:srgbClr val="FFFFFF"/>
                        </a:highlight>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24" name="Google Shape;724;p42"/>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6</a:t>
            </a:r>
            <a:r>
              <a:rPr lang="en-GB" sz="2133"/>
              <a:t> has nothing to record. </a:t>
            </a:r>
            <a:endParaRPr sz="2133"/>
          </a:p>
        </p:txBody>
      </p:sp>
      <p:graphicFrame>
        <p:nvGraphicFramePr>
          <p:cNvPr id="725" name="Google Shape;725;p42"/>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32" name="Google Shape;732;p43"/>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highlight>
                            <a:srgbClr val="FFFFFF"/>
                          </a:highlight>
                          <a:latin typeface="Roboto Mono"/>
                          <a:ea typeface="Roboto Mono"/>
                          <a:cs typeface="Roboto Mono"/>
                          <a:sym typeface="Roboto Mono"/>
                        </a:rPr>
                        <a:t>while count != 10:</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33" name="Google Shape;733;p43"/>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buNone/>
            </a:pPr>
            <a:r>
              <a:rPr lang="en-GB" sz="2133"/>
              <a:t>As you have reached the end of the </a:t>
            </a:r>
            <a:r>
              <a:rPr lang="en-GB" sz="2133">
                <a:latin typeface="Roboto Mono"/>
                <a:ea typeface="Roboto Mono"/>
                <a:cs typeface="Roboto Mono"/>
                <a:sym typeface="Roboto Mono"/>
              </a:rPr>
              <a:t>while</a:t>
            </a:r>
            <a:r>
              <a:rPr lang="en-GB" sz="2133"/>
              <a:t> block, go back and check the condition again. </a:t>
            </a:r>
            <a:endParaRPr sz="2133"/>
          </a:p>
          <a:p>
            <a:pPr marL="0" indent="0">
              <a:spcBef>
                <a:spcPts val="2133"/>
              </a:spcBef>
              <a:spcAft>
                <a:spcPts val="2133"/>
              </a:spcAft>
              <a:buNone/>
            </a:pPr>
            <a:r>
              <a:rPr lang="en-GB" sz="2133"/>
              <a:t>Line </a:t>
            </a:r>
            <a:r>
              <a:rPr lang="en-GB" sz="2133">
                <a:latin typeface="Roboto Mono"/>
                <a:ea typeface="Roboto Mono"/>
                <a:cs typeface="Roboto Mono"/>
                <a:sym typeface="Roboto Mono"/>
              </a:rPr>
              <a:t>3</a:t>
            </a:r>
            <a:r>
              <a:rPr lang="en-GB" sz="2133"/>
              <a:t>’s condition is still </a:t>
            </a:r>
            <a:r>
              <a:rPr lang="en-GB" sz="2133">
                <a:latin typeface="Roboto Mono"/>
                <a:ea typeface="Roboto Mono"/>
                <a:cs typeface="Roboto Mono"/>
                <a:sym typeface="Roboto Mono"/>
              </a:rPr>
              <a:t>True</a:t>
            </a:r>
            <a:r>
              <a:rPr lang="en-GB" sz="2133"/>
              <a:t>, so you record this. </a:t>
            </a:r>
            <a:endParaRPr sz="2133"/>
          </a:p>
        </p:txBody>
      </p:sp>
      <p:graphicFrame>
        <p:nvGraphicFramePr>
          <p:cNvPr id="734" name="Google Shape;734;p43"/>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Condition</a:t>
                      </a:r>
                      <a:endParaRPr sz="1600" b="1">
                        <a:latin typeface="Quicksand"/>
                        <a:ea typeface="Quicksand"/>
                        <a:cs typeface="Quicksand"/>
                        <a:sym typeface="Quicksand"/>
                      </a:endParaRPr>
                    </a:p>
                    <a:p>
                      <a:pPr marL="0" lvl="0" indent="0" algn="ctr" rtl="0">
                        <a:spcBef>
                          <a:spcPts val="0"/>
                        </a:spcBef>
                        <a:spcAft>
                          <a:spcPts val="0"/>
                        </a:spcAft>
                        <a:buNone/>
                      </a:pPr>
                      <a:r>
                        <a:rPr lang="en-GB" sz="1600" b="1">
                          <a:latin typeface="Roboto Mono"/>
                          <a:ea typeface="Roboto Mono"/>
                          <a:cs typeface="Roboto Mono"/>
                          <a:sym typeface="Roboto Mono"/>
                        </a:rPr>
                        <a:t>count!=10</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41" name="Google Shape;741;p44"/>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print(count)</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42" name="Google Shape;742;p44"/>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4</a:t>
            </a:r>
            <a:r>
              <a:rPr lang="en-GB" sz="2133"/>
              <a:t> produces an output, so you record this. </a:t>
            </a:r>
            <a:endParaRPr sz="2133"/>
          </a:p>
        </p:txBody>
      </p:sp>
      <p:graphicFrame>
        <p:nvGraphicFramePr>
          <p:cNvPr id="743" name="Google Shape;743;p44"/>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Output</a:t>
                      </a:r>
                      <a:endParaRPr sz="1600" b="1">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4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50" name="Google Shape;750;p45"/>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a:t>
                      </a:r>
                      <a:r>
                        <a:rPr lang="en-GB" sz="2400">
                          <a:highlight>
                            <a:srgbClr val="FFFFFF"/>
                          </a:highlight>
                          <a:latin typeface="Roboto Mono"/>
                          <a:ea typeface="Roboto Mono"/>
                          <a:cs typeface="Roboto Mono"/>
                          <a:sym typeface="Roboto Mono"/>
                        </a:rPr>
                        <a:t>count = count + 4</a:t>
                      </a:r>
                      <a:endParaRPr sz="2400">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51" name="Google Shape;751;p45"/>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Line </a:t>
            </a:r>
            <a:r>
              <a:rPr lang="en-GB" sz="2133">
                <a:latin typeface="Roboto Mono"/>
                <a:ea typeface="Roboto Mono"/>
                <a:cs typeface="Roboto Mono"/>
                <a:sym typeface="Roboto Mono"/>
              </a:rPr>
              <a:t>5</a:t>
            </a:r>
            <a:r>
              <a:rPr lang="en-GB" sz="2133"/>
              <a:t> has variable assignment, so you can record this. </a:t>
            </a:r>
            <a:endParaRPr sz="2133"/>
          </a:p>
        </p:txBody>
      </p:sp>
      <p:graphicFrame>
        <p:nvGraphicFramePr>
          <p:cNvPr id="752" name="Google Shape;752;p45"/>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b="1">
                          <a:latin typeface="Quicksand"/>
                          <a:ea typeface="Quicksand"/>
                          <a:cs typeface="Quicksand"/>
                          <a:sym typeface="Quicksand"/>
                        </a:rPr>
                        <a:t>Variable</a:t>
                      </a:r>
                      <a:endParaRPr sz="1600" b="1">
                        <a:latin typeface="Quicksand"/>
                        <a:ea typeface="Quicksand"/>
                        <a:cs typeface="Quicksand"/>
                        <a:sym typeface="Quicksand"/>
                      </a:endParaRPr>
                    </a:p>
                    <a:p>
                      <a:pPr marL="0" lvl="0" indent="0" algn="ctr" rtl="0">
                        <a:lnSpc>
                          <a:spcPct val="100000"/>
                        </a:lnSpc>
                        <a:spcBef>
                          <a:spcPts val="0"/>
                        </a:spcBef>
                        <a:spcAft>
                          <a:spcPts val="0"/>
                        </a:spcAft>
                        <a:buNone/>
                      </a:pPr>
                      <a:r>
                        <a:rPr lang="en-GB" sz="1600" b="1">
                          <a:latin typeface="Roboto Mono"/>
                          <a:ea typeface="Roboto Mono"/>
                          <a:cs typeface="Roboto Mono"/>
                          <a:sym typeface="Roboto Mono"/>
                        </a:rPr>
                        <a:t>count</a:t>
                      </a:r>
                      <a:endParaRPr sz="1600" b="1">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16</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dirty="0"/>
              <a:t>Understand and Interpret Database Schema</a:t>
            </a:r>
          </a:p>
        </p:txBody>
      </p:sp>
    </p:spTree>
    <p:extLst>
      <p:ext uri="{BB962C8B-B14F-4D97-AF65-F5344CB8AC3E}">
        <p14:creationId xmlns:p14="http://schemas.microsoft.com/office/powerpoint/2010/main" val="2791389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59" name="Google Shape;759;p46"/>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60" name="Google Shape;760;p46"/>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At this point you can start to see what is going wrong with the loop. </a:t>
            </a:r>
            <a:endParaRPr sz="2133"/>
          </a:p>
        </p:txBody>
      </p:sp>
      <p:graphicFrame>
        <p:nvGraphicFramePr>
          <p:cNvPr id="761" name="Google Shape;761;p46"/>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3</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True</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4</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16</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68" name="Google Shape;768;p47"/>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69" name="Google Shape;769;p47"/>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GB" sz="2133"/>
              <a:t>The condition for the loop is </a:t>
            </a:r>
            <a:endParaRPr sz="2133"/>
          </a:p>
          <a:p>
            <a:pPr marL="0" indent="0">
              <a:lnSpc>
                <a:spcPct val="100000"/>
              </a:lnSpc>
              <a:spcBef>
                <a:spcPts val="2133"/>
              </a:spcBef>
              <a:buNone/>
            </a:pPr>
            <a:r>
              <a:rPr lang="en-GB" sz="2133">
                <a:latin typeface="Roboto Mono"/>
                <a:ea typeface="Roboto Mono"/>
                <a:cs typeface="Roboto Mono"/>
                <a:sym typeface="Roboto Mono"/>
              </a:rPr>
              <a:t>count != 10</a:t>
            </a:r>
            <a:r>
              <a:rPr lang="en-GB" sz="2133"/>
              <a:t> </a:t>
            </a:r>
            <a:endParaRPr sz="2133"/>
          </a:p>
          <a:p>
            <a:pPr marL="0" indent="0">
              <a:lnSpc>
                <a:spcPct val="100000"/>
              </a:lnSpc>
              <a:spcBef>
                <a:spcPts val="2133"/>
              </a:spcBef>
              <a:spcAft>
                <a:spcPts val="2133"/>
              </a:spcAft>
              <a:buNone/>
            </a:pPr>
            <a:r>
              <a:rPr lang="en-GB" sz="2133"/>
              <a:t>The trace table has shown that count is never equal to </a:t>
            </a:r>
            <a:r>
              <a:rPr lang="en-GB" sz="2133">
                <a:latin typeface="Roboto Mono"/>
                <a:ea typeface="Roboto Mono"/>
                <a:cs typeface="Roboto Mono"/>
                <a:sym typeface="Roboto Mono"/>
              </a:rPr>
              <a:t>10</a:t>
            </a:r>
            <a:r>
              <a:rPr lang="en-GB" sz="2133"/>
              <a:t>, and this is why the loop never breaks. </a:t>
            </a:r>
            <a:endParaRPr sz="2133"/>
          </a:p>
        </p:txBody>
      </p:sp>
      <p:graphicFrame>
        <p:nvGraphicFramePr>
          <p:cNvPr id="770" name="Google Shape;770;p47"/>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3</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True</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4</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16</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4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77" name="Google Shape;777;p48"/>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count != 10:</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78" name="Google Shape;778;p48"/>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FFFFFF"/>
                </a:solidFill>
                <a:highlight>
                  <a:schemeClr val="dk1"/>
                </a:highlight>
              </a:rPr>
              <a:t> Question </a:t>
            </a:r>
            <a:r>
              <a:rPr lang="en-GB">
                <a:solidFill>
                  <a:schemeClr val="accent1"/>
                </a:solidFill>
              </a:rPr>
              <a:t>.</a:t>
            </a:r>
            <a:endParaRPr>
              <a:solidFill>
                <a:schemeClr val="accent1"/>
              </a:solidFill>
            </a:endParaRPr>
          </a:p>
          <a:p>
            <a:pPr marL="0" indent="0">
              <a:spcBef>
                <a:spcPts val="2133"/>
              </a:spcBef>
              <a:spcAft>
                <a:spcPts val="2133"/>
              </a:spcAft>
              <a:buNone/>
            </a:pPr>
            <a:r>
              <a:rPr lang="en-GB"/>
              <a:t>What should the </a:t>
            </a:r>
            <a:r>
              <a:rPr lang="en-GB" b="1"/>
              <a:t>condition </a:t>
            </a:r>
            <a:r>
              <a:rPr lang="en-GB"/>
              <a:t>be if you want the loop to stop at 10?</a:t>
            </a:r>
            <a:endParaRPr/>
          </a:p>
        </p:txBody>
      </p:sp>
      <p:graphicFrame>
        <p:nvGraphicFramePr>
          <p:cNvPr id="779" name="Google Shape;779;p48"/>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3</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True</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4</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16</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 walkthrough</a:t>
            </a:r>
            <a:endParaRPr/>
          </a:p>
        </p:txBody>
      </p:sp>
      <p:graphicFrame>
        <p:nvGraphicFramePr>
          <p:cNvPr id="786" name="Google Shape;786;p49"/>
          <p:cNvGraphicFramePr/>
          <p:nvPr/>
        </p:nvGraphicFramePr>
        <p:xfrm>
          <a:off x="414533" y="1558567"/>
          <a:ext cx="5522866" cy="243162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5019133">
                  <a:extLst>
                    <a:ext uri="{9D8B030D-6E8A-4147-A177-3AD203B41FA5}">
                      <a16:colId xmlns:a16="http://schemas.microsoft.com/office/drawing/2014/main" val="20001"/>
                    </a:ext>
                  </a:extLst>
                </a:gridCol>
              </a:tblGrid>
              <a:tr h="243162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from time import sleep</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while </a:t>
                      </a:r>
                      <a:r>
                        <a:rPr lang="en-GB" sz="2400">
                          <a:highlight>
                            <a:srgbClr val="FFFFFF"/>
                          </a:highlight>
                          <a:latin typeface="Roboto Mono"/>
                          <a:ea typeface="Roboto Mono"/>
                          <a:cs typeface="Roboto Mono"/>
                          <a:sym typeface="Roboto Mono"/>
                        </a:rPr>
                        <a:t>count &lt;= 10</a:t>
                      </a:r>
                      <a:r>
                        <a:rPr lang="en-GB" sz="2400">
                          <a:latin typeface="Roboto Mono"/>
                          <a:ea typeface="Roboto Mono"/>
                          <a:cs typeface="Roboto Mono"/>
                          <a:sym typeface="Roboto Mono"/>
                        </a:rPr>
                        <a: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print(count)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count = count + 4</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sleep(1)</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87" name="Google Shape;787;p49"/>
          <p:cNvSpPr txBox="1">
            <a:spLocks noGrp="1"/>
          </p:cNvSpPr>
          <p:nvPr>
            <p:ph type="body" idx="1"/>
          </p:nvPr>
        </p:nvSpPr>
        <p:spPr>
          <a:xfrm>
            <a:off x="414533" y="3892900"/>
            <a:ext cx="5462000" cy="1926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2133"/>
              <a:t>The loop should only continue when the value of count </a:t>
            </a:r>
            <a:r>
              <a:rPr lang="en-GB" sz="2133" b="1"/>
              <a:t>is less than or equal to 10,</a:t>
            </a:r>
            <a:r>
              <a:rPr lang="en-GB" sz="2133"/>
              <a:t> so this condition will now work correctly. </a:t>
            </a:r>
            <a:endParaRPr sz="2133"/>
          </a:p>
        </p:txBody>
      </p:sp>
      <p:graphicFrame>
        <p:nvGraphicFramePr>
          <p:cNvPr id="788" name="Google Shape;788;p49"/>
          <p:cNvGraphicFramePr/>
          <p:nvPr/>
        </p:nvGraphicFramePr>
        <p:xfrm>
          <a:off x="6315467" y="786700"/>
          <a:ext cx="5462000" cy="5038080"/>
        </p:xfrm>
        <a:graphic>
          <a:graphicData uri="http://schemas.openxmlformats.org/drawingml/2006/table">
            <a:tbl>
              <a:tblPr>
                <a:noFill/>
              </a:tblPr>
              <a:tblGrid>
                <a:gridCol w="639133">
                  <a:extLst>
                    <a:ext uri="{9D8B030D-6E8A-4147-A177-3AD203B41FA5}">
                      <a16:colId xmlns:a16="http://schemas.microsoft.com/office/drawing/2014/main" val="20000"/>
                    </a:ext>
                  </a:extLst>
                </a:gridCol>
                <a:gridCol w="1516433">
                  <a:extLst>
                    <a:ext uri="{9D8B030D-6E8A-4147-A177-3AD203B41FA5}">
                      <a16:colId xmlns:a16="http://schemas.microsoft.com/office/drawing/2014/main" val="20001"/>
                    </a:ext>
                  </a:extLst>
                </a:gridCol>
                <a:gridCol w="1837167">
                  <a:extLst>
                    <a:ext uri="{9D8B030D-6E8A-4147-A177-3AD203B41FA5}">
                      <a16:colId xmlns:a16="http://schemas.microsoft.com/office/drawing/2014/main" val="20002"/>
                    </a:ext>
                  </a:extLst>
                </a:gridCol>
                <a:gridCol w="1469267">
                  <a:extLst>
                    <a:ext uri="{9D8B030D-6E8A-4147-A177-3AD203B41FA5}">
                      <a16:colId xmlns:a16="http://schemas.microsoft.com/office/drawing/2014/main" val="20003"/>
                    </a:ext>
                  </a:extLst>
                </a:gridCol>
              </a:tblGrid>
              <a:tr h="679680">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Line</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Variable</a:t>
                      </a:r>
                      <a:endParaRPr sz="1600">
                        <a:latin typeface="Quicksand"/>
                        <a:ea typeface="Quicksand"/>
                        <a:cs typeface="Quicksand"/>
                        <a:sym typeface="Quicksand"/>
                      </a:endParaRPr>
                    </a:p>
                    <a:p>
                      <a:pPr marL="0" lvl="0" indent="0" algn="ctr" rtl="0">
                        <a:lnSpc>
                          <a:spcPct val="100000"/>
                        </a:lnSpc>
                        <a:spcBef>
                          <a:spcPts val="0"/>
                        </a:spcBef>
                        <a:spcAft>
                          <a:spcPts val="0"/>
                        </a:spcAft>
                        <a:buNone/>
                      </a:pPr>
                      <a:r>
                        <a:rPr lang="en-GB" sz="1600">
                          <a:latin typeface="Roboto Mono"/>
                          <a:ea typeface="Roboto Mono"/>
                          <a:cs typeface="Roboto Mono"/>
                          <a:sym typeface="Roboto Mono"/>
                        </a:rPr>
                        <a:t>count</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Condition</a:t>
                      </a:r>
                      <a:endParaRPr sz="1600">
                        <a:latin typeface="Quicksand"/>
                        <a:ea typeface="Quicksand"/>
                        <a:cs typeface="Quicksand"/>
                        <a:sym typeface="Quicksand"/>
                      </a:endParaRPr>
                    </a:p>
                    <a:p>
                      <a:pPr marL="0" lvl="0" indent="0" algn="ctr" rtl="0">
                        <a:spcBef>
                          <a:spcPts val="0"/>
                        </a:spcBef>
                        <a:spcAft>
                          <a:spcPts val="0"/>
                        </a:spcAft>
                        <a:buNone/>
                      </a:pPr>
                      <a:r>
                        <a:rPr lang="en-GB" sz="1600">
                          <a:latin typeface="Roboto Mono"/>
                          <a:ea typeface="Roboto Mono"/>
                          <a:cs typeface="Roboto Mono"/>
                          <a:sym typeface="Roboto Mono"/>
                        </a:rPr>
                        <a:t>count!=10</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sz="1600">
                          <a:latin typeface="Quicksand"/>
                          <a:ea typeface="Quicksand"/>
                          <a:cs typeface="Quicksand"/>
                          <a:sym typeface="Quicksand"/>
                        </a:rPr>
                        <a:t>Output</a:t>
                      </a:r>
                      <a:endParaRPr sz="1600">
                        <a:latin typeface="Quicksand"/>
                        <a:ea typeface="Quicksand"/>
                        <a:cs typeface="Quicksand"/>
                        <a:sym typeface="Quicksand"/>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2</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5</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3</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Roboto Mono"/>
                          <a:ea typeface="Roboto Mono"/>
                          <a:cs typeface="Roboto Mono"/>
                          <a:sym typeface="Roboto Mono"/>
                        </a:rPr>
                        <a:t>True</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5"/>
                  </a:ext>
                </a:extLst>
              </a:tr>
              <a:tr h="435840">
                <a:tc>
                  <a:txBody>
                    <a:bodyPr/>
                    <a:lstStyle/>
                    <a:p>
                      <a:pPr marL="0" lvl="0" indent="0" algn="ctr" rtl="0">
                        <a:spcBef>
                          <a:spcPts val="0"/>
                        </a:spcBef>
                        <a:spcAft>
                          <a:spcPts val="0"/>
                        </a:spcAft>
                        <a:buNone/>
                      </a:pPr>
                      <a:r>
                        <a:rPr lang="en-GB" sz="1600">
                          <a:latin typeface="Roboto Mono"/>
                          <a:ea typeface="Roboto Mono"/>
                          <a:cs typeface="Roboto Mono"/>
                          <a:sym typeface="Roboto Mono"/>
                        </a:rPr>
                        <a:t>4</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sz="1600">
                          <a:latin typeface="Roboto Mono"/>
                          <a:ea typeface="Roboto Mono"/>
                          <a:cs typeface="Roboto Mono"/>
                          <a:sym typeface="Roboto Mono"/>
                        </a:rPr>
                        <a:t>8</a:t>
                      </a:r>
                      <a:endParaRPr sz="1600">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6"/>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7"/>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3</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True</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4</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12</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09"/>
                  </a:ext>
                </a:extLst>
              </a:tr>
              <a:tr h="435840">
                <a:tc>
                  <a:txBody>
                    <a:bodyPr/>
                    <a:lstStyle/>
                    <a:p>
                      <a:pPr marL="0" lvl="0" indent="0" algn="ctr" rtl="0">
                        <a:spcBef>
                          <a:spcPts val="0"/>
                        </a:spcBef>
                        <a:spcAft>
                          <a:spcPts val="0"/>
                        </a:spcAft>
                        <a:buNone/>
                      </a:pPr>
                      <a:r>
                        <a:rPr lang="en-GB" sz="1600" b="1">
                          <a:solidFill>
                            <a:srgbClr val="980000"/>
                          </a:solidFill>
                          <a:latin typeface="Roboto Mono"/>
                          <a:ea typeface="Roboto Mono"/>
                          <a:cs typeface="Roboto Mono"/>
                          <a:sym typeface="Roboto Mono"/>
                        </a:rPr>
                        <a:t>5</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GB" sz="1600" b="1">
                          <a:solidFill>
                            <a:srgbClr val="980000"/>
                          </a:solidFill>
                          <a:latin typeface="Roboto Mono"/>
                          <a:ea typeface="Roboto Mono"/>
                          <a:cs typeface="Roboto Mono"/>
                          <a:sym typeface="Roboto Mono"/>
                        </a:rPr>
                        <a:t>16</a:t>
                      </a: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b="1">
                        <a:solidFill>
                          <a:srgbClr val="980000"/>
                        </a:solidFill>
                        <a:latin typeface="Roboto Mono"/>
                        <a:ea typeface="Roboto Mono"/>
                        <a:cs typeface="Roboto Mono"/>
                        <a:sym typeface="Roboto Mono"/>
                      </a:endParaRPr>
                    </a:p>
                  </a:txBody>
                  <a:tcPr marL="96000" marR="96000" marT="96000" marB="9600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accent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5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Use the </a:t>
            </a:r>
            <a:r>
              <a:rPr lang="en-GB" b="1"/>
              <a:t>worksheet</a:t>
            </a:r>
            <a:r>
              <a:rPr lang="en-GB"/>
              <a:t> to complete a series of trace tables for different scenarios.</a:t>
            </a:r>
            <a:endParaRPr/>
          </a:p>
        </p:txBody>
      </p:sp>
      <p:sp>
        <p:nvSpPr>
          <p:cNvPr id="794" name="Google Shape;794;p5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Trace table examples</a:t>
            </a:r>
            <a:endParaRPr/>
          </a:p>
        </p:txBody>
      </p:sp>
      <p:pic>
        <p:nvPicPr>
          <p:cNvPr id="796" name="Google Shape;796;p50"/>
          <p:cNvPicPr preferRelativeResize="0"/>
          <p:nvPr/>
        </p:nvPicPr>
        <p:blipFill rotWithShape="1">
          <a:blip r:embed="rId3">
            <a:alphaModFix/>
          </a:blip>
          <a:srcRect t="18130"/>
          <a:stretch/>
        </p:blipFill>
        <p:spPr>
          <a:xfrm>
            <a:off x="6315465" y="2237173"/>
            <a:ext cx="5462000" cy="30571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and Interpret the Given Database Schema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the Database Schema in a Selected Language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Integrate the Implemented Database Schema with a Simple Application</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and use trace tables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96629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BBA-171A-9A03-D44E-7E5C0BE38E00}"/>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B76B7A04-C9AB-D850-F6D4-ECF2CCAA8B0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D950994-E251-C742-EEAE-4AB0B195AB8F}"/>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181383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6832-894E-2CA9-5F59-634B170F37C0}"/>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163115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Database Schema?</a:t>
            </a:r>
          </a:p>
        </p:txBody>
      </p:sp>
      <p:pic>
        <p:nvPicPr>
          <p:cNvPr id="5" name="Picture Placeholder 4">
            <a:extLst>
              <a:ext uri="{FF2B5EF4-FFF2-40B4-BE49-F238E27FC236}">
                <a16:creationId xmlns:a16="http://schemas.microsoft.com/office/drawing/2014/main" id="{4B03763E-7D41-3047-3A35-8A6E50A1A845}"/>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database schema is a collection of logical structures of data, or schema objects</a:t>
            </a:r>
          </a:p>
          <a:p>
            <a:pPr>
              <a:buFontTx/>
              <a:buChar char="•"/>
            </a:pPr>
            <a:r>
              <a:rPr lang="en-US"/>
              <a:t>It represents the logical configuration of all or part of a relational database</a:t>
            </a:r>
          </a:p>
          <a:p>
            <a:pPr>
              <a:buFontTx/>
              <a:buChar char="•"/>
            </a:pPr>
            <a:r>
              <a:rPr lang="en-US"/>
              <a:t>It defines how data is organized and how relationships among them are associated</a:t>
            </a:r>
          </a:p>
        </p:txBody>
      </p:sp>
    </p:spTree>
    <p:extLst>
      <p:ext uri="{BB962C8B-B14F-4D97-AF65-F5344CB8AC3E}">
        <p14:creationId xmlns:p14="http://schemas.microsoft.com/office/powerpoint/2010/main" val="81073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Types of Database Schemas</a:t>
            </a:r>
          </a:p>
        </p:txBody>
      </p:sp>
      <p:pic>
        <p:nvPicPr>
          <p:cNvPr id="5" name="Picture Placeholder 4">
            <a:extLst>
              <a:ext uri="{FF2B5EF4-FFF2-40B4-BE49-F238E27FC236}">
                <a16:creationId xmlns:a16="http://schemas.microsoft.com/office/drawing/2014/main" id="{F1FCF876-48F3-CA6E-5425-79442FEB255D}"/>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Star Schema: A star schema is the simplest type of data warehouse schema</a:t>
            </a:r>
          </a:p>
          <a:p>
            <a:pPr>
              <a:buFontTx/>
              <a:buChar char="•"/>
            </a:pPr>
            <a:r>
              <a:rPr lang="en-US"/>
              <a:t>Snowflake Schema: A snowflake schema is an extension of a star schema, where each point of the star explodes into more points</a:t>
            </a:r>
          </a:p>
          <a:p>
            <a:pPr>
              <a:buFontTx/>
              <a:buChar char="•"/>
            </a:pPr>
            <a:r>
              <a:rPr lang="en-US"/>
              <a:t>Fact Constellation Schema: A fact constellation schema is a variation of the star schema, where multiple fact tables are connected to a single large dimension table</a:t>
            </a:r>
          </a:p>
        </p:txBody>
      </p:sp>
    </p:spTree>
    <p:extLst>
      <p:ext uri="{BB962C8B-B14F-4D97-AF65-F5344CB8AC3E}">
        <p14:creationId xmlns:p14="http://schemas.microsoft.com/office/powerpoint/2010/main" val="257065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Interpreting the Database Schema</a:t>
            </a:r>
          </a:p>
        </p:txBody>
      </p:sp>
      <p:pic>
        <p:nvPicPr>
          <p:cNvPr id="5" name="Picture Placeholder 4">
            <a:extLst>
              <a:ext uri="{FF2B5EF4-FFF2-40B4-BE49-F238E27FC236}">
                <a16:creationId xmlns:a16="http://schemas.microsoft.com/office/drawing/2014/main" id="{83A28553-DB70-1558-D130-24236C256A4D}"/>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Understand the purpose of the database schema</a:t>
            </a:r>
          </a:p>
          <a:p>
            <a:pPr>
              <a:buFontTx/>
              <a:buChar char="•"/>
            </a:pPr>
            <a:r>
              <a:rPr lang="en-US"/>
              <a:t>Identify the tables and columns in the schema</a:t>
            </a:r>
          </a:p>
          <a:p>
            <a:pPr>
              <a:buFontTx/>
              <a:buChar char="•"/>
            </a:pPr>
            <a:r>
              <a:rPr lang="en-US"/>
              <a:t>Understand the relationships between the tables</a:t>
            </a:r>
          </a:p>
          <a:p>
            <a:pPr>
              <a:buFontTx/>
              <a:buChar char="•"/>
            </a:pPr>
            <a:r>
              <a:rPr lang="en-US"/>
              <a:t>Analyze the data types of the columns</a:t>
            </a:r>
          </a:p>
        </p:txBody>
      </p:sp>
    </p:spTree>
    <p:extLst>
      <p:ext uri="{BB962C8B-B14F-4D97-AF65-F5344CB8AC3E}">
        <p14:creationId xmlns:p14="http://schemas.microsoft.com/office/powerpoint/2010/main" val="113756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Advantages of Database Schema</a:t>
            </a:r>
          </a:p>
        </p:txBody>
      </p:sp>
      <p:pic>
        <p:nvPicPr>
          <p:cNvPr id="5" name="Picture Placeholder 4">
            <a:extLst>
              <a:ext uri="{FF2B5EF4-FFF2-40B4-BE49-F238E27FC236}">
                <a16:creationId xmlns:a16="http://schemas.microsoft.com/office/drawing/2014/main" id="{2B4530E8-5FF8-13AD-8023-6AE5F2BD1E95}"/>
              </a:ext>
            </a:extLst>
          </p:cNvPr>
          <p:cNvPicPr>
            <a:picLocks noGrp="1" noChangeAspect="1"/>
          </p:cNvPicPr>
          <p:nvPr>
            <p:ph type="pic" idx="1"/>
          </p:nvPr>
        </p:nvPicPr>
        <p:blipFill>
          <a:blip r:embed="rId2"/>
          <a:srcRect l="27837" r="2783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 integrity: Database schemas ensure data integrity by enforcing data rules and constraints</a:t>
            </a:r>
          </a:p>
          <a:p>
            <a:pPr>
              <a:buFontTx/>
              <a:buChar char="•"/>
            </a:pPr>
            <a:r>
              <a:rPr lang="en-US"/>
              <a:t>Data consistency: Database schemas ensure data consistency by ensuring that data is stored in a consistent format</a:t>
            </a:r>
          </a:p>
          <a:p>
            <a:pPr>
              <a:buFontTx/>
              <a:buChar char="•"/>
            </a:pPr>
            <a:r>
              <a:rPr lang="en-US"/>
              <a:t>Data security: Database schemas ensure data security by restricting access to certain data</a:t>
            </a:r>
          </a:p>
        </p:txBody>
      </p:sp>
    </p:spTree>
    <p:extLst>
      <p:ext uri="{BB962C8B-B14F-4D97-AF65-F5344CB8AC3E}">
        <p14:creationId xmlns:p14="http://schemas.microsoft.com/office/powerpoint/2010/main" val="374585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Disadvantages of Database Schema</a:t>
            </a:r>
          </a:p>
        </p:txBody>
      </p:sp>
      <p:pic>
        <p:nvPicPr>
          <p:cNvPr id="5" name="Picture Placeholder 4">
            <a:extLst>
              <a:ext uri="{FF2B5EF4-FFF2-40B4-BE49-F238E27FC236}">
                <a16:creationId xmlns:a16="http://schemas.microsoft.com/office/drawing/2014/main" id="{004F06F8-6830-0267-EAA8-B7BD5717ECDA}"/>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Complexity: Database schemas can be complex and difficult to understand</a:t>
            </a:r>
          </a:p>
          <a:p>
            <a:pPr>
              <a:buFontTx/>
              <a:buChar char="•"/>
            </a:pPr>
            <a:r>
              <a:rPr lang="en-US"/>
              <a:t>Time consuming: Creating and maintaining a database schema can be time consuming</a:t>
            </a:r>
          </a:p>
          <a:p>
            <a:pPr>
              <a:buFontTx/>
              <a:buChar char="•"/>
            </a:pPr>
            <a:r>
              <a:rPr lang="en-US"/>
              <a:t>Inflexibility: Database schemas can be inflexible and difficult to change</a:t>
            </a:r>
          </a:p>
        </p:txBody>
      </p:sp>
    </p:spTree>
    <p:extLst>
      <p:ext uri="{BB962C8B-B14F-4D97-AF65-F5344CB8AC3E}">
        <p14:creationId xmlns:p14="http://schemas.microsoft.com/office/powerpoint/2010/main" val="23271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09EF14-C0BE-4F44-B55B-F343052093FA}">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48</TotalTime>
  <Words>2909</Words>
  <Application>Microsoft Office PowerPoint</Application>
  <PresentationFormat>Widescreen</PresentationFormat>
  <Paragraphs>775</Paragraphs>
  <Slides>47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Quicksand</vt:lpstr>
      <vt:lpstr>Quicksand Light</vt:lpstr>
      <vt:lpstr>Roboto Mono</vt:lpstr>
      <vt:lpstr>Office Theme</vt:lpstr>
      <vt:lpstr>Skills Bootcamp Classroom Rules</vt:lpstr>
      <vt:lpstr>Software Developer Bootcamp</vt:lpstr>
      <vt:lpstr>Objectives</vt:lpstr>
      <vt:lpstr>Understand and Interpret Database Schema</vt:lpstr>
      <vt:lpstr>What is a Database Schema?</vt:lpstr>
      <vt:lpstr>Types of Database Schemas</vt:lpstr>
      <vt:lpstr>Interpreting the Database Schema</vt:lpstr>
      <vt:lpstr>Advantages of Database Schema</vt:lpstr>
      <vt:lpstr>Disadvantages of Database Schema</vt:lpstr>
      <vt:lpstr>Tools for Database Schema</vt:lpstr>
      <vt:lpstr>Implement the Database Schema in a SQL</vt:lpstr>
      <vt:lpstr>Creating a Database Schema</vt:lpstr>
      <vt:lpstr>Implementing a Database Schema</vt:lpstr>
      <vt:lpstr>Testing a Database Schema</vt:lpstr>
      <vt:lpstr>Integrate the Implemented Database Schema with a Simple Application</vt:lpstr>
      <vt:lpstr>What is Database Integration?</vt:lpstr>
      <vt:lpstr>Benefits of Database Integration</vt:lpstr>
      <vt:lpstr>Implementing Database Integration</vt:lpstr>
      <vt:lpstr>Integrating the Database Schema</vt:lpstr>
      <vt:lpstr>Testing the Database Integration</vt:lpstr>
      <vt:lpstr>Maintaining the Database Integration</vt:lpstr>
      <vt:lpstr>Using a trace table</vt:lpstr>
      <vt:lpstr>Using a trace table</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A walkthrough</vt:lpstr>
      <vt:lpstr>Trace table examples</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Bootcamp Classroom Rules</dc:title>
  <dc:creator>Ali Mostafa</dc:creator>
  <cp:lastModifiedBy>Daanish Hussain</cp:lastModifiedBy>
  <cp:revision>19</cp:revision>
  <dcterms:created xsi:type="dcterms:W3CDTF">2023-09-11T12:36:34Z</dcterms:created>
  <dcterms:modified xsi:type="dcterms:W3CDTF">2023-12-03T17:30:33Z</dcterms:modified>
</cp:coreProperties>
</file>