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79" r:id="rId2"/>
    <p:sldId id="276" r:id="rId3"/>
    <p:sldId id="257" r:id="rId4"/>
    <p:sldId id="281" r:id="rId5"/>
    <p:sldId id="282" r:id="rId6"/>
    <p:sldId id="291" r:id="rId7"/>
    <p:sldId id="283" r:id="rId8"/>
    <p:sldId id="284" r:id="rId9"/>
    <p:sldId id="285" r:id="rId10"/>
    <p:sldId id="292" r:id="rId11"/>
    <p:sldId id="286" r:id="rId12"/>
    <p:sldId id="287" r:id="rId13"/>
    <p:sldId id="293" r:id="rId14"/>
    <p:sldId id="288" r:id="rId15"/>
    <p:sldId id="290" r:id="rId16"/>
    <p:sldId id="258" r:id="rId17"/>
    <p:sldId id="259" r:id="rId18"/>
    <p:sldId id="294" r:id="rId19"/>
    <p:sldId id="277" r:id="rId20"/>
    <p:sldId id="260" r:id="rId21"/>
    <p:sldId id="261" r:id="rId22"/>
    <p:sldId id="295" r:id="rId23"/>
    <p:sldId id="262" r:id="rId24"/>
    <p:sldId id="263" r:id="rId25"/>
    <p:sldId id="296" r:id="rId26"/>
    <p:sldId id="264" r:id="rId27"/>
    <p:sldId id="265" r:id="rId28"/>
    <p:sldId id="297" r:id="rId29"/>
    <p:sldId id="266" r:id="rId30"/>
    <p:sldId id="267" r:id="rId31"/>
    <p:sldId id="268" r:id="rId32"/>
    <p:sldId id="269" r:id="rId33"/>
    <p:sldId id="270" r:id="rId34"/>
    <p:sldId id="272" r:id="rId35"/>
    <p:sldId id="273" r:id="rId36"/>
    <p:sldId id="299" r:id="rId37"/>
    <p:sldId id="300" r:id="rId38"/>
    <p:sldId id="301" r:id="rId39"/>
    <p:sldId id="302" r:id="rId40"/>
    <p:sldId id="303" r:id="rId41"/>
    <p:sldId id="304" r:id="rId42"/>
    <p:sldId id="305" r:id="rId43"/>
    <p:sldId id="306" r:id="rId44"/>
    <p:sldId id="307" r:id="rId45"/>
    <p:sldId id="320" r:id="rId46"/>
    <p:sldId id="298" r:id="rId47"/>
    <p:sldId id="322" r:id="rId48"/>
    <p:sldId id="32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7D2DC1-06F0-492B-8A62-833441856CAB}" v="68" dt="2023-08-23T16:19:41.0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7" autoAdjust="0"/>
    <p:restoredTop sz="94660"/>
  </p:normalViewPr>
  <p:slideViewPr>
    <p:cSldViewPr snapToGrid="0">
      <p:cViewPr varScale="1">
        <p:scale>
          <a:sx n="108" d="100"/>
          <a:sy n="108" d="100"/>
        </p:scale>
        <p:origin x="48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2445AE-E654-42A2-8820-A7A163C10C2B}" type="datetimeFigureOut">
              <a:rPr lang="en-GB" smtClean="0"/>
              <a:t>06/12/2023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FB9A3A-8D93-4181-A9F1-5BAC8049FF75}" type="slidenum">
              <a:rPr lang="en-GB" smtClean="0"/>
              <a:t>‹#›</a:t>
            </a:fld>
            <a:endParaRPr lang="en-GB"/>
          </a:p>
        </p:txBody>
      </p:sp>
    </p:spTree>
    <p:extLst>
      <p:ext uri="{BB962C8B-B14F-4D97-AF65-F5344CB8AC3E}">
        <p14:creationId xmlns:p14="http://schemas.microsoft.com/office/powerpoint/2010/main" val="101210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Good morning/afternoon everyone. Today we'll delve into the role of software in various industries, understand their primary purposes, and classify them based on their target audiences.</a:t>
            </a:r>
            <a:endParaRPr lang="en-GB" dirty="0"/>
          </a:p>
        </p:txBody>
      </p:sp>
      <p:sp>
        <p:nvSpPr>
          <p:cNvPr id="4" name="Slide Number Placeholder 3"/>
          <p:cNvSpPr>
            <a:spLocks noGrp="1"/>
          </p:cNvSpPr>
          <p:nvPr>
            <p:ph type="sldNum" sz="quarter" idx="5"/>
          </p:nvPr>
        </p:nvSpPr>
        <p:spPr/>
        <p:txBody>
          <a:bodyPr/>
          <a:lstStyle/>
          <a:p>
            <a:fld id="{06FB9A3A-8D93-4181-A9F1-5BAC8049FF75}" type="slidenum">
              <a:rPr lang="en-GB" smtClean="0"/>
              <a:t>2</a:t>
            </a:fld>
            <a:endParaRPr lang="en-GB"/>
          </a:p>
        </p:txBody>
      </p:sp>
    </p:spTree>
    <p:extLst>
      <p:ext uri="{BB962C8B-B14F-4D97-AF65-F5344CB8AC3E}">
        <p14:creationId xmlns:p14="http://schemas.microsoft.com/office/powerpoint/2010/main" val="4160790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https://geekflare.com/software-engineering-courses/</a:t>
            </a:r>
          </a:p>
        </p:txBody>
      </p:sp>
      <p:sp>
        <p:nvSpPr>
          <p:cNvPr id="4" name="Slide Number Placeholder 3"/>
          <p:cNvSpPr>
            <a:spLocks noGrp="1"/>
          </p:cNvSpPr>
          <p:nvPr>
            <p:ph type="sldNum" sz="quarter" idx="5"/>
          </p:nvPr>
        </p:nvSpPr>
        <p:spPr/>
        <p:txBody>
          <a:bodyPr/>
          <a:lstStyle/>
          <a:p>
            <a:fld id="{6B3192BB-8D0F-4710-9244-5215658418ED}" type="slidenum">
              <a:rPr lang="en-GB" smtClean="0"/>
              <a:t>13</a:t>
            </a:fld>
            <a:endParaRPr lang="en-GB"/>
          </a:p>
        </p:txBody>
      </p:sp>
    </p:spTree>
    <p:extLst>
      <p:ext uri="{BB962C8B-B14F-4D97-AF65-F5344CB8AC3E}">
        <p14:creationId xmlns:p14="http://schemas.microsoft.com/office/powerpoint/2010/main" val="424046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https://www.techopedia.com/2/28350/personal-tech/software-applications/an-introduction-to-application-software</a:t>
            </a:r>
          </a:p>
        </p:txBody>
      </p:sp>
      <p:sp>
        <p:nvSpPr>
          <p:cNvPr id="4" name="Slide Number Placeholder 3"/>
          <p:cNvSpPr>
            <a:spLocks noGrp="1"/>
          </p:cNvSpPr>
          <p:nvPr>
            <p:ph type="sldNum" sz="quarter" idx="5"/>
          </p:nvPr>
        </p:nvSpPr>
        <p:spPr/>
        <p:txBody>
          <a:bodyPr/>
          <a:lstStyle/>
          <a:p>
            <a:fld id="{6B3192BB-8D0F-4710-9244-5215658418ED}" type="slidenum">
              <a:rPr lang="en-GB" smtClean="0"/>
              <a:t>15</a:t>
            </a:fld>
            <a:endParaRPr lang="en-GB"/>
          </a:p>
        </p:txBody>
      </p:sp>
    </p:spTree>
    <p:extLst>
      <p:ext uri="{BB962C8B-B14F-4D97-AF65-F5344CB8AC3E}">
        <p14:creationId xmlns:p14="http://schemas.microsoft.com/office/powerpoint/2010/main" val="366655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In today's digital age, software has become indispensable for various reasons….</a:t>
            </a:r>
            <a:endParaRPr lang="en-GB" dirty="0"/>
          </a:p>
        </p:txBody>
      </p:sp>
      <p:sp>
        <p:nvSpPr>
          <p:cNvPr id="4" name="Slide Number Placeholder 3"/>
          <p:cNvSpPr>
            <a:spLocks noGrp="1"/>
          </p:cNvSpPr>
          <p:nvPr>
            <p:ph type="sldNum" sz="quarter" idx="5"/>
          </p:nvPr>
        </p:nvSpPr>
        <p:spPr/>
        <p:txBody>
          <a:bodyPr/>
          <a:lstStyle/>
          <a:p>
            <a:fld id="{06FB9A3A-8D93-4181-A9F1-5BAC8049FF75}" type="slidenum">
              <a:rPr lang="en-GB" smtClean="0"/>
              <a:t>16</a:t>
            </a:fld>
            <a:endParaRPr lang="en-GB"/>
          </a:p>
        </p:txBody>
      </p:sp>
    </p:spTree>
    <p:extLst>
      <p:ext uri="{BB962C8B-B14F-4D97-AF65-F5344CB8AC3E}">
        <p14:creationId xmlns:p14="http://schemas.microsoft.com/office/powerpoint/2010/main" val="2327620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Today we'll focus on Banking &amp; Finance, Healthcare, and Retail, examining the types of software prevalent in these industries.</a:t>
            </a:r>
            <a:endParaRPr lang="en-GB" dirty="0"/>
          </a:p>
        </p:txBody>
      </p:sp>
      <p:sp>
        <p:nvSpPr>
          <p:cNvPr id="4" name="Slide Number Placeholder 3"/>
          <p:cNvSpPr>
            <a:spLocks noGrp="1"/>
          </p:cNvSpPr>
          <p:nvPr>
            <p:ph type="sldNum" sz="quarter" idx="5"/>
          </p:nvPr>
        </p:nvSpPr>
        <p:spPr/>
        <p:txBody>
          <a:bodyPr/>
          <a:lstStyle/>
          <a:p>
            <a:fld id="{06FB9A3A-8D93-4181-A9F1-5BAC8049FF75}" type="slidenum">
              <a:rPr lang="en-GB" smtClean="0"/>
              <a:t>17</a:t>
            </a:fld>
            <a:endParaRPr lang="en-GB"/>
          </a:p>
        </p:txBody>
      </p:sp>
    </p:spTree>
    <p:extLst>
      <p:ext uri="{BB962C8B-B14F-4D97-AF65-F5344CB8AC3E}">
        <p14:creationId xmlns:p14="http://schemas.microsoft.com/office/powerpoint/2010/main" val="1716419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https://geekflare.com/software-engineering-courses/</a:t>
            </a:r>
          </a:p>
        </p:txBody>
      </p:sp>
      <p:sp>
        <p:nvSpPr>
          <p:cNvPr id="4" name="Slide Number Placeholder 3"/>
          <p:cNvSpPr>
            <a:spLocks noGrp="1"/>
          </p:cNvSpPr>
          <p:nvPr>
            <p:ph type="sldNum" sz="quarter" idx="5"/>
          </p:nvPr>
        </p:nvSpPr>
        <p:spPr/>
        <p:txBody>
          <a:bodyPr/>
          <a:lstStyle/>
          <a:p>
            <a:fld id="{6B3192BB-8D0F-4710-9244-5215658418ED}" type="slidenum">
              <a:rPr lang="en-GB" smtClean="0"/>
              <a:t>18</a:t>
            </a:fld>
            <a:endParaRPr lang="en-GB"/>
          </a:p>
        </p:txBody>
      </p:sp>
    </p:spTree>
    <p:extLst>
      <p:ext uri="{BB962C8B-B14F-4D97-AF65-F5344CB8AC3E}">
        <p14:creationId xmlns:p14="http://schemas.microsoft.com/office/powerpoint/2010/main" val="1766381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Today we'll focus on Banking &amp; Finance, Healthcare, and Retail, examining the types of software prevalent in these industries.</a:t>
            </a:r>
            <a:endParaRPr lang="en-GB" dirty="0"/>
          </a:p>
        </p:txBody>
      </p:sp>
      <p:sp>
        <p:nvSpPr>
          <p:cNvPr id="4" name="Slide Number Placeholder 3"/>
          <p:cNvSpPr>
            <a:spLocks noGrp="1"/>
          </p:cNvSpPr>
          <p:nvPr>
            <p:ph type="sldNum" sz="quarter" idx="5"/>
          </p:nvPr>
        </p:nvSpPr>
        <p:spPr/>
        <p:txBody>
          <a:bodyPr/>
          <a:lstStyle/>
          <a:p>
            <a:fld id="{06FB9A3A-8D93-4181-A9F1-5BAC8049FF75}" type="slidenum">
              <a:rPr lang="en-GB" smtClean="0"/>
              <a:t>19</a:t>
            </a:fld>
            <a:endParaRPr lang="en-GB"/>
          </a:p>
        </p:txBody>
      </p:sp>
    </p:spTree>
    <p:extLst>
      <p:ext uri="{BB962C8B-B14F-4D97-AF65-F5344CB8AC3E}">
        <p14:creationId xmlns:p14="http://schemas.microsoft.com/office/powerpoint/2010/main" val="3795766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In the world of finance, software plays various roles….</a:t>
            </a:r>
            <a:endParaRPr lang="en-GB" dirty="0"/>
          </a:p>
        </p:txBody>
      </p:sp>
      <p:sp>
        <p:nvSpPr>
          <p:cNvPr id="4" name="Slide Number Placeholder 3"/>
          <p:cNvSpPr>
            <a:spLocks noGrp="1"/>
          </p:cNvSpPr>
          <p:nvPr>
            <p:ph type="sldNum" sz="quarter" idx="5"/>
          </p:nvPr>
        </p:nvSpPr>
        <p:spPr/>
        <p:txBody>
          <a:bodyPr/>
          <a:lstStyle/>
          <a:p>
            <a:fld id="{06FB9A3A-8D93-4181-A9F1-5BAC8049FF75}" type="slidenum">
              <a:rPr lang="en-GB" smtClean="0"/>
              <a:t>20</a:t>
            </a:fld>
            <a:endParaRPr lang="en-GB"/>
          </a:p>
        </p:txBody>
      </p:sp>
    </p:spTree>
    <p:extLst>
      <p:ext uri="{BB962C8B-B14F-4D97-AF65-F5344CB8AC3E}">
        <p14:creationId xmlns:p14="http://schemas.microsoft.com/office/powerpoint/2010/main" val="1903048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Let's delve into the purposes behind the use of software in the financial sector...</a:t>
            </a:r>
            <a:endParaRPr lang="en-GB" dirty="0"/>
          </a:p>
        </p:txBody>
      </p:sp>
      <p:sp>
        <p:nvSpPr>
          <p:cNvPr id="4" name="Slide Number Placeholder 3"/>
          <p:cNvSpPr>
            <a:spLocks noGrp="1"/>
          </p:cNvSpPr>
          <p:nvPr>
            <p:ph type="sldNum" sz="quarter" idx="5"/>
          </p:nvPr>
        </p:nvSpPr>
        <p:spPr/>
        <p:txBody>
          <a:bodyPr/>
          <a:lstStyle/>
          <a:p>
            <a:fld id="{06FB9A3A-8D93-4181-A9F1-5BAC8049FF75}" type="slidenum">
              <a:rPr lang="en-GB" smtClean="0"/>
              <a:t>21</a:t>
            </a:fld>
            <a:endParaRPr lang="en-GB"/>
          </a:p>
        </p:txBody>
      </p:sp>
    </p:spTree>
    <p:extLst>
      <p:ext uri="{BB962C8B-B14F-4D97-AF65-F5344CB8AC3E}">
        <p14:creationId xmlns:p14="http://schemas.microsoft.com/office/powerpoint/2010/main" val="2078759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https://geekflare.com/software-engineering-courses/</a:t>
            </a:r>
          </a:p>
        </p:txBody>
      </p:sp>
      <p:sp>
        <p:nvSpPr>
          <p:cNvPr id="4" name="Slide Number Placeholder 3"/>
          <p:cNvSpPr>
            <a:spLocks noGrp="1"/>
          </p:cNvSpPr>
          <p:nvPr>
            <p:ph type="sldNum" sz="quarter" idx="5"/>
          </p:nvPr>
        </p:nvSpPr>
        <p:spPr/>
        <p:txBody>
          <a:bodyPr/>
          <a:lstStyle/>
          <a:p>
            <a:fld id="{6B3192BB-8D0F-4710-9244-5215658418ED}" type="slidenum">
              <a:rPr lang="en-GB" smtClean="0"/>
              <a:t>22</a:t>
            </a:fld>
            <a:endParaRPr lang="en-GB"/>
          </a:p>
        </p:txBody>
      </p:sp>
    </p:spTree>
    <p:extLst>
      <p:ext uri="{BB962C8B-B14F-4D97-AF65-F5344CB8AC3E}">
        <p14:creationId xmlns:p14="http://schemas.microsoft.com/office/powerpoint/2010/main" val="1461330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In healthcare, software aids in everything from administration to diagnostics.</a:t>
            </a:r>
            <a:endParaRPr lang="en-GB" dirty="0"/>
          </a:p>
        </p:txBody>
      </p:sp>
      <p:sp>
        <p:nvSpPr>
          <p:cNvPr id="4" name="Slide Number Placeholder 3"/>
          <p:cNvSpPr>
            <a:spLocks noGrp="1"/>
          </p:cNvSpPr>
          <p:nvPr>
            <p:ph type="sldNum" sz="quarter" idx="5"/>
          </p:nvPr>
        </p:nvSpPr>
        <p:spPr/>
        <p:txBody>
          <a:bodyPr/>
          <a:lstStyle/>
          <a:p>
            <a:fld id="{06FB9A3A-8D93-4181-A9F1-5BAC8049FF75}" type="slidenum">
              <a:rPr lang="en-GB" smtClean="0"/>
              <a:t>23</a:t>
            </a:fld>
            <a:endParaRPr lang="en-GB"/>
          </a:p>
        </p:txBody>
      </p:sp>
    </p:spTree>
    <p:extLst>
      <p:ext uri="{BB962C8B-B14F-4D97-AF65-F5344CB8AC3E}">
        <p14:creationId xmlns:p14="http://schemas.microsoft.com/office/powerpoint/2010/main" val="1331828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Here's a brief overview of our objectives for today. We have a lot to cover, so let's get started.</a:t>
            </a:r>
            <a:endParaRPr lang="en-GB" dirty="0"/>
          </a:p>
        </p:txBody>
      </p:sp>
      <p:sp>
        <p:nvSpPr>
          <p:cNvPr id="4" name="Slide Number Placeholder 3"/>
          <p:cNvSpPr>
            <a:spLocks noGrp="1"/>
          </p:cNvSpPr>
          <p:nvPr>
            <p:ph type="sldNum" sz="quarter" idx="5"/>
          </p:nvPr>
        </p:nvSpPr>
        <p:spPr/>
        <p:txBody>
          <a:bodyPr/>
          <a:lstStyle/>
          <a:p>
            <a:fld id="{06FB9A3A-8D93-4181-A9F1-5BAC8049FF75}" type="slidenum">
              <a:rPr lang="en-GB" smtClean="0"/>
              <a:t>3</a:t>
            </a:fld>
            <a:endParaRPr lang="en-GB"/>
          </a:p>
        </p:txBody>
      </p:sp>
    </p:spTree>
    <p:extLst>
      <p:ext uri="{BB962C8B-B14F-4D97-AF65-F5344CB8AC3E}">
        <p14:creationId xmlns:p14="http://schemas.microsoft.com/office/powerpoint/2010/main" val="3818395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In healthcare, software is not just a tool but a catalyst for better patient care...</a:t>
            </a:r>
            <a:endParaRPr lang="en-GB" dirty="0"/>
          </a:p>
        </p:txBody>
      </p:sp>
      <p:sp>
        <p:nvSpPr>
          <p:cNvPr id="4" name="Slide Number Placeholder 3"/>
          <p:cNvSpPr>
            <a:spLocks noGrp="1"/>
          </p:cNvSpPr>
          <p:nvPr>
            <p:ph type="sldNum" sz="quarter" idx="5"/>
          </p:nvPr>
        </p:nvSpPr>
        <p:spPr/>
        <p:txBody>
          <a:bodyPr/>
          <a:lstStyle/>
          <a:p>
            <a:fld id="{06FB9A3A-8D93-4181-A9F1-5BAC8049FF75}" type="slidenum">
              <a:rPr lang="en-GB" smtClean="0"/>
              <a:t>24</a:t>
            </a:fld>
            <a:endParaRPr lang="en-GB"/>
          </a:p>
        </p:txBody>
      </p:sp>
    </p:spTree>
    <p:extLst>
      <p:ext uri="{BB962C8B-B14F-4D97-AF65-F5344CB8AC3E}">
        <p14:creationId xmlns:p14="http://schemas.microsoft.com/office/powerpoint/2010/main" val="33413508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https://geekflare.com/software-engineering-courses/</a:t>
            </a:r>
          </a:p>
        </p:txBody>
      </p:sp>
      <p:sp>
        <p:nvSpPr>
          <p:cNvPr id="4" name="Slide Number Placeholder 3"/>
          <p:cNvSpPr>
            <a:spLocks noGrp="1"/>
          </p:cNvSpPr>
          <p:nvPr>
            <p:ph type="sldNum" sz="quarter" idx="5"/>
          </p:nvPr>
        </p:nvSpPr>
        <p:spPr/>
        <p:txBody>
          <a:bodyPr/>
          <a:lstStyle/>
          <a:p>
            <a:fld id="{6B3192BB-8D0F-4710-9244-5215658418ED}" type="slidenum">
              <a:rPr lang="en-GB" smtClean="0"/>
              <a:t>25</a:t>
            </a:fld>
            <a:endParaRPr lang="en-GB"/>
          </a:p>
        </p:txBody>
      </p:sp>
    </p:spTree>
    <p:extLst>
      <p:ext uri="{BB962C8B-B14F-4D97-AF65-F5344CB8AC3E}">
        <p14:creationId xmlns:p14="http://schemas.microsoft.com/office/powerpoint/2010/main" val="41076377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In retail, software is crucial for both back-end operations and front-end customer experiences...</a:t>
            </a:r>
            <a:endParaRPr lang="en-GB" dirty="0"/>
          </a:p>
        </p:txBody>
      </p:sp>
      <p:sp>
        <p:nvSpPr>
          <p:cNvPr id="4" name="Slide Number Placeholder 3"/>
          <p:cNvSpPr>
            <a:spLocks noGrp="1"/>
          </p:cNvSpPr>
          <p:nvPr>
            <p:ph type="sldNum" sz="quarter" idx="5"/>
          </p:nvPr>
        </p:nvSpPr>
        <p:spPr/>
        <p:txBody>
          <a:bodyPr/>
          <a:lstStyle/>
          <a:p>
            <a:fld id="{06FB9A3A-8D93-4181-A9F1-5BAC8049FF75}" type="slidenum">
              <a:rPr lang="en-GB" smtClean="0"/>
              <a:t>26</a:t>
            </a:fld>
            <a:endParaRPr lang="en-GB"/>
          </a:p>
        </p:txBody>
      </p:sp>
    </p:spTree>
    <p:extLst>
      <p:ext uri="{BB962C8B-B14F-4D97-AF65-F5344CB8AC3E}">
        <p14:creationId xmlns:p14="http://schemas.microsoft.com/office/powerpoint/2010/main" val="5266882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"A seamless shopping experience is just the tip of the iceberg when it comes to retail software...</a:t>
            </a:r>
          </a:p>
        </p:txBody>
      </p:sp>
      <p:sp>
        <p:nvSpPr>
          <p:cNvPr id="4" name="Slide Number Placeholder 3"/>
          <p:cNvSpPr>
            <a:spLocks noGrp="1"/>
          </p:cNvSpPr>
          <p:nvPr>
            <p:ph type="sldNum" sz="quarter" idx="5"/>
          </p:nvPr>
        </p:nvSpPr>
        <p:spPr/>
        <p:txBody>
          <a:bodyPr/>
          <a:lstStyle/>
          <a:p>
            <a:fld id="{06FB9A3A-8D93-4181-A9F1-5BAC8049FF75}" type="slidenum">
              <a:rPr lang="en-GB" smtClean="0"/>
              <a:t>27</a:t>
            </a:fld>
            <a:endParaRPr lang="en-GB"/>
          </a:p>
        </p:txBody>
      </p:sp>
    </p:spTree>
    <p:extLst>
      <p:ext uri="{BB962C8B-B14F-4D97-AF65-F5344CB8AC3E}">
        <p14:creationId xmlns:p14="http://schemas.microsoft.com/office/powerpoint/2010/main" val="36588514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https://geekflare.com/software-engineering-courses/</a:t>
            </a:r>
          </a:p>
        </p:txBody>
      </p:sp>
      <p:sp>
        <p:nvSpPr>
          <p:cNvPr id="4" name="Slide Number Placeholder 3"/>
          <p:cNvSpPr>
            <a:spLocks noGrp="1"/>
          </p:cNvSpPr>
          <p:nvPr>
            <p:ph type="sldNum" sz="quarter" idx="5"/>
          </p:nvPr>
        </p:nvSpPr>
        <p:spPr/>
        <p:txBody>
          <a:bodyPr/>
          <a:lstStyle/>
          <a:p>
            <a:fld id="{6B3192BB-8D0F-4710-9244-5215658418ED}" type="slidenum">
              <a:rPr lang="en-GB" smtClean="0"/>
              <a:t>28</a:t>
            </a:fld>
            <a:endParaRPr lang="en-GB"/>
          </a:p>
        </p:txBody>
      </p:sp>
    </p:spTree>
    <p:extLst>
      <p:ext uri="{BB962C8B-B14F-4D97-AF65-F5344CB8AC3E}">
        <p14:creationId xmlns:p14="http://schemas.microsoft.com/office/powerpoint/2010/main" val="2903288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Understanding the differences between B2B and B2C software is crucial for both development and marketing...</a:t>
            </a:r>
          </a:p>
          <a:p>
            <a:endParaRPr lang="en-GB" dirty="0"/>
          </a:p>
        </p:txBody>
      </p:sp>
      <p:sp>
        <p:nvSpPr>
          <p:cNvPr id="4" name="Slide Number Placeholder 3"/>
          <p:cNvSpPr>
            <a:spLocks noGrp="1"/>
          </p:cNvSpPr>
          <p:nvPr>
            <p:ph type="sldNum" sz="quarter" idx="5"/>
          </p:nvPr>
        </p:nvSpPr>
        <p:spPr/>
        <p:txBody>
          <a:bodyPr/>
          <a:lstStyle/>
          <a:p>
            <a:fld id="{06FB9A3A-8D93-4181-A9F1-5BAC8049FF75}" type="slidenum">
              <a:rPr lang="en-GB" smtClean="0"/>
              <a:t>29</a:t>
            </a:fld>
            <a:endParaRPr lang="en-GB"/>
          </a:p>
        </p:txBody>
      </p:sp>
    </p:spTree>
    <p:extLst>
      <p:ext uri="{BB962C8B-B14F-4D97-AF65-F5344CB8AC3E}">
        <p14:creationId xmlns:p14="http://schemas.microsoft.com/office/powerpoint/2010/main" val="2961565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In the banking sector, both B2B and B2C software coexist, serving different functions...</a:t>
            </a:r>
            <a:endParaRPr lang="en-GB" dirty="0"/>
          </a:p>
        </p:txBody>
      </p:sp>
      <p:sp>
        <p:nvSpPr>
          <p:cNvPr id="4" name="Slide Number Placeholder 3"/>
          <p:cNvSpPr>
            <a:spLocks noGrp="1"/>
          </p:cNvSpPr>
          <p:nvPr>
            <p:ph type="sldNum" sz="quarter" idx="5"/>
          </p:nvPr>
        </p:nvSpPr>
        <p:spPr/>
        <p:txBody>
          <a:bodyPr/>
          <a:lstStyle/>
          <a:p>
            <a:fld id="{06FB9A3A-8D93-4181-A9F1-5BAC8049FF75}" type="slidenum">
              <a:rPr lang="en-GB" smtClean="0"/>
              <a:t>30</a:t>
            </a:fld>
            <a:endParaRPr lang="en-GB"/>
          </a:p>
        </p:txBody>
      </p:sp>
    </p:spTree>
    <p:extLst>
      <p:ext uri="{BB962C8B-B14F-4D97-AF65-F5344CB8AC3E}">
        <p14:creationId xmlns:p14="http://schemas.microsoft.com/office/powerpoint/2010/main" val="15778964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Healthcare software serves both individual patients and larger healthcare organisations...</a:t>
            </a:r>
            <a:endParaRPr lang="en-GB" dirty="0"/>
          </a:p>
        </p:txBody>
      </p:sp>
      <p:sp>
        <p:nvSpPr>
          <p:cNvPr id="4" name="Slide Number Placeholder 3"/>
          <p:cNvSpPr>
            <a:spLocks noGrp="1"/>
          </p:cNvSpPr>
          <p:nvPr>
            <p:ph type="sldNum" sz="quarter" idx="5"/>
          </p:nvPr>
        </p:nvSpPr>
        <p:spPr/>
        <p:txBody>
          <a:bodyPr/>
          <a:lstStyle/>
          <a:p>
            <a:fld id="{06FB9A3A-8D93-4181-A9F1-5BAC8049FF75}" type="slidenum">
              <a:rPr lang="en-GB" smtClean="0"/>
              <a:t>31</a:t>
            </a:fld>
            <a:endParaRPr lang="en-GB"/>
          </a:p>
        </p:txBody>
      </p:sp>
    </p:spTree>
    <p:extLst>
      <p:ext uri="{BB962C8B-B14F-4D97-AF65-F5344CB8AC3E}">
        <p14:creationId xmlns:p14="http://schemas.microsoft.com/office/powerpoint/2010/main" val="26969149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Online shopping is a classic B2C model, while inventory systems typically fall under B2B...</a:t>
            </a:r>
            <a:endParaRPr lang="en-GB" dirty="0"/>
          </a:p>
        </p:txBody>
      </p:sp>
      <p:sp>
        <p:nvSpPr>
          <p:cNvPr id="4" name="Slide Number Placeholder 3"/>
          <p:cNvSpPr>
            <a:spLocks noGrp="1"/>
          </p:cNvSpPr>
          <p:nvPr>
            <p:ph type="sldNum" sz="quarter" idx="5"/>
          </p:nvPr>
        </p:nvSpPr>
        <p:spPr/>
        <p:txBody>
          <a:bodyPr/>
          <a:lstStyle/>
          <a:p>
            <a:fld id="{06FB9A3A-8D93-4181-A9F1-5BAC8049FF75}" type="slidenum">
              <a:rPr lang="en-GB" smtClean="0"/>
              <a:t>32</a:t>
            </a:fld>
            <a:endParaRPr lang="en-GB"/>
          </a:p>
        </p:txBody>
      </p:sp>
    </p:spTree>
    <p:extLst>
      <p:ext uri="{BB962C8B-B14F-4D97-AF65-F5344CB8AC3E}">
        <p14:creationId xmlns:p14="http://schemas.microsoft.com/office/powerpoint/2010/main" val="41756174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Time for a group activity. Each group should identify more software examples in these industries and classify them as B2B or B2C.</a:t>
            </a:r>
            <a:endParaRPr lang="en-GB" dirty="0"/>
          </a:p>
        </p:txBody>
      </p:sp>
      <p:sp>
        <p:nvSpPr>
          <p:cNvPr id="4" name="Slide Number Placeholder 3"/>
          <p:cNvSpPr>
            <a:spLocks noGrp="1"/>
          </p:cNvSpPr>
          <p:nvPr>
            <p:ph type="sldNum" sz="quarter" idx="5"/>
          </p:nvPr>
        </p:nvSpPr>
        <p:spPr/>
        <p:txBody>
          <a:bodyPr/>
          <a:lstStyle/>
          <a:p>
            <a:fld id="{06FB9A3A-8D93-4181-A9F1-5BAC8049FF75}" type="slidenum">
              <a:rPr lang="en-GB" smtClean="0"/>
              <a:t>33</a:t>
            </a:fld>
            <a:endParaRPr lang="en-GB"/>
          </a:p>
        </p:txBody>
      </p:sp>
    </p:spTree>
    <p:extLst>
      <p:ext uri="{BB962C8B-B14F-4D97-AF65-F5344CB8AC3E}">
        <p14:creationId xmlns:p14="http://schemas.microsoft.com/office/powerpoint/2010/main" val="1944480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https://www.plm.automation.siemens.com/global/en/industries/software-development/</a:t>
            </a:r>
          </a:p>
        </p:txBody>
      </p:sp>
      <p:sp>
        <p:nvSpPr>
          <p:cNvPr id="4" name="Slide Number Placeholder 3"/>
          <p:cNvSpPr>
            <a:spLocks noGrp="1"/>
          </p:cNvSpPr>
          <p:nvPr>
            <p:ph type="sldNum" sz="quarter" idx="5"/>
          </p:nvPr>
        </p:nvSpPr>
        <p:spPr/>
        <p:txBody>
          <a:bodyPr/>
          <a:lstStyle/>
          <a:p>
            <a:fld id="{6B3192BB-8D0F-4710-9244-5215658418ED}" type="slidenum">
              <a:rPr lang="en-GB" smtClean="0"/>
              <a:t>4</a:t>
            </a:fld>
            <a:endParaRPr lang="en-GB"/>
          </a:p>
        </p:txBody>
      </p:sp>
    </p:spTree>
    <p:extLst>
      <p:ext uri="{BB962C8B-B14F-4D97-AF65-F5344CB8AC3E}">
        <p14:creationId xmlns:p14="http://schemas.microsoft.com/office/powerpoint/2010/main" val="40284166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Arial" panose="020B0604020202020204" pitchFamily="34" charset="0"/>
              </a:rPr>
              <a:t>Why does the classification matter? Let's delve into the implications for development and marketing...</a:t>
            </a:r>
          </a:p>
          <a:p>
            <a:endParaRPr lang="en-GB" dirty="0"/>
          </a:p>
        </p:txBody>
      </p:sp>
      <p:sp>
        <p:nvSpPr>
          <p:cNvPr id="4" name="Slide Number Placeholder 3"/>
          <p:cNvSpPr>
            <a:spLocks noGrp="1"/>
          </p:cNvSpPr>
          <p:nvPr>
            <p:ph type="sldNum" sz="quarter" idx="5"/>
          </p:nvPr>
        </p:nvSpPr>
        <p:spPr/>
        <p:txBody>
          <a:bodyPr/>
          <a:lstStyle/>
          <a:p>
            <a:fld id="{06FB9A3A-8D93-4181-A9F1-5BAC8049FF75}" type="slidenum">
              <a:rPr lang="en-GB" smtClean="0"/>
              <a:t>34</a:t>
            </a:fld>
            <a:endParaRPr lang="en-GB"/>
          </a:p>
        </p:txBody>
      </p:sp>
    </p:spTree>
    <p:extLst>
      <p:ext uri="{BB962C8B-B14F-4D97-AF65-F5344CB8AC3E}">
        <p14:creationId xmlns:p14="http://schemas.microsoft.com/office/powerpoint/2010/main" val="15826449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These real-life examples will deepen our understanding of how software shapes industries.</a:t>
            </a:r>
            <a:endParaRPr lang="en-GB" dirty="0"/>
          </a:p>
        </p:txBody>
      </p:sp>
      <p:sp>
        <p:nvSpPr>
          <p:cNvPr id="4" name="Slide Number Placeholder 3"/>
          <p:cNvSpPr>
            <a:spLocks noGrp="1"/>
          </p:cNvSpPr>
          <p:nvPr>
            <p:ph type="sldNum" sz="quarter" idx="5"/>
          </p:nvPr>
        </p:nvSpPr>
        <p:spPr/>
        <p:txBody>
          <a:bodyPr/>
          <a:lstStyle/>
          <a:p>
            <a:fld id="{06FB9A3A-8D93-4181-A9F1-5BAC8049FF75}" type="slidenum">
              <a:rPr lang="en-GB" smtClean="0"/>
              <a:t>35</a:t>
            </a:fld>
            <a:endParaRPr lang="en-GB"/>
          </a:p>
        </p:txBody>
      </p:sp>
    </p:spTree>
    <p:extLst>
      <p:ext uri="{BB962C8B-B14F-4D97-AF65-F5344CB8AC3E}">
        <p14:creationId xmlns:p14="http://schemas.microsoft.com/office/powerpoint/2010/main" val="4017538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t>Software development teams are powerful and can create amazing software</a:t>
            </a:r>
          </a:p>
          <a:p>
            <a:pPr>
              <a:buFontTx/>
              <a:buChar char="•"/>
            </a:pPr>
            <a:r>
              <a:rPr lang="en-US" dirty="0"/>
              <a:t>Each role within the team is important and has its own tasks to perform</a:t>
            </a:r>
          </a:p>
          <a:p>
            <a:pPr>
              <a:buFontTx/>
              <a:buChar char="•"/>
            </a:pPr>
            <a:r>
              <a:rPr lang="en-US" dirty="0"/>
              <a:t>By understanding the roles and tasks, teams can be more effective and successful</a:t>
            </a:r>
          </a:p>
          <a:p>
            <a:endParaRPr lang="en-GB" dirty="0"/>
          </a:p>
        </p:txBody>
      </p:sp>
      <p:sp>
        <p:nvSpPr>
          <p:cNvPr id="4" name="Slide Number Placeholder 3"/>
          <p:cNvSpPr>
            <a:spLocks noGrp="1"/>
          </p:cNvSpPr>
          <p:nvPr>
            <p:ph type="sldNum" sz="quarter" idx="5"/>
          </p:nvPr>
        </p:nvSpPr>
        <p:spPr/>
        <p:txBody>
          <a:bodyPr/>
          <a:lstStyle/>
          <a:p>
            <a:fld id="{06FB9A3A-8D93-4181-A9F1-5BAC8049FF75}" type="slidenum">
              <a:rPr lang="en-GB" smtClean="0"/>
              <a:t>44</a:t>
            </a:fld>
            <a:endParaRPr lang="en-GB"/>
          </a:p>
        </p:txBody>
      </p:sp>
    </p:spTree>
    <p:extLst>
      <p:ext uri="{BB962C8B-B14F-4D97-AF65-F5344CB8AC3E}">
        <p14:creationId xmlns:p14="http://schemas.microsoft.com/office/powerpoint/2010/main" val="21791772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https://mobidev.biz/case-studies</a:t>
            </a:r>
          </a:p>
        </p:txBody>
      </p:sp>
      <p:sp>
        <p:nvSpPr>
          <p:cNvPr id="4" name="Slide Number Placeholder 3"/>
          <p:cNvSpPr>
            <a:spLocks noGrp="1"/>
          </p:cNvSpPr>
          <p:nvPr>
            <p:ph type="sldNum" sz="quarter" idx="5"/>
          </p:nvPr>
        </p:nvSpPr>
        <p:spPr/>
        <p:txBody>
          <a:bodyPr/>
          <a:lstStyle/>
          <a:p>
            <a:fld id="{06FB9A3A-8D93-4181-A9F1-5BAC8049FF75}" type="slidenum">
              <a:rPr lang="en-GB" smtClean="0"/>
              <a:t>45</a:t>
            </a:fld>
            <a:endParaRPr lang="en-GB"/>
          </a:p>
        </p:txBody>
      </p:sp>
    </p:spTree>
    <p:extLst>
      <p:ext uri="{BB962C8B-B14F-4D97-AF65-F5344CB8AC3E}">
        <p14:creationId xmlns:p14="http://schemas.microsoft.com/office/powerpoint/2010/main" val="31418582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Here's a brief overview of our objectives for today. We have a lot to cover, so let's get started.</a:t>
            </a:r>
            <a:endParaRPr lang="en-GB" dirty="0"/>
          </a:p>
        </p:txBody>
      </p:sp>
      <p:sp>
        <p:nvSpPr>
          <p:cNvPr id="4" name="Slide Number Placeholder 3"/>
          <p:cNvSpPr>
            <a:spLocks noGrp="1"/>
          </p:cNvSpPr>
          <p:nvPr>
            <p:ph type="sldNum" sz="quarter" idx="5"/>
          </p:nvPr>
        </p:nvSpPr>
        <p:spPr/>
        <p:txBody>
          <a:bodyPr/>
          <a:lstStyle/>
          <a:p>
            <a:fld id="{06FB9A3A-8D93-4181-A9F1-5BAC8049FF75}" type="slidenum">
              <a:rPr lang="en-GB" smtClean="0"/>
              <a:t>46</a:t>
            </a:fld>
            <a:endParaRPr lang="en-GB"/>
          </a:p>
        </p:txBody>
      </p:sp>
    </p:spTree>
    <p:extLst>
      <p:ext uri="{BB962C8B-B14F-4D97-AF65-F5344CB8AC3E}">
        <p14:creationId xmlns:p14="http://schemas.microsoft.com/office/powerpoint/2010/main" val="409579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https://geekflare.com/software-engineering-courses/</a:t>
            </a:r>
          </a:p>
        </p:txBody>
      </p:sp>
      <p:sp>
        <p:nvSpPr>
          <p:cNvPr id="4" name="Slide Number Placeholder 3"/>
          <p:cNvSpPr>
            <a:spLocks noGrp="1"/>
          </p:cNvSpPr>
          <p:nvPr>
            <p:ph type="sldNum" sz="quarter" idx="5"/>
          </p:nvPr>
        </p:nvSpPr>
        <p:spPr/>
        <p:txBody>
          <a:bodyPr/>
          <a:lstStyle/>
          <a:p>
            <a:fld id="{6B3192BB-8D0F-4710-9244-5215658418ED}" type="slidenum">
              <a:rPr lang="en-GB" smtClean="0"/>
              <a:t>5</a:t>
            </a:fld>
            <a:endParaRPr lang="en-GB"/>
          </a:p>
        </p:txBody>
      </p:sp>
    </p:spTree>
    <p:extLst>
      <p:ext uri="{BB962C8B-B14F-4D97-AF65-F5344CB8AC3E}">
        <p14:creationId xmlns:p14="http://schemas.microsoft.com/office/powerpoint/2010/main" val="653825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https://geekflare.com/software-engineering-courses/</a:t>
            </a:r>
          </a:p>
        </p:txBody>
      </p:sp>
      <p:sp>
        <p:nvSpPr>
          <p:cNvPr id="4" name="Slide Number Placeholder 3"/>
          <p:cNvSpPr>
            <a:spLocks noGrp="1"/>
          </p:cNvSpPr>
          <p:nvPr>
            <p:ph type="sldNum" sz="quarter" idx="5"/>
          </p:nvPr>
        </p:nvSpPr>
        <p:spPr/>
        <p:txBody>
          <a:bodyPr/>
          <a:lstStyle/>
          <a:p>
            <a:fld id="{6B3192BB-8D0F-4710-9244-5215658418ED}" type="slidenum">
              <a:rPr lang="en-GB" smtClean="0"/>
              <a:t>6</a:t>
            </a:fld>
            <a:endParaRPr lang="en-GB"/>
          </a:p>
        </p:txBody>
      </p:sp>
    </p:spTree>
    <p:extLst>
      <p:ext uri="{BB962C8B-B14F-4D97-AF65-F5344CB8AC3E}">
        <p14:creationId xmlns:p14="http://schemas.microsoft.com/office/powerpoint/2010/main" val="3700360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https://www.lifewire.com/computer-hardware-2625895</a:t>
            </a:r>
          </a:p>
        </p:txBody>
      </p:sp>
      <p:sp>
        <p:nvSpPr>
          <p:cNvPr id="4" name="Slide Number Placeholder 3"/>
          <p:cNvSpPr>
            <a:spLocks noGrp="1"/>
          </p:cNvSpPr>
          <p:nvPr>
            <p:ph type="sldNum" sz="quarter" idx="5"/>
          </p:nvPr>
        </p:nvSpPr>
        <p:spPr/>
        <p:txBody>
          <a:bodyPr/>
          <a:lstStyle/>
          <a:p>
            <a:fld id="{6B3192BB-8D0F-4710-9244-5215658418ED}" type="slidenum">
              <a:rPr lang="en-GB" smtClean="0"/>
              <a:t>7</a:t>
            </a:fld>
            <a:endParaRPr lang="en-GB"/>
          </a:p>
        </p:txBody>
      </p:sp>
    </p:spTree>
    <p:extLst>
      <p:ext uri="{BB962C8B-B14F-4D97-AF65-F5344CB8AC3E}">
        <p14:creationId xmlns:p14="http://schemas.microsoft.com/office/powerpoint/2010/main" val="3185444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https://www.plm.automation.siemens.com/global/en/industries/software-development/</a:t>
            </a:r>
          </a:p>
        </p:txBody>
      </p:sp>
      <p:sp>
        <p:nvSpPr>
          <p:cNvPr id="4" name="Slide Number Placeholder 3"/>
          <p:cNvSpPr>
            <a:spLocks noGrp="1"/>
          </p:cNvSpPr>
          <p:nvPr>
            <p:ph type="sldNum" sz="quarter" idx="5"/>
          </p:nvPr>
        </p:nvSpPr>
        <p:spPr/>
        <p:txBody>
          <a:bodyPr/>
          <a:lstStyle/>
          <a:p>
            <a:fld id="{6B3192BB-8D0F-4710-9244-5215658418ED}" type="slidenum">
              <a:rPr lang="en-GB" smtClean="0"/>
              <a:t>8</a:t>
            </a:fld>
            <a:endParaRPr lang="en-GB"/>
          </a:p>
        </p:txBody>
      </p:sp>
    </p:spTree>
    <p:extLst>
      <p:ext uri="{BB962C8B-B14F-4D97-AF65-F5344CB8AC3E}">
        <p14:creationId xmlns:p14="http://schemas.microsoft.com/office/powerpoint/2010/main" val="2949549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https://geekflare.com/software-engineering-courses/</a:t>
            </a:r>
          </a:p>
        </p:txBody>
      </p:sp>
      <p:sp>
        <p:nvSpPr>
          <p:cNvPr id="4" name="Slide Number Placeholder 3"/>
          <p:cNvSpPr>
            <a:spLocks noGrp="1"/>
          </p:cNvSpPr>
          <p:nvPr>
            <p:ph type="sldNum" sz="quarter" idx="5"/>
          </p:nvPr>
        </p:nvSpPr>
        <p:spPr/>
        <p:txBody>
          <a:bodyPr/>
          <a:lstStyle/>
          <a:p>
            <a:fld id="{6B3192BB-8D0F-4710-9244-5215658418ED}" type="slidenum">
              <a:rPr lang="en-GB" smtClean="0"/>
              <a:t>10</a:t>
            </a:fld>
            <a:endParaRPr lang="en-GB"/>
          </a:p>
        </p:txBody>
      </p:sp>
    </p:spTree>
    <p:extLst>
      <p:ext uri="{BB962C8B-B14F-4D97-AF65-F5344CB8AC3E}">
        <p14:creationId xmlns:p14="http://schemas.microsoft.com/office/powerpoint/2010/main" val="2676803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https://i.ytimg.com/vi/BTB86HeZVwk/hqdefault.jpg</a:t>
            </a:r>
          </a:p>
        </p:txBody>
      </p:sp>
      <p:sp>
        <p:nvSpPr>
          <p:cNvPr id="4" name="Slide Number Placeholder 3"/>
          <p:cNvSpPr>
            <a:spLocks noGrp="1"/>
          </p:cNvSpPr>
          <p:nvPr>
            <p:ph type="sldNum" sz="quarter" idx="5"/>
          </p:nvPr>
        </p:nvSpPr>
        <p:spPr/>
        <p:txBody>
          <a:bodyPr/>
          <a:lstStyle/>
          <a:p>
            <a:fld id="{6B3192BB-8D0F-4710-9244-5215658418ED}" type="slidenum">
              <a:rPr lang="en-GB" smtClean="0"/>
              <a:t>12</a:t>
            </a:fld>
            <a:endParaRPr lang="en-GB"/>
          </a:p>
        </p:txBody>
      </p:sp>
    </p:spTree>
    <p:extLst>
      <p:ext uri="{BB962C8B-B14F-4D97-AF65-F5344CB8AC3E}">
        <p14:creationId xmlns:p14="http://schemas.microsoft.com/office/powerpoint/2010/main" val="3183841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532FF-7990-C0CE-7F19-67C054FAF4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1CCACEE-ECDF-A56B-0703-93C4A707C3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6F9D8EA-F65A-FB08-8971-36A767DCCF99}"/>
              </a:ext>
            </a:extLst>
          </p:cNvPr>
          <p:cNvSpPr>
            <a:spLocks noGrp="1"/>
          </p:cNvSpPr>
          <p:nvPr>
            <p:ph type="dt" sz="half" idx="10"/>
          </p:nvPr>
        </p:nvSpPr>
        <p:spPr/>
        <p:txBody>
          <a:bodyPr/>
          <a:lstStyle/>
          <a:p>
            <a:fld id="{C176D7D0-1818-4734-8B7E-2831783153E5}" type="datetimeFigureOut">
              <a:rPr lang="en-GB" smtClean="0"/>
              <a:t>06/12/2023</a:t>
            </a:fld>
            <a:endParaRPr lang="en-GB"/>
          </a:p>
        </p:txBody>
      </p:sp>
      <p:sp>
        <p:nvSpPr>
          <p:cNvPr id="5" name="Footer Placeholder 4">
            <a:extLst>
              <a:ext uri="{FF2B5EF4-FFF2-40B4-BE49-F238E27FC236}">
                <a16:creationId xmlns:a16="http://schemas.microsoft.com/office/drawing/2014/main" id="{C110EBA6-E987-2CCA-EF7D-F4841E4CB5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F7CCB6-35A2-8F55-A233-63A7CF0ED768}"/>
              </a:ext>
            </a:extLst>
          </p:cNvPr>
          <p:cNvSpPr>
            <a:spLocks noGrp="1"/>
          </p:cNvSpPr>
          <p:nvPr>
            <p:ph type="sldNum" sz="quarter" idx="12"/>
          </p:nvPr>
        </p:nvSpPr>
        <p:spPr/>
        <p:txBody>
          <a:bodyPr/>
          <a:lstStyle/>
          <a:p>
            <a:fld id="{AF482467-618F-49A6-8790-24403B8251CD}" type="slidenum">
              <a:rPr lang="en-GB" smtClean="0"/>
              <a:t>‹#›</a:t>
            </a:fld>
            <a:endParaRPr lang="en-GB"/>
          </a:p>
        </p:txBody>
      </p:sp>
    </p:spTree>
    <p:extLst>
      <p:ext uri="{BB962C8B-B14F-4D97-AF65-F5344CB8AC3E}">
        <p14:creationId xmlns:p14="http://schemas.microsoft.com/office/powerpoint/2010/main" val="496219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2385-9614-2F33-F623-78C33D9C7CA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0F5D3CB-7C37-E911-2EC5-BDF7E5897D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97712B-E778-5090-D374-C918B170DB2C}"/>
              </a:ext>
            </a:extLst>
          </p:cNvPr>
          <p:cNvSpPr>
            <a:spLocks noGrp="1"/>
          </p:cNvSpPr>
          <p:nvPr>
            <p:ph type="dt" sz="half" idx="10"/>
          </p:nvPr>
        </p:nvSpPr>
        <p:spPr/>
        <p:txBody>
          <a:bodyPr/>
          <a:lstStyle/>
          <a:p>
            <a:fld id="{C176D7D0-1818-4734-8B7E-2831783153E5}" type="datetimeFigureOut">
              <a:rPr lang="en-GB" smtClean="0"/>
              <a:t>06/12/2023</a:t>
            </a:fld>
            <a:endParaRPr lang="en-GB"/>
          </a:p>
        </p:txBody>
      </p:sp>
      <p:sp>
        <p:nvSpPr>
          <p:cNvPr id="5" name="Footer Placeholder 4">
            <a:extLst>
              <a:ext uri="{FF2B5EF4-FFF2-40B4-BE49-F238E27FC236}">
                <a16:creationId xmlns:a16="http://schemas.microsoft.com/office/drawing/2014/main" id="{77A8D081-FF8F-B4EF-CFDC-7B9FBA73C4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9A333E-A4A8-0A3B-948E-857B79C2BF7A}"/>
              </a:ext>
            </a:extLst>
          </p:cNvPr>
          <p:cNvSpPr>
            <a:spLocks noGrp="1"/>
          </p:cNvSpPr>
          <p:nvPr>
            <p:ph type="sldNum" sz="quarter" idx="12"/>
          </p:nvPr>
        </p:nvSpPr>
        <p:spPr/>
        <p:txBody>
          <a:bodyPr/>
          <a:lstStyle/>
          <a:p>
            <a:fld id="{AF482467-618F-49A6-8790-24403B8251CD}" type="slidenum">
              <a:rPr lang="en-GB" smtClean="0"/>
              <a:t>‹#›</a:t>
            </a:fld>
            <a:endParaRPr lang="en-GB"/>
          </a:p>
        </p:txBody>
      </p:sp>
    </p:spTree>
    <p:extLst>
      <p:ext uri="{BB962C8B-B14F-4D97-AF65-F5344CB8AC3E}">
        <p14:creationId xmlns:p14="http://schemas.microsoft.com/office/powerpoint/2010/main" val="3422553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BCBEB9-8D7A-7BFC-5FDE-9BDBE91C8C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B114133-6CA5-A306-4F95-196EC34012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F9E02C-ABF2-F3D4-5BDE-6D1A7E033421}"/>
              </a:ext>
            </a:extLst>
          </p:cNvPr>
          <p:cNvSpPr>
            <a:spLocks noGrp="1"/>
          </p:cNvSpPr>
          <p:nvPr>
            <p:ph type="dt" sz="half" idx="10"/>
          </p:nvPr>
        </p:nvSpPr>
        <p:spPr/>
        <p:txBody>
          <a:bodyPr/>
          <a:lstStyle/>
          <a:p>
            <a:fld id="{C176D7D0-1818-4734-8B7E-2831783153E5}" type="datetimeFigureOut">
              <a:rPr lang="en-GB" smtClean="0"/>
              <a:t>06/12/2023</a:t>
            </a:fld>
            <a:endParaRPr lang="en-GB"/>
          </a:p>
        </p:txBody>
      </p:sp>
      <p:sp>
        <p:nvSpPr>
          <p:cNvPr id="5" name="Footer Placeholder 4">
            <a:extLst>
              <a:ext uri="{FF2B5EF4-FFF2-40B4-BE49-F238E27FC236}">
                <a16:creationId xmlns:a16="http://schemas.microsoft.com/office/drawing/2014/main" id="{CBA308FB-6DB7-7436-AEB4-FB71124C47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416EE2-6979-435A-D17A-A976226E64B2}"/>
              </a:ext>
            </a:extLst>
          </p:cNvPr>
          <p:cNvSpPr>
            <a:spLocks noGrp="1"/>
          </p:cNvSpPr>
          <p:nvPr>
            <p:ph type="sldNum" sz="quarter" idx="12"/>
          </p:nvPr>
        </p:nvSpPr>
        <p:spPr/>
        <p:txBody>
          <a:bodyPr/>
          <a:lstStyle/>
          <a:p>
            <a:fld id="{AF482467-618F-49A6-8790-24403B8251CD}" type="slidenum">
              <a:rPr lang="en-GB" smtClean="0"/>
              <a:t>‹#›</a:t>
            </a:fld>
            <a:endParaRPr lang="en-GB"/>
          </a:p>
        </p:txBody>
      </p:sp>
    </p:spTree>
    <p:extLst>
      <p:ext uri="{BB962C8B-B14F-4D97-AF65-F5344CB8AC3E}">
        <p14:creationId xmlns:p14="http://schemas.microsoft.com/office/powerpoint/2010/main" val="1835727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45F11-F4CB-5D10-1796-C19F0D253162}"/>
              </a:ext>
            </a:extLst>
          </p:cNvPr>
          <p:cNvSpPr>
            <a:spLocks noGrp="1"/>
          </p:cNvSpPr>
          <p:nvPr>
            <p:ph type="title"/>
          </p:nvPr>
        </p:nvSpPr>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124B85F-2E77-1339-E8FC-6049902F5688}"/>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C54454-4C4B-48FA-DB4D-768265BECD0A}"/>
              </a:ext>
            </a:extLst>
          </p:cNvPr>
          <p:cNvSpPr>
            <a:spLocks noGrp="1"/>
          </p:cNvSpPr>
          <p:nvPr>
            <p:ph type="dt" sz="half" idx="10"/>
          </p:nvPr>
        </p:nvSpPr>
        <p:spPr/>
        <p:txBody>
          <a:bodyPr/>
          <a:lstStyle/>
          <a:p>
            <a:fld id="{C176D7D0-1818-4734-8B7E-2831783153E5}" type="datetimeFigureOut">
              <a:rPr lang="en-GB" smtClean="0"/>
              <a:t>06/12/2023</a:t>
            </a:fld>
            <a:endParaRPr lang="en-GB"/>
          </a:p>
        </p:txBody>
      </p:sp>
      <p:sp>
        <p:nvSpPr>
          <p:cNvPr id="5" name="Footer Placeholder 4">
            <a:extLst>
              <a:ext uri="{FF2B5EF4-FFF2-40B4-BE49-F238E27FC236}">
                <a16:creationId xmlns:a16="http://schemas.microsoft.com/office/drawing/2014/main" id="{83F84B09-08CA-E296-7522-01FB1F873B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391B6A-77B6-54AA-2951-EB3D08F08724}"/>
              </a:ext>
            </a:extLst>
          </p:cNvPr>
          <p:cNvSpPr>
            <a:spLocks noGrp="1"/>
          </p:cNvSpPr>
          <p:nvPr>
            <p:ph type="sldNum" sz="quarter" idx="12"/>
          </p:nvPr>
        </p:nvSpPr>
        <p:spPr/>
        <p:txBody>
          <a:bodyPr/>
          <a:lstStyle/>
          <a:p>
            <a:fld id="{AF482467-618F-49A6-8790-24403B8251CD}" type="slidenum">
              <a:rPr lang="en-GB" smtClean="0"/>
              <a:t>‹#›</a:t>
            </a:fld>
            <a:endParaRPr lang="en-GB"/>
          </a:p>
        </p:txBody>
      </p:sp>
    </p:spTree>
    <p:extLst>
      <p:ext uri="{BB962C8B-B14F-4D97-AF65-F5344CB8AC3E}">
        <p14:creationId xmlns:p14="http://schemas.microsoft.com/office/powerpoint/2010/main" val="3271750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84342-8A06-10CC-D8B1-98871CFF26C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8968E67-AE42-8B05-C0EC-85185B616F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7177995-B4BF-17EF-BC81-2B11E2585CED}"/>
              </a:ext>
            </a:extLst>
          </p:cNvPr>
          <p:cNvSpPr>
            <a:spLocks noGrp="1"/>
          </p:cNvSpPr>
          <p:nvPr>
            <p:ph type="dt" sz="half" idx="10"/>
          </p:nvPr>
        </p:nvSpPr>
        <p:spPr/>
        <p:txBody>
          <a:bodyPr/>
          <a:lstStyle/>
          <a:p>
            <a:fld id="{C176D7D0-1818-4734-8B7E-2831783153E5}" type="datetimeFigureOut">
              <a:rPr lang="en-GB" smtClean="0"/>
              <a:t>06/12/2023</a:t>
            </a:fld>
            <a:endParaRPr lang="en-GB"/>
          </a:p>
        </p:txBody>
      </p:sp>
      <p:sp>
        <p:nvSpPr>
          <p:cNvPr id="5" name="Footer Placeholder 4">
            <a:extLst>
              <a:ext uri="{FF2B5EF4-FFF2-40B4-BE49-F238E27FC236}">
                <a16:creationId xmlns:a16="http://schemas.microsoft.com/office/drawing/2014/main" id="{057C85CB-C5D8-CCE6-ABF1-A386E143E6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473CB5-C2C3-D26E-1475-519747514832}"/>
              </a:ext>
            </a:extLst>
          </p:cNvPr>
          <p:cNvSpPr>
            <a:spLocks noGrp="1"/>
          </p:cNvSpPr>
          <p:nvPr>
            <p:ph type="sldNum" sz="quarter" idx="12"/>
          </p:nvPr>
        </p:nvSpPr>
        <p:spPr/>
        <p:txBody>
          <a:bodyPr/>
          <a:lstStyle/>
          <a:p>
            <a:fld id="{AF482467-618F-49A6-8790-24403B8251CD}" type="slidenum">
              <a:rPr lang="en-GB" smtClean="0"/>
              <a:t>‹#›</a:t>
            </a:fld>
            <a:endParaRPr lang="en-GB"/>
          </a:p>
        </p:txBody>
      </p:sp>
    </p:spTree>
    <p:extLst>
      <p:ext uri="{BB962C8B-B14F-4D97-AF65-F5344CB8AC3E}">
        <p14:creationId xmlns:p14="http://schemas.microsoft.com/office/powerpoint/2010/main" val="38222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6C8A-76FA-854E-2548-A401EBB494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8E22ED4-B88D-387F-20E4-C5BD137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48100C-06F3-F6C2-BE40-AD7E4F48A8B1}"/>
              </a:ext>
            </a:extLst>
          </p:cNvPr>
          <p:cNvSpPr>
            <a:spLocks noGrp="1"/>
          </p:cNvSpPr>
          <p:nvPr>
            <p:ph type="dt" sz="half" idx="10"/>
          </p:nvPr>
        </p:nvSpPr>
        <p:spPr/>
        <p:txBody>
          <a:bodyPr/>
          <a:lstStyle/>
          <a:p>
            <a:fld id="{C176D7D0-1818-4734-8B7E-2831783153E5}" type="datetimeFigureOut">
              <a:rPr lang="en-GB" smtClean="0"/>
              <a:t>06/12/2023</a:t>
            </a:fld>
            <a:endParaRPr lang="en-GB"/>
          </a:p>
        </p:txBody>
      </p:sp>
      <p:sp>
        <p:nvSpPr>
          <p:cNvPr id="5" name="Footer Placeholder 4">
            <a:extLst>
              <a:ext uri="{FF2B5EF4-FFF2-40B4-BE49-F238E27FC236}">
                <a16:creationId xmlns:a16="http://schemas.microsoft.com/office/drawing/2014/main" id="{1278A520-BABB-DCA7-0E4F-6FD80C0C9A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C1BAB8-CC06-EE3A-C0DB-6444F7DF7361}"/>
              </a:ext>
            </a:extLst>
          </p:cNvPr>
          <p:cNvSpPr>
            <a:spLocks noGrp="1"/>
          </p:cNvSpPr>
          <p:nvPr>
            <p:ph type="sldNum" sz="quarter" idx="12"/>
          </p:nvPr>
        </p:nvSpPr>
        <p:spPr/>
        <p:txBody>
          <a:bodyPr/>
          <a:lstStyle/>
          <a:p>
            <a:fld id="{AF482467-618F-49A6-8790-24403B8251CD}" type="slidenum">
              <a:rPr lang="en-GB" smtClean="0"/>
              <a:t>‹#›</a:t>
            </a:fld>
            <a:endParaRPr lang="en-GB"/>
          </a:p>
        </p:txBody>
      </p:sp>
    </p:spTree>
    <p:extLst>
      <p:ext uri="{BB962C8B-B14F-4D97-AF65-F5344CB8AC3E}">
        <p14:creationId xmlns:p14="http://schemas.microsoft.com/office/powerpoint/2010/main" val="886308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850BD-6FCD-3063-75EA-93CF8153F66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A915510-BE49-78D0-FEB6-11B06A61D2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4565626-7C5F-5198-3E56-B8F9A1FCEC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9D92554-FFA3-6EB5-B70C-1A39F9294E22}"/>
              </a:ext>
            </a:extLst>
          </p:cNvPr>
          <p:cNvSpPr>
            <a:spLocks noGrp="1"/>
          </p:cNvSpPr>
          <p:nvPr>
            <p:ph type="dt" sz="half" idx="10"/>
          </p:nvPr>
        </p:nvSpPr>
        <p:spPr/>
        <p:txBody>
          <a:bodyPr/>
          <a:lstStyle/>
          <a:p>
            <a:fld id="{C176D7D0-1818-4734-8B7E-2831783153E5}" type="datetimeFigureOut">
              <a:rPr lang="en-GB" smtClean="0"/>
              <a:t>06/12/2023</a:t>
            </a:fld>
            <a:endParaRPr lang="en-GB"/>
          </a:p>
        </p:txBody>
      </p:sp>
      <p:sp>
        <p:nvSpPr>
          <p:cNvPr id="6" name="Footer Placeholder 5">
            <a:extLst>
              <a:ext uri="{FF2B5EF4-FFF2-40B4-BE49-F238E27FC236}">
                <a16:creationId xmlns:a16="http://schemas.microsoft.com/office/drawing/2014/main" id="{8DB027DF-7DBE-1193-B924-CB93784C96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06967C2-63BC-8205-CFBF-91C6AFAEEBFE}"/>
              </a:ext>
            </a:extLst>
          </p:cNvPr>
          <p:cNvSpPr>
            <a:spLocks noGrp="1"/>
          </p:cNvSpPr>
          <p:nvPr>
            <p:ph type="sldNum" sz="quarter" idx="12"/>
          </p:nvPr>
        </p:nvSpPr>
        <p:spPr/>
        <p:txBody>
          <a:bodyPr/>
          <a:lstStyle/>
          <a:p>
            <a:fld id="{AF482467-618F-49A6-8790-24403B8251CD}" type="slidenum">
              <a:rPr lang="en-GB" smtClean="0"/>
              <a:t>‹#›</a:t>
            </a:fld>
            <a:endParaRPr lang="en-GB"/>
          </a:p>
        </p:txBody>
      </p:sp>
    </p:spTree>
    <p:extLst>
      <p:ext uri="{BB962C8B-B14F-4D97-AF65-F5344CB8AC3E}">
        <p14:creationId xmlns:p14="http://schemas.microsoft.com/office/powerpoint/2010/main" val="405535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BCFCF-CD17-1B70-5394-731A04E9066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8624F4D-589C-05C0-E158-48C27AC1BF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2C9A7C-5C98-03FD-F352-3A447417C0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53C1F93-1F4A-BD0B-7A7C-87DFC56942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5F24A-6287-94EB-8767-8DDAB74042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4187794-2E09-6BAB-8184-D16AF3647AD2}"/>
              </a:ext>
            </a:extLst>
          </p:cNvPr>
          <p:cNvSpPr>
            <a:spLocks noGrp="1"/>
          </p:cNvSpPr>
          <p:nvPr>
            <p:ph type="dt" sz="half" idx="10"/>
          </p:nvPr>
        </p:nvSpPr>
        <p:spPr/>
        <p:txBody>
          <a:bodyPr/>
          <a:lstStyle/>
          <a:p>
            <a:fld id="{C176D7D0-1818-4734-8B7E-2831783153E5}" type="datetimeFigureOut">
              <a:rPr lang="en-GB" smtClean="0"/>
              <a:t>06/12/2023</a:t>
            </a:fld>
            <a:endParaRPr lang="en-GB"/>
          </a:p>
        </p:txBody>
      </p:sp>
      <p:sp>
        <p:nvSpPr>
          <p:cNvPr id="8" name="Footer Placeholder 7">
            <a:extLst>
              <a:ext uri="{FF2B5EF4-FFF2-40B4-BE49-F238E27FC236}">
                <a16:creationId xmlns:a16="http://schemas.microsoft.com/office/drawing/2014/main" id="{CC08B860-8D6E-A532-3330-BBFEAF9D504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1A5597C-DAFB-9823-7CB5-3AE0BA96437B}"/>
              </a:ext>
            </a:extLst>
          </p:cNvPr>
          <p:cNvSpPr>
            <a:spLocks noGrp="1"/>
          </p:cNvSpPr>
          <p:nvPr>
            <p:ph type="sldNum" sz="quarter" idx="12"/>
          </p:nvPr>
        </p:nvSpPr>
        <p:spPr/>
        <p:txBody>
          <a:bodyPr/>
          <a:lstStyle/>
          <a:p>
            <a:fld id="{AF482467-618F-49A6-8790-24403B8251CD}" type="slidenum">
              <a:rPr lang="en-GB" smtClean="0"/>
              <a:t>‹#›</a:t>
            </a:fld>
            <a:endParaRPr lang="en-GB"/>
          </a:p>
        </p:txBody>
      </p:sp>
    </p:spTree>
    <p:extLst>
      <p:ext uri="{BB962C8B-B14F-4D97-AF65-F5344CB8AC3E}">
        <p14:creationId xmlns:p14="http://schemas.microsoft.com/office/powerpoint/2010/main" val="2676519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EF42D-E1B5-8D4C-4970-B25931E5BEA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233535D-0F63-AB88-2373-8D71CA8D2927}"/>
              </a:ext>
            </a:extLst>
          </p:cNvPr>
          <p:cNvSpPr>
            <a:spLocks noGrp="1"/>
          </p:cNvSpPr>
          <p:nvPr>
            <p:ph type="dt" sz="half" idx="10"/>
          </p:nvPr>
        </p:nvSpPr>
        <p:spPr/>
        <p:txBody>
          <a:bodyPr/>
          <a:lstStyle/>
          <a:p>
            <a:fld id="{C176D7D0-1818-4734-8B7E-2831783153E5}" type="datetimeFigureOut">
              <a:rPr lang="en-GB" smtClean="0"/>
              <a:t>06/12/2023</a:t>
            </a:fld>
            <a:endParaRPr lang="en-GB"/>
          </a:p>
        </p:txBody>
      </p:sp>
      <p:sp>
        <p:nvSpPr>
          <p:cNvPr id="4" name="Footer Placeholder 3">
            <a:extLst>
              <a:ext uri="{FF2B5EF4-FFF2-40B4-BE49-F238E27FC236}">
                <a16:creationId xmlns:a16="http://schemas.microsoft.com/office/drawing/2014/main" id="{1EC3332C-9A53-69A4-8AFB-376E496EF49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4B5715B-72D8-9F1A-744D-AB3BECD7AFB7}"/>
              </a:ext>
            </a:extLst>
          </p:cNvPr>
          <p:cNvSpPr>
            <a:spLocks noGrp="1"/>
          </p:cNvSpPr>
          <p:nvPr>
            <p:ph type="sldNum" sz="quarter" idx="12"/>
          </p:nvPr>
        </p:nvSpPr>
        <p:spPr/>
        <p:txBody>
          <a:bodyPr/>
          <a:lstStyle/>
          <a:p>
            <a:fld id="{AF482467-618F-49A6-8790-24403B8251CD}" type="slidenum">
              <a:rPr lang="en-GB" smtClean="0"/>
              <a:t>‹#›</a:t>
            </a:fld>
            <a:endParaRPr lang="en-GB"/>
          </a:p>
        </p:txBody>
      </p:sp>
    </p:spTree>
    <p:extLst>
      <p:ext uri="{BB962C8B-B14F-4D97-AF65-F5344CB8AC3E}">
        <p14:creationId xmlns:p14="http://schemas.microsoft.com/office/powerpoint/2010/main" val="3656835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E24567-3178-3AC4-32E8-8374D5F30E6F}"/>
              </a:ext>
            </a:extLst>
          </p:cNvPr>
          <p:cNvSpPr>
            <a:spLocks noGrp="1"/>
          </p:cNvSpPr>
          <p:nvPr>
            <p:ph type="dt" sz="half" idx="10"/>
          </p:nvPr>
        </p:nvSpPr>
        <p:spPr/>
        <p:txBody>
          <a:bodyPr/>
          <a:lstStyle/>
          <a:p>
            <a:fld id="{C176D7D0-1818-4734-8B7E-2831783153E5}" type="datetimeFigureOut">
              <a:rPr lang="en-GB" smtClean="0"/>
              <a:t>06/12/2023</a:t>
            </a:fld>
            <a:endParaRPr lang="en-GB"/>
          </a:p>
        </p:txBody>
      </p:sp>
      <p:sp>
        <p:nvSpPr>
          <p:cNvPr id="3" name="Footer Placeholder 2">
            <a:extLst>
              <a:ext uri="{FF2B5EF4-FFF2-40B4-BE49-F238E27FC236}">
                <a16:creationId xmlns:a16="http://schemas.microsoft.com/office/drawing/2014/main" id="{59A2CDD5-3BAA-1D9F-7C87-903EC4F665B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8287974-78A3-B731-702F-F4234C3693AE}"/>
              </a:ext>
            </a:extLst>
          </p:cNvPr>
          <p:cNvSpPr>
            <a:spLocks noGrp="1"/>
          </p:cNvSpPr>
          <p:nvPr>
            <p:ph type="sldNum" sz="quarter" idx="12"/>
          </p:nvPr>
        </p:nvSpPr>
        <p:spPr/>
        <p:txBody>
          <a:bodyPr/>
          <a:lstStyle/>
          <a:p>
            <a:fld id="{AF482467-618F-49A6-8790-24403B8251CD}" type="slidenum">
              <a:rPr lang="en-GB" smtClean="0"/>
              <a:t>‹#›</a:t>
            </a:fld>
            <a:endParaRPr lang="en-GB"/>
          </a:p>
        </p:txBody>
      </p:sp>
    </p:spTree>
    <p:extLst>
      <p:ext uri="{BB962C8B-B14F-4D97-AF65-F5344CB8AC3E}">
        <p14:creationId xmlns:p14="http://schemas.microsoft.com/office/powerpoint/2010/main" val="3699402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F86F-E9CE-1E83-7CFF-27123E213C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F1F3CA9-669F-E2D0-F8BB-3CDBF6304B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5FCCD29-2DCF-8679-F6EE-A81232918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755F9C-607A-5C2E-4393-6FA3ABBAD43A}"/>
              </a:ext>
            </a:extLst>
          </p:cNvPr>
          <p:cNvSpPr>
            <a:spLocks noGrp="1"/>
          </p:cNvSpPr>
          <p:nvPr>
            <p:ph type="dt" sz="half" idx="10"/>
          </p:nvPr>
        </p:nvSpPr>
        <p:spPr/>
        <p:txBody>
          <a:bodyPr/>
          <a:lstStyle/>
          <a:p>
            <a:fld id="{C176D7D0-1818-4734-8B7E-2831783153E5}" type="datetimeFigureOut">
              <a:rPr lang="en-GB" smtClean="0"/>
              <a:t>06/12/2023</a:t>
            </a:fld>
            <a:endParaRPr lang="en-GB"/>
          </a:p>
        </p:txBody>
      </p:sp>
      <p:sp>
        <p:nvSpPr>
          <p:cNvPr id="6" name="Footer Placeholder 5">
            <a:extLst>
              <a:ext uri="{FF2B5EF4-FFF2-40B4-BE49-F238E27FC236}">
                <a16:creationId xmlns:a16="http://schemas.microsoft.com/office/drawing/2014/main" id="{89091610-E05E-3693-89A5-8F5674685E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5487955-CCED-60BD-D1EF-B748E253FCC6}"/>
              </a:ext>
            </a:extLst>
          </p:cNvPr>
          <p:cNvSpPr>
            <a:spLocks noGrp="1"/>
          </p:cNvSpPr>
          <p:nvPr>
            <p:ph type="sldNum" sz="quarter" idx="12"/>
          </p:nvPr>
        </p:nvSpPr>
        <p:spPr/>
        <p:txBody>
          <a:bodyPr/>
          <a:lstStyle/>
          <a:p>
            <a:fld id="{AF482467-618F-49A6-8790-24403B8251CD}" type="slidenum">
              <a:rPr lang="en-GB" smtClean="0"/>
              <a:t>‹#›</a:t>
            </a:fld>
            <a:endParaRPr lang="en-GB"/>
          </a:p>
        </p:txBody>
      </p:sp>
    </p:spTree>
    <p:extLst>
      <p:ext uri="{BB962C8B-B14F-4D97-AF65-F5344CB8AC3E}">
        <p14:creationId xmlns:p14="http://schemas.microsoft.com/office/powerpoint/2010/main" val="1313020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93A5-6594-8763-E5BB-86598CDEB8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2DC323E-AA44-A8C9-27FD-7014294C3B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F4065747-596F-59D6-C31E-E9929BD64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089E7C-27BA-B01F-EBAA-A6CB1B6448AD}"/>
              </a:ext>
            </a:extLst>
          </p:cNvPr>
          <p:cNvSpPr>
            <a:spLocks noGrp="1"/>
          </p:cNvSpPr>
          <p:nvPr>
            <p:ph type="dt" sz="half" idx="10"/>
          </p:nvPr>
        </p:nvSpPr>
        <p:spPr/>
        <p:txBody>
          <a:bodyPr/>
          <a:lstStyle/>
          <a:p>
            <a:fld id="{C176D7D0-1818-4734-8B7E-2831783153E5}" type="datetimeFigureOut">
              <a:rPr lang="en-GB" smtClean="0"/>
              <a:t>06/12/2023</a:t>
            </a:fld>
            <a:endParaRPr lang="en-GB"/>
          </a:p>
        </p:txBody>
      </p:sp>
      <p:sp>
        <p:nvSpPr>
          <p:cNvPr id="6" name="Footer Placeholder 5">
            <a:extLst>
              <a:ext uri="{FF2B5EF4-FFF2-40B4-BE49-F238E27FC236}">
                <a16:creationId xmlns:a16="http://schemas.microsoft.com/office/drawing/2014/main" id="{80C89180-F831-8D67-D99A-87926021DDA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692660-AE9A-A964-FD32-9741925F0166}"/>
              </a:ext>
            </a:extLst>
          </p:cNvPr>
          <p:cNvSpPr>
            <a:spLocks noGrp="1"/>
          </p:cNvSpPr>
          <p:nvPr>
            <p:ph type="sldNum" sz="quarter" idx="12"/>
          </p:nvPr>
        </p:nvSpPr>
        <p:spPr/>
        <p:txBody>
          <a:bodyPr/>
          <a:lstStyle/>
          <a:p>
            <a:fld id="{AF482467-618F-49A6-8790-24403B8251CD}" type="slidenum">
              <a:rPr lang="en-GB" smtClean="0"/>
              <a:t>‹#›</a:t>
            </a:fld>
            <a:endParaRPr lang="en-GB"/>
          </a:p>
        </p:txBody>
      </p:sp>
    </p:spTree>
    <p:extLst>
      <p:ext uri="{BB962C8B-B14F-4D97-AF65-F5344CB8AC3E}">
        <p14:creationId xmlns:p14="http://schemas.microsoft.com/office/powerpoint/2010/main" val="153803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51C2A7-FB97-AB17-0119-8ABFF4D7C6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6FF02B0-A496-734D-290B-61281273AE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9B640D-704F-2D1C-EE86-DC511828C7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76D7D0-1818-4734-8B7E-2831783153E5}" type="datetimeFigureOut">
              <a:rPr lang="en-GB" smtClean="0"/>
              <a:t>06/12/2023</a:t>
            </a:fld>
            <a:endParaRPr lang="en-GB"/>
          </a:p>
        </p:txBody>
      </p:sp>
      <p:sp>
        <p:nvSpPr>
          <p:cNvPr id="5" name="Footer Placeholder 4">
            <a:extLst>
              <a:ext uri="{FF2B5EF4-FFF2-40B4-BE49-F238E27FC236}">
                <a16:creationId xmlns:a16="http://schemas.microsoft.com/office/drawing/2014/main" id="{7AB7C981-F385-0090-3D70-485A2DF68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4FA645-7F10-1620-502D-EC49723163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482467-618F-49A6-8790-24403B8251CD}" type="slidenum">
              <a:rPr lang="en-GB" smtClean="0"/>
              <a:t>‹#›</a:t>
            </a:fld>
            <a:endParaRPr lang="en-GB"/>
          </a:p>
        </p:txBody>
      </p:sp>
    </p:spTree>
    <p:extLst>
      <p:ext uri="{BB962C8B-B14F-4D97-AF65-F5344CB8AC3E}">
        <p14:creationId xmlns:p14="http://schemas.microsoft.com/office/powerpoint/2010/main" val="2904037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ideo" Target="https://www.youtube.com/embed/pquPUX1EihM?start=12&amp;feature=oembed" TargetMode="Externa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ideo" Target="https://www.youtube.com/embed/BTB86HeZVwk?start=10&amp;feature=oembed" TargetMode="Externa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ideo" Target="https://www.youtube.com/embed/dLddbVsFnF8?feature=oembed" TargetMode="Externa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ideo" Target="https://www.youtube.com/embed/YQ-wL6KVbhM?feature=oembed" TargetMode="External"/><Relationship Id="rId4" Type="http://schemas.openxmlformats.org/officeDocument/2006/relationships/image" Target="../media/image12.jpeg"/></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ideo" Target="https://www.youtube.com/embed/e0REa053Lrg?feature=oembed" TargetMode="External"/><Relationship Id="rId4" Type="http://schemas.openxmlformats.org/officeDocument/2006/relationships/image" Target="../media/image15.jpeg"/></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ideo" Target="https://www.youtube.com/embed/LtyesNdUUhE?feature=oembed" TargetMode="External"/><Relationship Id="rId4" Type="http://schemas.openxmlformats.org/officeDocument/2006/relationships/image" Target="../media/image18.jpeg"/></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ideo" Target="https://www.youtube.com/embed/XgzwUrGi_nY?feature=oembed" TargetMode="Externa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ibm.com/uk-en/topics/software-developme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BAB0-B84D-9BA5-2D89-A8E7F4A89FA5}"/>
              </a:ext>
            </a:extLst>
          </p:cNvPr>
          <p:cNvSpPr>
            <a:spLocks noGrp="1"/>
          </p:cNvSpPr>
          <p:nvPr>
            <p:ph type="title"/>
          </p:nvPr>
        </p:nvSpPr>
        <p:spPr>
          <a:xfrm>
            <a:off x="439479" y="108171"/>
            <a:ext cx="9314204" cy="1325563"/>
          </a:xfrm>
        </p:spPr>
        <p:txBody>
          <a:bodyPr>
            <a:normAutofit/>
          </a:bodyPr>
          <a:lstStyle/>
          <a:p>
            <a:r>
              <a:rPr lang="en-US" b="0" dirty="0">
                <a:latin typeface="Arial"/>
                <a:cs typeface="Arial"/>
              </a:rPr>
              <a:t>Skills Bootcamp Classroom Rules</a:t>
            </a:r>
            <a:endParaRPr lang="en-US" b="0" dirty="0"/>
          </a:p>
        </p:txBody>
      </p:sp>
      <p:sp>
        <p:nvSpPr>
          <p:cNvPr id="3" name="TextBox 2">
            <a:extLst>
              <a:ext uri="{FF2B5EF4-FFF2-40B4-BE49-F238E27FC236}">
                <a16:creationId xmlns:a16="http://schemas.microsoft.com/office/drawing/2014/main" id="{1E4BFB08-2FF9-5E20-DBEE-43EA233FADFD}"/>
              </a:ext>
            </a:extLst>
          </p:cNvPr>
          <p:cNvSpPr txBox="1"/>
          <p:nvPr/>
        </p:nvSpPr>
        <p:spPr>
          <a:xfrm>
            <a:off x="249866" y="1295401"/>
            <a:ext cx="1054040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endParaRPr lang="en-US" sz="1600" b="1" u="sng" dirty="0">
              <a:cs typeface="Calibri"/>
            </a:endParaRPr>
          </a:p>
          <a:p>
            <a:pPr marL="228600" indent="-228600">
              <a:buAutoNum type="arabicPeriod"/>
            </a:pPr>
            <a:r>
              <a:rPr lang="en-US" sz="1600" b="1" dirty="0">
                <a:cs typeface="Calibri"/>
              </a:rPr>
              <a:t>Be on time:</a:t>
            </a:r>
            <a:r>
              <a:rPr lang="en-US" sz="1600" dirty="0">
                <a:cs typeface="Calibri"/>
              </a:rPr>
              <a:t> Just like in a physical classroom, it's important to be punctual for your online class. Log in to the virtual classroom a few minutes before the class starts.</a:t>
            </a:r>
          </a:p>
          <a:p>
            <a:pPr marL="228600" indent="-228600">
              <a:buAutoNum type="arabicPeriod"/>
            </a:pPr>
            <a:r>
              <a:rPr lang="en-US" sz="1600" b="1" dirty="0">
                <a:cs typeface="Calibri"/>
              </a:rPr>
              <a:t>Turn Cameras on:</a:t>
            </a:r>
            <a:r>
              <a:rPr lang="en-US" sz="1600" dirty="0">
                <a:cs typeface="Calibri"/>
              </a:rPr>
              <a:t> In order to </a:t>
            </a:r>
            <a:r>
              <a:rPr lang="en-US" sz="1600" dirty="0" err="1">
                <a:cs typeface="Calibri"/>
              </a:rPr>
              <a:t>maximise</a:t>
            </a:r>
            <a:r>
              <a:rPr lang="en-US" sz="1600" dirty="0">
                <a:cs typeface="Calibri"/>
              </a:rPr>
              <a:t> your learning studies show that being able to see your peers and your tutor being able to see you can increase motivations and retention, therefore we ask to keep your cameras on. </a:t>
            </a:r>
            <a:endParaRPr lang="en-US" sz="1600">
              <a:cs typeface="Calibri"/>
            </a:endParaRPr>
          </a:p>
          <a:p>
            <a:pPr marL="228600" indent="-228600">
              <a:buAutoNum type="arabicPeriod"/>
            </a:pPr>
            <a:r>
              <a:rPr lang="en-US" sz="1600" b="1" dirty="0">
                <a:cs typeface="Calibri"/>
              </a:rPr>
              <a:t>Attend all classes:</a:t>
            </a:r>
            <a:r>
              <a:rPr lang="en-US" sz="1600" dirty="0">
                <a:cs typeface="Calibri"/>
              </a:rPr>
              <a:t> In order to be successful in your bootcamp studies you need to attend all live sessions, therefore you should </a:t>
            </a:r>
            <a:r>
              <a:rPr lang="en-US" sz="1600" dirty="0" err="1">
                <a:cs typeface="Calibri"/>
              </a:rPr>
              <a:t>prioritise</a:t>
            </a:r>
            <a:r>
              <a:rPr lang="en-US" sz="1600" dirty="0">
                <a:cs typeface="Calibri"/>
              </a:rPr>
              <a:t> and make time for these sessions.  </a:t>
            </a:r>
            <a:endParaRPr lang="en-US" sz="1600">
              <a:cs typeface="Calibri" panose="020F0502020204030204"/>
            </a:endParaRPr>
          </a:p>
          <a:p>
            <a:pPr marL="228600" indent="-228600">
              <a:buAutoNum type="arabicPeriod"/>
            </a:pPr>
            <a:r>
              <a:rPr lang="en-US" sz="1600" b="1" dirty="0">
                <a:cs typeface="Calibri"/>
              </a:rPr>
              <a:t>Avoid distractions:</a:t>
            </a:r>
            <a:r>
              <a:rPr lang="en-US" sz="1600" dirty="0">
                <a:cs typeface="Calibri"/>
              </a:rPr>
              <a:t> Turn off your phone notifications, close any other unnecessary tabs, and focus solely on the class.</a:t>
            </a:r>
          </a:p>
          <a:p>
            <a:pPr marL="228600" indent="-228600">
              <a:buAutoNum type="arabicPeriod"/>
            </a:pPr>
            <a:r>
              <a:rPr lang="en-US" sz="1600" b="1" dirty="0">
                <a:cs typeface="Calibri"/>
              </a:rPr>
              <a:t>Participate actively</a:t>
            </a:r>
            <a:r>
              <a:rPr lang="en-US" sz="1600" dirty="0">
                <a:cs typeface="Calibri"/>
              </a:rPr>
              <a:t>: It's important to be an active participant in the class. Ask questions, answer questions, and participate in discussions.</a:t>
            </a:r>
          </a:p>
          <a:p>
            <a:pPr marL="228600" indent="-228600">
              <a:buAutoNum type="arabicPeriod"/>
            </a:pPr>
            <a:r>
              <a:rPr lang="en-US" sz="1600" b="1" dirty="0">
                <a:cs typeface="Calibri"/>
              </a:rPr>
              <a:t>Use proper language and tone:</a:t>
            </a:r>
            <a:r>
              <a:rPr lang="en-US" sz="1600" dirty="0">
                <a:cs typeface="Calibri"/>
              </a:rPr>
              <a:t> Use respectful language and tone when communicating with your classmates and instructor. Avoid using slang or inappropriate language.</a:t>
            </a:r>
          </a:p>
          <a:p>
            <a:pPr marL="228600" indent="-228600">
              <a:buAutoNum type="arabicPeriod"/>
            </a:pPr>
            <a:r>
              <a:rPr lang="en-US" sz="1600" b="1" dirty="0">
                <a:cs typeface="Calibri"/>
              </a:rPr>
              <a:t>Respect others' opinions</a:t>
            </a:r>
            <a:r>
              <a:rPr lang="en-US" sz="1600" dirty="0">
                <a:cs typeface="Calibri"/>
              </a:rPr>
              <a:t>: Be respectful of others' opinions, even if they differ from your own. Avoid making negative comments or attacking others.</a:t>
            </a:r>
          </a:p>
          <a:p>
            <a:pPr marL="228600" indent="-228600">
              <a:buAutoNum type="arabicPeriod"/>
            </a:pPr>
            <a:r>
              <a:rPr lang="en-US" sz="1600" b="1" dirty="0">
                <a:cs typeface="Calibri"/>
              </a:rPr>
              <a:t>Follow the instructor's guideline</a:t>
            </a:r>
            <a:r>
              <a:rPr lang="en-US" sz="1600" dirty="0">
                <a:cs typeface="Calibri"/>
              </a:rPr>
              <a:t>s: Follow the instructor's guidelines, such as submitting assignments on time. </a:t>
            </a:r>
            <a:endParaRPr lang="en-US" sz="1600">
              <a:cs typeface="Calibri" panose="020F0502020204030204"/>
            </a:endParaRPr>
          </a:p>
          <a:p>
            <a:pPr marL="228600" indent="-228600">
              <a:buAutoNum type="arabicPeriod"/>
            </a:pPr>
            <a:r>
              <a:rPr lang="en-US" sz="1600" b="1" dirty="0">
                <a:cs typeface="Calibri"/>
              </a:rPr>
              <a:t>Be polite:</a:t>
            </a:r>
            <a:r>
              <a:rPr lang="en-US" sz="1600" dirty="0">
                <a:cs typeface="Calibri"/>
              </a:rPr>
              <a:t> Be polite and respectful to everyone in the class, including the instructor, classmates, and guest speakers.</a:t>
            </a:r>
          </a:p>
          <a:p>
            <a:pPr marL="228600" indent="-228600">
              <a:buAutoNum type="arabicPeriod"/>
            </a:pPr>
            <a:r>
              <a:rPr lang="en-US" sz="1600" b="1" dirty="0">
                <a:cs typeface="Calibri"/>
              </a:rPr>
              <a:t>Dress appropriately</a:t>
            </a:r>
            <a:r>
              <a:rPr lang="en-US" sz="1600" dirty="0">
                <a:cs typeface="Calibri"/>
              </a:rPr>
              <a:t>: Even though you are not in a physical classroom, it's important to dress appropriately. Dress as if you were going to a face-to-face class.</a:t>
            </a:r>
          </a:p>
          <a:p>
            <a:pPr marL="228600" indent="-228600">
              <a:buAutoNum type="arabicPeriod"/>
            </a:pPr>
            <a:r>
              <a:rPr lang="en-US" sz="1600" b="1" dirty="0">
                <a:cs typeface="Calibri"/>
              </a:rPr>
              <a:t>Use appropriate technology:</a:t>
            </a:r>
            <a:r>
              <a:rPr lang="en-US" sz="1600" dirty="0">
                <a:cs typeface="Calibri"/>
              </a:rPr>
              <a:t> Ensure that you have the necessary equipment, such as a reliable internet connection, a microphone, and a webcam, and that they are in good working condition.</a:t>
            </a:r>
          </a:p>
          <a:p>
            <a:pPr marL="228600" indent="-228600">
              <a:buAutoNum type="arabicPeriod"/>
            </a:pPr>
            <a:endParaRPr lang="en-US" sz="1600" dirty="0">
              <a:cs typeface="Calibri"/>
            </a:endParaRPr>
          </a:p>
        </p:txBody>
      </p:sp>
    </p:spTree>
    <p:extLst>
      <p:ext uri="{BB962C8B-B14F-4D97-AF65-F5344CB8AC3E}">
        <p14:creationId xmlns:p14="http://schemas.microsoft.com/office/powerpoint/2010/main" val="320537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F593-172D-E52F-91FF-55942B4CB800}"/>
              </a:ext>
            </a:extLst>
          </p:cNvPr>
          <p:cNvSpPr>
            <a:spLocks noGrp="1"/>
          </p:cNvSpPr>
          <p:nvPr>
            <p:ph type="title"/>
          </p:nvPr>
        </p:nvSpPr>
        <p:spPr/>
        <p:txBody>
          <a:bodyPr/>
          <a:lstStyle/>
          <a:p>
            <a:r>
              <a:rPr lang="en-GB" dirty="0"/>
              <a:t>What is Software Development?</a:t>
            </a:r>
          </a:p>
        </p:txBody>
      </p:sp>
      <p:pic>
        <p:nvPicPr>
          <p:cNvPr id="3" name="Online Media 2" title="What is Software Development">
            <a:hlinkClick r:id="" action="ppaction://media"/>
            <a:extLst>
              <a:ext uri="{FF2B5EF4-FFF2-40B4-BE49-F238E27FC236}">
                <a16:creationId xmlns:a16="http://schemas.microsoft.com/office/drawing/2014/main" id="{234A07BB-ED7A-CB03-F865-B8E6D91F75AD}"/>
              </a:ext>
            </a:extLst>
          </p:cNvPr>
          <p:cNvPicPr>
            <a:picLocks noRot="1" noChangeAspect="1"/>
          </p:cNvPicPr>
          <p:nvPr>
            <a:videoFile r:link="rId1"/>
          </p:nvPr>
        </p:nvPicPr>
        <p:blipFill>
          <a:blip r:embed="rId4"/>
          <a:stretch>
            <a:fillRect/>
          </a:stretch>
        </p:blipFill>
        <p:spPr>
          <a:xfrm>
            <a:off x="931635" y="1690688"/>
            <a:ext cx="7918451" cy="4473925"/>
          </a:xfrm>
          <a:prstGeom prst="rect">
            <a:avLst/>
          </a:prstGeom>
        </p:spPr>
      </p:pic>
    </p:spTree>
    <p:extLst>
      <p:ext uri="{BB962C8B-B14F-4D97-AF65-F5344CB8AC3E}">
        <p14:creationId xmlns:p14="http://schemas.microsoft.com/office/powerpoint/2010/main" val="181331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394151-A251-4D25-FABE-68D168AA05DA}"/>
              </a:ext>
            </a:extLst>
          </p:cNvPr>
          <p:cNvSpPr>
            <a:spLocks noGrp="1"/>
          </p:cNvSpPr>
          <p:nvPr>
            <p:ph idx="1"/>
          </p:nvPr>
        </p:nvSpPr>
        <p:spPr>
          <a:xfrm>
            <a:off x="781050" y="3429000"/>
            <a:ext cx="7741778" cy="1890713"/>
          </a:xfrm>
        </p:spPr>
        <p:txBody>
          <a:bodyPr>
            <a:normAutofit/>
          </a:bodyPr>
          <a:lstStyle/>
          <a:p>
            <a:pPr marL="0" indent="0">
              <a:buNone/>
            </a:pPr>
            <a:r>
              <a:rPr lang="en-GB" sz="6000" b="1" dirty="0"/>
              <a:t>TYPES OF SOFTWARE</a:t>
            </a:r>
          </a:p>
        </p:txBody>
      </p:sp>
    </p:spTree>
    <p:extLst>
      <p:ext uri="{BB962C8B-B14F-4D97-AF65-F5344CB8AC3E}">
        <p14:creationId xmlns:p14="http://schemas.microsoft.com/office/powerpoint/2010/main" val="163130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EC41-C6DE-0AF9-EEEA-BA6AE0F3A80B}"/>
              </a:ext>
            </a:extLst>
          </p:cNvPr>
          <p:cNvSpPr>
            <a:spLocks noGrp="1"/>
          </p:cNvSpPr>
          <p:nvPr>
            <p:ph type="title"/>
          </p:nvPr>
        </p:nvSpPr>
        <p:spPr/>
        <p:txBody>
          <a:bodyPr/>
          <a:lstStyle/>
          <a:p>
            <a:r>
              <a:rPr lang="en-GB" dirty="0"/>
              <a:t>TYPES of SOFTWARE</a:t>
            </a:r>
          </a:p>
        </p:txBody>
      </p:sp>
      <p:sp>
        <p:nvSpPr>
          <p:cNvPr id="3" name="Content Placeholder 2">
            <a:extLst>
              <a:ext uri="{FF2B5EF4-FFF2-40B4-BE49-F238E27FC236}">
                <a16:creationId xmlns:a16="http://schemas.microsoft.com/office/drawing/2014/main" id="{BE69147A-BC33-6C31-FF87-EE20CC76F6C9}"/>
              </a:ext>
            </a:extLst>
          </p:cNvPr>
          <p:cNvSpPr>
            <a:spLocks noGrp="1"/>
          </p:cNvSpPr>
          <p:nvPr>
            <p:ph idx="1"/>
          </p:nvPr>
        </p:nvSpPr>
        <p:spPr>
          <a:xfrm>
            <a:off x="360609" y="1690688"/>
            <a:ext cx="6658378" cy="4802187"/>
          </a:xfrm>
        </p:spPr>
        <p:txBody>
          <a:bodyPr>
            <a:normAutofit/>
          </a:bodyPr>
          <a:lstStyle/>
          <a:p>
            <a:r>
              <a:rPr lang="en-GB" dirty="0"/>
              <a:t>Software programs can normally be put into two main categories:</a:t>
            </a:r>
          </a:p>
          <a:p>
            <a:pPr lvl="1"/>
            <a:r>
              <a:rPr lang="en-GB" b="1" dirty="0"/>
              <a:t>SYSTEM SOFTWARE</a:t>
            </a:r>
          </a:p>
          <a:p>
            <a:pPr lvl="1"/>
            <a:r>
              <a:rPr lang="en-GB" b="1" dirty="0"/>
              <a:t>APPLICATION SOFTWARE</a:t>
            </a:r>
          </a:p>
          <a:p>
            <a:endParaRPr lang="en-GB" dirty="0"/>
          </a:p>
          <a:p>
            <a:r>
              <a:rPr lang="en-GB" dirty="0"/>
              <a:t>Depending on what source you read, you may also see additional software types such as UTILITY SOFTWARE and DEVELOPMENT SOFTWARE, but these are really sub-types of SYSTEM and APPLICATION software.</a:t>
            </a:r>
          </a:p>
        </p:txBody>
      </p:sp>
      <p:pic>
        <p:nvPicPr>
          <p:cNvPr id="4098" name="Picture 2">
            <a:extLst>
              <a:ext uri="{FF2B5EF4-FFF2-40B4-BE49-F238E27FC236}">
                <a16:creationId xmlns:a16="http://schemas.microsoft.com/office/drawing/2014/main" id="{087151D7-5E12-2486-2B8C-23B1A6405F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9391" y="2873598"/>
            <a:ext cx="4572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90CB91F9-0944-7E07-89A2-78EE966D39D8}"/>
              </a:ext>
            </a:extLst>
          </p:cNvPr>
          <p:cNvSpPr txBox="1">
            <a:spLocks/>
          </p:cNvSpPr>
          <p:nvPr/>
        </p:nvSpPr>
        <p:spPr>
          <a:xfrm rot="16200000">
            <a:off x="9926306" y="765788"/>
            <a:ext cx="248460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GB" sz="2800" dirty="0"/>
              <a:t>TYPES of SOFTWARE</a:t>
            </a:r>
          </a:p>
        </p:txBody>
      </p:sp>
    </p:spTree>
    <p:extLst>
      <p:ext uri="{BB962C8B-B14F-4D97-AF65-F5344CB8AC3E}">
        <p14:creationId xmlns:p14="http://schemas.microsoft.com/office/powerpoint/2010/main" val="3504646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F593-172D-E52F-91FF-55942B4CB800}"/>
              </a:ext>
            </a:extLst>
          </p:cNvPr>
          <p:cNvSpPr>
            <a:spLocks noGrp="1"/>
          </p:cNvSpPr>
          <p:nvPr>
            <p:ph type="title"/>
          </p:nvPr>
        </p:nvSpPr>
        <p:spPr/>
        <p:txBody>
          <a:bodyPr/>
          <a:lstStyle/>
          <a:p>
            <a:r>
              <a:rPr lang="en-GB" dirty="0"/>
              <a:t>Types of Software?</a:t>
            </a:r>
          </a:p>
        </p:txBody>
      </p:sp>
      <p:pic>
        <p:nvPicPr>
          <p:cNvPr id="4" name="Online Media 3" title="TYPES OF SOFTWARE || APPLICATION SOFTWARE || SYSTEM SOFTWARE || UTILITY SOFTWARE || COMPUTER BASICS">
            <a:hlinkClick r:id="" action="ppaction://media"/>
            <a:extLst>
              <a:ext uri="{FF2B5EF4-FFF2-40B4-BE49-F238E27FC236}">
                <a16:creationId xmlns:a16="http://schemas.microsoft.com/office/drawing/2014/main" id="{59B53279-EB03-B25B-B650-7736B8272121}"/>
              </a:ext>
            </a:extLst>
          </p:cNvPr>
          <p:cNvPicPr>
            <a:picLocks noRot="1" noChangeAspect="1"/>
          </p:cNvPicPr>
          <p:nvPr>
            <a:videoFile r:link="rId1"/>
          </p:nvPr>
        </p:nvPicPr>
        <p:blipFill>
          <a:blip r:embed="rId4"/>
          <a:stretch>
            <a:fillRect/>
          </a:stretch>
        </p:blipFill>
        <p:spPr>
          <a:xfrm>
            <a:off x="838200" y="1920726"/>
            <a:ext cx="8020050" cy="4531328"/>
          </a:xfrm>
          <a:prstGeom prst="rect">
            <a:avLst/>
          </a:prstGeom>
        </p:spPr>
      </p:pic>
    </p:spTree>
    <p:extLst>
      <p:ext uri="{BB962C8B-B14F-4D97-AF65-F5344CB8AC3E}">
        <p14:creationId xmlns:p14="http://schemas.microsoft.com/office/powerpoint/2010/main" val="177883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A1E12-56E5-9F20-87CA-447BF04C774A}"/>
              </a:ext>
            </a:extLst>
          </p:cNvPr>
          <p:cNvSpPr>
            <a:spLocks noGrp="1"/>
          </p:cNvSpPr>
          <p:nvPr>
            <p:ph type="title"/>
          </p:nvPr>
        </p:nvSpPr>
        <p:spPr/>
        <p:txBody>
          <a:bodyPr/>
          <a:lstStyle/>
          <a:p>
            <a:r>
              <a:rPr lang="en-GB" dirty="0"/>
              <a:t>SYSTEM SOFTWARE</a:t>
            </a:r>
          </a:p>
        </p:txBody>
      </p:sp>
      <p:sp>
        <p:nvSpPr>
          <p:cNvPr id="3" name="Content Placeholder 2">
            <a:extLst>
              <a:ext uri="{FF2B5EF4-FFF2-40B4-BE49-F238E27FC236}">
                <a16:creationId xmlns:a16="http://schemas.microsoft.com/office/drawing/2014/main" id="{E9B2E6C6-B68F-C6EE-59F5-7A930BD8C35C}"/>
              </a:ext>
            </a:extLst>
          </p:cNvPr>
          <p:cNvSpPr>
            <a:spLocks noGrp="1"/>
          </p:cNvSpPr>
          <p:nvPr>
            <p:ph idx="1"/>
          </p:nvPr>
        </p:nvSpPr>
        <p:spPr>
          <a:xfrm>
            <a:off x="428002" y="1690687"/>
            <a:ext cx="10223065" cy="4658597"/>
          </a:xfrm>
        </p:spPr>
        <p:txBody>
          <a:bodyPr>
            <a:normAutofit lnSpcReduction="10000"/>
          </a:bodyPr>
          <a:lstStyle/>
          <a:p>
            <a:r>
              <a:rPr lang="en-GB" b="1" dirty="0"/>
              <a:t>SYSTEM SOFTWARE </a:t>
            </a:r>
            <a:r>
              <a:rPr lang="en-GB" dirty="0"/>
              <a:t>is the software that runs the computer hardware.  It can control the interaction between you (the USER) and the hardware.</a:t>
            </a:r>
          </a:p>
          <a:p>
            <a:r>
              <a:rPr lang="en-GB" dirty="0"/>
              <a:t>System Software often does things automatically in the background.</a:t>
            </a:r>
          </a:p>
          <a:p>
            <a:r>
              <a:rPr lang="en-GB" dirty="0"/>
              <a:t>Examples of System Software include:</a:t>
            </a:r>
          </a:p>
          <a:p>
            <a:pPr lvl="1"/>
            <a:r>
              <a:rPr lang="en-GB" dirty="0"/>
              <a:t>Operating Systems (OS) </a:t>
            </a:r>
            <a:r>
              <a:rPr lang="en-GB" i="1" dirty="0"/>
              <a:t>- E.g. Windows, Linux, Android</a:t>
            </a:r>
          </a:p>
          <a:p>
            <a:pPr lvl="1"/>
            <a:r>
              <a:rPr lang="en-GB" dirty="0"/>
              <a:t>Drivers (specific software that allows your OS to work with your hardware)</a:t>
            </a:r>
          </a:p>
          <a:p>
            <a:pPr lvl="1"/>
            <a:r>
              <a:rPr lang="en-GB" dirty="0"/>
              <a:t>Utility Software – such as anti-virus, file managers/explorers, computer settings</a:t>
            </a:r>
          </a:p>
          <a:p>
            <a:r>
              <a:rPr lang="en-GB" dirty="0"/>
              <a:t>System Software also provides a platform on which to install APPLICATION SOFTWARE…</a:t>
            </a:r>
          </a:p>
        </p:txBody>
      </p:sp>
      <p:sp>
        <p:nvSpPr>
          <p:cNvPr id="4" name="Title 1">
            <a:extLst>
              <a:ext uri="{FF2B5EF4-FFF2-40B4-BE49-F238E27FC236}">
                <a16:creationId xmlns:a16="http://schemas.microsoft.com/office/drawing/2014/main" id="{A5D330DB-BC82-4BA1-379E-09F7AEA77D3E}"/>
              </a:ext>
            </a:extLst>
          </p:cNvPr>
          <p:cNvSpPr txBox="1">
            <a:spLocks/>
          </p:cNvSpPr>
          <p:nvPr/>
        </p:nvSpPr>
        <p:spPr>
          <a:xfrm rot="16200000">
            <a:off x="9926306" y="765788"/>
            <a:ext cx="248460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GB" sz="2800" dirty="0"/>
              <a:t>TYPES of SOFTWARE</a:t>
            </a:r>
          </a:p>
        </p:txBody>
      </p:sp>
    </p:spTree>
    <p:extLst>
      <p:ext uri="{BB962C8B-B14F-4D97-AF65-F5344CB8AC3E}">
        <p14:creationId xmlns:p14="http://schemas.microsoft.com/office/powerpoint/2010/main" val="594343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DAB56140-C95C-FC3D-8841-37BE96B4FD42}"/>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7081357" y="2670874"/>
            <a:ext cx="4521200" cy="4008246"/>
          </a:xfrm>
          <a:prstGeom prst="rect">
            <a:avLst/>
          </a:prstGeom>
          <a:noFill/>
          <a:effectLst>
            <a:reflection stA="0" endPos="650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5B412B5-0DFB-803E-09E7-B7C27D478FB5}"/>
              </a:ext>
            </a:extLst>
          </p:cNvPr>
          <p:cNvSpPr>
            <a:spLocks noGrp="1"/>
          </p:cNvSpPr>
          <p:nvPr>
            <p:ph type="title"/>
          </p:nvPr>
        </p:nvSpPr>
        <p:spPr>
          <a:xfrm>
            <a:off x="297287" y="250031"/>
            <a:ext cx="7880798" cy="1325563"/>
          </a:xfrm>
        </p:spPr>
        <p:txBody>
          <a:bodyPr/>
          <a:lstStyle/>
          <a:p>
            <a:r>
              <a:rPr lang="en-GB" dirty="0"/>
              <a:t>APPLICATION SOFTWARE</a:t>
            </a:r>
          </a:p>
        </p:txBody>
      </p:sp>
      <p:sp>
        <p:nvSpPr>
          <p:cNvPr id="3" name="Content Placeholder 2">
            <a:extLst>
              <a:ext uri="{FF2B5EF4-FFF2-40B4-BE49-F238E27FC236}">
                <a16:creationId xmlns:a16="http://schemas.microsoft.com/office/drawing/2014/main" id="{566EA0BA-8ACE-6862-D50D-53349DC859D7}"/>
              </a:ext>
            </a:extLst>
          </p:cNvPr>
          <p:cNvSpPr>
            <a:spLocks noGrp="1"/>
          </p:cNvSpPr>
          <p:nvPr>
            <p:ph idx="1"/>
          </p:nvPr>
        </p:nvSpPr>
        <p:spPr>
          <a:xfrm>
            <a:off x="297286" y="1419940"/>
            <a:ext cx="6577805" cy="5032375"/>
          </a:xfrm>
        </p:spPr>
        <p:txBody>
          <a:bodyPr>
            <a:normAutofit fontScale="92500" lnSpcReduction="10000"/>
          </a:bodyPr>
          <a:lstStyle/>
          <a:p>
            <a:r>
              <a:rPr lang="en-GB" dirty="0"/>
              <a:t>APPLICATION SOFTWARE is installed on top of System Software.</a:t>
            </a:r>
          </a:p>
          <a:p>
            <a:r>
              <a:rPr lang="en-GB" dirty="0"/>
              <a:t>Application Software is software that the user directly interacts with to perform useful tasks/functions.</a:t>
            </a:r>
          </a:p>
          <a:p>
            <a:r>
              <a:rPr lang="en-GB" i="1" dirty="0"/>
              <a:t>Many people now call them ‘apps’.</a:t>
            </a:r>
          </a:p>
          <a:p>
            <a:r>
              <a:rPr lang="en-GB" dirty="0"/>
              <a:t>There are many types of Application Software, here are just some example types:</a:t>
            </a:r>
          </a:p>
          <a:p>
            <a:pPr lvl="1"/>
            <a:r>
              <a:rPr lang="en-GB" dirty="0"/>
              <a:t>Office software</a:t>
            </a:r>
          </a:p>
          <a:p>
            <a:pPr lvl="1"/>
            <a:r>
              <a:rPr lang="en-GB" dirty="0"/>
              <a:t>Web Browser</a:t>
            </a:r>
          </a:p>
          <a:p>
            <a:pPr lvl="1"/>
            <a:r>
              <a:rPr lang="en-GB" dirty="0"/>
              <a:t>Multimedia software</a:t>
            </a:r>
          </a:p>
          <a:p>
            <a:pPr lvl="1"/>
            <a:r>
              <a:rPr lang="en-GB" dirty="0"/>
              <a:t>Games</a:t>
            </a:r>
          </a:p>
          <a:p>
            <a:pPr lvl="1"/>
            <a:r>
              <a:rPr lang="en-GB" dirty="0"/>
              <a:t>Coding/Development Software (IDEs)</a:t>
            </a:r>
          </a:p>
        </p:txBody>
      </p:sp>
      <p:sp>
        <p:nvSpPr>
          <p:cNvPr id="4" name="Title 1">
            <a:extLst>
              <a:ext uri="{FF2B5EF4-FFF2-40B4-BE49-F238E27FC236}">
                <a16:creationId xmlns:a16="http://schemas.microsoft.com/office/drawing/2014/main" id="{510EEB0B-1BE1-1BA9-2D46-5CCE1BE96B62}"/>
              </a:ext>
            </a:extLst>
          </p:cNvPr>
          <p:cNvSpPr txBox="1">
            <a:spLocks/>
          </p:cNvSpPr>
          <p:nvPr/>
        </p:nvSpPr>
        <p:spPr>
          <a:xfrm rot="16200000">
            <a:off x="9926306" y="765788"/>
            <a:ext cx="248460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GB" sz="2800" dirty="0"/>
              <a:t>TYPES of SOFTWARE</a:t>
            </a:r>
          </a:p>
        </p:txBody>
      </p:sp>
    </p:spTree>
    <p:extLst>
      <p:ext uri="{BB962C8B-B14F-4D97-AF65-F5344CB8AC3E}">
        <p14:creationId xmlns:p14="http://schemas.microsoft.com/office/powerpoint/2010/main" val="2119394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2A2F-C787-A96A-41A0-2801289DB6CD}"/>
              </a:ext>
            </a:extLst>
          </p:cNvPr>
          <p:cNvSpPr>
            <a:spLocks noGrp="1"/>
          </p:cNvSpPr>
          <p:nvPr>
            <p:ph type="title"/>
          </p:nvPr>
        </p:nvSpPr>
        <p:spPr/>
        <p:txBody>
          <a:bodyPr/>
          <a:lstStyle/>
          <a:p>
            <a:pPr marR="0" rtl="0"/>
            <a:r>
              <a:rPr lang="en-US" b="0" i="0" u="none" strike="noStrike" kern="100" baseline="0" dirty="0">
                <a:solidFill>
                  <a:srgbClr val="2F5496"/>
                </a:solidFill>
                <a:latin typeface="Calibri Light" panose="020F0302020204030204" pitchFamily="34" charset="0"/>
              </a:rPr>
              <a:t>Why is Software Pervasive?</a:t>
            </a:r>
          </a:p>
        </p:txBody>
      </p:sp>
      <p:sp>
        <p:nvSpPr>
          <p:cNvPr id="3" name="Text Placeholder 2">
            <a:extLst>
              <a:ext uri="{FF2B5EF4-FFF2-40B4-BE49-F238E27FC236}">
                <a16:creationId xmlns:a16="http://schemas.microsoft.com/office/drawing/2014/main" id="{AC2644C3-AE6A-934A-823F-778217782736}"/>
              </a:ext>
            </a:extLst>
          </p:cNvPr>
          <p:cNvSpPr>
            <a:spLocks noGrp="1"/>
          </p:cNvSpPr>
          <p:nvPr>
            <p:ph type="body" idx="1"/>
          </p:nvPr>
        </p:nvSpPr>
        <p:spPr/>
        <p:txBody>
          <a:bodyPr/>
          <a:lstStyle/>
          <a:p>
            <a:pPr marR="0" lvl="0" rtl="0"/>
            <a:r>
              <a:rPr lang="en-US" b="0" i="0" u="none" strike="noStrike" kern="100" baseline="0" dirty="0">
                <a:solidFill>
                  <a:srgbClr val="2F5496"/>
                </a:solidFill>
                <a:latin typeface="Calibri Light" panose="020F0302020204030204" pitchFamily="34" charset="0"/>
              </a:rPr>
              <a:t>Modern-day demands: Increase in online activities</a:t>
            </a:r>
          </a:p>
          <a:p>
            <a:pPr marR="0" lvl="0" rtl="0"/>
            <a:r>
              <a:rPr lang="en-US" b="0" i="0" u="none" strike="noStrike" kern="100" baseline="0" dirty="0">
                <a:solidFill>
                  <a:srgbClr val="2F5496"/>
                </a:solidFill>
                <a:latin typeface="Calibri Light" panose="020F0302020204030204" pitchFamily="34" charset="0"/>
              </a:rPr>
              <a:t>Automating processes: From manufacturing to customer service</a:t>
            </a:r>
          </a:p>
          <a:p>
            <a:pPr marR="0" lvl="0" rtl="0"/>
            <a:r>
              <a:rPr lang="en-US" b="0" i="0" u="none" strike="noStrike" kern="100" baseline="0" dirty="0">
                <a:solidFill>
                  <a:srgbClr val="2F5496"/>
                </a:solidFill>
                <a:latin typeface="Calibri Light" panose="020F0302020204030204" pitchFamily="34" charset="0"/>
              </a:rPr>
              <a:t>Enhanced user experience: </a:t>
            </a:r>
            <a:r>
              <a:rPr lang="en-US" b="0" i="0" u="none" strike="noStrike" kern="100" baseline="0" dirty="0" err="1">
                <a:solidFill>
                  <a:srgbClr val="2F5496"/>
                </a:solidFill>
                <a:latin typeface="Calibri Light" panose="020F0302020204030204" pitchFamily="34" charset="0"/>
              </a:rPr>
              <a:t>Personalisation</a:t>
            </a:r>
            <a:r>
              <a:rPr lang="en-US" b="0" i="0" u="none" strike="noStrike" kern="100" baseline="0" dirty="0">
                <a:solidFill>
                  <a:srgbClr val="2F5496"/>
                </a:solidFill>
                <a:latin typeface="Calibri Light" panose="020F0302020204030204" pitchFamily="34" charset="0"/>
              </a:rPr>
              <a:t> and accessibility </a:t>
            </a:r>
          </a:p>
        </p:txBody>
      </p:sp>
    </p:spTree>
    <p:extLst>
      <p:ext uri="{BB962C8B-B14F-4D97-AF65-F5344CB8AC3E}">
        <p14:creationId xmlns:p14="http://schemas.microsoft.com/office/powerpoint/2010/main" val="4160153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F51F-8CE1-7E5B-5B4C-67033D92AA43}"/>
              </a:ext>
            </a:extLst>
          </p:cNvPr>
          <p:cNvSpPr>
            <a:spLocks noGrp="1"/>
          </p:cNvSpPr>
          <p:nvPr>
            <p:ph type="title"/>
          </p:nvPr>
        </p:nvSpPr>
        <p:spPr/>
        <p:txBody>
          <a:bodyPr/>
          <a:lstStyle/>
          <a:p>
            <a:pPr marR="0" rtl="0"/>
            <a:r>
              <a:rPr lang="en-US" b="0" i="0" u="none" strike="noStrike" kern="100" baseline="0" dirty="0">
                <a:solidFill>
                  <a:srgbClr val="2F5496"/>
                </a:solidFill>
                <a:latin typeface="Calibri Light" panose="020F0302020204030204" pitchFamily="34" charset="0"/>
              </a:rPr>
              <a:t>Industries Heavily Relying on Software</a:t>
            </a:r>
          </a:p>
        </p:txBody>
      </p:sp>
      <p:sp>
        <p:nvSpPr>
          <p:cNvPr id="3" name="Text Placeholder 2">
            <a:extLst>
              <a:ext uri="{FF2B5EF4-FFF2-40B4-BE49-F238E27FC236}">
                <a16:creationId xmlns:a16="http://schemas.microsoft.com/office/drawing/2014/main" id="{9A9FDA38-0A6F-A082-087C-311736CD34A8}"/>
              </a:ext>
            </a:extLst>
          </p:cNvPr>
          <p:cNvSpPr>
            <a:spLocks noGrp="1"/>
          </p:cNvSpPr>
          <p:nvPr>
            <p:ph type="body" idx="1"/>
          </p:nvPr>
        </p:nvSpPr>
        <p:spPr/>
        <p:txBody>
          <a:bodyPr/>
          <a:lstStyle/>
          <a:p>
            <a:pPr marR="0" lvl="0" rtl="0"/>
            <a:r>
              <a:rPr lang="en-US" b="0" i="0" u="none" strike="noStrike" kern="100" baseline="0" dirty="0">
                <a:solidFill>
                  <a:srgbClr val="2F5496"/>
                </a:solidFill>
                <a:latin typeface="Calibri Light" panose="020F0302020204030204" pitchFamily="34" charset="0"/>
              </a:rPr>
              <a:t>Banking &amp; Finance: Core to transactional activities</a:t>
            </a:r>
          </a:p>
          <a:p>
            <a:pPr marR="0" lvl="0" rtl="0"/>
            <a:r>
              <a:rPr lang="en-US" b="0" i="0" u="none" strike="noStrike" kern="100" baseline="0" dirty="0">
                <a:solidFill>
                  <a:srgbClr val="2F5496"/>
                </a:solidFill>
                <a:latin typeface="Calibri Light" panose="020F0302020204030204" pitchFamily="34" charset="0"/>
              </a:rPr>
              <a:t>Healthcare: Enables telemedicine and data analytics</a:t>
            </a:r>
          </a:p>
          <a:p>
            <a:pPr marR="0" lvl="0" rtl="0"/>
            <a:r>
              <a:rPr lang="en-US" b="0" i="0" u="none" strike="noStrike" kern="100" baseline="0" dirty="0">
                <a:solidFill>
                  <a:srgbClr val="2F5496"/>
                </a:solidFill>
                <a:latin typeface="Calibri Light" panose="020F0302020204030204" pitchFamily="34" charset="0"/>
              </a:rPr>
              <a:t>Retail: Drives both online and in-store experiences</a:t>
            </a:r>
          </a:p>
        </p:txBody>
      </p:sp>
    </p:spTree>
    <p:extLst>
      <p:ext uri="{BB962C8B-B14F-4D97-AF65-F5344CB8AC3E}">
        <p14:creationId xmlns:p14="http://schemas.microsoft.com/office/powerpoint/2010/main" val="1114852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F593-172D-E52F-91FF-55942B4CB800}"/>
              </a:ext>
            </a:extLst>
          </p:cNvPr>
          <p:cNvSpPr>
            <a:spLocks noGrp="1"/>
          </p:cNvSpPr>
          <p:nvPr>
            <p:ph type="title"/>
          </p:nvPr>
        </p:nvSpPr>
        <p:spPr/>
        <p:txBody>
          <a:bodyPr/>
          <a:lstStyle/>
          <a:p>
            <a:r>
              <a:rPr lang="en-GB" dirty="0"/>
              <a:t>Why Software?</a:t>
            </a:r>
          </a:p>
        </p:txBody>
      </p:sp>
      <p:pic>
        <p:nvPicPr>
          <p:cNvPr id="3" name="Online Media 2" title="The Importance of Software in Industrial Environments">
            <a:hlinkClick r:id="" action="ppaction://media"/>
            <a:extLst>
              <a:ext uri="{FF2B5EF4-FFF2-40B4-BE49-F238E27FC236}">
                <a16:creationId xmlns:a16="http://schemas.microsoft.com/office/drawing/2014/main" id="{B959AF1F-BDC3-6300-D52E-02455B1C9D8B}"/>
              </a:ext>
            </a:extLst>
          </p:cNvPr>
          <p:cNvPicPr>
            <a:picLocks noRot="1" noChangeAspect="1"/>
          </p:cNvPicPr>
          <p:nvPr>
            <a:videoFile r:link="rId1"/>
          </p:nvPr>
        </p:nvPicPr>
        <p:blipFill>
          <a:blip r:embed="rId4"/>
          <a:stretch>
            <a:fillRect/>
          </a:stretch>
        </p:blipFill>
        <p:spPr>
          <a:xfrm>
            <a:off x="1094922" y="1813378"/>
            <a:ext cx="7208157" cy="4072609"/>
          </a:xfrm>
          <a:prstGeom prst="rect">
            <a:avLst/>
          </a:prstGeom>
        </p:spPr>
      </p:pic>
    </p:spTree>
    <p:extLst>
      <p:ext uri="{BB962C8B-B14F-4D97-AF65-F5344CB8AC3E}">
        <p14:creationId xmlns:p14="http://schemas.microsoft.com/office/powerpoint/2010/main" val="30935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F51F-8CE1-7E5B-5B4C-67033D92AA43}"/>
              </a:ext>
            </a:extLst>
          </p:cNvPr>
          <p:cNvSpPr>
            <a:spLocks noGrp="1"/>
          </p:cNvSpPr>
          <p:nvPr>
            <p:ph type="title"/>
          </p:nvPr>
        </p:nvSpPr>
        <p:spPr/>
        <p:txBody>
          <a:bodyPr/>
          <a:lstStyle/>
          <a:p>
            <a:pPr marR="0" rtl="0"/>
            <a:r>
              <a:rPr lang="en-US" kern="100" dirty="0">
                <a:solidFill>
                  <a:srgbClr val="2F5496"/>
                </a:solidFill>
                <a:latin typeface="Calibri Light" panose="020F0302020204030204" pitchFamily="34" charset="0"/>
              </a:rPr>
              <a:t>Group Activity (10 mins)</a:t>
            </a:r>
            <a:endParaRPr lang="en-US" b="0" i="0" u="none" strike="noStrike" kern="100" baseline="0" dirty="0">
              <a:solidFill>
                <a:srgbClr val="2F5496"/>
              </a:solidFill>
              <a:latin typeface="Calibri Light" panose="020F0302020204030204" pitchFamily="34" charset="0"/>
            </a:endParaRPr>
          </a:p>
        </p:txBody>
      </p:sp>
      <p:sp>
        <p:nvSpPr>
          <p:cNvPr id="3" name="Text Placeholder 2">
            <a:extLst>
              <a:ext uri="{FF2B5EF4-FFF2-40B4-BE49-F238E27FC236}">
                <a16:creationId xmlns:a16="http://schemas.microsoft.com/office/drawing/2014/main" id="{9A9FDA38-0A6F-A082-087C-311736CD34A8}"/>
              </a:ext>
            </a:extLst>
          </p:cNvPr>
          <p:cNvSpPr>
            <a:spLocks noGrp="1"/>
          </p:cNvSpPr>
          <p:nvPr>
            <p:ph type="body" idx="1"/>
          </p:nvPr>
        </p:nvSpPr>
        <p:spPr/>
        <p:txBody>
          <a:bodyPr/>
          <a:lstStyle/>
          <a:p>
            <a:r>
              <a:rPr lang="en-US" kern="100" dirty="0">
                <a:solidFill>
                  <a:srgbClr val="2F5496"/>
                </a:solidFill>
                <a:latin typeface="Calibri Light" panose="020F0302020204030204" pitchFamily="34" charset="0"/>
              </a:rPr>
              <a:t>As a group, brainstorm other industries where software plays a critical role. Provide examples of specific software used in those industries.</a:t>
            </a:r>
          </a:p>
          <a:p>
            <a:endParaRPr lang="en-US" sz="1800" kern="100" dirty="0">
              <a:solidFill>
                <a:srgbClr val="2F5496"/>
              </a:solidFill>
              <a:effectLst/>
              <a:latin typeface="Calibri Light" panose="020F0302020204030204" pitchFamily="34" charset="0"/>
              <a:ea typeface="Calibri" panose="020F0502020204030204" pitchFamily="34" charset="0"/>
              <a:cs typeface="Arial" panose="020B0604020202020204" pitchFamily="34" charset="0"/>
            </a:endParaRPr>
          </a:p>
          <a:p>
            <a:pPr marL="0" marR="0" lvl="0" indent="0" rtl="0">
              <a:buNone/>
            </a:pPr>
            <a:endParaRPr lang="en-US" b="0" i="0" u="none" strike="noStrike" kern="100" baseline="0" dirty="0">
              <a:solidFill>
                <a:srgbClr val="2F5496"/>
              </a:solidFill>
              <a:latin typeface="Calibri Light" panose="020F0302020204030204" pitchFamily="34" charset="0"/>
            </a:endParaRPr>
          </a:p>
        </p:txBody>
      </p:sp>
    </p:spTree>
    <p:extLst>
      <p:ext uri="{BB962C8B-B14F-4D97-AF65-F5344CB8AC3E}">
        <p14:creationId xmlns:p14="http://schemas.microsoft.com/office/powerpoint/2010/main" val="3616774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604E3-7090-C2B5-1390-3DBAD06C4E54}"/>
              </a:ext>
            </a:extLst>
          </p:cNvPr>
          <p:cNvSpPr>
            <a:spLocks noGrp="1"/>
          </p:cNvSpPr>
          <p:nvPr>
            <p:ph type="ctrTitle"/>
          </p:nvPr>
        </p:nvSpPr>
        <p:spPr/>
        <p:txBody>
          <a:bodyPr>
            <a:normAutofit/>
          </a:bodyPr>
          <a:lstStyle/>
          <a:p>
            <a:r>
              <a:rPr lang="en-GB"/>
              <a:t>Software Developer</a:t>
            </a:r>
            <a:br>
              <a:rPr lang="en-GB"/>
            </a:br>
            <a:r>
              <a:rPr lang="en-GB"/>
              <a:t>Bootcamp</a:t>
            </a:r>
            <a:endParaRPr lang="en-GB" dirty="0"/>
          </a:p>
        </p:txBody>
      </p:sp>
      <p:sp>
        <p:nvSpPr>
          <p:cNvPr id="3" name="Subtitle 2">
            <a:extLst>
              <a:ext uri="{FF2B5EF4-FFF2-40B4-BE49-F238E27FC236}">
                <a16:creationId xmlns:a16="http://schemas.microsoft.com/office/drawing/2014/main" id="{88C8F4CE-F472-B0EE-8C40-088F73EB3B18}"/>
              </a:ext>
            </a:extLst>
          </p:cNvPr>
          <p:cNvSpPr>
            <a:spLocks noGrp="1"/>
          </p:cNvSpPr>
          <p:nvPr>
            <p:ph type="subTitle" idx="1"/>
          </p:nvPr>
        </p:nvSpPr>
        <p:spPr/>
        <p:txBody>
          <a:bodyPr/>
          <a:lstStyle/>
          <a:p>
            <a:r>
              <a:rPr lang="en-GB" dirty="0"/>
              <a:t>Unit 1 – Introduction to Software Development</a:t>
            </a:r>
          </a:p>
          <a:p>
            <a:endParaRPr lang="en-GB" dirty="0"/>
          </a:p>
          <a:p>
            <a:r>
              <a:rPr lang="en-GB" dirty="0"/>
              <a:t>Week 1A</a:t>
            </a:r>
          </a:p>
          <a:p>
            <a:endParaRPr lang="en-GB" dirty="0"/>
          </a:p>
        </p:txBody>
      </p:sp>
    </p:spTree>
    <p:extLst>
      <p:ext uri="{BB962C8B-B14F-4D97-AF65-F5344CB8AC3E}">
        <p14:creationId xmlns:p14="http://schemas.microsoft.com/office/powerpoint/2010/main" val="512236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6728-AF13-1445-0C2D-53B954FB6425}"/>
              </a:ext>
            </a:extLst>
          </p:cNvPr>
          <p:cNvSpPr>
            <a:spLocks noGrp="1"/>
          </p:cNvSpPr>
          <p:nvPr>
            <p:ph type="title"/>
          </p:nvPr>
        </p:nvSpPr>
        <p:spPr/>
        <p:txBody>
          <a:bodyPr/>
          <a:lstStyle/>
          <a:p>
            <a:pPr marR="0" rtl="0"/>
            <a:r>
              <a:rPr lang="en-GB" b="0" i="0" u="none" strike="noStrike" kern="100" baseline="0" dirty="0">
                <a:solidFill>
                  <a:srgbClr val="2F5496"/>
                </a:solidFill>
                <a:latin typeface="Calibri Light" panose="020F0302020204030204" pitchFamily="34" charset="0"/>
              </a:rPr>
              <a:t>Banking &amp; Finance</a:t>
            </a:r>
          </a:p>
        </p:txBody>
      </p:sp>
      <p:sp>
        <p:nvSpPr>
          <p:cNvPr id="3" name="Text Placeholder 2">
            <a:extLst>
              <a:ext uri="{FF2B5EF4-FFF2-40B4-BE49-F238E27FC236}">
                <a16:creationId xmlns:a16="http://schemas.microsoft.com/office/drawing/2014/main" id="{2604642A-95F0-8C8D-0175-BA9835B8EA8A}"/>
              </a:ext>
            </a:extLst>
          </p:cNvPr>
          <p:cNvSpPr>
            <a:spLocks noGrp="1"/>
          </p:cNvSpPr>
          <p:nvPr>
            <p:ph type="body" idx="1"/>
          </p:nvPr>
        </p:nvSpPr>
        <p:spPr/>
        <p:txBody>
          <a:bodyPr/>
          <a:lstStyle/>
          <a:p>
            <a:pPr>
              <a:lnSpc>
                <a:spcPct val="107000"/>
              </a:lnSpc>
              <a:spcAft>
                <a:spcPts val="800"/>
              </a:spcAft>
            </a:pPr>
            <a:r>
              <a:rPr lang="en-GB" sz="1800" kern="100" dirty="0">
                <a:latin typeface="Calibri" panose="020F0502020204030204" pitchFamily="34" charset="0"/>
                <a:ea typeface="Calibri" panose="020F0502020204030204" pitchFamily="34" charset="0"/>
                <a:cs typeface="Arial" panose="020B0604020202020204" pitchFamily="34" charset="0"/>
              </a:rPr>
              <a:t>B</a:t>
            </a:r>
            <a:r>
              <a:rPr lang="en-GB" sz="1800" kern="100" dirty="0">
                <a:effectLst/>
                <a:latin typeface="Calibri" panose="020F0502020204030204" pitchFamily="34" charset="0"/>
                <a:ea typeface="Calibri" panose="020F0502020204030204" pitchFamily="34" charset="0"/>
                <a:cs typeface="Arial" panose="020B0604020202020204" pitchFamily="34" charset="0"/>
              </a:rPr>
              <a:t>anking &amp; Finance: The primary purpose is to provide a secure and efficient means of conducting financial transactions. Example software: Digital banking apps.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Healthcare: The software aims to improve patient care through better data management and remote consultations. Example software: Electronic Health Records (EHR).</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Retail: Enhancing customer experience is the focal point, whether it's online shopping or in-store interactions. Example software: E-commerce platforms.</a:t>
            </a:r>
          </a:p>
          <a:p>
            <a:pPr marR="0" lvl="0" rtl="0"/>
            <a:r>
              <a:rPr lang="en-US" sz="1800" b="0" i="0" u="none" strike="noStrike" kern="100" baseline="0" dirty="0">
                <a:solidFill>
                  <a:srgbClr val="2F5496"/>
                </a:solidFill>
                <a:latin typeface="Calibri Light" panose="020F0302020204030204" pitchFamily="34" charset="0"/>
              </a:rPr>
              <a:t>Algorithmic trading: Real-time, automated trading decisions</a:t>
            </a:r>
          </a:p>
          <a:p>
            <a:pPr marR="0" lvl="0" rtl="0"/>
            <a:r>
              <a:rPr lang="en-US" sz="1800" b="0" i="0" u="none" strike="noStrike" kern="100" baseline="0" dirty="0">
                <a:solidFill>
                  <a:srgbClr val="2F5496"/>
                </a:solidFill>
                <a:latin typeface="Calibri Light" panose="020F0302020204030204" pitchFamily="34" charset="0"/>
              </a:rPr>
              <a:t>Customer service platforms: AI chatbots, FAQs</a:t>
            </a:r>
          </a:p>
          <a:p>
            <a:pPr marR="0" lvl="0" rtl="0"/>
            <a:r>
              <a:rPr lang="en-US" sz="1800" b="0" i="0" u="none" strike="noStrike" kern="100" baseline="0" dirty="0">
                <a:solidFill>
                  <a:srgbClr val="2F5496"/>
                </a:solidFill>
                <a:latin typeface="Calibri Light" panose="020F0302020204030204" pitchFamily="34" charset="0"/>
              </a:rPr>
              <a:t>Digital banking apps: Mobile payments, account management</a:t>
            </a:r>
          </a:p>
          <a:p>
            <a:pPr>
              <a:lnSpc>
                <a:spcPct val="107000"/>
              </a:lnSpc>
              <a:spcAft>
                <a:spcPts val="800"/>
              </a:spcAft>
            </a:pPr>
            <a:endParaRPr lang="en-GB"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026" name="Picture 2" descr="Top 25 core banking software companies and systems">
            <a:extLst>
              <a:ext uri="{FF2B5EF4-FFF2-40B4-BE49-F238E27FC236}">
                <a16:creationId xmlns:a16="http://schemas.microsoft.com/office/drawing/2014/main" id="{BF49FDFB-6E65-D3B2-FAF2-499414D7CD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3252" y="3798662"/>
            <a:ext cx="2847068" cy="2847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769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0A877-D6A2-FA70-722B-1A578D68763D}"/>
              </a:ext>
            </a:extLst>
          </p:cNvPr>
          <p:cNvSpPr>
            <a:spLocks noGrp="1"/>
          </p:cNvSpPr>
          <p:nvPr>
            <p:ph type="title"/>
          </p:nvPr>
        </p:nvSpPr>
        <p:spPr/>
        <p:txBody>
          <a:bodyPr/>
          <a:lstStyle/>
          <a:p>
            <a:pPr marR="0" rtl="0"/>
            <a:r>
              <a:rPr lang="en-US" b="0" i="0" u="none" strike="noStrike" kern="100" baseline="0" dirty="0">
                <a:solidFill>
                  <a:srgbClr val="2F5496"/>
                </a:solidFill>
                <a:latin typeface="Calibri Light" panose="020F0302020204030204" pitchFamily="34" charset="0"/>
              </a:rPr>
              <a:t>Purpose of Software in Banking &amp; Finance</a:t>
            </a:r>
          </a:p>
        </p:txBody>
      </p:sp>
      <p:sp>
        <p:nvSpPr>
          <p:cNvPr id="3" name="Text Placeholder 2">
            <a:extLst>
              <a:ext uri="{FF2B5EF4-FFF2-40B4-BE49-F238E27FC236}">
                <a16:creationId xmlns:a16="http://schemas.microsoft.com/office/drawing/2014/main" id="{CD5F7054-3580-BEBE-C035-32DD54A9B881}"/>
              </a:ext>
            </a:extLst>
          </p:cNvPr>
          <p:cNvSpPr>
            <a:spLocks noGrp="1"/>
          </p:cNvSpPr>
          <p:nvPr>
            <p:ph type="body" idx="1"/>
          </p:nvPr>
        </p:nvSpPr>
        <p:spPr/>
        <p:txBody>
          <a:bodyPr/>
          <a:lstStyle/>
          <a:p>
            <a:pPr marR="0" lvl="0" rtl="0"/>
            <a:r>
              <a:rPr lang="en-US" b="0" i="0" u="none" strike="noStrike" kern="100" baseline="0" dirty="0">
                <a:solidFill>
                  <a:srgbClr val="2F5496"/>
                </a:solidFill>
                <a:latin typeface="Calibri Light" panose="020F0302020204030204" pitchFamily="34" charset="0"/>
              </a:rPr>
              <a:t>Efficient transactions: Speeding up processes</a:t>
            </a:r>
          </a:p>
          <a:p>
            <a:pPr marR="0" lvl="0" rtl="0"/>
            <a:r>
              <a:rPr lang="en-US" b="0" i="0" u="none" strike="noStrike" kern="100" baseline="0" dirty="0">
                <a:solidFill>
                  <a:srgbClr val="2F5496"/>
                </a:solidFill>
                <a:latin typeface="Calibri Light" panose="020F0302020204030204" pitchFamily="34" charset="0"/>
              </a:rPr>
              <a:t>Enhanced security: Encryption and firewalls</a:t>
            </a:r>
          </a:p>
          <a:p>
            <a:pPr marR="0" lvl="0" rtl="0"/>
            <a:r>
              <a:rPr lang="en-US" b="0" i="0" u="none" strike="noStrike" kern="100" baseline="0" dirty="0" err="1">
                <a:solidFill>
                  <a:srgbClr val="2F5496"/>
                </a:solidFill>
                <a:latin typeface="Calibri Light" panose="020F0302020204030204" pitchFamily="34" charset="0"/>
              </a:rPr>
              <a:t>Personalised</a:t>
            </a:r>
            <a:r>
              <a:rPr lang="en-US" b="0" i="0" u="none" strike="noStrike" kern="100" baseline="0" dirty="0">
                <a:solidFill>
                  <a:srgbClr val="2F5496"/>
                </a:solidFill>
                <a:latin typeface="Calibri Light" panose="020F0302020204030204" pitchFamily="34" charset="0"/>
              </a:rPr>
              <a:t> customer experience: Account </a:t>
            </a:r>
            <a:r>
              <a:rPr lang="en-US" b="0" i="0" u="none" strike="noStrike" kern="100" baseline="0" dirty="0" err="1">
                <a:solidFill>
                  <a:srgbClr val="2F5496"/>
                </a:solidFill>
                <a:latin typeface="Calibri Light" panose="020F0302020204030204" pitchFamily="34" charset="0"/>
              </a:rPr>
              <a:t>customisation</a:t>
            </a:r>
            <a:r>
              <a:rPr lang="en-US" b="0" i="0" u="none" strike="noStrike" kern="100" baseline="0" dirty="0">
                <a:solidFill>
                  <a:srgbClr val="2F5496"/>
                </a:solidFill>
                <a:latin typeface="Calibri Light" panose="020F0302020204030204" pitchFamily="34" charset="0"/>
              </a:rPr>
              <a:t>, notifications</a:t>
            </a:r>
          </a:p>
        </p:txBody>
      </p:sp>
      <p:pic>
        <p:nvPicPr>
          <p:cNvPr id="2050" name="Picture 2" descr="Financial Analytics Software for 2022">
            <a:extLst>
              <a:ext uri="{FF2B5EF4-FFF2-40B4-BE49-F238E27FC236}">
                <a16:creationId xmlns:a16="http://schemas.microsoft.com/office/drawing/2014/main" id="{621D3EBE-4D8D-DCD8-2C79-2DA5BB48A3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2689" y="3579359"/>
            <a:ext cx="4918028" cy="2845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777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F593-172D-E52F-91FF-55942B4CB800}"/>
              </a:ext>
            </a:extLst>
          </p:cNvPr>
          <p:cNvSpPr>
            <a:spLocks noGrp="1"/>
          </p:cNvSpPr>
          <p:nvPr>
            <p:ph type="title"/>
          </p:nvPr>
        </p:nvSpPr>
        <p:spPr/>
        <p:txBody>
          <a:bodyPr/>
          <a:lstStyle/>
          <a:p>
            <a:r>
              <a:rPr lang="en-GB" dirty="0"/>
              <a:t>Software in Banking</a:t>
            </a:r>
          </a:p>
        </p:txBody>
      </p:sp>
      <p:pic>
        <p:nvPicPr>
          <p:cNvPr id="4" name="Online Media 3" title="The Future of Banking">
            <a:hlinkClick r:id="" action="ppaction://media"/>
            <a:extLst>
              <a:ext uri="{FF2B5EF4-FFF2-40B4-BE49-F238E27FC236}">
                <a16:creationId xmlns:a16="http://schemas.microsoft.com/office/drawing/2014/main" id="{B54535DD-A907-DBB7-2807-5DF87E5960AB}"/>
              </a:ext>
            </a:extLst>
          </p:cNvPr>
          <p:cNvPicPr>
            <a:picLocks noRot="1" noChangeAspect="1"/>
          </p:cNvPicPr>
          <p:nvPr>
            <a:videoFile r:link="rId1"/>
          </p:nvPr>
        </p:nvPicPr>
        <p:blipFill>
          <a:blip r:embed="rId4"/>
          <a:stretch>
            <a:fillRect/>
          </a:stretch>
        </p:blipFill>
        <p:spPr>
          <a:xfrm>
            <a:off x="1005114" y="1854200"/>
            <a:ext cx="7151007" cy="4040319"/>
          </a:xfrm>
          <a:prstGeom prst="rect">
            <a:avLst/>
          </a:prstGeom>
        </p:spPr>
      </p:pic>
    </p:spTree>
    <p:extLst>
      <p:ext uri="{BB962C8B-B14F-4D97-AF65-F5344CB8AC3E}">
        <p14:creationId xmlns:p14="http://schemas.microsoft.com/office/powerpoint/2010/main" val="153715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09338-145E-B0E5-BE98-9780EF07D951}"/>
              </a:ext>
            </a:extLst>
          </p:cNvPr>
          <p:cNvSpPr>
            <a:spLocks noGrp="1"/>
          </p:cNvSpPr>
          <p:nvPr>
            <p:ph type="title"/>
          </p:nvPr>
        </p:nvSpPr>
        <p:spPr/>
        <p:txBody>
          <a:bodyPr/>
          <a:lstStyle/>
          <a:p>
            <a:pPr marR="0" rtl="0"/>
            <a:r>
              <a:rPr lang="en-GB" b="0" i="0" u="none" strike="noStrike" kern="100" baseline="0" dirty="0">
                <a:solidFill>
                  <a:srgbClr val="2F5496"/>
                </a:solidFill>
                <a:latin typeface="Calibri Light" panose="020F0302020204030204" pitchFamily="34" charset="0"/>
              </a:rPr>
              <a:t>Healthcare</a:t>
            </a:r>
          </a:p>
        </p:txBody>
      </p:sp>
      <p:sp>
        <p:nvSpPr>
          <p:cNvPr id="3" name="Text Placeholder 2">
            <a:extLst>
              <a:ext uri="{FF2B5EF4-FFF2-40B4-BE49-F238E27FC236}">
                <a16:creationId xmlns:a16="http://schemas.microsoft.com/office/drawing/2014/main" id="{256A02F5-4F5E-0345-97D5-B21DB580F344}"/>
              </a:ext>
            </a:extLst>
          </p:cNvPr>
          <p:cNvSpPr>
            <a:spLocks noGrp="1"/>
          </p:cNvSpPr>
          <p:nvPr>
            <p:ph type="body" idx="1"/>
          </p:nvPr>
        </p:nvSpPr>
        <p:spPr/>
        <p:txBody>
          <a:bodyPr/>
          <a:lstStyle/>
          <a:p>
            <a:pPr marR="0" lvl="0" rtl="0"/>
            <a:r>
              <a:rPr lang="en-US" b="0" i="0" u="none" strike="noStrike" kern="100" baseline="0" dirty="0">
                <a:solidFill>
                  <a:srgbClr val="2F5496"/>
                </a:solidFill>
                <a:latin typeface="Calibri Light" panose="020F0302020204030204" pitchFamily="34" charset="0"/>
              </a:rPr>
              <a:t>Patient management systems: Scheduling, billing, and history</a:t>
            </a:r>
          </a:p>
          <a:p>
            <a:pPr marR="0" lvl="0" rtl="0"/>
            <a:r>
              <a:rPr lang="en-US" b="0" i="0" u="none" strike="noStrike" kern="100" baseline="0" dirty="0">
                <a:solidFill>
                  <a:srgbClr val="2F5496"/>
                </a:solidFill>
                <a:latin typeface="Calibri Light" panose="020F0302020204030204" pitchFamily="34" charset="0"/>
              </a:rPr>
              <a:t>Telemedicine platforms: Video consultations, prescriptions</a:t>
            </a:r>
          </a:p>
          <a:p>
            <a:pPr marR="0" lvl="0" rtl="0"/>
            <a:r>
              <a:rPr lang="en-US" b="0" i="0" u="none" strike="noStrike" kern="100" baseline="0" dirty="0">
                <a:solidFill>
                  <a:srgbClr val="2F5496"/>
                </a:solidFill>
                <a:latin typeface="Calibri Light" panose="020F0302020204030204" pitchFamily="34" charset="0"/>
              </a:rPr>
              <a:t>Medical imaging software: MRI, X-rays interpretation</a:t>
            </a:r>
          </a:p>
        </p:txBody>
      </p:sp>
      <p:pic>
        <p:nvPicPr>
          <p:cNvPr id="3074" name="Picture 2" descr="Importance of Health Informatics and Medical Software in Healthcare -  AppStudio">
            <a:extLst>
              <a:ext uri="{FF2B5EF4-FFF2-40B4-BE49-F238E27FC236}">
                <a16:creationId xmlns:a16="http://schemas.microsoft.com/office/drawing/2014/main" id="{F9AA25BA-4FDB-A0B1-7A65-1005290EAE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364" y="3363005"/>
            <a:ext cx="4871357" cy="3249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418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B2633-5188-F40E-82FB-F8F10E417B5A}"/>
              </a:ext>
            </a:extLst>
          </p:cNvPr>
          <p:cNvSpPr>
            <a:spLocks noGrp="1"/>
          </p:cNvSpPr>
          <p:nvPr>
            <p:ph type="title"/>
          </p:nvPr>
        </p:nvSpPr>
        <p:spPr/>
        <p:txBody>
          <a:bodyPr/>
          <a:lstStyle/>
          <a:p>
            <a:pPr marR="0" rtl="0"/>
            <a:r>
              <a:rPr lang="en-US" b="0" i="0" u="none" strike="noStrike" kern="100" baseline="0" dirty="0">
                <a:solidFill>
                  <a:srgbClr val="2F5496"/>
                </a:solidFill>
                <a:latin typeface="Calibri Light" panose="020F0302020204030204" pitchFamily="34" charset="0"/>
              </a:rPr>
              <a:t>Purpose of Software in Healthcare</a:t>
            </a:r>
          </a:p>
        </p:txBody>
      </p:sp>
      <p:sp>
        <p:nvSpPr>
          <p:cNvPr id="3" name="Text Placeholder 2">
            <a:extLst>
              <a:ext uri="{FF2B5EF4-FFF2-40B4-BE49-F238E27FC236}">
                <a16:creationId xmlns:a16="http://schemas.microsoft.com/office/drawing/2014/main" id="{74F695EB-6A7A-8570-3A46-EB1A8BA21A0A}"/>
              </a:ext>
            </a:extLst>
          </p:cNvPr>
          <p:cNvSpPr>
            <a:spLocks noGrp="1"/>
          </p:cNvSpPr>
          <p:nvPr>
            <p:ph type="body" idx="1"/>
          </p:nvPr>
        </p:nvSpPr>
        <p:spPr/>
        <p:txBody>
          <a:bodyPr/>
          <a:lstStyle/>
          <a:p>
            <a:pPr marR="0" lvl="0" rtl="0"/>
            <a:r>
              <a:rPr lang="en-US" b="0" i="0" u="none" strike="noStrike" kern="100" baseline="0" dirty="0">
                <a:solidFill>
                  <a:srgbClr val="2F5496"/>
                </a:solidFill>
                <a:latin typeface="Calibri Light" panose="020F0302020204030204" pitchFamily="34" charset="0"/>
              </a:rPr>
              <a:t>Improved patient care: Accurate and timely diagnosis</a:t>
            </a:r>
          </a:p>
          <a:p>
            <a:pPr marR="0" lvl="0" rtl="0"/>
            <a:r>
              <a:rPr lang="en-US" b="0" i="0" u="none" strike="noStrike" kern="100" baseline="0" dirty="0">
                <a:solidFill>
                  <a:srgbClr val="2F5496"/>
                </a:solidFill>
                <a:latin typeface="Calibri Light" panose="020F0302020204030204" pitchFamily="34" charset="0"/>
              </a:rPr>
              <a:t>Streamlined operations: Reducing admin time</a:t>
            </a:r>
          </a:p>
          <a:p>
            <a:pPr marR="0" lvl="0" rtl="0"/>
            <a:r>
              <a:rPr lang="en-US" b="0" i="0" u="none" strike="noStrike" kern="100" baseline="0" dirty="0">
                <a:solidFill>
                  <a:srgbClr val="2F5496"/>
                </a:solidFill>
                <a:latin typeface="Calibri Light" panose="020F0302020204030204" pitchFamily="34" charset="0"/>
              </a:rPr>
              <a:t>Data-driven decisions: Analytics for patient outcome</a:t>
            </a:r>
          </a:p>
          <a:p>
            <a:pPr marR="0" lvl="0" rtl="0"/>
            <a:endParaRPr lang="en-GB" b="0" i="0" u="none" strike="noStrike" kern="100" baseline="0" dirty="0">
              <a:solidFill>
                <a:srgbClr val="2F5496"/>
              </a:solidFill>
              <a:latin typeface="Times New Roman" panose="02020603050405020304" pitchFamily="18" charset="0"/>
            </a:endParaRPr>
          </a:p>
        </p:txBody>
      </p:sp>
      <p:pic>
        <p:nvPicPr>
          <p:cNvPr id="4098" name="Picture 2" descr="A Comprehensive Guide on Healthcare Software Development to Grow Your  Business">
            <a:extLst>
              <a:ext uri="{FF2B5EF4-FFF2-40B4-BE49-F238E27FC236}">
                <a16:creationId xmlns:a16="http://schemas.microsoft.com/office/drawing/2014/main" id="{BA5619E8-81C1-40E7-CF28-0516CE4B1C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9529" y="3663399"/>
            <a:ext cx="4784271" cy="2513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553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F593-172D-E52F-91FF-55942B4CB800}"/>
              </a:ext>
            </a:extLst>
          </p:cNvPr>
          <p:cNvSpPr>
            <a:spLocks noGrp="1"/>
          </p:cNvSpPr>
          <p:nvPr>
            <p:ph type="title"/>
          </p:nvPr>
        </p:nvSpPr>
        <p:spPr/>
        <p:txBody>
          <a:bodyPr/>
          <a:lstStyle/>
          <a:p>
            <a:r>
              <a:rPr lang="en-GB" dirty="0"/>
              <a:t>Software in Health Care</a:t>
            </a:r>
          </a:p>
        </p:txBody>
      </p:sp>
      <p:pic>
        <p:nvPicPr>
          <p:cNvPr id="3" name="Online Media 2" title="A Complete Guide to Healthcare Software Development | Software Development for Healthcare Industry">
            <a:hlinkClick r:id="" action="ppaction://media"/>
            <a:extLst>
              <a:ext uri="{FF2B5EF4-FFF2-40B4-BE49-F238E27FC236}">
                <a16:creationId xmlns:a16="http://schemas.microsoft.com/office/drawing/2014/main" id="{4477E7DF-1D93-88A3-A910-05235C2D5376}"/>
              </a:ext>
            </a:extLst>
          </p:cNvPr>
          <p:cNvPicPr>
            <a:picLocks noRot="1" noChangeAspect="1"/>
          </p:cNvPicPr>
          <p:nvPr>
            <a:videoFile r:link="rId1"/>
          </p:nvPr>
        </p:nvPicPr>
        <p:blipFill>
          <a:blip r:embed="rId4"/>
          <a:stretch>
            <a:fillRect/>
          </a:stretch>
        </p:blipFill>
        <p:spPr>
          <a:xfrm>
            <a:off x="1045936" y="1690688"/>
            <a:ext cx="7771493" cy="4390894"/>
          </a:xfrm>
          <a:prstGeom prst="rect">
            <a:avLst/>
          </a:prstGeom>
        </p:spPr>
      </p:pic>
    </p:spTree>
    <p:extLst>
      <p:ext uri="{BB962C8B-B14F-4D97-AF65-F5344CB8AC3E}">
        <p14:creationId xmlns:p14="http://schemas.microsoft.com/office/powerpoint/2010/main" val="3609009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0209C-987A-66F7-1436-C2E9CFE00AA0}"/>
              </a:ext>
            </a:extLst>
          </p:cNvPr>
          <p:cNvSpPr>
            <a:spLocks noGrp="1"/>
          </p:cNvSpPr>
          <p:nvPr>
            <p:ph type="title"/>
          </p:nvPr>
        </p:nvSpPr>
        <p:spPr/>
        <p:txBody>
          <a:bodyPr/>
          <a:lstStyle/>
          <a:p>
            <a:pPr marR="0" rtl="0"/>
            <a:r>
              <a:rPr lang="en-GB" b="0" i="0" u="none" strike="noStrike" kern="100" baseline="0" dirty="0">
                <a:solidFill>
                  <a:srgbClr val="2F5496"/>
                </a:solidFill>
                <a:latin typeface="Calibri Light" panose="020F0302020204030204" pitchFamily="34" charset="0"/>
              </a:rPr>
              <a:t>Retail</a:t>
            </a:r>
          </a:p>
        </p:txBody>
      </p:sp>
      <p:sp>
        <p:nvSpPr>
          <p:cNvPr id="3" name="Text Placeholder 2">
            <a:extLst>
              <a:ext uri="{FF2B5EF4-FFF2-40B4-BE49-F238E27FC236}">
                <a16:creationId xmlns:a16="http://schemas.microsoft.com/office/drawing/2014/main" id="{0F7491CB-D8FF-259D-DFA0-C0102C25DE3E}"/>
              </a:ext>
            </a:extLst>
          </p:cNvPr>
          <p:cNvSpPr>
            <a:spLocks noGrp="1"/>
          </p:cNvSpPr>
          <p:nvPr>
            <p:ph type="body" idx="1"/>
          </p:nvPr>
        </p:nvSpPr>
        <p:spPr/>
        <p:txBody>
          <a:bodyPr/>
          <a:lstStyle/>
          <a:p>
            <a:pPr marR="0" lvl="0" rtl="0"/>
            <a:r>
              <a:rPr lang="en-US" b="0" i="0" u="none" strike="noStrike" kern="100" baseline="0" dirty="0">
                <a:solidFill>
                  <a:srgbClr val="2F5496"/>
                </a:solidFill>
                <a:latin typeface="Calibri Light" panose="020F0302020204030204" pitchFamily="34" charset="0"/>
              </a:rPr>
              <a:t>E-commerce platforms: Online shopping portals</a:t>
            </a:r>
          </a:p>
          <a:p>
            <a:pPr marR="0" lvl="0" rtl="0"/>
            <a:r>
              <a:rPr lang="en-US" b="0" i="0" u="none" strike="noStrike" kern="100" baseline="0" dirty="0">
                <a:solidFill>
                  <a:srgbClr val="2F5496"/>
                </a:solidFill>
                <a:latin typeface="Calibri Light" panose="020F0302020204030204" pitchFamily="34" charset="0"/>
              </a:rPr>
              <a:t>Inventory management systems: Real-time stock updates</a:t>
            </a:r>
          </a:p>
          <a:p>
            <a:pPr marR="0" lvl="0" rtl="0"/>
            <a:r>
              <a:rPr lang="en-US" b="0" i="0" u="none" strike="noStrike" kern="100" baseline="0" dirty="0">
                <a:solidFill>
                  <a:srgbClr val="2F5496"/>
                </a:solidFill>
                <a:latin typeface="Calibri Light" panose="020F0302020204030204" pitchFamily="34" charset="0"/>
              </a:rPr>
              <a:t>Customer relationship management (CRM): Customer data and communication </a:t>
            </a:r>
          </a:p>
        </p:txBody>
      </p:sp>
      <p:pic>
        <p:nvPicPr>
          <p:cNvPr id="5122" name="Picture 2" descr="Building a Custom Software Solution for the Retail Industry">
            <a:extLst>
              <a:ext uri="{FF2B5EF4-FFF2-40B4-BE49-F238E27FC236}">
                <a16:creationId xmlns:a16="http://schemas.microsoft.com/office/drawing/2014/main" id="{A49666E2-799C-38F4-6DCD-EF88FFD873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4792" y="3556756"/>
            <a:ext cx="5285014" cy="2936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717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23F9-A213-765E-50D8-E64ED0E8DC6D}"/>
              </a:ext>
            </a:extLst>
          </p:cNvPr>
          <p:cNvSpPr>
            <a:spLocks noGrp="1"/>
          </p:cNvSpPr>
          <p:nvPr>
            <p:ph type="title"/>
          </p:nvPr>
        </p:nvSpPr>
        <p:spPr/>
        <p:txBody>
          <a:bodyPr/>
          <a:lstStyle/>
          <a:p>
            <a:pPr marR="0" rtl="0"/>
            <a:r>
              <a:rPr lang="en-US" b="0" i="0" u="none" strike="noStrike" kern="100" baseline="0" dirty="0">
                <a:solidFill>
                  <a:srgbClr val="2F5496"/>
                </a:solidFill>
                <a:latin typeface="Calibri Light" panose="020F0302020204030204" pitchFamily="34" charset="0"/>
              </a:rPr>
              <a:t>Purpose of Software in Retail</a:t>
            </a:r>
          </a:p>
        </p:txBody>
      </p:sp>
      <p:sp>
        <p:nvSpPr>
          <p:cNvPr id="3" name="Text Placeholder 2">
            <a:extLst>
              <a:ext uri="{FF2B5EF4-FFF2-40B4-BE49-F238E27FC236}">
                <a16:creationId xmlns:a16="http://schemas.microsoft.com/office/drawing/2014/main" id="{7436F624-5C9F-E6B7-EC11-4F06B2C4EFA8}"/>
              </a:ext>
            </a:extLst>
          </p:cNvPr>
          <p:cNvSpPr>
            <a:spLocks noGrp="1"/>
          </p:cNvSpPr>
          <p:nvPr>
            <p:ph type="body" idx="1"/>
          </p:nvPr>
        </p:nvSpPr>
        <p:spPr/>
        <p:txBody>
          <a:bodyPr/>
          <a:lstStyle/>
          <a:p>
            <a:pPr marR="0" lvl="0" rtl="0"/>
            <a:r>
              <a:rPr lang="en-US" b="0" i="0" u="none" strike="noStrike" kern="100" baseline="0" dirty="0">
                <a:solidFill>
                  <a:srgbClr val="2F5496"/>
                </a:solidFill>
                <a:latin typeface="Calibri Light" panose="020F0302020204030204" pitchFamily="34" charset="0"/>
              </a:rPr>
              <a:t>Enhanced shopping experience: User-friendly interfaces, quick checkouts</a:t>
            </a:r>
          </a:p>
          <a:p>
            <a:pPr marR="0" lvl="0" rtl="0"/>
            <a:r>
              <a:rPr lang="en-US" b="0" i="0" u="none" strike="noStrike" kern="100" baseline="0" dirty="0">
                <a:solidFill>
                  <a:srgbClr val="2F5496"/>
                </a:solidFill>
                <a:latin typeface="Calibri Light" panose="020F0302020204030204" pitchFamily="34" charset="0"/>
              </a:rPr>
              <a:t>Efficient stock management: Automated reordering</a:t>
            </a:r>
          </a:p>
          <a:p>
            <a:pPr marR="0" lvl="0" rtl="0"/>
            <a:r>
              <a:rPr lang="en-US" b="0" i="0" u="none" strike="noStrike" kern="100" baseline="0" dirty="0">
                <a:solidFill>
                  <a:srgbClr val="2F5496"/>
                </a:solidFill>
                <a:latin typeface="Calibri Light" panose="020F0302020204030204" pitchFamily="34" charset="0"/>
              </a:rPr>
              <a:t>Data-driven marketing: </a:t>
            </a:r>
            <a:r>
              <a:rPr lang="en-US" b="0" i="0" u="none" strike="noStrike" kern="100" baseline="0" dirty="0" err="1">
                <a:solidFill>
                  <a:srgbClr val="2F5496"/>
                </a:solidFill>
                <a:latin typeface="Calibri Light" panose="020F0302020204030204" pitchFamily="34" charset="0"/>
              </a:rPr>
              <a:t>Personalised</a:t>
            </a:r>
            <a:r>
              <a:rPr lang="en-US" b="0" i="0" u="none" strike="noStrike" kern="100" baseline="0" dirty="0">
                <a:solidFill>
                  <a:srgbClr val="2F5496"/>
                </a:solidFill>
                <a:latin typeface="Calibri Light" panose="020F0302020204030204" pitchFamily="34" charset="0"/>
              </a:rPr>
              <a:t> ads and promotions</a:t>
            </a:r>
          </a:p>
        </p:txBody>
      </p:sp>
      <p:pic>
        <p:nvPicPr>
          <p:cNvPr id="6" name="Picture 5">
            <a:extLst>
              <a:ext uri="{FF2B5EF4-FFF2-40B4-BE49-F238E27FC236}">
                <a16:creationId xmlns:a16="http://schemas.microsoft.com/office/drawing/2014/main" id="{5E2A8CDB-94BA-9E94-E00E-939AB210C6A9}"/>
              </a:ext>
            </a:extLst>
          </p:cNvPr>
          <p:cNvPicPr>
            <a:picLocks noChangeAspect="1"/>
          </p:cNvPicPr>
          <p:nvPr/>
        </p:nvPicPr>
        <p:blipFill>
          <a:blip r:embed="rId3"/>
          <a:stretch>
            <a:fillRect/>
          </a:stretch>
        </p:blipFill>
        <p:spPr>
          <a:xfrm>
            <a:off x="6173605" y="3682772"/>
            <a:ext cx="5265876" cy="2629128"/>
          </a:xfrm>
          <a:prstGeom prst="rect">
            <a:avLst/>
          </a:prstGeom>
        </p:spPr>
      </p:pic>
    </p:spTree>
    <p:extLst>
      <p:ext uri="{BB962C8B-B14F-4D97-AF65-F5344CB8AC3E}">
        <p14:creationId xmlns:p14="http://schemas.microsoft.com/office/powerpoint/2010/main" val="1594468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F593-172D-E52F-91FF-55942B4CB800}"/>
              </a:ext>
            </a:extLst>
          </p:cNvPr>
          <p:cNvSpPr>
            <a:spLocks noGrp="1"/>
          </p:cNvSpPr>
          <p:nvPr>
            <p:ph type="title"/>
          </p:nvPr>
        </p:nvSpPr>
        <p:spPr/>
        <p:txBody>
          <a:bodyPr/>
          <a:lstStyle/>
          <a:p>
            <a:r>
              <a:rPr lang="en-GB" dirty="0"/>
              <a:t>Software in Retail</a:t>
            </a:r>
          </a:p>
        </p:txBody>
      </p:sp>
      <p:pic>
        <p:nvPicPr>
          <p:cNvPr id="4" name="Online Media 3" title="ERP for Retail Industry 👉Best ERP Software for Retail Industry">
            <a:hlinkClick r:id="" action="ppaction://media"/>
            <a:extLst>
              <a:ext uri="{FF2B5EF4-FFF2-40B4-BE49-F238E27FC236}">
                <a16:creationId xmlns:a16="http://schemas.microsoft.com/office/drawing/2014/main" id="{02882C80-0FCA-6BF2-20FC-2F0DCB2879AC}"/>
              </a:ext>
            </a:extLst>
          </p:cNvPr>
          <p:cNvPicPr>
            <a:picLocks noRot="1" noChangeAspect="1"/>
          </p:cNvPicPr>
          <p:nvPr>
            <a:videoFile r:link="rId1"/>
          </p:nvPr>
        </p:nvPicPr>
        <p:blipFill>
          <a:blip r:embed="rId4"/>
          <a:stretch>
            <a:fillRect/>
          </a:stretch>
        </p:blipFill>
        <p:spPr>
          <a:xfrm>
            <a:off x="838200" y="1535793"/>
            <a:ext cx="8289471" cy="4683551"/>
          </a:xfrm>
          <a:prstGeom prst="rect">
            <a:avLst/>
          </a:prstGeom>
        </p:spPr>
      </p:pic>
    </p:spTree>
    <p:extLst>
      <p:ext uri="{BB962C8B-B14F-4D97-AF65-F5344CB8AC3E}">
        <p14:creationId xmlns:p14="http://schemas.microsoft.com/office/powerpoint/2010/main" val="91706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32B04-8F25-E3C7-2766-53F2D0B3790B}"/>
              </a:ext>
            </a:extLst>
          </p:cNvPr>
          <p:cNvSpPr>
            <a:spLocks noGrp="1"/>
          </p:cNvSpPr>
          <p:nvPr>
            <p:ph type="title"/>
          </p:nvPr>
        </p:nvSpPr>
        <p:spPr/>
        <p:txBody>
          <a:bodyPr/>
          <a:lstStyle/>
          <a:p>
            <a:pPr marR="0" rtl="0"/>
            <a:r>
              <a:rPr lang="en-GB" b="0" i="0" u="none" strike="noStrike" kern="100" baseline="0" dirty="0">
                <a:solidFill>
                  <a:srgbClr val="2F5496"/>
                </a:solidFill>
                <a:latin typeface="Calibri Light" panose="020F0302020204030204" pitchFamily="34" charset="0"/>
              </a:rPr>
              <a:t>Classification – B2B vs. B2C</a:t>
            </a:r>
          </a:p>
        </p:txBody>
      </p:sp>
      <p:sp>
        <p:nvSpPr>
          <p:cNvPr id="3" name="Text Placeholder 2">
            <a:extLst>
              <a:ext uri="{FF2B5EF4-FFF2-40B4-BE49-F238E27FC236}">
                <a16:creationId xmlns:a16="http://schemas.microsoft.com/office/drawing/2014/main" id="{85D14754-5826-8785-F017-1B82087FA462}"/>
              </a:ext>
            </a:extLst>
          </p:cNvPr>
          <p:cNvSpPr>
            <a:spLocks noGrp="1"/>
          </p:cNvSpPr>
          <p:nvPr>
            <p:ph type="body" idx="1"/>
          </p:nvPr>
        </p:nvSpPr>
        <p:spPr>
          <a:xfrm>
            <a:off x="838200" y="1825625"/>
            <a:ext cx="5138057" cy="4351338"/>
          </a:xfrm>
        </p:spPr>
        <p:txBody>
          <a:bodyPr/>
          <a:lstStyle/>
          <a:p>
            <a:pPr marR="0" lvl="0" rtl="0"/>
            <a:r>
              <a:rPr lang="en-US" b="0" i="0" u="none" strike="noStrike" kern="100" baseline="0" dirty="0">
                <a:solidFill>
                  <a:srgbClr val="2F5496"/>
                </a:solidFill>
                <a:latin typeface="Calibri Light" panose="020F0302020204030204" pitchFamily="34" charset="0"/>
              </a:rPr>
              <a:t>Definition: B2B (Business-to-Business): Software aimed at enterprise solutions</a:t>
            </a:r>
          </a:p>
          <a:p>
            <a:pPr marR="0" lvl="0" rtl="0"/>
            <a:r>
              <a:rPr lang="en-US" b="0" i="0" u="none" strike="noStrike" kern="100" baseline="0" dirty="0">
                <a:solidFill>
                  <a:srgbClr val="2F5496"/>
                </a:solidFill>
                <a:latin typeface="Calibri Light" panose="020F0302020204030204" pitchFamily="34" charset="0"/>
              </a:rPr>
              <a:t>Definition: B2C (Business-to-Consumer): Software designed for end-users</a:t>
            </a:r>
          </a:p>
        </p:txBody>
      </p:sp>
      <p:pic>
        <p:nvPicPr>
          <p:cNvPr id="7170" name="Picture 2" descr="B2B vs B2C Marketing: 5 Differences Every Marketer Needs to Know">
            <a:extLst>
              <a:ext uri="{FF2B5EF4-FFF2-40B4-BE49-F238E27FC236}">
                <a16:creationId xmlns:a16="http://schemas.microsoft.com/office/drawing/2014/main" id="{9EBCF22D-441A-461F-FA6E-447E79A29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1714" y="1910556"/>
            <a:ext cx="5337835" cy="3828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931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85E5-F99B-D520-B040-4A9C3A8942FF}"/>
              </a:ext>
            </a:extLst>
          </p:cNvPr>
          <p:cNvSpPr>
            <a:spLocks noGrp="1"/>
          </p:cNvSpPr>
          <p:nvPr>
            <p:ph type="title"/>
          </p:nvPr>
        </p:nvSpPr>
        <p:spPr/>
        <p:txBody>
          <a:bodyPr/>
          <a:lstStyle/>
          <a:p>
            <a:pPr marR="0" rtl="0"/>
            <a:r>
              <a:rPr lang="en-GB" b="0" i="0" u="none" strike="noStrike" kern="100" baseline="0" dirty="0">
                <a:solidFill>
                  <a:srgbClr val="2F5496"/>
                </a:solidFill>
                <a:latin typeface="Calibri Light" panose="020F0302020204030204" pitchFamily="34" charset="0"/>
              </a:rPr>
              <a:t>Objectives</a:t>
            </a:r>
            <a:endParaRPr lang="en-GB" b="0" i="0" u="none" strike="noStrike" kern="100" baseline="0" dirty="0">
              <a:solidFill>
                <a:srgbClr val="2F5496"/>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3EFD33FE-B570-7152-CD9D-E7A4C16D792A}"/>
              </a:ext>
            </a:extLst>
          </p:cNvPr>
          <p:cNvSpPr>
            <a:spLocks noGrp="1"/>
          </p:cNvSpPr>
          <p:nvPr>
            <p:ph type="body" idx="1"/>
          </p:nvPr>
        </p:nvSpPr>
        <p:spPr/>
        <p:txBody>
          <a:bodyPr>
            <a:normAutofit/>
          </a:bodyPr>
          <a:lstStyle/>
          <a:p>
            <a:r>
              <a:rPr lang="en-GB" dirty="0"/>
              <a:t>Describe What SOFTWARE is, and What SOFTWARE DEVELOPMENT is.</a:t>
            </a:r>
          </a:p>
          <a:p>
            <a:r>
              <a:rPr lang="en-GB" dirty="0"/>
              <a:t>Describe the major TYPES of software.</a:t>
            </a:r>
            <a:endParaRPr lang="en-US" i="0" u="none" strike="noStrike" kern="100" baseline="0" dirty="0"/>
          </a:p>
          <a:p>
            <a:pPr marR="0" lvl="0" rtl="0"/>
            <a:r>
              <a:rPr lang="en-US" i="0" u="none" strike="noStrike" kern="100" baseline="0" dirty="0"/>
              <a:t>Overview of Software in Industries</a:t>
            </a:r>
          </a:p>
          <a:p>
            <a:pPr marR="0" lvl="0" rtl="0"/>
            <a:r>
              <a:rPr lang="en-GB" i="0" u="none" strike="noStrike" kern="100" baseline="0" dirty="0"/>
              <a:t>Classification: B2B vs. B2C</a:t>
            </a:r>
          </a:p>
          <a:p>
            <a:r>
              <a:rPr lang="en-GB" sz="2800" kern="100" dirty="0">
                <a:effectLst/>
                <a:ea typeface="Calibri" panose="020F0502020204030204" pitchFamily="34" charset="0"/>
                <a:cs typeface="Arial" panose="020B0604020202020204" pitchFamily="34" charset="0"/>
              </a:rPr>
              <a:t>Describe the roles within the software development teams and the tasks they perform</a:t>
            </a:r>
          </a:p>
          <a:p>
            <a:pPr marR="0" lvl="0" rtl="0"/>
            <a:endParaRPr lang="en-GB" b="0" i="0" u="none" strike="noStrike" kern="100" baseline="0" dirty="0">
              <a:solidFill>
                <a:srgbClr val="2F5496"/>
              </a:solidFill>
              <a:latin typeface="Calibri Light" panose="020F0302020204030204" pitchFamily="34" charset="0"/>
            </a:endParaRPr>
          </a:p>
        </p:txBody>
      </p:sp>
    </p:spTree>
    <p:extLst>
      <p:ext uri="{BB962C8B-B14F-4D97-AF65-F5344CB8AC3E}">
        <p14:creationId xmlns:p14="http://schemas.microsoft.com/office/powerpoint/2010/main" val="1456762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1695-8EBB-86FD-CF85-BB3BC86B1E89}"/>
              </a:ext>
            </a:extLst>
          </p:cNvPr>
          <p:cNvSpPr>
            <a:spLocks noGrp="1"/>
          </p:cNvSpPr>
          <p:nvPr>
            <p:ph type="title"/>
          </p:nvPr>
        </p:nvSpPr>
        <p:spPr/>
        <p:txBody>
          <a:bodyPr/>
          <a:lstStyle/>
          <a:p>
            <a:pPr marR="0" rtl="0"/>
            <a:r>
              <a:rPr lang="en-US" b="0" i="0" u="none" strike="noStrike" kern="100" baseline="0" dirty="0">
                <a:solidFill>
                  <a:srgbClr val="2F5496"/>
                </a:solidFill>
                <a:latin typeface="Calibri Light" panose="020F0302020204030204" pitchFamily="34" charset="0"/>
              </a:rPr>
              <a:t>Software in Banking - B2B or B2C?</a:t>
            </a:r>
          </a:p>
        </p:txBody>
      </p:sp>
      <p:sp>
        <p:nvSpPr>
          <p:cNvPr id="3" name="Text Placeholder 2">
            <a:extLst>
              <a:ext uri="{FF2B5EF4-FFF2-40B4-BE49-F238E27FC236}">
                <a16:creationId xmlns:a16="http://schemas.microsoft.com/office/drawing/2014/main" id="{6A5042A5-C1F3-5296-5BC1-A4979B3CB9D4}"/>
              </a:ext>
            </a:extLst>
          </p:cNvPr>
          <p:cNvSpPr>
            <a:spLocks noGrp="1"/>
          </p:cNvSpPr>
          <p:nvPr>
            <p:ph type="body" idx="1"/>
          </p:nvPr>
        </p:nvSpPr>
        <p:spPr/>
        <p:txBody>
          <a:bodyPr/>
          <a:lstStyle/>
          <a:p>
            <a:pPr marR="0" lvl="0" rtl="0"/>
            <a:r>
              <a:rPr lang="en-US" b="0" i="0" u="none" strike="noStrike" kern="100" baseline="0" dirty="0">
                <a:solidFill>
                  <a:srgbClr val="2F5496"/>
                </a:solidFill>
                <a:latin typeface="Calibri Light" panose="020F0302020204030204" pitchFamily="34" charset="0"/>
              </a:rPr>
              <a:t>Digital banking apps: B2C – User-facing apps for daily banking</a:t>
            </a:r>
          </a:p>
          <a:p>
            <a:pPr marR="0" lvl="0" rtl="0"/>
            <a:r>
              <a:rPr lang="en-US" b="0" i="0" u="none" strike="noStrike" kern="100" baseline="0" dirty="0">
                <a:solidFill>
                  <a:srgbClr val="2F5496"/>
                </a:solidFill>
                <a:latin typeface="Calibri Light" panose="020F0302020204030204" pitchFamily="34" charset="0"/>
              </a:rPr>
              <a:t>Algorithmic trading platforms: B2B – Used by financial institutions</a:t>
            </a:r>
          </a:p>
        </p:txBody>
      </p:sp>
      <p:pic>
        <p:nvPicPr>
          <p:cNvPr id="8194" name="Picture 2" descr="Mobile Recharge and Bill Payments with B2B and B2C Software Solutions">
            <a:extLst>
              <a:ext uri="{FF2B5EF4-FFF2-40B4-BE49-F238E27FC236}">
                <a16:creationId xmlns:a16="http://schemas.microsoft.com/office/drawing/2014/main" id="{095AC4DD-BE30-A842-EAA5-D4EAFD7324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554" y="3146199"/>
            <a:ext cx="8312953" cy="3030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794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F6B1-CFF7-8250-DD68-588A6DC313CA}"/>
              </a:ext>
            </a:extLst>
          </p:cNvPr>
          <p:cNvSpPr>
            <a:spLocks noGrp="1"/>
          </p:cNvSpPr>
          <p:nvPr>
            <p:ph type="title"/>
          </p:nvPr>
        </p:nvSpPr>
        <p:spPr/>
        <p:txBody>
          <a:bodyPr/>
          <a:lstStyle/>
          <a:p>
            <a:pPr marR="0" rtl="0"/>
            <a:r>
              <a:rPr lang="en-US" b="0" i="0" u="none" strike="noStrike" kern="100" baseline="0" dirty="0">
                <a:solidFill>
                  <a:srgbClr val="2F5496"/>
                </a:solidFill>
                <a:latin typeface="Calibri Light" panose="020F0302020204030204" pitchFamily="34" charset="0"/>
              </a:rPr>
              <a:t>Software in Healthcare - B2B or B2C?</a:t>
            </a:r>
          </a:p>
        </p:txBody>
      </p:sp>
      <p:sp>
        <p:nvSpPr>
          <p:cNvPr id="3" name="Text Placeholder 2">
            <a:extLst>
              <a:ext uri="{FF2B5EF4-FFF2-40B4-BE49-F238E27FC236}">
                <a16:creationId xmlns:a16="http://schemas.microsoft.com/office/drawing/2014/main" id="{66951EF1-46E7-9AD2-0163-376274E5558E}"/>
              </a:ext>
            </a:extLst>
          </p:cNvPr>
          <p:cNvSpPr>
            <a:spLocks noGrp="1"/>
          </p:cNvSpPr>
          <p:nvPr>
            <p:ph type="body" idx="1"/>
          </p:nvPr>
        </p:nvSpPr>
        <p:spPr>
          <a:xfrm>
            <a:off x="895350" y="1417411"/>
            <a:ext cx="10515600" cy="4351338"/>
          </a:xfrm>
        </p:spPr>
        <p:txBody>
          <a:bodyPr/>
          <a:lstStyle/>
          <a:p>
            <a:pPr marR="0" lvl="0" rtl="0"/>
            <a:r>
              <a:rPr lang="en-US" b="0" i="0" u="none" strike="noStrike" kern="100" baseline="0" dirty="0">
                <a:solidFill>
                  <a:srgbClr val="2F5496"/>
                </a:solidFill>
                <a:latin typeface="Calibri Light" panose="020F0302020204030204" pitchFamily="34" charset="0"/>
              </a:rPr>
              <a:t>Telemedicine platforms: B2C – Direct consultations with patients</a:t>
            </a:r>
          </a:p>
          <a:p>
            <a:pPr marR="0" lvl="0" rtl="0"/>
            <a:r>
              <a:rPr lang="en-US" b="0" i="0" u="none" strike="noStrike" kern="100" baseline="0" dirty="0">
                <a:solidFill>
                  <a:srgbClr val="2F5496"/>
                </a:solidFill>
                <a:latin typeface="Calibri Light" panose="020F0302020204030204" pitchFamily="34" charset="0"/>
              </a:rPr>
              <a:t>Medical imaging software: B2B – Used by healthcare providers for diagnostics</a:t>
            </a:r>
          </a:p>
        </p:txBody>
      </p:sp>
      <p:pic>
        <p:nvPicPr>
          <p:cNvPr id="9218" name="Picture 2" descr="Digital Health Market Size, Trends and Industry Statistics, 2031">
            <a:extLst>
              <a:ext uri="{FF2B5EF4-FFF2-40B4-BE49-F238E27FC236}">
                <a16:creationId xmlns:a16="http://schemas.microsoft.com/office/drawing/2014/main" id="{70AFCC3A-A401-1F09-645F-355DDB91E0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7968" y="2800351"/>
            <a:ext cx="61912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049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109E-6104-1A62-24D8-A6E364235327}"/>
              </a:ext>
            </a:extLst>
          </p:cNvPr>
          <p:cNvSpPr>
            <a:spLocks noGrp="1"/>
          </p:cNvSpPr>
          <p:nvPr>
            <p:ph type="title"/>
          </p:nvPr>
        </p:nvSpPr>
        <p:spPr/>
        <p:txBody>
          <a:bodyPr/>
          <a:lstStyle/>
          <a:p>
            <a:pPr marR="0" rtl="0"/>
            <a:r>
              <a:rPr lang="en-US" b="0" i="0" u="none" strike="noStrike" kern="100" baseline="0" dirty="0">
                <a:solidFill>
                  <a:srgbClr val="2F5496"/>
                </a:solidFill>
                <a:latin typeface="Calibri Light" panose="020F0302020204030204" pitchFamily="34" charset="0"/>
              </a:rPr>
              <a:t>Software in Retail - B2B or B2C?</a:t>
            </a:r>
          </a:p>
        </p:txBody>
      </p:sp>
      <p:sp>
        <p:nvSpPr>
          <p:cNvPr id="3" name="Text Placeholder 2">
            <a:extLst>
              <a:ext uri="{FF2B5EF4-FFF2-40B4-BE49-F238E27FC236}">
                <a16:creationId xmlns:a16="http://schemas.microsoft.com/office/drawing/2014/main" id="{A4024E12-5BD9-9FB2-08D3-7A65A1D42A6F}"/>
              </a:ext>
            </a:extLst>
          </p:cNvPr>
          <p:cNvSpPr>
            <a:spLocks noGrp="1"/>
          </p:cNvSpPr>
          <p:nvPr>
            <p:ph type="body" idx="1"/>
          </p:nvPr>
        </p:nvSpPr>
        <p:spPr>
          <a:xfrm>
            <a:off x="838200" y="1874611"/>
            <a:ext cx="3799114" cy="3824060"/>
          </a:xfrm>
        </p:spPr>
        <p:txBody>
          <a:bodyPr>
            <a:normAutofit/>
          </a:bodyPr>
          <a:lstStyle/>
          <a:p>
            <a:pPr marR="0" lvl="0" rtl="0"/>
            <a:r>
              <a:rPr lang="en-US" b="0" i="0" u="none" strike="noStrike" kern="100" baseline="0" dirty="0">
                <a:solidFill>
                  <a:srgbClr val="2F5496"/>
                </a:solidFill>
                <a:latin typeface="Calibri Light" panose="020F0302020204030204" pitchFamily="34" charset="0"/>
              </a:rPr>
              <a:t>E-commerce platforms: B2C – Direct-to-customer sales portals</a:t>
            </a:r>
          </a:p>
          <a:p>
            <a:pPr marR="0" lvl="0" rtl="0"/>
            <a:r>
              <a:rPr lang="en-US" b="0" i="0" u="none" strike="noStrike" kern="100" baseline="0" dirty="0">
                <a:solidFill>
                  <a:srgbClr val="2F5496"/>
                </a:solidFill>
                <a:latin typeface="Calibri Light" panose="020F0302020204030204" pitchFamily="34" charset="0"/>
              </a:rPr>
              <a:t>Inventory management systems: B2B – Used for stock control by retailers</a:t>
            </a:r>
          </a:p>
        </p:txBody>
      </p:sp>
      <p:pic>
        <p:nvPicPr>
          <p:cNvPr id="10244" name="Picture 4" descr="Why B2C e-Commerce Platform won't work for B2B | Edistera">
            <a:extLst>
              <a:ext uri="{FF2B5EF4-FFF2-40B4-BE49-F238E27FC236}">
                <a16:creationId xmlns:a16="http://schemas.microsoft.com/office/drawing/2014/main" id="{8C38EF29-7F26-828D-89AB-78EF77EDD8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7579" y="1598839"/>
            <a:ext cx="7025885" cy="4156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078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C08B6-2701-F6D1-BA15-29407D2B7480}"/>
              </a:ext>
            </a:extLst>
          </p:cNvPr>
          <p:cNvSpPr>
            <a:spLocks noGrp="1"/>
          </p:cNvSpPr>
          <p:nvPr>
            <p:ph type="title"/>
          </p:nvPr>
        </p:nvSpPr>
        <p:spPr/>
        <p:txBody>
          <a:bodyPr/>
          <a:lstStyle/>
          <a:p>
            <a:pPr marR="0" rtl="0"/>
            <a:r>
              <a:rPr lang="en-GB" b="0" i="0" u="none" strike="noStrike" kern="100" baseline="0" dirty="0">
                <a:solidFill>
                  <a:srgbClr val="2F5496"/>
                </a:solidFill>
                <a:latin typeface="Calibri Light" panose="020F0302020204030204" pitchFamily="34" charset="0"/>
              </a:rPr>
              <a:t>Group Activity</a:t>
            </a:r>
          </a:p>
        </p:txBody>
      </p:sp>
      <p:sp>
        <p:nvSpPr>
          <p:cNvPr id="3" name="Text Placeholder 2">
            <a:extLst>
              <a:ext uri="{FF2B5EF4-FFF2-40B4-BE49-F238E27FC236}">
                <a16:creationId xmlns:a16="http://schemas.microsoft.com/office/drawing/2014/main" id="{7C7B40EE-DAC4-A9A7-E7C0-F71D9948510F}"/>
              </a:ext>
            </a:extLst>
          </p:cNvPr>
          <p:cNvSpPr>
            <a:spLocks noGrp="1"/>
          </p:cNvSpPr>
          <p:nvPr>
            <p:ph type="body" idx="1"/>
          </p:nvPr>
        </p:nvSpPr>
        <p:spPr/>
        <p:txBody>
          <a:bodyPr/>
          <a:lstStyle/>
          <a:p>
            <a:r>
              <a:rPr lang="en-GB" sz="3600" kern="100" dirty="0">
                <a:effectLst/>
                <a:latin typeface="Calibri" panose="020F0502020204030204" pitchFamily="34" charset="0"/>
                <a:ea typeface="Calibri" panose="020F0502020204030204" pitchFamily="34" charset="0"/>
                <a:cs typeface="Arial" panose="020B0604020202020204" pitchFamily="34" charset="0"/>
              </a:rPr>
              <a:t>Each group will pick one real-world case study involving software from either Banking and finance, Healthcare, or Retail. Discuss and identify whether the software involved is B2B or B2C, and prepare to share your analysis with the class.</a:t>
            </a:r>
          </a:p>
          <a:p>
            <a:pPr marR="0" lvl="0" rtl="0"/>
            <a:endParaRPr lang="en-US" b="0" i="0" u="none" strike="noStrike" kern="100" baseline="0" dirty="0">
              <a:solidFill>
                <a:srgbClr val="2F5496"/>
              </a:solidFill>
              <a:latin typeface="Calibri Light" panose="020F0302020204030204" pitchFamily="34" charset="0"/>
            </a:endParaRPr>
          </a:p>
          <a:p>
            <a:pPr marR="0" lvl="0" rtl="0"/>
            <a:endParaRPr lang="en-GB" b="0" i="0" u="none" strike="noStrike" kern="100" baseline="0" dirty="0">
              <a:solidFill>
                <a:srgbClr val="2F5496"/>
              </a:solidFill>
              <a:latin typeface="Calibri Light" panose="020F0302020204030204" pitchFamily="34" charset="0"/>
            </a:endParaRPr>
          </a:p>
        </p:txBody>
      </p:sp>
    </p:spTree>
    <p:extLst>
      <p:ext uri="{BB962C8B-B14F-4D97-AF65-F5344CB8AC3E}">
        <p14:creationId xmlns:p14="http://schemas.microsoft.com/office/powerpoint/2010/main" val="2306122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26DBA-9048-4F39-68A7-C37EE8EBBDF0}"/>
              </a:ext>
            </a:extLst>
          </p:cNvPr>
          <p:cNvSpPr>
            <a:spLocks noGrp="1"/>
          </p:cNvSpPr>
          <p:nvPr>
            <p:ph type="title"/>
          </p:nvPr>
        </p:nvSpPr>
        <p:spPr/>
        <p:txBody>
          <a:bodyPr/>
          <a:lstStyle/>
          <a:p>
            <a:pPr marR="0" rtl="0"/>
            <a:r>
              <a:rPr lang="en-GB" b="0" i="0" u="none" strike="noStrike" kern="100" baseline="0" dirty="0">
                <a:solidFill>
                  <a:srgbClr val="2F5496"/>
                </a:solidFill>
                <a:latin typeface="Calibri Light" panose="020F0302020204030204" pitchFamily="34" charset="0"/>
              </a:rPr>
              <a:t>Importance of Classification</a:t>
            </a:r>
          </a:p>
        </p:txBody>
      </p:sp>
      <p:sp>
        <p:nvSpPr>
          <p:cNvPr id="3" name="Text Placeholder 2">
            <a:extLst>
              <a:ext uri="{FF2B5EF4-FFF2-40B4-BE49-F238E27FC236}">
                <a16:creationId xmlns:a16="http://schemas.microsoft.com/office/drawing/2014/main" id="{B26EE516-974B-29B7-2E9D-26DD5797F7F6}"/>
              </a:ext>
            </a:extLst>
          </p:cNvPr>
          <p:cNvSpPr>
            <a:spLocks noGrp="1"/>
          </p:cNvSpPr>
          <p:nvPr>
            <p:ph type="body" idx="1"/>
          </p:nvPr>
        </p:nvSpPr>
        <p:spPr>
          <a:xfrm>
            <a:off x="838200" y="1825625"/>
            <a:ext cx="3864429" cy="4351338"/>
          </a:xfrm>
        </p:spPr>
        <p:txBody>
          <a:bodyPr/>
          <a:lstStyle/>
          <a:p>
            <a:pPr marR="0" lvl="0" rtl="0"/>
            <a:r>
              <a:rPr lang="en-US" b="0" i="0" u="none" strike="noStrike" kern="100" baseline="0" dirty="0">
                <a:solidFill>
                  <a:srgbClr val="2F5496"/>
                </a:solidFill>
                <a:latin typeface="Calibri Light" panose="020F0302020204030204" pitchFamily="34" charset="0"/>
              </a:rPr>
              <a:t>Target Audience Understanding: Tailoring functionalities</a:t>
            </a:r>
          </a:p>
          <a:p>
            <a:pPr marR="0" lvl="0" rtl="0"/>
            <a:r>
              <a:rPr lang="en-US" b="0" i="0" u="none" strike="noStrike" kern="100" baseline="0" dirty="0">
                <a:solidFill>
                  <a:srgbClr val="2F5496"/>
                </a:solidFill>
                <a:latin typeface="Calibri Light" panose="020F0302020204030204" pitchFamily="34" charset="0"/>
              </a:rPr>
              <a:t>Design &amp; Features Variability: UI/UX differences</a:t>
            </a:r>
          </a:p>
          <a:p>
            <a:pPr marR="0" lvl="0" rtl="0"/>
            <a:r>
              <a:rPr lang="en-US" b="0" i="0" u="none" strike="noStrike" kern="100" baseline="0" dirty="0">
                <a:solidFill>
                  <a:srgbClr val="2F5496"/>
                </a:solidFill>
                <a:latin typeface="Calibri Light" panose="020F0302020204030204" pitchFamily="34" charset="0"/>
              </a:rPr>
              <a:t>Different Marketing Strategies: Customer segmentation and targeting</a:t>
            </a:r>
          </a:p>
        </p:txBody>
      </p:sp>
      <p:pic>
        <p:nvPicPr>
          <p:cNvPr id="11266" name="Picture 2" descr="B2B Vs. B2C Content Marketing: The Differences to Consider - Scoop.it Blog">
            <a:extLst>
              <a:ext uri="{FF2B5EF4-FFF2-40B4-BE49-F238E27FC236}">
                <a16:creationId xmlns:a16="http://schemas.microsoft.com/office/drawing/2014/main" id="{023B5ADF-6037-FD50-1EA3-E75BBA7DFF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4950" y="1535113"/>
            <a:ext cx="6610349" cy="4957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165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DAD6-9AA7-B48C-6670-68D49B85363C}"/>
              </a:ext>
            </a:extLst>
          </p:cNvPr>
          <p:cNvSpPr>
            <a:spLocks noGrp="1"/>
          </p:cNvSpPr>
          <p:nvPr>
            <p:ph type="title"/>
          </p:nvPr>
        </p:nvSpPr>
        <p:spPr/>
        <p:txBody>
          <a:bodyPr/>
          <a:lstStyle/>
          <a:p>
            <a:pPr marR="0" rtl="0"/>
            <a:r>
              <a:rPr lang="en-US" b="0" i="0" u="none" strike="noStrike" kern="100" baseline="0" dirty="0">
                <a:solidFill>
                  <a:srgbClr val="2F5496"/>
                </a:solidFill>
                <a:latin typeface="Calibri Light" panose="020F0302020204030204" pitchFamily="34" charset="0"/>
              </a:rPr>
              <a:t>Real-life Case Studies Research (10 mins)</a:t>
            </a:r>
          </a:p>
        </p:txBody>
      </p:sp>
      <p:sp>
        <p:nvSpPr>
          <p:cNvPr id="3" name="Text Placeholder 2">
            <a:extLst>
              <a:ext uri="{FF2B5EF4-FFF2-40B4-BE49-F238E27FC236}">
                <a16:creationId xmlns:a16="http://schemas.microsoft.com/office/drawing/2014/main" id="{8CE3DCF1-C39E-48C8-1B2A-ACA4CD7AEA37}"/>
              </a:ext>
            </a:extLst>
          </p:cNvPr>
          <p:cNvSpPr>
            <a:spLocks noGrp="1"/>
          </p:cNvSpPr>
          <p:nvPr>
            <p:ph type="body" idx="1"/>
          </p:nvPr>
        </p:nvSpPr>
        <p:spPr/>
        <p:txBody>
          <a:bodyPr/>
          <a:lstStyle/>
          <a:p>
            <a:pPr marR="0" lvl="0" rtl="0"/>
            <a:r>
              <a:rPr lang="en-US" b="0" i="0" u="none" strike="noStrike" kern="100" baseline="0" dirty="0">
                <a:solidFill>
                  <a:srgbClr val="2F5496"/>
                </a:solidFill>
                <a:latin typeface="Calibri Light" panose="020F0302020204030204" pitchFamily="34" charset="0"/>
              </a:rPr>
              <a:t>Conduct research into these two case studies:</a:t>
            </a:r>
          </a:p>
          <a:p>
            <a:pPr marR="0" lvl="0" rtl="0"/>
            <a:r>
              <a:rPr lang="en-US" b="0" i="0" u="none" strike="noStrike" kern="100" baseline="0" dirty="0">
                <a:solidFill>
                  <a:srgbClr val="2F5496"/>
                </a:solidFill>
                <a:latin typeface="Calibri Light" panose="020F0302020204030204" pitchFamily="34" charset="0"/>
              </a:rPr>
              <a:t>Case study 1: An e-commerce giant’s shift to B2B services. E.g., Amazon Web Services</a:t>
            </a:r>
          </a:p>
          <a:p>
            <a:pPr marR="0" lvl="0" rtl="0"/>
            <a:r>
              <a:rPr lang="en-US" b="0" i="0" u="none" strike="noStrike" kern="100" baseline="0" dirty="0">
                <a:solidFill>
                  <a:srgbClr val="2F5496"/>
                </a:solidFill>
                <a:latin typeface="Calibri Light" panose="020F0302020204030204" pitchFamily="34" charset="0"/>
              </a:rPr>
              <a:t>Case study 2: A hospital’s adoption of B2C telemedicine platforms. E.g., Telehealth services during the pandemic</a:t>
            </a:r>
          </a:p>
        </p:txBody>
      </p:sp>
    </p:spTree>
    <p:extLst>
      <p:ext uri="{BB962C8B-B14F-4D97-AF65-F5344CB8AC3E}">
        <p14:creationId xmlns:p14="http://schemas.microsoft.com/office/powerpoint/2010/main" val="4118089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0BDC-FE14-CE47-24C5-0CB7097AE1E6}"/>
              </a:ext>
            </a:extLst>
          </p:cNvPr>
          <p:cNvSpPr>
            <a:spLocks noGrp="1"/>
          </p:cNvSpPr>
          <p:nvPr>
            <p:ph type="ctrTitle"/>
          </p:nvPr>
        </p:nvSpPr>
        <p:spPr>
          <a:xfrm>
            <a:off x="1524000" y="1942978"/>
            <a:ext cx="9144000" cy="2387600"/>
          </a:xfrm>
        </p:spPr>
        <p:txBody>
          <a:bodyPr>
            <a:normAutofit fontScale="90000"/>
          </a:bodyPr>
          <a:lstStyle/>
          <a:p>
            <a:r>
              <a:rPr lang="en-US" dirty="0"/>
              <a:t>Roles within Software Development Teams and the Tasks They Perform</a:t>
            </a:r>
          </a:p>
        </p:txBody>
      </p:sp>
    </p:spTree>
    <p:extLst>
      <p:ext uri="{BB962C8B-B14F-4D97-AF65-F5344CB8AC3E}">
        <p14:creationId xmlns:p14="http://schemas.microsoft.com/office/powerpoint/2010/main" val="161045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Project Manager</a:t>
            </a:r>
          </a:p>
        </p:txBody>
      </p:sp>
      <p:pic>
        <p:nvPicPr>
          <p:cNvPr id="5" name="Picture Placeholder 4">
            <a:extLst>
              <a:ext uri="{FF2B5EF4-FFF2-40B4-BE49-F238E27FC236}">
                <a16:creationId xmlns:a16="http://schemas.microsoft.com/office/drawing/2014/main" id="{0B4FE105-448C-C019-ABE3-73A5D55BA381}"/>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Manages the project from start to finish</a:t>
            </a:r>
          </a:p>
          <a:p>
            <a:pPr>
              <a:buFontTx/>
              <a:buChar char="•"/>
            </a:pPr>
            <a:r>
              <a:rPr lang="en-US"/>
              <a:t>Sets deadlines and ensures tasks are completed on time</a:t>
            </a:r>
          </a:p>
          <a:p>
            <a:pPr>
              <a:buFontTx/>
              <a:buChar char="•"/>
            </a:pPr>
            <a:r>
              <a:rPr lang="en-US"/>
              <a:t>Communicates with stakeholders and team members</a:t>
            </a:r>
          </a:p>
          <a:p>
            <a:pPr>
              <a:buFontTx/>
              <a:buChar char="•"/>
            </a:pPr>
            <a:r>
              <a:rPr lang="en-US"/>
              <a:t>Makes sure the project is on budget</a:t>
            </a:r>
          </a:p>
        </p:txBody>
      </p:sp>
    </p:spTree>
    <p:extLst>
      <p:ext uri="{BB962C8B-B14F-4D97-AF65-F5344CB8AC3E}">
        <p14:creationId xmlns:p14="http://schemas.microsoft.com/office/powerpoint/2010/main" val="857928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Software Architect</a:t>
            </a:r>
          </a:p>
        </p:txBody>
      </p:sp>
      <p:pic>
        <p:nvPicPr>
          <p:cNvPr id="5" name="Picture Placeholder 4">
            <a:extLst>
              <a:ext uri="{FF2B5EF4-FFF2-40B4-BE49-F238E27FC236}">
                <a16:creationId xmlns:a16="http://schemas.microsoft.com/office/drawing/2014/main" id="{7F66016B-930B-CE7A-CB96-E9DBB96EEC32}"/>
              </a:ext>
            </a:extLst>
          </p:cNvPr>
          <p:cNvPicPr>
            <a:picLocks noGrp="1" noChangeAspect="1"/>
          </p:cNvPicPr>
          <p:nvPr>
            <p:ph type="pic" idx="1"/>
          </p:nvPr>
        </p:nvPicPr>
        <p:blipFill>
          <a:blip r:embed="rId2"/>
          <a:srcRect l="5213" r="521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Designs the overall structure of the software</a:t>
            </a:r>
          </a:p>
          <a:p>
            <a:pPr>
              <a:buFontTx/>
              <a:buChar char="•"/>
            </a:pPr>
            <a:r>
              <a:rPr lang="en-US"/>
              <a:t>Creates the software architecture and design documents</a:t>
            </a:r>
          </a:p>
          <a:p>
            <a:pPr>
              <a:buFontTx/>
              <a:buChar char="•"/>
            </a:pPr>
            <a:r>
              <a:rPr lang="en-US"/>
              <a:t>Ensures the software meets the requirements of the project</a:t>
            </a:r>
          </a:p>
          <a:p>
            <a:pPr>
              <a:buFontTx/>
              <a:buChar char="•"/>
            </a:pPr>
            <a:r>
              <a:rPr lang="en-US"/>
              <a:t>Provides guidance to the development team</a:t>
            </a:r>
          </a:p>
        </p:txBody>
      </p:sp>
    </p:spTree>
    <p:extLst>
      <p:ext uri="{BB962C8B-B14F-4D97-AF65-F5344CB8AC3E}">
        <p14:creationId xmlns:p14="http://schemas.microsoft.com/office/powerpoint/2010/main" val="3520859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Software Developer</a:t>
            </a:r>
          </a:p>
        </p:txBody>
      </p:sp>
      <p:pic>
        <p:nvPicPr>
          <p:cNvPr id="5" name="Picture Placeholder 4">
            <a:extLst>
              <a:ext uri="{FF2B5EF4-FFF2-40B4-BE49-F238E27FC236}">
                <a16:creationId xmlns:a16="http://schemas.microsoft.com/office/drawing/2014/main" id="{94EC0419-CE6A-FC25-2602-048B9FEBED97}"/>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Writes the code for the software</a:t>
            </a:r>
          </a:p>
          <a:p>
            <a:pPr>
              <a:buFontTx/>
              <a:buChar char="•"/>
            </a:pPr>
            <a:r>
              <a:rPr lang="en-US"/>
              <a:t>Tests the software to ensure it meets the requirements</a:t>
            </a:r>
          </a:p>
          <a:p>
            <a:pPr>
              <a:buFontTx/>
              <a:buChar char="•"/>
            </a:pPr>
            <a:r>
              <a:rPr lang="en-US"/>
              <a:t>Fixes any bugs or issues that arise</a:t>
            </a:r>
          </a:p>
          <a:p>
            <a:pPr>
              <a:buFontTx/>
              <a:buChar char="•"/>
            </a:pPr>
            <a:r>
              <a:rPr lang="en-US"/>
              <a:t>Maintains the software after it is released</a:t>
            </a:r>
          </a:p>
        </p:txBody>
      </p:sp>
    </p:spTree>
    <p:extLst>
      <p:ext uri="{BB962C8B-B14F-4D97-AF65-F5344CB8AC3E}">
        <p14:creationId xmlns:p14="http://schemas.microsoft.com/office/powerpoint/2010/main" val="256924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5C54A9-4555-95F3-5410-2FD5EE40FB9E}"/>
              </a:ext>
            </a:extLst>
          </p:cNvPr>
          <p:cNvSpPr>
            <a:spLocks noGrp="1"/>
          </p:cNvSpPr>
          <p:nvPr>
            <p:ph idx="1"/>
          </p:nvPr>
        </p:nvSpPr>
        <p:spPr>
          <a:xfrm>
            <a:off x="838200" y="509666"/>
            <a:ext cx="5833056" cy="5667297"/>
          </a:xfrm>
        </p:spPr>
        <p:txBody>
          <a:bodyPr/>
          <a:lstStyle/>
          <a:p>
            <a:pPr marL="0" indent="0">
              <a:buNone/>
            </a:pPr>
            <a:endParaRPr lang="en-GB" dirty="0"/>
          </a:p>
          <a:p>
            <a:pPr marL="0" indent="0">
              <a:buNone/>
            </a:pPr>
            <a:r>
              <a:rPr lang="en-GB" sz="4800" b="1" dirty="0"/>
              <a:t>What is SOFTWARE?</a:t>
            </a:r>
          </a:p>
          <a:p>
            <a:pPr marL="0" indent="0">
              <a:buNone/>
            </a:pPr>
            <a:endParaRPr lang="en-GB" sz="4800" b="1" dirty="0"/>
          </a:p>
          <a:p>
            <a:pPr marL="0" indent="0">
              <a:buNone/>
            </a:pPr>
            <a:r>
              <a:rPr lang="en-GB" sz="4800" b="1" dirty="0"/>
              <a:t>What </a:t>
            </a:r>
            <a:r>
              <a:rPr lang="en-GB" sz="4800" b="1"/>
              <a:t>is HARDWARE?</a:t>
            </a:r>
            <a:endParaRPr lang="en-GB" sz="4800" b="1" dirty="0"/>
          </a:p>
        </p:txBody>
      </p:sp>
      <p:pic>
        <p:nvPicPr>
          <p:cNvPr id="1026" name="Picture 2">
            <a:extLst>
              <a:ext uri="{FF2B5EF4-FFF2-40B4-BE49-F238E27FC236}">
                <a16:creationId xmlns:a16="http://schemas.microsoft.com/office/drawing/2014/main" id="{1C3939BA-0C98-9C7E-E765-31A628F56B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9224" y="3429000"/>
            <a:ext cx="5262521" cy="2960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469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Software Tester</a:t>
            </a:r>
          </a:p>
        </p:txBody>
      </p:sp>
      <p:pic>
        <p:nvPicPr>
          <p:cNvPr id="5" name="Picture Placeholder 4">
            <a:extLst>
              <a:ext uri="{FF2B5EF4-FFF2-40B4-BE49-F238E27FC236}">
                <a16:creationId xmlns:a16="http://schemas.microsoft.com/office/drawing/2014/main" id="{E4ECEC11-DB18-0B8D-E013-33D42647A340}"/>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Tests the software to ensure it meets the requirements</a:t>
            </a:r>
          </a:p>
          <a:p>
            <a:pPr>
              <a:buFontTx/>
              <a:buChar char="•"/>
            </a:pPr>
            <a:r>
              <a:rPr lang="en-US"/>
              <a:t>Identifies any bugs or issues that arise</a:t>
            </a:r>
          </a:p>
          <a:p>
            <a:pPr>
              <a:buFontTx/>
              <a:buChar char="•"/>
            </a:pPr>
            <a:r>
              <a:rPr lang="en-US"/>
              <a:t>Creates test plans and test cases</a:t>
            </a:r>
          </a:p>
          <a:p>
            <a:pPr>
              <a:buFontTx/>
              <a:buChar char="•"/>
            </a:pPr>
            <a:r>
              <a:rPr lang="en-US"/>
              <a:t>Provides feedback to the development team</a:t>
            </a:r>
          </a:p>
        </p:txBody>
      </p:sp>
    </p:spTree>
    <p:extLst>
      <p:ext uri="{BB962C8B-B14F-4D97-AF65-F5344CB8AC3E}">
        <p14:creationId xmlns:p14="http://schemas.microsoft.com/office/powerpoint/2010/main" val="25934683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User Experience Designer</a:t>
            </a:r>
          </a:p>
        </p:txBody>
      </p:sp>
      <p:pic>
        <p:nvPicPr>
          <p:cNvPr id="5" name="Picture Placeholder 4">
            <a:extLst>
              <a:ext uri="{FF2B5EF4-FFF2-40B4-BE49-F238E27FC236}">
                <a16:creationId xmlns:a16="http://schemas.microsoft.com/office/drawing/2014/main" id="{406C5962-DDA7-CF01-796A-84BE90FB27C9}"/>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Designs the user interface of the software</a:t>
            </a:r>
          </a:p>
          <a:p>
            <a:pPr>
              <a:buFontTx/>
              <a:buChar char="•"/>
            </a:pPr>
            <a:r>
              <a:rPr lang="en-US"/>
              <a:t>Creates wireframes and mockups of the software</a:t>
            </a:r>
          </a:p>
          <a:p>
            <a:pPr>
              <a:buFontTx/>
              <a:buChar char="•"/>
            </a:pPr>
            <a:r>
              <a:rPr lang="en-US"/>
              <a:t>Ensures the software is easy to use and intuitive</a:t>
            </a:r>
          </a:p>
          <a:p>
            <a:pPr>
              <a:buFontTx/>
              <a:buChar char="•"/>
            </a:pPr>
            <a:r>
              <a:rPr lang="en-US"/>
              <a:t>Provides feedback to the development team</a:t>
            </a:r>
          </a:p>
        </p:txBody>
      </p:sp>
    </p:spTree>
    <p:extLst>
      <p:ext uri="{BB962C8B-B14F-4D97-AF65-F5344CB8AC3E}">
        <p14:creationId xmlns:p14="http://schemas.microsoft.com/office/powerpoint/2010/main" val="22344960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Technical Writer</a:t>
            </a:r>
          </a:p>
        </p:txBody>
      </p:sp>
      <p:pic>
        <p:nvPicPr>
          <p:cNvPr id="5" name="Picture Placeholder 4">
            <a:extLst>
              <a:ext uri="{FF2B5EF4-FFF2-40B4-BE49-F238E27FC236}">
                <a16:creationId xmlns:a16="http://schemas.microsoft.com/office/drawing/2014/main" id="{BD31DD51-9BF7-168D-3658-8FBE2FEC60A5}"/>
              </a:ext>
            </a:extLst>
          </p:cNvPr>
          <p:cNvPicPr>
            <a:picLocks noGrp="1" noChangeAspect="1"/>
          </p:cNvPicPr>
          <p:nvPr>
            <p:ph type="pic" idx="1"/>
          </p:nvPr>
        </p:nvPicPr>
        <p:blipFill>
          <a:blip r:embed="rId2"/>
          <a:srcRect l="7695" r="7695"/>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Writes the documentation for the software</a:t>
            </a:r>
          </a:p>
          <a:p>
            <a:pPr>
              <a:buFontTx/>
              <a:buChar char="•"/>
            </a:pPr>
            <a:r>
              <a:rPr lang="en-US"/>
              <a:t>Creates user manuals and help documents</a:t>
            </a:r>
          </a:p>
          <a:p>
            <a:pPr>
              <a:buFontTx/>
              <a:buChar char="•"/>
            </a:pPr>
            <a:r>
              <a:rPr lang="en-US"/>
              <a:t>Ensures the documentation is accurate and up to date</a:t>
            </a:r>
          </a:p>
          <a:p>
            <a:pPr>
              <a:buFontTx/>
              <a:buChar char="•"/>
            </a:pPr>
            <a:r>
              <a:rPr lang="en-US"/>
              <a:t>Provides feedback to the development team</a:t>
            </a:r>
          </a:p>
        </p:txBody>
      </p:sp>
    </p:spTree>
    <p:extLst>
      <p:ext uri="{BB962C8B-B14F-4D97-AF65-F5344CB8AC3E}">
        <p14:creationId xmlns:p14="http://schemas.microsoft.com/office/powerpoint/2010/main" val="18630445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Database Administrator</a:t>
            </a:r>
          </a:p>
        </p:txBody>
      </p:sp>
      <p:pic>
        <p:nvPicPr>
          <p:cNvPr id="5" name="Picture Placeholder 4">
            <a:extLst>
              <a:ext uri="{FF2B5EF4-FFF2-40B4-BE49-F238E27FC236}">
                <a16:creationId xmlns:a16="http://schemas.microsoft.com/office/drawing/2014/main" id="{277A00A0-6F04-D22F-B9D9-264CD12F74EC}"/>
              </a:ext>
            </a:extLst>
          </p:cNvPr>
          <p:cNvPicPr>
            <a:picLocks noGrp="1" noChangeAspect="1"/>
          </p:cNvPicPr>
          <p:nvPr>
            <p:ph type="pic" idx="1"/>
          </p:nvPr>
        </p:nvPicPr>
        <p:blipFill>
          <a:blip r:embed="rId2"/>
          <a:srcRect l="2526" r="2526"/>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Manages the database for the software</a:t>
            </a:r>
          </a:p>
          <a:p>
            <a:pPr>
              <a:buFontTx/>
              <a:buChar char="•"/>
            </a:pPr>
            <a:r>
              <a:rPr lang="en-US"/>
              <a:t>Creates and maintains the database structure</a:t>
            </a:r>
          </a:p>
          <a:p>
            <a:pPr>
              <a:buFontTx/>
              <a:buChar char="•"/>
            </a:pPr>
            <a:r>
              <a:rPr lang="en-US"/>
              <a:t>Ensures the database is secure and up to date</a:t>
            </a:r>
          </a:p>
          <a:p>
            <a:pPr>
              <a:buFontTx/>
              <a:buChar char="•"/>
            </a:pPr>
            <a:r>
              <a:rPr lang="en-US"/>
              <a:t>Provides feedback to the development team</a:t>
            </a:r>
          </a:p>
        </p:txBody>
      </p:sp>
    </p:spTree>
    <p:extLst>
      <p:ext uri="{BB962C8B-B14F-4D97-AF65-F5344CB8AC3E}">
        <p14:creationId xmlns:p14="http://schemas.microsoft.com/office/powerpoint/2010/main" val="40516534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System Administrator</a:t>
            </a:r>
          </a:p>
        </p:txBody>
      </p:sp>
      <p:pic>
        <p:nvPicPr>
          <p:cNvPr id="5" name="Picture Placeholder 4">
            <a:extLst>
              <a:ext uri="{FF2B5EF4-FFF2-40B4-BE49-F238E27FC236}">
                <a16:creationId xmlns:a16="http://schemas.microsoft.com/office/drawing/2014/main" id="{2F7D8E6C-8E37-1792-2E45-8F44F4A53556}"/>
              </a:ext>
            </a:extLst>
          </p:cNvPr>
          <p:cNvPicPr>
            <a:picLocks noGrp="1" noChangeAspect="1"/>
          </p:cNvPicPr>
          <p:nvPr>
            <p:ph type="pic" idx="1"/>
          </p:nvPr>
        </p:nvPicPr>
        <p:blipFill>
          <a:blip r:embed="rId3"/>
          <a:srcRect l="14364" r="14364"/>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r>
              <a:rPr lang="en-US"/>
              <a:t>Maintains the system for the software</a:t>
            </a:r>
          </a:p>
          <a:p>
            <a:pPr>
              <a:buFontTx/>
              <a:buChar char="•"/>
            </a:pPr>
            <a:r>
              <a:rPr lang="en-US"/>
              <a:t>Installs and configures the software</a:t>
            </a:r>
          </a:p>
          <a:p>
            <a:pPr>
              <a:buFontTx/>
              <a:buChar char="•"/>
            </a:pPr>
            <a:r>
              <a:rPr lang="en-US"/>
              <a:t>Ensures the system is secure and up to date</a:t>
            </a:r>
          </a:p>
          <a:p>
            <a:pPr>
              <a:buFontTx/>
              <a:buChar char="•"/>
            </a:pPr>
            <a:r>
              <a:rPr lang="en-US"/>
              <a:t>Provides feedback to the development team</a:t>
            </a:r>
          </a:p>
        </p:txBody>
      </p:sp>
    </p:spTree>
    <p:extLst>
      <p:ext uri="{BB962C8B-B14F-4D97-AF65-F5344CB8AC3E}">
        <p14:creationId xmlns:p14="http://schemas.microsoft.com/office/powerpoint/2010/main" val="6416050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55AC-FADA-1B58-4817-598912E306CD}"/>
              </a:ext>
            </a:extLst>
          </p:cNvPr>
          <p:cNvSpPr>
            <a:spLocks noGrp="1"/>
          </p:cNvSpPr>
          <p:nvPr>
            <p:ph type="title"/>
          </p:nvPr>
        </p:nvSpPr>
        <p:spPr/>
        <p:txBody>
          <a:bodyPr>
            <a:normAutofit/>
          </a:bodyPr>
          <a:lstStyle/>
          <a:p>
            <a:r>
              <a:rPr lang="en-US" sz="2800" b="1" dirty="0"/>
              <a:t>G</a:t>
            </a:r>
            <a:r>
              <a:rPr lang="en-GB" sz="2800" b="1" dirty="0" err="1"/>
              <a:t>roup</a:t>
            </a:r>
            <a:r>
              <a:rPr lang="en-GB" sz="2800" b="1" dirty="0"/>
              <a:t> Activity: </a:t>
            </a:r>
            <a:r>
              <a:rPr lang="en-GB" sz="2800" kern="100" dirty="0">
                <a:effectLst/>
                <a:latin typeface="Calibri" panose="020F0502020204030204" pitchFamily="34" charset="0"/>
                <a:ea typeface="Calibri" panose="020F0502020204030204" pitchFamily="34" charset="0"/>
                <a:cs typeface="Arial" panose="020B0604020202020204" pitchFamily="34" charset="0"/>
              </a:rPr>
              <a:t>Who Wears What Hat? - A Software Development </a:t>
            </a:r>
            <a:r>
              <a:rPr lang="en-GB" sz="2800" kern="100">
                <a:effectLst/>
                <a:latin typeface="Calibri" panose="020F0502020204030204" pitchFamily="34" charset="0"/>
                <a:ea typeface="Calibri" panose="020F0502020204030204" pitchFamily="34" charset="0"/>
                <a:cs typeface="Arial" panose="020B0604020202020204" pitchFamily="34" charset="0"/>
              </a:rPr>
              <a:t>Team Simulation (15 mins)</a:t>
            </a:r>
            <a:br>
              <a:rPr lang="en-GB" sz="2800" kern="100" dirty="0">
                <a:effectLst/>
                <a:latin typeface="Calibri" panose="020F0502020204030204" pitchFamily="34" charset="0"/>
                <a:ea typeface="Calibri" panose="020F0502020204030204" pitchFamily="34" charset="0"/>
                <a:cs typeface="Arial" panose="020B0604020202020204" pitchFamily="34" charset="0"/>
              </a:rPr>
            </a:br>
            <a:endParaRPr lang="en-GB" sz="2800" dirty="0"/>
          </a:p>
        </p:txBody>
      </p:sp>
      <p:sp>
        <p:nvSpPr>
          <p:cNvPr id="3" name="Content Placeholder 2">
            <a:extLst>
              <a:ext uri="{FF2B5EF4-FFF2-40B4-BE49-F238E27FC236}">
                <a16:creationId xmlns:a16="http://schemas.microsoft.com/office/drawing/2014/main" id="{B8842C36-850C-BA58-4028-83A8B6214DA0}"/>
              </a:ext>
            </a:extLst>
          </p:cNvPr>
          <p:cNvSpPr>
            <a:spLocks noGrp="1"/>
          </p:cNvSpPr>
          <p:nvPr>
            <p:ph idx="1"/>
          </p:nvPr>
        </p:nvSpPr>
        <p:spPr>
          <a:xfrm>
            <a:off x="760047" y="1505194"/>
            <a:ext cx="9609944" cy="4351338"/>
          </a:xfrm>
        </p:spPr>
        <p:txBody>
          <a:bodyPr/>
          <a:lstStyle/>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Objective: To describe the roles within software development teams and the tasks they perform.</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Instructions: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Each group represents a mini software development team.</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Choose a Role: Roles include Developer, Project Manager, QA Engineer, DevOps, and Business Analyst.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Search for a case study: A real industry case study that involves software development.</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Each group member reads the case study and discusses how they would contribute to solving the problem, strictly adhering to their assigned role. </a:t>
            </a:r>
          </a:p>
          <a:p>
            <a:pPr marL="0" indent="0">
              <a:buNone/>
            </a:pPr>
            <a:endParaRPr lang="en-GB" dirty="0"/>
          </a:p>
        </p:txBody>
      </p:sp>
    </p:spTree>
    <p:extLst>
      <p:ext uri="{BB962C8B-B14F-4D97-AF65-F5344CB8AC3E}">
        <p14:creationId xmlns:p14="http://schemas.microsoft.com/office/powerpoint/2010/main" val="25747137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85E5-F99B-D520-B040-4A9C3A8942FF}"/>
              </a:ext>
            </a:extLst>
          </p:cNvPr>
          <p:cNvSpPr>
            <a:spLocks noGrp="1"/>
          </p:cNvSpPr>
          <p:nvPr>
            <p:ph type="title"/>
          </p:nvPr>
        </p:nvSpPr>
        <p:spPr/>
        <p:txBody>
          <a:bodyPr/>
          <a:lstStyle/>
          <a:p>
            <a:pPr marR="0" rtl="0"/>
            <a:r>
              <a:rPr lang="en-GB" b="0" i="0" u="none" strike="noStrike" kern="100" baseline="0" dirty="0">
                <a:solidFill>
                  <a:srgbClr val="2F5496"/>
                </a:solidFill>
                <a:latin typeface="Calibri Light" panose="020F0302020204030204" pitchFamily="34" charset="0"/>
              </a:rPr>
              <a:t>Objectives</a:t>
            </a:r>
            <a:endParaRPr lang="en-GB" b="0" i="0" u="none" strike="noStrike" kern="100" baseline="0" dirty="0">
              <a:solidFill>
                <a:srgbClr val="2F5496"/>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3EFD33FE-B570-7152-CD9D-E7A4C16D792A}"/>
              </a:ext>
            </a:extLst>
          </p:cNvPr>
          <p:cNvSpPr>
            <a:spLocks noGrp="1"/>
          </p:cNvSpPr>
          <p:nvPr>
            <p:ph type="body" idx="1"/>
          </p:nvPr>
        </p:nvSpPr>
        <p:spPr/>
        <p:txBody>
          <a:bodyPr>
            <a:normAutofit/>
          </a:bodyPr>
          <a:lstStyle/>
          <a:p>
            <a:r>
              <a:rPr lang="en-GB" dirty="0"/>
              <a:t>Describe What SOFTWARE is, and What SOFTWARE DEVELOPMENT is.</a:t>
            </a:r>
          </a:p>
          <a:p>
            <a:r>
              <a:rPr lang="en-GB" dirty="0"/>
              <a:t>Describe the major TYPES of software.</a:t>
            </a:r>
            <a:endParaRPr lang="en-US" i="0" u="none" strike="noStrike" kern="100" baseline="0" dirty="0"/>
          </a:p>
          <a:p>
            <a:pPr marR="0" lvl="0" rtl="0"/>
            <a:r>
              <a:rPr lang="en-US" i="0" u="none" strike="noStrike" kern="100" baseline="0" dirty="0"/>
              <a:t>Overview of Software in Industries</a:t>
            </a:r>
          </a:p>
          <a:p>
            <a:pPr marR="0" lvl="0" rtl="0"/>
            <a:r>
              <a:rPr lang="en-GB" i="0" u="none" strike="noStrike" kern="100" baseline="0" dirty="0"/>
              <a:t>Classification: B2B vs. B2C</a:t>
            </a:r>
          </a:p>
          <a:p>
            <a:r>
              <a:rPr lang="en-GB" sz="2800" kern="100" dirty="0">
                <a:effectLst/>
                <a:ea typeface="Calibri" panose="020F0502020204030204" pitchFamily="34" charset="0"/>
                <a:cs typeface="Arial" panose="020B0604020202020204" pitchFamily="34" charset="0"/>
              </a:rPr>
              <a:t>Describe the roles within the software development teams and the tasks they perform</a:t>
            </a:r>
          </a:p>
          <a:p>
            <a:pPr marR="0" lvl="0" rtl="0"/>
            <a:endParaRPr lang="en-GB" b="0" i="0" u="none" strike="noStrike" kern="100" baseline="0" dirty="0">
              <a:solidFill>
                <a:srgbClr val="2F5496"/>
              </a:solidFill>
              <a:latin typeface="Calibri Light" panose="020F0302020204030204" pitchFamily="34" charset="0"/>
            </a:endParaRPr>
          </a:p>
        </p:txBody>
      </p:sp>
    </p:spTree>
    <p:extLst>
      <p:ext uri="{BB962C8B-B14F-4D97-AF65-F5344CB8AC3E}">
        <p14:creationId xmlns:p14="http://schemas.microsoft.com/office/powerpoint/2010/main" val="34118195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265F7-13DF-B55D-C549-7767FE30FBA4}"/>
              </a:ext>
            </a:extLst>
          </p:cNvPr>
          <p:cNvSpPr>
            <a:spLocks noGrp="1"/>
          </p:cNvSpPr>
          <p:nvPr>
            <p:ph type="title"/>
          </p:nvPr>
        </p:nvSpPr>
        <p:spPr/>
        <p:txBody>
          <a:bodyPr/>
          <a:lstStyle/>
          <a:p>
            <a:r>
              <a:rPr lang="en-US"/>
              <a:t>Questions?</a:t>
            </a:r>
          </a:p>
        </p:txBody>
      </p:sp>
      <p:pic>
        <p:nvPicPr>
          <p:cNvPr id="5" name="Picture Placeholder 4">
            <a:extLst>
              <a:ext uri="{FF2B5EF4-FFF2-40B4-BE49-F238E27FC236}">
                <a16:creationId xmlns:a16="http://schemas.microsoft.com/office/drawing/2014/main" id="{7D69D72C-3E6B-CE82-7265-C7DAE7FA4A44}"/>
              </a:ext>
            </a:extLst>
          </p:cNvPr>
          <p:cNvPicPr>
            <a:picLocks noGrp="1" noChangeAspect="1"/>
          </p:cNvPicPr>
          <p:nvPr>
            <p:ph type="pic" idx="1"/>
          </p:nvPr>
        </p:nvPicPr>
        <p:blipFill>
          <a:blip r:embed="rId2"/>
          <a:srcRect l="7763" r="7763"/>
          <a:stretch>
            <a:fillRect/>
          </a:stretch>
        </p:blipFill>
        <p:spPr/>
      </p:pic>
      <p:sp>
        <p:nvSpPr>
          <p:cNvPr id="4" name="Text Placeholder 3">
            <a:extLst>
              <a:ext uri="{FF2B5EF4-FFF2-40B4-BE49-F238E27FC236}">
                <a16:creationId xmlns:a16="http://schemas.microsoft.com/office/drawing/2014/main" id="{C19A9116-FFFD-C002-75E9-E8BF85E68601}"/>
              </a:ext>
            </a:extLst>
          </p:cNvPr>
          <p:cNvSpPr>
            <a:spLocks noGrp="1"/>
          </p:cNvSpPr>
          <p:nvPr>
            <p:ph type="body" sz="half" idx="2"/>
          </p:nvPr>
        </p:nvSpPr>
        <p:spPr/>
        <p:txBody>
          <a:bodyPr/>
          <a:lstStyle/>
          <a:p>
            <a:pPr>
              <a:buFontTx/>
              <a:buChar char="•"/>
            </a:pPr>
            <a:endParaRPr lang="en-US"/>
          </a:p>
        </p:txBody>
      </p:sp>
    </p:spTree>
    <p:extLst>
      <p:ext uri="{BB962C8B-B14F-4D97-AF65-F5344CB8AC3E}">
        <p14:creationId xmlns:p14="http://schemas.microsoft.com/office/powerpoint/2010/main" val="4274646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0BDC-FE14-CE47-24C5-0CB7097AE1E6}"/>
              </a:ext>
            </a:extLst>
          </p:cNvPr>
          <p:cNvSpPr>
            <a:spLocks noGrp="1"/>
          </p:cNvSpPr>
          <p:nvPr>
            <p:ph type="ctrTitle"/>
          </p:nvPr>
        </p:nvSpPr>
        <p:spPr/>
        <p:txBody>
          <a:bodyPr/>
          <a:lstStyle/>
          <a:p>
            <a:r>
              <a:rPr lang="en-US"/>
              <a:t>Thank You</a:t>
            </a:r>
          </a:p>
        </p:txBody>
      </p:sp>
    </p:spTree>
    <p:extLst>
      <p:ext uri="{BB962C8B-B14F-4D97-AF65-F5344CB8AC3E}">
        <p14:creationId xmlns:p14="http://schemas.microsoft.com/office/powerpoint/2010/main" val="873689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F593-172D-E52F-91FF-55942B4CB800}"/>
              </a:ext>
            </a:extLst>
          </p:cNvPr>
          <p:cNvSpPr>
            <a:spLocks noGrp="1"/>
          </p:cNvSpPr>
          <p:nvPr>
            <p:ph type="title"/>
          </p:nvPr>
        </p:nvSpPr>
        <p:spPr/>
        <p:txBody>
          <a:bodyPr/>
          <a:lstStyle/>
          <a:p>
            <a:r>
              <a:rPr lang="en-GB" dirty="0"/>
              <a:t>What is SOFTWARE?</a:t>
            </a:r>
          </a:p>
        </p:txBody>
      </p:sp>
      <p:sp>
        <p:nvSpPr>
          <p:cNvPr id="3" name="Content Placeholder 2">
            <a:extLst>
              <a:ext uri="{FF2B5EF4-FFF2-40B4-BE49-F238E27FC236}">
                <a16:creationId xmlns:a16="http://schemas.microsoft.com/office/drawing/2014/main" id="{BD3DBA14-11BF-BB85-B4B1-9D327E342073}"/>
              </a:ext>
            </a:extLst>
          </p:cNvPr>
          <p:cNvSpPr>
            <a:spLocks noGrp="1"/>
          </p:cNvSpPr>
          <p:nvPr>
            <p:ph idx="1"/>
          </p:nvPr>
        </p:nvSpPr>
        <p:spPr>
          <a:xfrm>
            <a:off x="503577" y="2349304"/>
            <a:ext cx="6090405" cy="3918392"/>
          </a:xfrm>
        </p:spPr>
        <p:txBody>
          <a:bodyPr>
            <a:normAutofit/>
          </a:bodyPr>
          <a:lstStyle/>
          <a:p>
            <a:pPr>
              <a:lnSpc>
                <a:spcPct val="120000"/>
              </a:lnSpc>
              <a:spcBef>
                <a:spcPts val="0"/>
              </a:spcBef>
            </a:pPr>
            <a:r>
              <a:rPr lang="en-GB" sz="2400" dirty="0"/>
              <a:t>We call these instructions </a:t>
            </a:r>
            <a:r>
              <a:rPr lang="en-GB" sz="2400" b="1" dirty="0"/>
              <a:t>CODE</a:t>
            </a:r>
            <a:r>
              <a:rPr lang="en-GB" sz="2400" dirty="0"/>
              <a:t>.</a:t>
            </a:r>
          </a:p>
          <a:p>
            <a:pPr>
              <a:lnSpc>
                <a:spcPct val="120000"/>
              </a:lnSpc>
              <a:spcBef>
                <a:spcPts val="0"/>
              </a:spcBef>
            </a:pPr>
            <a:r>
              <a:rPr lang="en-GB" sz="2400" dirty="0"/>
              <a:t>A set of coded instructions that performs a particular purpose or function is called a </a:t>
            </a:r>
            <a:r>
              <a:rPr lang="en-GB" sz="2400" b="1" dirty="0"/>
              <a:t>PROGRAM</a:t>
            </a:r>
            <a:r>
              <a:rPr lang="en-GB" sz="2400" dirty="0"/>
              <a:t>.</a:t>
            </a:r>
          </a:p>
          <a:p>
            <a:pPr>
              <a:lnSpc>
                <a:spcPct val="120000"/>
              </a:lnSpc>
              <a:spcBef>
                <a:spcPts val="0"/>
              </a:spcBef>
            </a:pPr>
            <a:r>
              <a:rPr lang="en-GB" sz="2400" b="1" dirty="0"/>
              <a:t>SOFTWARE</a:t>
            </a:r>
            <a:r>
              <a:rPr lang="en-GB" sz="2400" dirty="0"/>
              <a:t> is simply the term for a collection of programs </a:t>
            </a:r>
            <a:r>
              <a:rPr lang="en-GB" sz="2400" i="1" dirty="0"/>
              <a:t>- although many people use the term interchangeably with PROGRAM.</a:t>
            </a:r>
          </a:p>
        </p:txBody>
      </p:sp>
      <p:pic>
        <p:nvPicPr>
          <p:cNvPr id="2050" name="Picture 2">
            <a:extLst>
              <a:ext uri="{FF2B5EF4-FFF2-40B4-BE49-F238E27FC236}">
                <a16:creationId xmlns:a16="http://schemas.microsoft.com/office/drawing/2014/main" id="{C9A22C96-2CD7-6968-279E-24EE47D2A3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2924" y="2785060"/>
            <a:ext cx="5241163" cy="391839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AF240418-810A-D644-7CB6-EF54D797537A}"/>
              </a:ext>
            </a:extLst>
          </p:cNvPr>
          <p:cNvSpPr txBox="1">
            <a:spLocks/>
          </p:cNvSpPr>
          <p:nvPr/>
        </p:nvSpPr>
        <p:spPr>
          <a:xfrm>
            <a:off x="503577" y="1396681"/>
            <a:ext cx="10044220" cy="13255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pPr>
            <a:r>
              <a:rPr lang="en-GB" sz="2400" dirty="0"/>
              <a:t>We humans give instructions to computers to make them perform certain tasks.  </a:t>
            </a:r>
          </a:p>
        </p:txBody>
      </p:sp>
      <p:sp>
        <p:nvSpPr>
          <p:cNvPr id="5" name="Title 1">
            <a:extLst>
              <a:ext uri="{FF2B5EF4-FFF2-40B4-BE49-F238E27FC236}">
                <a16:creationId xmlns:a16="http://schemas.microsoft.com/office/drawing/2014/main" id="{064FDB07-1A9F-E1B4-6A9C-402EC9CBD97F}"/>
              </a:ext>
            </a:extLst>
          </p:cNvPr>
          <p:cNvSpPr txBox="1">
            <a:spLocks/>
          </p:cNvSpPr>
          <p:nvPr/>
        </p:nvSpPr>
        <p:spPr>
          <a:xfrm rot="16200000">
            <a:off x="9841330" y="750985"/>
            <a:ext cx="261695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GB" sz="2800" dirty="0"/>
              <a:t>SOFTWARE &amp; HARDWARE</a:t>
            </a:r>
          </a:p>
        </p:txBody>
      </p:sp>
    </p:spTree>
    <p:extLst>
      <p:ext uri="{BB962C8B-B14F-4D97-AF65-F5344CB8AC3E}">
        <p14:creationId xmlns:p14="http://schemas.microsoft.com/office/powerpoint/2010/main" val="118036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F593-172D-E52F-91FF-55942B4CB800}"/>
              </a:ext>
            </a:extLst>
          </p:cNvPr>
          <p:cNvSpPr>
            <a:spLocks noGrp="1"/>
          </p:cNvSpPr>
          <p:nvPr>
            <p:ph type="title"/>
          </p:nvPr>
        </p:nvSpPr>
        <p:spPr/>
        <p:txBody>
          <a:bodyPr/>
          <a:lstStyle/>
          <a:p>
            <a:r>
              <a:rPr lang="en-GB" dirty="0"/>
              <a:t>What is Software and Hardware?</a:t>
            </a:r>
          </a:p>
        </p:txBody>
      </p:sp>
      <p:pic>
        <p:nvPicPr>
          <p:cNvPr id="8" name="Online Media 7" title="What is Software? What's the Difference Between Software and Hardware?">
            <a:hlinkClick r:id="" action="ppaction://media"/>
            <a:extLst>
              <a:ext uri="{FF2B5EF4-FFF2-40B4-BE49-F238E27FC236}">
                <a16:creationId xmlns:a16="http://schemas.microsoft.com/office/drawing/2014/main" id="{BB0490BE-1569-8B72-E1FE-373E2244D358}"/>
              </a:ext>
            </a:extLst>
          </p:cNvPr>
          <p:cNvPicPr>
            <a:picLocks noRot="1" noChangeAspect="1"/>
          </p:cNvPicPr>
          <p:nvPr>
            <a:videoFile r:link="rId1"/>
          </p:nvPr>
        </p:nvPicPr>
        <p:blipFill>
          <a:blip r:embed="rId4"/>
          <a:stretch>
            <a:fillRect/>
          </a:stretch>
        </p:blipFill>
        <p:spPr>
          <a:xfrm>
            <a:off x="923471" y="1543957"/>
            <a:ext cx="8106229" cy="4580019"/>
          </a:xfrm>
          <a:prstGeom prst="rect">
            <a:avLst/>
          </a:prstGeom>
        </p:spPr>
      </p:pic>
    </p:spTree>
    <p:extLst>
      <p:ext uri="{BB962C8B-B14F-4D97-AF65-F5344CB8AC3E}">
        <p14:creationId xmlns:p14="http://schemas.microsoft.com/office/powerpoint/2010/main" val="5179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0388F-CA60-1972-2F5F-26E1FA56DC78}"/>
              </a:ext>
            </a:extLst>
          </p:cNvPr>
          <p:cNvSpPr>
            <a:spLocks noGrp="1"/>
          </p:cNvSpPr>
          <p:nvPr>
            <p:ph type="title"/>
          </p:nvPr>
        </p:nvSpPr>
        <p:spPr>
          <a:xfrm>
            <a:off x="399245" y="365125"/>
            <a:ext cx="5420713" cy="1325563"/>
          </a:xfrm>
        </p:spPr>
        <p:txBody>
          <a:bodyPr/>
          <a:lstStyle/>
          <a:p>
            <a:r>
              <a:rPr lang="en-GB" dirty="0"/>
              <a:t>What is HARDWARE?</a:t>
            </a:r>
          </a:p>
        </p:txBody>
      </p:sp>
      <p:sp>
        <p:nvSpPr>
          <p:cNvPr id="3" name="Content Placeholder 2">
            <a:extLst>
              <a:ext uri="{FF2B5EF4-FFF2-40B4-BE49-F238E27FC236}">
                <a16:creationId xmlns:a16="http://schemas.microsoft.com/office/drawing/2014/main" id="{140F6BCA-5D53-8A86-448D-0C5467382A3E}"/>
              </a:ext>
            </a:extLst>
          </p:cNvPr>
          <p:cNvSpPr>
            <a:spLocks noGrp="1"/>
          </p:cNvSpPr>
          <p:nvPr>
            <p:ph idx="1"/>
          </p:nvPr>
        </p:nvSpPr>
        <p:spPr>
          <a:xfrm>
            <a:off x="220013" y="4301544"/>
            <a:ext cx="11589913" cy="2339058"/>
          </a:xfrm>
        </p:spPr>
        <p:txBody>
          <a:bodyPr>
            <a:normAutofit/>
          </a:bodyPr>
          <a:lstStyle/>
          <a:p>
            <a:pPr>
              <a:lnSpc>
                <a:spcPct val="120000"/>
              </a:lnSpc>
              <a:spcBef>
                <a:spcPts val="0"/>
              </a:spcBef>
            </a:pPr>
            <a:r>
              <a:rPr lang="en-GB" sz="2800" dirty="0"/>
              <a:t>Computer </a:t>
            </a:r>
            <a:r>
              <a:rPr lang="en-GB" sz="2800" b="1" dirty="0"/>
              <a:t>HARDWARE</a:t>
            </a:r>
            <a:r>
              <a:rPr lang="en-GB" sz="2800" dirty="0"/>
              <a:t> is the physical components that make up your computer – such as the processor, RAM, hard drive, graphics cards.  </a:t>
            </a:r>
          </a:p>
          <a:p>
            <a:pPr>
              <a:lnSpc>
                <a:spcPct val="120000"/>
              </a:lnSpc>
              <a:spcBef>
                <a:spcPts val="0"/>
              </a:spcBef>
            </a:pPr>
            <a:r>
              <a:rPr lang="en-GB" sz="2800" dirty="0"/>
              <a:t>The job of the hardware is to execute the software code. </a:t>
            </a:r>
            <a:r>
              <a:rPr lang="en-GB" sz="2800" i="1" dirty="0"/>
              <a:t>i.e. carry out the software instructions.</a:t>
            </a:r>
          </a:p>
          <a:p>
            <a:endParaRPr lang="en-GB" dirty="0"/>
          </a:p>
        </p:txBody>
      </p:sp>
      <p:pic>
        <p:nvPicPr>
          <p:cNvPr id="3074" name="Picture 2">
            <a:extLst>
              <a:ext uri="{FF2B5EF4-FFF2-40B4-BE49-F238E27FC236}">
                <a16:creationId xmlns:a16="http://schemas.microsoft.com/office/drawing/2014/main" id="{E41F4280-304C-C8A2-FA23-1BF46BD0CC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0409" y="365125"/>
            <a:ext cx="5533842" cy="368979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A2CFDECD-4E3D-CFFD-2F9D-9F9BA67A69CA}"/>
              </a:ext>
            </a:extLst>
          </p:cNvPr>
          <p:cNvSpPr txBox="1">
            <a:spLocks/>
          </p:cNvSpPr>
          <p:nvPr/>
        </p:nvSpPr>
        <p:spPr>
          <a:xfrm rot="16200000">
            <a:off x="9841330" y="750985"/>
            <a:ext cx="261695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GB" sz="2800" dirty="0"/>
              <a:t>SOFTWARE &amp; HARDWARE</a:t>
            </a:r>
          </a:p>
        </p:txBody>
      </p:sp>
    </p:spTree>
    <p:extLst>
      <p:ext uri="{BB962C8B-B14F-4D97-AF65-F5344CB8AC3E}">
        <p14:creationId xmlns:p14="http://schemas.microsoft.com/office/powerpoint/2010/main" val="2255190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5C54A9-4555-95F3-5410-2FD5EE40FB9E}"/>
              </a:ext>
            </a:extLst>
          </p:cNvPr>
          <p:cNvSpPr>
            <a:spLocks noGrp="1"/>
          </p:cNvSpPr>
          <p:nvPr>
            <p:ph idx="1"/>
          </p:nvPr>
        </p:nvSpPr>
        <p:spPr>
          <a:xfrm>
            <a:off x="838200" y="509666"/>
            <a:ext cx="5833056" cy="5667297"/>
          </a:xfrm>
        </p:spPr>
        <p:txBody>
          <a:bodyPr/>
          <a:lstStyle/>
          <a:p>
            <a:pPr marL="0" indent="0">
              <a:buNone/>
            </a:pPr>
            <a:endParaRPr lang="en-GB" dirty="0"/>
          </a:p>
          <a:p>
            <a:pPr marL="0" indent="0">
              <a:buNone/>
            </a:pPr>
            <a:endParaRPr lang="en-GB" sz="4800" b="1" dirty="0"/>
          </a:p>
          <a:p>
            <a:pPr marL="0" indent="0">
              <a:buNone/>
            </a:pPr>
            <a:endParaRPr lang="en-GB" sz="4800" b="1" dirty="0"/>
          </a:p>
          <a:p>
            <a:pPr marL="0" indent="0">
              <a:buNone/>
            </a:pPr>
            <a:endParaRPr lang="en-GB" sz="4800" b="1" dirty="0"/>
          </a:p>
          <a:p>
            <a:pPr marL="0" indent="0">
              <a:buNone/>
            </a:pPr>
            <a:r>
              <a:rPr lang="en-GB" sz="4800" b="1" dirty="0"/>
              <a:t>What is SOFTWARE DEVELOPMENT?</a:t>
            </a:r>
          </a:p>
        </p:txBody>
      </p:sp>
      <p:pic>
        <p:nvPicPr>
          <p:cNvPr id="1026" name="Picture 2">
            <a:extLst>
              <a:ext uri="{FF2B5EF4-FFF2-40B4-BE49-F238E27FC236}">
                <a16:creationId xmlns:a16="http://schemas.microsoft.com/office/drawing/2014/main" id="{1C3939BA-0C98-9C7E-E765-31A628F56B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1279" y="908535"/>
            <a:ext cx="5262521" cy="2960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426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D5C7-A731-928C-4E58-E00F2BDE0C58}"/>
              </a:ext>
            </a:extLst>
          </p:cNvPr>
          <p:cNvSpPr>
            <a:spLocks noGrp="1"/>
          </p:cNvSpPr>
          <p:nvPr>
            <p:ph type="title"/>
          </p:nvPr>
        </p:nvSpPr>
        <p:spPr>
          <a:xfrm>
            <a:off x="440267" y="365125"/>
            <a:ext cx="10742395" cy="1325563"/>
          </a:xfrm>
        </p:spPr>
        <p:txBody>
          <a:bodyPr/>
          <a:lstStyle/>
          <a:p>
            <a:r>
              <a:rPr lang="en-GB" dirty="0"/>
              <a:t>What is SOFTWARE DEVELOPMENT?</a:t>
            </a:r>
          </a:p>
        </p:txBody>
      </p:sp>
      <p:sp>
        <p:nvSpPr>
          <p:cNvPr id="3" name="Content Placeholder 2">
            <a:extLst>
              <a:ext uri="{FF2B5EF4-FFF2-40B4-BE49-F238E27FC236}">
                <a16:creationId xmlns:a16="http://schemas.microsoft.com/office/drawing/2014/main" id="{720E997A-9274-9538-0F6D-AD6CA8C43008}"/>
              </a:ext>
            </a:extLst>
          </p:cNvPr>
          <p:cNvSpPr>
            <a:spLocks noGrp="1"/>
          </p:cNvSpPr>
          <p:nvPr>
            <p:ph idx="1"/>
          </p:nvPr>
        </p:nvSpPr>
        <p:spPr>
          <a:xfrm>
            <a:off x="609601" y="1825625"/>
            <a:ext cx="10439400" cy="4351338"/>
          </a:xfrm>
        </p:spPr>
        <p:txBody>
          <a:bodyPr>
            <a:normAutofit/>
          </a:bodyPr>
          <a:lstStyle/>
          <a:p>
            <a:r>
              <a:rPr lang="en-GB" b="1" dirty="0"/>
              <a:t>SOFTWARE DEVELOPMENT </a:t>
            </a:r>
            <a:r>
              <a:rPr lang="en-GB" dirty="0"/>
              <a:t>is the process and set of activities used to create software.</a:t>
            </a:r>
          </a:p>
          <a:p>
            <a:r>
              <a:rPr lang="en-GB" dirty="0"/>
              <a:t>The process of creating software involves several different steps, such as </a:t>
            </a:r>
            <a:r>
              <a:rPr lang="en-GB" b="1" dirty="0"/>
              <a:t>design</a:t>
            </a:r>
            <a:r>
              <a:rPr lang="en-GB" dirty="0"/>
              <a:t> and </a:t>
            </a:r>
            <a:r>
              <a:rPr lang="en-GB" b="1" dirty="0"/>
              <a:t>testing</a:t>
            </a:r>
            <a:r>
              <a:rPr lang="en-GB" dirty="0"/>
              <a:t>.</a:t>
            </a:r>
          </a:p>
          <a:p>
            <a:r>
              <a:rPr lang="en-GB" dirty="0"/>
              <a:t>A </a:t>
            </a:r>
            <a:r>
              <a:rPr lang="en-GB" b="1" dirty="0"/>
              <a:t>SOFTWARE DEVELOPER </a:t>
            </a:r>
            <a:r>
              <a:rPr lang="en-GB" dirty="0"/>
              <a:t>is the person who writes the software code.</a:t>
            </a:r>
          </a:p>
          <a:p>
            <a:r>
              <a:rPr lang="en-GB" dirty="0"/>
              <a:t>However, software development involves more steps and more people than this!  </a:t>
            </a:r>
            <a:r>
              <a:rPr lang="en-GB" i="1" dirty="0"/>
              <a:t>You will learn about these shortly.</a:t>
            </a:r>
          </a:p>
          <a:p>
            <a:pPr marL="0" indent="0">
              <a:buNone/>
            </a:pPr>
            <a:r>
              <a:rPr lang="en-GB" sz="2400" dirty="0"/>
              <a:t>Extra Reading: </a:t>
            </a:r>
            <a:r>
              <a:rPr lang="en-GB" sz="2400" dirty="0">
                <a:hlinkClick r:id="rId2"/>
              </a:rPr>
              <a:t>https://www.ibm.com/uk-en/topics/software-development</a:t>
            </a:r>
            <a:endParaRPr lang="en-GB" sz="2400" dirty="0"/>
          </a:p>
          <a:p>
            <a:pPr marL="0" indent="0">
              <a:buNone/>
            </a:pPr>
            <a:endParaRPr lang="en-GB" dirty="0"/>
          </a:p>
        </p:txBody>
      </p:sp>
    </p:spTree>
    <p:extLst>
      <p:ext uri="{BB962C8B-B14F-4D97-AF65-F5344CB8AC3E}">
        <p14:creationId xmlns:p14="http://schemas.microsoft.com/office/powerpoint/2010/main" val="2798391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Template>
  <TotalTime>93</TotalTime>
  <Words>2370</Words>
  <Application>Microsoft Office PowerPoint</Application>
  <PresentationFormat>Widescreen</PresentationFormat>
  <Paragraphs>268</Paragraphs>
  <Slides>48</Slides>
  <Notes>34</Notes>
  <HiddenSlides>0</HiddenSlides>
  <MMClips>7</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Times New Roman</vt:lpstr>
      <vt:lpstr>Office Theme</vt:lpstr>
      <vt:lpstr>Skills Bootcamp Classroom Rules</vt:lpstr>
      <vt:lpstr>Software Developer Bootcamp</vt:lpstr>
      <vt:lpstr>Objectives</vt:lpstr>
      <vt:lpstr>PowerPoint Presentation</vt:lpstr>
      <vt:lpstr>What is SOFTWARE?</vt:lpstr>
      <vt:lpstr>What is Software and Hardware?</vt:lpstr>
      <vt:lpstr>What is HARDWARE?</vt:lpstr>
      <vt:lpstr>PowerPoint Presentation</vt:lpstr>
      <vt:lpstr>What is SOFTWARE DEVELOPMENT?</vt:lpstr>
      <vt:lpstr>What is Software Development?</vt:lpstr>
      <vt:lpstr>PowerPoint Presentation</vt:lpstr>
      <vt:lpstr>TYPES of SOFTWARE</vt:lpstr>
      <vt:lpstr>Types of Software?</vt:lpstr>
      <vt:lpstr>SYSTEM SOFTWARE</vt:lpstr>
      <vt:lpstr>APPLICATION SOFTWARE</vt:lpstr>
      <vt:lpstr>Why is Software Pervasive?</vt:lpstr>
      <vt:lpstr>Industries Heavily Relying on Software</vt:lpstr>
      <vt:lpstr>Why Software?</vt:lpstr>
      <vt:lpstr>Group Activity (10 mins)</vt:lpstr>
      <vt:lpstr>Banking &amp; Finance</vt:lpstr>
      <vt:lpstr>Purpose of Software in Banking &amp; Finance</vt:lpstr>
      <vt:lpstr>Software in Banking</vt:lpstr>
      <vt:lpstr>Healthcare</vt:lpstr>
      <vt:lpstr>Purpose of Software in Healthcare</vt:lpstr>
      <vt:lpstr>Software in Health Care</vt:lpstr>
      <vt:lpstr>Retail</vt:lpstr>
      <vt:lpstr>Purpose of Software in Retail</vt:lpstr>
      <vt:lpstr>Software in Retail</vt:lpstr>
      <vt:lpstr>Classification – B2B vs. B2C</vt:lpstr>
      <vt:lpstr>Software in Banking - B2B or B2C?</vt:lpstr>
      <vt:lpstr>Software in Healthcare - B2B or B2C?</vt:lpstr>
      <vt:lpstr>Software in Retail - B2B or B2C?</vt:lpstr>
      <vt:lpstr>Group Activity</vt:lpstr>
      <vt:lpstr>Importance of Classification</vt:lpstr>
      <vt:lpstr>Real-life Case Studies Research (10 mins)</vt:lpstr>
      <vt:lpstr>Roles within Software Development Teams and the Tasks They Perform</vt:lpstr>
      <vt:lpstr>Project Manager</vt:lpstr>
      <vt:lpstr>Software Architect</vt:lpstr>
      <vt:lpstr>Software Developer</vt:lpstr>
      <vt:lpstr>Software Tester</vt:lpstr>
      <vt:lpstr>User Experience Designer</vt:lpstr>
      <vt:lpstr>Technical Writer</vt:lpstr>
      <vt:lpstr>Database Administrator</vt:lpstr>
      <vt:lpstr>System Administrator</vt:lpstr>
      <vt:lpstr>Group Activity: Who Wears What Hat? - A Software Development Team Simulation (15 mins) </vt:lpstr>
      <vt:lpstr>Objectives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Industry-Specific Software Applications</dc:title>
  <dc:creator>Ali Mostafa</dc:creator>
  <cp:lastModifiedBy>Daanish hussain</cp:lastModifiedBy>
  <cp:revision>8</cp:revision>
  <dcterms:created xsi:type="dcterms:W3CDTF">2023-08-23T15:20:17Z</dcterms:created>
  <dcterms:modified xsi:type="dcterms:W3CDTF">2023-12-06T19:23:33Z</dcterms:modified>
</cp:coreProperties>
</file>