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9" r:id="rId2"/>
    <p:sldId id="256" r:id="rId3"/>
    <p:sldId id="25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268" r:id="rId19"/>
    <p:sldId id="267" r:id="rId20"/>
    <p:sldId id="266" r:id="rId21"/>
    <p:sldId id="265" r:id="rId22"/>
    <p:sldId id="264" r:id="rId23"/>
    <p:sldId id="263" r:id="rId24"/>
    <p:sldId id="262" r:id="rId25"/>
    <p:sldId id="261" r:id="rId26"/>
    <p:sldId id="260"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320" r:id="rId48"/>
    <p:sldId id="322" r:id="rId49"/>
    <p:sldId id="323" r:id="rId50"/>
    <p:sldId id="324" r:id="rId51"/>
    <p:sldId id="325" r:id="rId52"/>
    <p:sldId id="326" r:id="rId53"/>
    <p:sldId id="327" r:id="rId54"/>
    <p:sldId id="321" r:id="rId55"/>
    <p:sldId id="259" r:id="rId56"/>
    <p:sldId id="28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1" autoAdjust="0"/>
    <p:restoredTop sz="95300" autoAdjust="0"/>
  </p:normalViewPr>
  <p:slideViewPr>
    <p:cSldViewPr snapToGrid="0">
      <p:cViewPr varScale="1">
        <p:scale>
          <a:sx n="109" d="100"/>
          <a:sy n="109"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A83EC-ED3F-4F7A-8F2E-61F0A8C68BDE}"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0CBCC-BFB9-4A59-AB99-75F0E2EFAF17}" type="slidenum">
              <a:rPr lang="en-GB" smtClean="0"/>
              <a:t>‹#›</a:t>
            </a:fld>
            <a:endParaRPr lang="en-GB"/>
          </a:p>
        </p:txBody>
      </p:sp>
    </p:spTree>
    <p:extLst>
      <p:ext uri="{BB962C8B-B14F-4D97-AF65-F5344CB8AC3E}">
        <p14:creationId xmlns:p14="http://schemas.microsoft.com/office/powerpoint/2010/main" val="363175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e0d9a4665_2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e0d9a4665_2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e0d9a4665_2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7e0d9a4665_2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7e0d9a4665_2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7e0d9a4665_2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7e0d9a4665_2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7e0d9a4665_2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e0d9a4665_2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7e0d9a4665_2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e0d9a4665_2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7e0d9a4665_2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47</a:t>
            </a:fld>
            <a:endParaRPr lang="en-GB"/>
          </a:p>
        </p:txBody>
      </p:sp>
    </p:spTree>
    <p:extLst>
      <p:ext uri="{BB962C8B-B14F-4D97-AF65-F5344CB8AC3E}">
        <p14:creationId xmlns:p14="http://schemas.microsoft.com/office/powerpoint/2010/main" val="1820341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48</a:t>
            </a:fld>
            <a:endParaRPr lang="en-GB"/>
          </a:p>
        </p:txBody>
      </p:sp>
    </p:spTree>
    <p:extLst>
      <p:ext uri="{BB962C8B-B14F-4D97-AF65-F5344CB8AC3E}">
        <p14:creationId xmlns:p14="http://schemas.microsoft.com/office/powerpoint/2010/main" val="490963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49</a:t>
            </a:fld>
            <a:endParaRPr lang="en-GB"/>
          </a:p>
        </p:txBody>
      </p:sp>
    </p:spTree>
    <p:extLst>
      <p:ext uri="{BB962C8B-B14F-4D97-AF65-F5344CB8AC3E}">
        <p14:creationId xmlns:p14="http://schemas.microsoft.com/office/powerpoint/2010/main" val="255457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50</a:t>
            </a:fld>
            <a:endParaRPr lang="en-GB"/>
          </a:p>
        </p:txBody>
      </p:sp>
    </p:spTree>
    <p:extLst>
      <p:ext uri="{BB962C8B-B14F-4D97-AF65-F5344CB8AC3E}">
        <p14:creationId xmlns:p14="http://schemas.microsoft.com/office/powerpoint/2010/main" val="408301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e0d9a46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e0d9a46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51</a:t>
            </a:fld>
            <a:endParaRPr lang="en-GB"/>
          </a:p>
        </p:txBody>
      </p:sp>
    </p:spTree>
    <p:extLst>
      <p:ext uri="{BB962C8B-B14F-4D97-AF65-F5344CB8AC3E}">
        <p14:creationId xmlns:p14="http://schemas.microsoft.com/office/powerpoint/2010/main" val="1243369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52</a:t>
            </a:fld>
            <a:endParaRPr lang="en-GB"/>
          </a:p>
        </p:txBody>
      </p:sp>
    </p:spTree>
    <p:extLst>
      <p:ext uri="{BB962C8B-B14F-4D97-AF65-F5344CB8AC3E}">
        <p14:creationId xmlns:p14="http://schemas.microsoft.com/office/powerpoint/2010/main" val="355824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53</a:t>
            </a:fld>
            <a:endParaRPr lang="en-GB"/>
          </a:p>
        </p:txBody>
      </p:sp>
    </p:spTree>
    <p:extLst>
      <p:ext uri="{BB962C8B-B14F-4D97-AF65-F5344CB8AC3E}">
        <p14:creationId xmlns:p14="http://schemas.microsoft.com/office/powerpoint/2010/main" val="2152449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54</a:t>
            </a:fld>
            <a:endParaRPr lang="en-GB"/>
          </a:p>
        </p:txBody>
      </p:sp>
    </p:spTree>
    <p:extLst>
      <p:ext uri="{BB962C8B-B14F-4D97-AF65-F5344CB8AC3E}">
        <p14:creationId xmlns:p14="http://schemas.microsoft.com/office/powerpoint/2010/main" val="310003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e0d9a466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e0d9a466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e0d9a466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e0d9a466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e0d9a466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e0d9a466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e0d9a4665_2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e0d9a4665_2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e0d9a4665_2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e0d9a4665_2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e0d9a4665_2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e0d9a4665_2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e0d9a4665_2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e0d9a4665_2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DCE6-E2B3-9753-0F6C-40B83C827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70AECD0-10E0-5205-3B07-4657E5F62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FFA2C8-BFFB-5BFC-AF1C-2BBC1419E695}"/>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5" name="Footer Placeholder 4">
            <a:extLst>
              <a:ext uri="{FF2B5EF4-FFF2-40B4-BE49-F238E27FC236}">
                <a16:creationId xmlns:a16="http://schemas.microsoft.com/office/drawing/2014/main" id="{6D5BA0B9-06E8-019E-C7AE-90D623C26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06B564-941A-2E32-3444-0D457C5D9CF5}"/>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108908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AA85-2A10-8C03-82F7-72696D0BA6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8A9C6A-E236-778B-DE0E-E67632C9A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D681A3-8DC7-7DA6-82CF-A26B6B1668A3}"/>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5" name="Footer Placeholder 4">
            <a:extLst>
              <a:ext uri="{FF2B5EF4-FFF2-40B4-BE49-F238E27FC236}">
                <a16:creationId xmlns:a16="http://schemas.microsoft.com/office/drawing/2014/main" id="{C954B0F6-BF43-3FA1-C9D2-F6827A765A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24FAC0-4764-C347-CB5C-387227DA1F09}"/>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89320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B3CFD-2610-9BEB-C502-15ABC5860F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CD8AA5-94B8-0EB8-EBEA-2A35A602C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704FA7-71F6-D51B-18E8-C437E4448F4A}"/>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5" name="Footer Placeholder 4">
            <a:extLst>
              <a:ext uri="{FF2B5EF4-FFF2-40B4-BE49-F238E27FC236}">
                <a16:creationId xmlns:a16="http://schemas.microsoft.com/office/drawing/2014/main" id="{F4009B63-BF75-E616-CA16-BC95BCB4B6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C97CA9-DD2B-B31F-C25D-CA0405B9BC9C}"/>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292557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16941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8F97-2645-932D-D3FF-6FEE65E24C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3F27E4-290F-FADF-D85B-E8943B3911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ACFB1C-B0D6-9E61-6FDB-491585EF37F2}"/>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5" name="Footer Placeholder 4">
            <a:extLst>
              <a:ext uri="{FF2B5EF4-FFF2-40B4-BE49-F238E27FC236}">
                <a16:creationId xmlns:a16="http://schemas.microsoft.com/office/drawing/2014/main" id="{36B6EB71-228F-9A2D-5C45-9445D47878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2B59D9-78E8-79C4-EFB8-23A71A35DC0A}"/>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238619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9EA9-2870-AABA-8B47-73FBF415B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EB2961-E15E-D9DF-1BE8-3902511B8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FC2B6-7AC6-44E2-5BFD-BD7F168DB5B1}"/>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5" name="Footer Placeholder 4">
            <a:extLst>
              <a:ext uri="{FF2B5EF4-FFF2-40B4-BE49-F238E27FC236}">
                <a16:creationId xmlns:a16="http://schemas.microsoft.com/office/drawing/2014/main" id="{12375782-7174-EBB4-ED93-3B27E1C20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71497C-9636-357D-2F14-19B0EC4A20E4}"/>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149282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7096-47F3-85E9-8FC2-7A4782D870F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356E96-7CB1-A4CD-137E-F1F5C7EE7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2E2BB58-0496-DEA2-4125-E1715F9CF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696BD41-E6C7-EC76-3B98-723D9832AEDA}"/>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6" name="Footer Placeholder 5">
            <a:extLst>
              <a:ext uri="{FF2B5EF4-FFF2-40B4-BE49-F238E27FC236}">
                <a16:creationId xmlns:a16="http://schemas.microsoft.com/office/drawing/2014/main" id="{CF61F7B2-A7DE-59AF-10BB-8B854AD18B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D965BA-B362-96D0-FFE7-D5D33AAED580}"/>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71347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3FE5-76AA-1F17-9716-46D0A97F174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9CADB5-3E09-2260-5381-70F16A700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84105-1BE1-AFBB-D7B6-C4C8D8D3C1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08E8CB-79C5-5993-C659-14164C5EC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9A7E5F-8A93-865B-98C4-824D9D9BD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88D3EBB-063F-46B2-067B-D98D9341135B}"/>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8" name="Footer Placeholder 7">
            <a:extLst>
              <a:ext uri="{FF2B5EF4-FFF2-40B4-BE49-F238E27FC236}">
                <a16:creationId xmlns:a16="http://schemas.microsoft.com/office/drawing/2014/main" id="{746D57FD-08D0-399B-B299-23BAEF5AC69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4B2036E-807B-E367-3E79-C0A6445F34EE}"/>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27057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CB6F-CF10-81A4-0BD0-806A0A21E4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4167B3-9919-D5B4-1D9C-0FCA169FF78F}"/>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4" name="Footer Placeholder 3">
            <a:extLst>
              <a:ext uri="{FF2B5EF4-FFF2-40B4-BE49-F238E27FC236}">
                <a16:creationId xmlns:a16="http://schemas.microsoft.com/office/drawing/2014/main" id="{A06E947F-E48F-480D-CFCA-3B924DBC17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69F50B-CA6B-7432-5E76-E8E95C71B512}"/>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399723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69D91B-CAA1-960B-2D3F-651FD37483C4}"/>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3" name="Footer Placeholder 2">
            <a:extLst>
              <a:ext uri="{FF2B5EF4-FFF2-40B4-BE49-F238E27FC236}">
                <a16:creationId xmlns:a16="http://schemas.microsoft.com/office/drawing/2014/main" id="{424ECA0F-9784-F8E0-EBF6-85ABFED8FA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265D32-8433-0318-A0C5-29891E46A305}"/>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104397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B9FD-F7D2-526A-8B54-1905A3FB7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9D49CA0-C4FA-021F-19EF-B3D2C4FC1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A7D3D3-7667-C10F-F557-7C4D94715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C4500-BAD2-5DEC-FF52-D1FD9566B2C1}"/>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6" name="Footer Placeholder 5">
            <a:extLst>
              <a:ext uri="{FF2B5EF4-FFF2-40B4-BE49-F238E27FC236}">
                <a16:creationId xmlns:a16="http://schemas.microsoft.com/office/drawing/2014/main" id="{0FE59C2D-2AB8-1E22-B977-70A29E1264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BC3956-210E-A6BE-38A3-AC43D59929CE}"/>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110517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15B2-61B4-1E01-44EE-72E4840CB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071D98-39F5-94EE-6046-4B97AFA07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3A6070-2C2A-8007-6481-F3AE3190F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2D662-6F3E-E726-66D7-4F51B87D0AA0}"/>
              </a:ext>
            </a:extLst>
          </p:cNvPr>
          <p:cNvSpPr>
            <a:spLocks noGrp="1"/>
          </p:cNvSpPr>
          <p:nvPr>
            <p:ph type="dt" sz="half" idx="10"/>
          </p:nvPr>
        </p:nvSpPr>
        <p:spPr/>
        <p:txBody>
          <a:bodyPr/>
          <a:lstStyle/>
          <a:p>
            <a:fld id="{53431494-2C9C-42F2-825E-B0B059C579BF}" type="datetimeFigureOut">
              <a:rPr lang="en-GB" smtClean="0"/>
              <a:t>03/12/2023</a:t>
            </a:fld>
            <a:endParaRPr lang="en-GB"/>
          </a:p>
        </p:txBody>
      </p:sp>
      <p:sp>
        <p:nvSpPr>
          <p:cNvPr id="6" name="Footer Placeholder 5">
            <a:extLst>
              <a:ext uri="{FF2B5EF4-FFF2-40B4-BE49-F238E27FC236}">
                <a16:creationId xmlns:a16="http://schemas.microsoft.com/office/drawing/2014/main" id="{E8B81DB2-F38E-FFD1-01B2-BDBF5B39C7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3B824C-6A9B-2064-3E59-1E29C0188CDB}"/>
              </a:ext>
            </a:extLst>
          </p:cNvPr>
          <p:cNvSpPr>
            <a:spLocks noGrp="1"/>
          </p:cNvSpPr>
          <p:nvPr>
            <p:ph type="sldNum" sz="quarter" idx="12"/>
          </p:nvPr>
        </p:nvSpPr>
        <p:spPr/>
        <p:txBody>
          <a:bodyPr/>
          <a:lstStyle/>
          <a:p>
            <a:fld id="{9D7D5525-6D14-4078-AD86-E19AEE571F5F}" type="slidenum">
              <a:rPr lang="en-GB" smtClean="0"/>
              <a:t>‹#›</a:t>
            </a:fld>
            <a:endParaRPr lang="en-GB"/>
          </a:p>
        </p:txBody>
      </p:sp>
    </p:spTree>
    <p:extLst>
      <p:ext uri="{BB962C8B-B14F-4D97-AF65-F5344CB8AC3E}">
        <p14:creationId xmlns:p14="http://schemas.microsoft.com/office/powerpoint/2010/main" val="25916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7AF22-5714-D158-2E1E-FA3C63A5B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9439E-5FFB-7A3C-0CF2-0D6433587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A3829F-3CD0-8104-E7B7-C7EEE715A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31494-2C9C-42F2-825E-B0B059C579BF}" type="datetimeFigureOut">
              <a:rPr lang="en-GB" smtClean="0"/>
              <a:t>03/12/2023</a:t>
            </a:fld>
            <a:endParaRPr lang="en-GB"/>
          </a:p>
        </p:txBody>
      </p:sp>
      <p:sp>
        <p:nvSpPr>
          <p:cNvPr id="5" name="Footer Placeholder 4">
            <a:extLst>
              <a:ext uri="{FF2B5EF4-FFF2-40B4-BE49-F238E27FC236}">
                <a16:creationId xmlns:a16="http://schemas.microsoft.com/office/drawing/2014/main" id="{5C73FA0F-0FE2-CF42-3EC3-978EDEF90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3CED352-6376-51E6-3C51-9F0C73E8A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D5525-6D14-4078-AD86-E19AEE571F5F}" type="slidenum">
              <a:rPr lang="en-GB" smtClean="0"/>
              <a:t>‹#›</a:t>
            </a:fld>
            <a:endParaRPr lang="en-GB"/>
          </a:p>
        </p:txBody>
      </p:sp>
    </p:spTree>
    <p:extLst>
      <p:ext uri="{BB962C8B-B14F-4D97-AF65-F5344CB8AC3E}">
        <p14:creationId xmlns:p14="http://schemas.microsoft.com/office/powerpoint/2010/main" val="422101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p:nvPr/>
        </p:nvSpPr>
        <p:spPr>
          <a:xfrm>
            <a:off x="7499839" y="2591572"/>
            <a:ext cx="2064770" cy="393577"/>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295" name="Google Shape;295;p22"/>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296" name="Google Shape;296;p2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298" name="Google Shape;298;p22"/>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299" name="Google Shape;299;p22"/>
          <p:cNvSpPr txBox="1"/>
          <p:nvPr/>
        </p:nvSpPr>
        <p:spPr>
          <a:xfrm>
            <a:off x="7614138" y="2051572"/>
            <a:ext cx="1943506"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300" name="Google Shape;300;p22"/>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Ben</a:t>
            </a:r>
            <a:endParaRPr sz="2400">
              <a:latin typeface="Roboto Mono"/>
              <a:ea typeface="Roboto Mono"/>
              <a:cs typeface="Roboto Mono"/>
              <a:sym typeface="Roboto Mono"/>
            </a:endParaRPr>
          </a:p>
        </p:txBody>
      </p:sp>
      <p:sp>
        <p:nvSpPr>
          <p:cNvPr id="301" name="Google Shape;301;p22"/>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02" name="Google Shape;302;p22"/>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03" name="Google Shape;303;p22"/>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Ben</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...program closing</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&gt;&gt;&gt;</a:t>
            </a:r>
            <a:endParaRPr sz="2400">
              <a:latin typeface="Roboto Mono"/>
              <a:ea typeface="Roboto Mono"/>
              <a:cs typeface="Roboto Mono"/>
              <a:sym typeface="Roboto Mono"/>
            </a:endParaRPr>
          </a:p>
        </p:txBody>
      </p:sp>
      <p:grpSp>
        <p:nvGrpSpPr>
          <p:cNvPr id="304" name="Google Shape;304;p22"/>
          <p:cNvGrpSpPr/>
          <p:nvPr/>
        </p:nvGrpSpPr>
        <p:grpSpPr>
          <a:xfrm>
            <a:off x="6032585" y="1579125"/>
            <a:ext cx="1375617" cy="3458441"/>
            <a:chOff x="4524438" y="1184343"/>
            <a:chExt cx="1031713" cy="2593831"/>
          </a:xfrm>
        </p:grpSpPr>
        <p:sp>
          <p:nvSpPr>
            <p:cNvPr id="305" name="Google Shape;305;p22"/>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6" name="Google Shape;306;p22"/>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07" name="Google Shape;307;p22"/>
            <p:cNvCxnSpPr>
              <a:stCxn id="306" idx="2"/>
            </p:cNvCxnSpPr>
            <p:nvPr/>
          </p:nvCxnSpPr>
          <p:spPr>
            <a:xfrm rot="-5400000" flipH="1">
              <a:off x="3919188" y="3053525"/>
              <a:ext cx="1448700" cy="600"/>
            </a:xfrm>
            <a:prstGeom prst="curvedConnector3">
              <a:avLst>
                <a:gd name="adj1" fmla="val 50000"/>
              </a:avLst>
            </a:prstGeom>
            <a:noFill/>
            <a:ln w="19050" cap="flat" cmpd="sng">
              <a:solidFill>
                <a:srgbClr val="5B5BA5"/>
              </a:solidFill>
              <a:prstDash val="solid"/>
              <a:round/>
              <a:headEnd type="none" w="med" len="med"/>
              <a:tailEnd type="stealth" w="med" len="med"/>
            </a:ln>
          </p:spPr>
        </p:cxnSp>
        <p:cxnSp>
          <p:nvCxnSpPr>
            <p:cNvPr id="308" name="Google Shape;308;p22"/>
            <p:cNvCxnSpPr>
              <a:stCxn id="309" idx="4"/>
              <a:endCxn id="310"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309" name="Google Shape;309;p22"/>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11" name="Google Shape;311;p22"/>
            <p:cNvCxnSpPr>
              <a:endCxn id="309"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312" name="Google Shape;312;p22"/>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313" name="Google Shape;313;p22"/>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4" name="Google Shape;314;p22"/>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15" name="Google Shape;315;p22"/>
            <p:cNvCxnSpPr>
              <a:stCxn id="306"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316" name="Google Shape;316;p22"/>
            <p:cNvCxnSpPr>
              <a:stCxn id="313" idx="2"/>
              <a:endCxn id="317"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318" name="Google Shape;318;p22"/>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19" name="Google Shape;319;p22"/>
            <p:cNvCxnSpPr>
              <a:stCxn id="318"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320" name="Google Shape;320;p22"/>
            <p:cNvCxnSpPr>
              <a:stCxn id="313" idx="3"/>
              <a:endCxn id="314"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317" name="Google Shape;317;p22"/>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0" name="Google Shape;310;p22"/>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1" name="Google Shape;321;p22"/>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22" name="Google Shape;322;p22"/>
            <p:cNvCxnSpPr>
              <a:stCxn id="310" idx="2"/>
              <a:endCxn id="321"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323" name="Google Shape;323;p22"/>
            <p:cNvCxnSpPr>
              <a:stCxn id="321" idx="2"/>
              <a:endCxn id="306"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324" name="Google Shape;324;p22"/>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25" name="Google Shape;325;p22"/>
            <p:cNvCxnSpPr>
              <a:stCxn id="318" idx="2"/>
              <a:endCxn id="324"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326" name="Google Shape;326;p22"/>
            <p:cNvCxnSpPr>
              <a:stCxn id="324" idx="2"/>
              <a:endCxn id="313"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22"/>
            <p:cNvCxnSpPr>
              <a:stCxn id="305" idx="6"/>
              <a:endCxn id="317"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328" name="Google Shape;328;p22"/>
            <p:cNvCxnSpPr>
              <a:stCxn id="314" idx="2"/>
              <a:endCxn id="317"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329" name="Google Shape;329;p22"/>
          <p:cNvSpPr/>
          <p:nvPr/>
        </p:nvSpPr>
        <p:spPr>
          <a:xfrm>
            <a:off x="6032600" y="5037553"/>
            <a:ext cx="316000" cy="1912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0" name="Google Shape;330;p22"/>
          <p:cNvSpPr/>
          <p:nvPr/>
        </p:nvSpPr>
        <p:spPr>
          <a:xfrm>
            <a:off x="993999" y="6129866"/>
            <a:ext cx="3947277" cy="728133"/>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p:nvPr/>
        </p:nvSpPr>
        <p:spPr>
          <a:xfrm>
            <a:off x="7567842" y="2591572"/>
            <a:ext cx="1996767" cy="469264"/>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336" name="Google Shape;336;p23"/>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337" name="Google Shape;337;p2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339" name="Google Shape;339;p23"/>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340" name="Google Shape;340;p23"/>
          <p:cNvSpPr txBox="1"/>
          <p:nvPr/>
        </p:nvSpPr>
        <p:spPr>
          <a:xfrm>
            <a:off x="7568642" y="2051572"/>
            <a:ext cx="1989002" cy="605432"/>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341" name="Google Shape;341;p23"/>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342" name="Google Shape;342;p23"/>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43" name="Google Shape;343;p23"/>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44" name="Google Shape;344;p23"/>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p>
        </p:txBody>
      </p:sp>
      <p:grpSp>
        <p:nvGrpSpPr>
          <p:cNvPr id="345" name="Google Shape;345;p23"/>
          <p:cNvGrpSpPr/>
          <p:nvPr/>
        </p:nvGrpSpPr>
        <p:grpSpPr>
          <a:xfrm>
            <a:off x="6032585" y="1579125"/>
            <a:ext cx="1375617" cy="3458441"/>
            <a:chOff x="4524438" y="1184343"/>
            <a:chExt cx="1031713" cy="2593831"/>
          </a:xfrm>
        </p:grpSpPr>
        <p:sp>
          <p:nvSpPr>
            <p:cNvPr id="346" name="Google Shape;346;p23"/>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7" name="Google Shape;347;p23"/>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48" name="Google Shape;348;p23"/>
            <p:cNvCxnSpPr>
              <a:stCxn id="347"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349" name="Google Shape;349;p23"/>
            <p:cNvCxnSpPr>
              <a:stCxn id="350" idx="4"/>
              <a:endCxn id="351"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350" name="Google Shape;350;p23"/>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52" name="Google Shape;352;p23"/>
            <p:cNvCxnSpPr>
              <a:endCxn id="350"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353" name="Google Shape;353;p23"/>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354" name="Google Shape;354;p23"/>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5" name="Google Shape;355;p23"/>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56" name="Google Shape;356;p23"/>
            <p:cNvCxnSpPr>
              <a:stCxn id="347"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23"/>
            <p:cNvCxnSpPr>
              <a:stCxn id="354" idx="2"/>
              <a:endCxn id="358"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359" name="Google Shape;359;p23"/>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60" name="Google Shape;360;p23"/>
            <p:cNvCxnSpPr>
              <a:stCxn id="359"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361" name="Google Shape;361;p23"/>
            <p:cNvCxnSpPr>
              <a:stCxn id="354" idx="3"/>
              <a:endCxn id="355"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358" name="Google Shape;358;p23"/>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1" name="Google Shape;351;p23"/>
            <p:cNvSpPr/>
            <p:nvPr/>
          </p:nvSpPr>
          <p:spPr>
            <a:xfrm>
              <a:off x="4524450" y="1578766"/>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2" name="Google Shape;362;p23"/>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63" name="Google Shape;363;p23"/>
            <p:cNvCxnSpPr>
              <a:stCxn id="351" idx="2"/>
              <a:endCxn id="362"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364" name="Google Shape;364;p23"/>
            <p:cNvCxnSpPr>
              <a:stCxn id="362" idx="2"/>
              <a:endCxn id="347"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365" name="Google Shape;365;p23"/>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66" name="Google Shape;366;p23"/>
            <p:cNvCxnSpPr>
              <a:stCxn id="359" idx="2"/>
              <a:endCxn id="365"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367" name="Google Shape;367;p23"/>
            <p:cNvCxnSpPr>
              <a:stCxn id="365" idx="2"/>
              <a:endCxn id="354"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23"/>
            <p:cNvCxnSpPr>
              <a:stCxn id="346" idx="6"/>
              <a:endCxn id="358"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369" name="Google Shape;369;p23"/>
            <p:cNvCxnSpPr>
              <a:stCxn id="355" idx="2"/>
              <a:endCxn id="358"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371" name="Google Shape;371;p23"/>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2" name="Google Shape;372;p23"/>
          <p:cNvSpPr/>
          <p:nvPr/>
        </p:nvSpPr>
        <p:spPr>
          <a:xfrm>
            <a:off x="1047100" y="2037600"/>
            <a:ext cx="3765428" cy="498204"/>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4"/>
          <p:cNvSpPr txBox="1"/>
          <p:nvPr/>
        </p:nvSpPr>
        <p:spPr>
          <a:xfrm>
            <a:off x="7424941" y="2591572"/>
            <a:ext cx="2139668" cy="426197"/>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378" name="Google Shape;378;p24"/>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379" name="Google Shape;379;p2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381" name="Google Shape;381;p24"/>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382" name="Google Shape;382;p24"/>
          <p:cNvSpPr txBox="1"/>
          <p:nvPr/>
        </p:nvSpPr>
        <p:spPr>
          <a:xfrm>
            <a:off x="7417976" y="2051571"/>
            <a:ext cx="2139668" cy="527301"/>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383" name="Google Shape;383;p24"/>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384" name="Google Shape;384;p24"/>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85" name="Google Shape;385;p24"/>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86" name="Google Shape;386;p24"/>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grpSp>
        <p:nvGrpSpPr>
          <p:cNvPr id="387" name="Google Shape;387;p24"/>
          <p:cNvGrpSpPr/>
          <p:nvPr/>
        </p:nvGrpSpPr>
        <p:grpSpPr>
          <a:xfrm>
            <a:off x="6032585" y="1579125"/>
            <a:ext cx="1375617" cy="3458441"/>
            <a:chOff x="4524438" y="1184343"/>
            <a:chExt cx="1031713" cy="2593831"/>
          </a:xfrm>
        </p:grpSpPr>
        <p:sp>
          <p:nvSpPr>
            <p:cNvPr id="388" name="Google Shape;388;p24"/>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9" name="Google Shape;389;p24"/>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90" name="Google Shape;390;p24"/>
            <p:cNvCxnSpPr>
              <a:stCxn id="389"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391" name="Google Shape;391;p24"/>
            <p:cNvCxnSpPr>
              <a:stCxn id="392" idx="4"/>
              <a:endCxn id="393"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392" name="Google Shape;392;p24"/>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94" name="Google Shape;394;p24"/>
            <p:cNvCxnSpPr>
              <a:endCxn id="392"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395" name="Google Shape;395;p24"/>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396" name="Google Shape;396;p24"/>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97" name="Google Shape;397;p24"/>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98" name="Google Shape;398;p24"/>
            <p:cNvCxnSpPr>
              <a:stCxn id="389"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24"/>
            <p:cNvCxnSpPr>
              <a:stCxn id="396" idx="2"/>
              <a:endCxn id="400"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401" name="Google Shape;401;p24"/>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02" name="Google Shape;402;p24"/>
            <p:cNvCxnSpPr>
              <a:stCxn id="401"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403" name="Google Shape;403;p24"/>
            <p:cNvCxnSpPr>
              <a:stCxn id="396" idx="3"/>
              <a:endCxn id="397"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400" name="Google Shape;400;p24"/>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93" name="Google Shape;393;p24"/>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4" name="Google Shape;404;p24"/>
            <p:cNvSpPr/>
            <p:nvPr/>
          </p:nvSpPr>
          <p:spPr>
            <a:xfrm>
              <a:off x="4524438" y="1790754"/>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05" name="Google Shape;405;p24"/>
            <p:cNvCxnSpPr>
              <a:stCxn id="393" idx="2"/>
              <a:endCxn id="404"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406" name="Google Shape;406;p24"/>
            <p:cNvCxnSpPr>
              <a:stCxn id="404" idx="2"/>
              <a:endCxn id="389"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407" name="Google Shape;407;p24"/>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08" name="Google Shape;408;p24"/>
            <p:cNvCxnSpPr>
              <a:stCxn id="401" idx="2"/>
              <a:endCxn id="407"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24"/>
            <p:cNvCxnSpPr>
              <a:stCxn id="407" idx="2"/>
              <a:endCxn id="396"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24"/>
            <p:cNvCxnSpPr>
              <a:stCxn id="388" idx="6"/>
              <a:endCxn id="400"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411" name="Google Shape;411;p24"/>
            <p:cNvCxnSpPr>
              <a:stCxn id="397" idx="2"/>
              <a:endCxn id="400"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412" name="Google Shape;412;p24"/>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3" name="Google Shape;413;p24"/>
          <p:cNvSpPr/>
          <p:nvPr/>
        </p:nvSpPr>
        <p:spPr>
          <a:xfrm>
            <a:off x="1030573" y="2464758"/>
            <a:ext cx="3506258" cy="399576"/>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5"/>
          <p:cNvSpPr txBox="1"/>
          <p:nvPr/>
        </p:nvSpPr>
        <p:spPr>
          <a:xfrm>
            <a:off x="7728844" y="2591572"/>
            <a:ext cx="1835765"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419" name="Google Shape;419;p25"/>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420" name="Google Shape;420;p2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422" name="Google Shape;422;p25"/>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423" name="Google Shape;423;p25"/>
          <p:cNvSpPr txBox="1"/>
          <p:nvPr/>
        </p:nvSpPr>
        <p:spPr>
          <a:xfrm>
            <a:off x="7728844" y="2051572"/>
            <a:ext cx="1828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424" name="Google Shape;424;p25"/>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425" name="Google Shape;425;p25"/>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426" name="Google Shape;426;p25"/>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427" name="Google Shape;427;p25"/>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grpSp>
        <p:nvGrpSpPr>
          <p:cNvPr id="428" name="Google Shape;428;p25"/>
          <p:cNvGrpSpPr/>
          <p:nvPr/>
        </p:nvGrpSpPr>
        <p:grpSpPr>
          <a:xfrm>
            <a:off x="6032585" y="1579125"/>
            <a:ext cx="1375617" cy="3458441"/>
            <a:chOff x="4524438" y="1184343"/>
            <a:chExt cx="1031713" cy="2593831"/>
          </a:xfrm>
        </p:grpSpPr>
        <p:sp>
          <p:nvSpPr>
            <p:cNvPr id="429" name="Google Shape;429;p25"/>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0" name="Google Shape;430;p25"/>
            <p:cNvSpPr/>
            <p:nvPr/>
          </p:nvSpPr>
          <p:spPr>
            <a:xfrm>
              <a:off x="4524763" y="2148250"/>
              <a:ext cx="236950" cy="181225"/>
            </a:xfrm>
            <a:prstGeom prst="flowChartDecision">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31" name="Google Shape;431;p25"/>
            <p:cNvCxnSpPr>
              <a:stCxn id="430"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432" name="Google Shape;432;p25"/>
            <p:cNvCxnSpPr>
              <a:stCxn id="433" idx="4"/>
              <a:endCxn id="434"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433" name="Google Shape;433;p25"/>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35" name="Google Shape;435;p25"/>
            <p:cNvCxnSpPr>
              <a:endCxn id="433"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436" name="Google Shape;436;p25"/>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437" name="Google Shape;437;p25"/>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8" name="Google Shape;438;p25"/>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39" name="Google Shape;439;p25"/>
            <p:cNvCxnSpPr>
              <a:stCxn id="430"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440" name="Google Shape;440;p25"/>
            <p:cNvCxnSpPr>
              <a:stCxn id="437" idx="2"/>
              <a:endCxn id="441"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442" name="Google Shape;442;p25"/>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43" name="Google Shape;443;p25"/>
            <p:cNvCxnSpPr>
              <a:stCxn id="442"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444" name="Google Shape;444;p25"/>
            <p:cNvCxnSpPr>
              <a:stCxn id="437" idx="3"/>
              <a:endCxn id="438"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441" name="Google Shape;441;p25"/>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4" name="Google Shape;434;p25"/>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5" name="Google Shape;445;p25"/>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46" name="Google Shape;446;p25"/>
            <p:cNvCxnSpPr>
              <a:stCxn id="434" idx="2"/>
              <a:endCxn id="445"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447" name="Google Shape;447;p25"/>
            <p:cNvCxnSpPr>
              <a:stCxn id="445" idx="2"/>
              <a:endCxn id="430"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448" name="Google Shape;448;p25"/>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49" name="Google Shape;449;p25"/>
            <p:cNvCxnSpPr>
              <a:stCxn id="442" idx="2"/>
              <a:endCxn id="448"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25"/>
            <p:cNvCxnSpPr>
              <a:stCxn id="448" idx="2"/>
              <a:endCxn id="437"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25"/>
            <p:cNvCxnSpPr>
              <a:stCxn id="429" idx="6"/>
              <a:endCxn id="441"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452" name="Google Shape;452;p25"/>
            <p:cNvCxnSpPr>
              <a:stCxn id="438" idx="2"/>
              <a:endCxn id="441"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453" name="Google Shape;453;p25"/>
          <p:cNvSpPr/>
          <p:nvPr/>
        </p:nvSpPr>
        <p:spPr>
          <a:xfrm>
            <a:off x="5496230" y="3217213"/>
            <a:ext cx="576000" cy="2976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0" tIns="19200" rIns="0" bIns="0" anchor="ctr" anchorCtr="0">
            <a:noAutofit/>
          </a:bodyPr>
          <a:lstStyle/>
          <a:p>
            <a:pPr algn="ctr">
              <a:lnSpc>
                <a:spcPct val="115000"/>
              </a:lnSpc>
            </a:pPr>
            <a:r>
              <a:rPr lang="en-GB" sz="1333" dirty="0">
                <a:latin typeface="Roboto Mono"/>
                <a:ea typeface="Roboto Mono"/>
                <a:cs typeface="Roboto Mono"/>
                <a:sym typeface="Roboto Mono"/>
              </a:rPr>
              <a:t>True</a:t>
            </a:r>
            <a:endParaRPr sz="1333" dirty="0"/>
          </a:p>
        </p:txBody>
      </p:sp>
      <p:sp>
        <p:nvSpPr>
          <p:cNvPr id="454" name="Google Shape;454;p25"/>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5" name="Google Shape;455;p25"/>
          <p:cNvSpPr/>
          <p:nvPr/>
        </p:nvSpPr>
        <p:spPr>
          <a:xfrm>
            <a:off x="1010384" y="3159046"/>
            <a:ext cx="4466675" cy="355767"/>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6"/>
          <p:cNvSpPr txBox="1"/>
          <p:nvPr/>
        </p:nvSpPr>
        <p:spPr>
          <a:xfrm>
            <a:off x="7640516" y="2591572"/>
            <a:ext cx="1924093"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461" name="Google Shape;461;p26"/>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462" name="Google Shape;462;p2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464" name="Google Shape;464;p26"/>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465" name="Google Shape;465;p26"/>
          <p:cNvSpPr txBox="1"/>
          <p:nvPr/>
        </p:nvSpPr>
        <p:spPr>
          <a:xfrm>
            <a:off x="7728844" y="2051572"/>
            <a:ext cx="1828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466" name="Google Shape;466;p26"/>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467" name="Google Shape;467;p26"/>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468" name="Google Shape;468;p26"/>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469" name="Google Shape;469;p26"/>
          <p:cNvSpPr txBox="1"/>
          <p:nvPr/>
        </p:nvSpPr>
        <p:spPr>
          <a:xfrm>
            <a:off x="7924833" y="4038067"/>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Password:</a:t>
            </a:r>
            <a:endParaRPr sz="2400">
              <a:latin typeface="Roboto Mono"/>
              <a:ea typeface="Roboto Mono"/>
              <a:cs typeface="Roboto Mono"/>
              <a:sym typeface="Roboto Mono"/>
            </a:endParaRPr>
          </a:p>
        </p:txBody>
      </p:sp>
      <p:grpSp>
        <p:nvGrpSpPr>
          <p:cNvPr id="470" name="Google Shape;470;p26"/>
          <p:cNvGrpSpPr/>
          <p:nvPr/>
        </p:nvGrpSpPr>
        <p:grpSpPr>
          <a:xfrm>
            <a:off x="6032585" y="1579125"/>
            <a:ext cx="1375617" cy="3458441"/>
            <a:chOff x="4524438" y="1184343"/>
            <a:chExt cx="1031713" cy="2593831"/>
          </a:xfrm>
        </p:grpSpPr>
        <p:sp>
          <p:nvSpPr>
            <p:cNvPr id="471" name="Google Shape;471;p26"/>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2" name="Google Shape;472;p26"/>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73" name="Google Shape;473;p26"/>
            <p:cNvCxnSpPr>
              <a:stCxn id="472"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474" name="Google Shape;474;p26"/>
            <p:cNvCxnSpPr>
              <a:stCxn id="475" idx="4"/>
              <a:endCxn id="476"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475" name="Google Shape;475;p26"/>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77" name="Google Shape;477;p26"/>
            <p:cNvCxnSpPr>
              <a:endCxn id="475"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478" name="Google Shape;478;p26"/>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479" name="Google Shape;479;p26"/>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0" name="Google Shape;480;p26"/>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81" name="Google Shape;481;p26"/>
            <p:cNvCxnSpPr>
              <a:stCxn id="472"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482" name="Google Shape;482;p26"/>
            <p:cNvCxnSpPr>
              <a:stCxn id="479" idx="2"/>
              <a:endCxn id="483"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484" name="Google Shape;484;p26"/>
            <p:cNvSpPr/>
            <p:nvPr/>
          </p:nvSpPr>
          <p:spPr>
            <a:xfrm>
              <a:off x="4909825" y="2412035"/>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85" name="Google Shape;485;p26"/>
            <p:cNvCxnSpPr>
              <a:stCxn id="484"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486" name="Google Shape;486;p26"/>
            <p:cNvCxnSpPr>
              <a:stCxn id="479" idx="3"/>
              <a:endCxn id="480"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483" name="Google Shape;483;p26"/>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6" name="Google Shape;476;p26"/>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7" name="Google Shape;487;p26"/>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88" name="Google Shape;488;p26"/>
            <p:cNvCxnSpPr>
              <a:stCxn id="476" idx="2"/>
              <a:endCxn id="487"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489" name="Google Shape;489;p26"/>
            <p:cNvCxnSpPr>
              <a:stCxn id="487" idx="2"/>
              <a:endCxn id="472"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490" name="Google Shape;490;p26"/>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91" name="Google Shape;491;p26"/>
            <p:cNvCxnSpPr>
              <a:stCxn id="484" idx="2"/>
              <a:endCxn id="490"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26"/>
            <p:cNvCxnSpPr>
              <a:stCxn id="490" idx="2"/>
              <a:endCxn id="479"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26"/>
            <p:cNvCxnSpPr>
              <a:stCxn id="471" idx="6"/>
              <a:endCxn id="483"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494" name="Google Shape;494;p26"/>
            <p:cNvCxnSpPr>
              <a:stCxn id="480" idx="2"/>
              <a:endCxn id="483"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495" name="Google Shape;495;p26"/>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6" name="Google Shape;496;p26"/>
          <p:cNvSpPr/>
          <p:nvPr/>
        </p:nvSpPr>
        <p:spPr>
          <a:xfrm>
            <a:off x="1703536" y="3514815"/>
            <a:ext cx="3839616" cy="410562"/>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7"/>
          <p:cNvSpPr txBox="1"/>
          <p:nvPr/>
        </p:nvSpPr>
        <p:spPr>
          <a:xfrm>
            <a:off x="7508633" y="2591571"/>
            <a:ext cx="2055976" cy="514391"/>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502" name="Google Shape;502;p27"/>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Bob</a:t>
            </a:r>
            <a:endParaRPr sz="2400">
              <a:latin typeface="Roboto Mono"/>
              <a:ea typeface="Roboto Mono"/>
              <a:cs typeface="Roboto Mono"/>
              <a:sym typeface="Roboto Mono"/>
            </a:endParaRPr>
          </a:p>
        </p:txBody>
      </p:sp>
      <p:sp>
        <p:nvSpPr>
          <p:cNvPr id="503" name="Google Shape;503;p2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505" name="Google Shape;505;p27"/>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506" name="Google Shape;506;p27"/>
          <p:cNvSpPr txBox="1"/>
          <p:nvPr/>
        </p:nvSpPr>
        <p:spPr>
          <a:xfrm>
            <a:off x="7658100" y="2051572"/>
            <a:ext cx="1899544" cy="469266"/>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507" name="Google Shape;507;p27"/>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508" name="Google Shape;508;p27"/>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09" name="Google Shape;509;p27"/>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10" name="Google Shape;510;p27"/>
          <p:cNvSpPr txBox="1"/>
          <p:nvPr/>
        </p:nvSpPr>
        <p:spPr>
          <a:xfrm>
            <a:off x="7924833" y="4038067"/>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Password:</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Bob</a:t>
            </a:r>
            <a:endParaRPr sz="2400">
              <a:latin typeface="Roboto Mono"/>
              <a:ea typeface="Roboto Mono"/>
              <a:cs typeface="Roboto Mono"/>
              <a:sym typeface="Roboto Mono"/>
            </a:endParaRPr>
          </a:p>
        </p:txBody>
      </p:sp>
      <p:grpSp>
        <p:nvGrpSpPr>
          <p:cNvPr id="511" name="Google Shape;511;p27"/>
          <p:cNvGrpSpPr/>
          <p:nvPr/>
        </p:nvGrpSpPr>
        <p:grpSpPr>
          <a:xfrm>
            <a:off x="6032585" y="1579125"/>
            <a:ext cx="1375617" cy="3458441"/>
            <a:chOff x="4524438" y="1184343"/>
            <a:chExt cx="1031713" cy="2593831"/>
          </a:xfrm>
        </p:grpSpPr>
        <p:sp>
          <p:nvSpPr>
            <p:cNvPr id="512" name="Google Shape;512;p27"/>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3" name="Google Shape;513;p27"/>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14" name="Google Shape;514;p27"/>
            <p:cNvCxnSpPr>
              <a:stCxn id="513"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515" name="Google Shape;515;p27"/>
            <p:cNvCxnSpPr>
              <a:stCxn id="516" idx="4"/>
              <a:endCxn id="517"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516" name="Google Shape;516;p27"/>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18" name="Google Shape;518;p27"/>
            <p:cNvCxnSpPr>
              <a:endCxn id="516"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519" name="Google Shape;519;p27"/>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520" name="Google Shape;520;p27"/>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1" name="Google Shape;521;p27"/>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22" name="Google Shape;522;p27"/>
            <p:cNvCxnSpPr>
              <a:stCxn id="513"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523" name="Google Shape;523;p27"/>
            <p:cNvCxnSpPr>
              <a:stCxn id="520" idx="2"/>
              <a:endCxn id="524"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525" name="Google Shape;525;p27"/>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26" name="Google Shape;526;p27"/>
            <p:cNvCxnSpPr>
              <a:stCxn id="525"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527" name="Google Shape;527;p27"/>
            <p:cNvCxnSpPr>
              <a:stCxn id="520" idx="3"/>
              <a:endCxn id="521"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524" name="Google Shape;524;p27"/>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7" name="Google Shape;517;p27"/>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8" name="Google Shape;528;p27"/>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29" name="Google Shape;529;p27"/>
            <p:cNvCxnSpPr>
              <a:stCxn id="517" idx="2"/>
              <a:endCxn id="528"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530" name="Google Shape;530;p27"/>
            <p:cNvCxnSpPr>
              <a:stCxn id="528" idx="2"/>
              <a:endCxn id="513"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531" name="Google Shape;531;p27"/>
            <p:cNvSpPr/>
            <p:nvPr/>
          </p:nvSpPr>
          <p:spPr>
            <a:xfrm>
              <a:off x="4909825" y="2636110"/>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32" name="Google Shape;532;p27"/>
            <p:cNvCxnSpPr>
              <a:stCxn id="525" idx="2"/>
              <a:endCxn id="531"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533" name="Google Shape;533;p27"/>
            <p:cNvCxnSpPr>
              <a:stCxn id="531" idx="2"/>
              <a:endCxn id="520"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534" name="Google Shape;534;p27"/>
            <p:cNvCxnSpPr>
              <a:stCxn id="512" idx="6"/>
              <a:endCxn id="524"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535" name="Google Shape;535;p27"/>
            <p:cNvCxnSpPr>
              <a:stCxn id="521" idx="2"/>
              <a:endCxn id="524"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536" name="Google Shape;536;p27"/>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7" name="Google Shape;537;p27"/>
          <p:cNvSpPr/>
          <p:nvPr/>
        </p:nvSpPr>
        <p:spPr>
          <a:xfrm>
            <a:off x="1559914" y="3916193"/>
            <a:ext cx="3759432" cy="352127"/>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8"/>
          <p:cNvSpPr txBox="1"/>
          <p:nvPr/>
        </p:nvSpPr>
        <p:spPr>
          <a:xfrm>
            <a:off x="7735809" y="2591572"/>
            <a:ext cx="1828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543" name="Google Shape;543;p28"/>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Bob</a:t>
            </a:r>
            <a:endParaRPr sz="2400">
              <a:latin typeface="Roboto Mono"/>
              <a:ea typeface="Roboto Mono"/>
              <a:cs typeface="Roboto Mono"/>
              <a:sym typeface="Roboto Mono"/>
            </a:endParaRPr>
          </a:p>
        </p:txBody>
      </p:sp>
      <p:sp>
        <p:nvSpPr>
          <p:cNvPr id="544" name="Google Shape;544;p2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Nested selection: walkthrough</a:t>
            </a:r>
            <a:endParaRPr dirty="0"/>
          </a:p>
        </p:txBody>
      </p:sp>
      <p:graphicFrame>
        <p:nvGraphicFramePr>
          <p:cNvPr id="546" name="Google Shape;546;p28"/>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547" name="Google Shape;547;p28"/>
          <p:cNvSpPr txBox="1"/>
          <p:nvPr/>
        </p:nvSpPr>
        <p:spPr>
          <a:xfrm>
            <a:off x="7561385" y="2051572"/>
            <a:ext cx="1996259"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548" name="Google Shape;548;p28"/>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549" name="Google Shape;549;p28"/>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50" name="Google Shape;550;p28"/>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51" name="Google Shape;551;p28"/>
          <p:cNvSpPr txBox="1"/>
          <p:nvPr/>
        </p:nvSpPr>
        <p:spPr>
          <a:xfrm>
            <a:off x="7924833" y="4038067"/>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Password:</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Bob</a:t>
            </a:r>
            <a:endParaRPr sz="2400">
              <a:latin typeface="Roboto Mono"/>
              <a:ea typeface="Roboto Mono"/>
              <a:cs typeface="Roboto Mono"/>
              <a:sym typeface="Roboto Mono"/>
            </a:endParaRPr>
          </a:p>
        </p:txBody>
      </p:sp>
      <p:grpSp>
        <p:nvGrpSpPr>
          <p:cNvPr id="552" name="Google Shape;552;p28"/>
          <p:cNvGrpSpPr/>
          <p:nvPr/>
        </p:nvGrpSpPr>
        <p:grpSpPr>
          <a:xfrm>
            <a:off x="6032585" y="1579125"/>
            <a:ext cx="1375617" cy="3458441"/>
            <a:chOff x="4524438" y="1184343"/>
            <a:chExt cx="1031713" cy="2593831"/>
          </a:xfrm>
        </p:grpSpPr>
        <p:sp>
          <p:nvSpPr>
            <p:cNvPr id="553" name="Google Shape;553;p28"/>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4" name="Google Shape;554;p28"/>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55" name="Google Shape;555;p28"/>
            <p:cNvCxnSpPr>
              <a:stCxn id="554"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556" name="Google Shape;556;p28"/>
            <p:cNvCxnSpPr>
              <a:stCxn id="557" idx="4"/>
              <a:endCxn id="558"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557" name="Google Shape;557;p28"/>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59" name="Google Shape;559;p28"/>
            <p:cNvCxnSpPr>
              <a:endCxn id="557"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560" name="Google Shape;560;p28"/>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561" name="Google Shape;561;p28"/>
            <p:cNvSpPr/>
            <p:nvPr/>
          </p:nvSpPr>
          <p:spPr>
            <a:xfrm>
              <a:off x="4909838" y="2853420"/>
              <a:ext cx="236950" cy="181225"/>
            </a:xfrm>
            <a:prstGeom prst="flowChartDecision">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2" name="Google Shape;562;p28"/>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63" name="Google Shape;563;p28"/>
            <p:cNvCxnSpPr>
              <a:stCxn id="554"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564" name="Google Shape;564;p28"/>
            <p:cNvCxnSpPr>
              <a:stCxn id="561" idx="2"/>
              <a:endCxn id="565"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566" name="Google Shape;566;p28"/>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67" name="Google Shape;567;p28"/>
            <p:cNvCxnSpPr>
              <a:stCxn id="566"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568" name="Google Shape;568;p28"/>
            <p:cNvCxnSpPr>
              <a:stCxn id="561" idx="3"/>
              <a:endCxn id="562"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565" name="Google Shape;565;p28"/>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8" name="Google Shape;558;p28"/>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9" name="Google Shape;569;p28"/>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70" name="Google Shape;570;p28"/>
            <p:cNvCxnSpPr>
              <a:stCxn id="558" idx="2"/>
              <a:endCxn id="569"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571" name="Google Shape;571;p28"/>
            <p:cNvCxnSpPr>
              <a:stCxn id="569" idx="2"/>
              <a:endCxn id="554"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572" name="Google Shape;572;p28"/>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73" name="Google Shape;573;p28"/>
            <p:cNvCxnSpPr>
              <a:stCxn id="566" idx="2"/>
              <a:endCxn id="572"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574" name="Google Shape;574;p28"/>
            <p:cNvCxnSpPr>
              <a:stCxn id="572" idx="2"/>
              <a:endCxn id="561"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575" name="Google Shape;575;p28"/>
            <p:cNvCxnSpPr>
              <a:stCxn id="553" idx="6"/>
              <a:endCxn id="565"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576" name="Google Shape;576;p28"/>
            <p:cNvCxnSpPr>
              <a:stCxn id="562" idx="2"/>
              <a:endCxn id="565"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577" name="Google Shape;577;p28"/>
          <p:cNvSpPr/>
          <p:nvPr/>
        </p:nvSpPr>
        <p:spPr>
          <a:xfrm>
            <a:off x="4562868" y="4464254"/>
            <a:ext cx="576000" cy="297600"/>
          </a:xfrm>
          <a:prstGeom prst="roundRect">
            <a:avLst>
              <a:gd name="adj" fmla="val 16667"/>
            </a:avLst>
          </a:prstGeom>
          <a:solidFill>
            <a:srgbClr val="D9D9D9"/>
          </a:solidFill>
          <a:ln w="9525" cap="flat" cmpd="sng">
            <a:solidFill>
              <a:srgbClr val="5B5BA5"/>
            </a:solidFill>
            <a:prstDash val="solid"/>
            <a:round/>
            <a:headEnd type="none" w="sm" len="sm"/>
            <a:tailEnd type="none" w="sm" len="sm"/>
          </a:ln>
        </p:spPr>
        <p:txBody>
          <a:bodyPr spcFirstLastPara="1" wrap="square" lIns="0" tIns="19200" rIns="0" bIns="0" anchor="ctr" anchorCtr="0">
            <a:noAutofit/>
          </a:bodyPr>
          <a:lstStyle/>
          <a:p>
            <a:pPr algn="ctr">
              <a:lnSpc>
                <a:spcPct val="115000"/>
              </a:lnSpc>
            </a:pPr>
            <a:r>
              <a:rPr lang="en-GB" sz="1333" dirty="0">
                <a:latin typeface="Roboto Mono"/>
                <a:ea typeface="Roboto Mono"/>
                <a:cs typeface="Roboto Mono"/>
                <a:sym typeface="Roboto Mono"/>
              </a:rPr>
              <a:t>False</a:t>
            </a:r>
            <a:endParaRPr sz="1333" dirty="0"/>
          </a:p>
        </p:txBody>
      </p:sp>
      <p:sp>
        <p:nvSpPr>
          <p:cNvPr id="578" name="Google Shape;578;p28"/>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9" name="Google Shape;579;p28"/>
          <p:cNvSpPr/>
          <p:nvPr/>
        </p:nvSpPr>
        <p:spPr>
          <a:xfrm>
            <a:off x="1137981" y="4188555"/>
            <a:ext cx="3318386" cy="848998"/>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9"/>
          <p:cNvSpPr txBox="1"/>
          <p:nvPr/>
        </p:nvSpPr>
        <p:spPr>
          <a:xfrm>
            <a:off x="7640515" y="2591572"/>
            <a:ext cx="1924094"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585" name="Google Shape;585;p29"/>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Bob</a:t>
            </a:r>
            <a:endParaRPr sz="2400">
              <a:latin typeface="Roboto Mono"/>
              <a:ea typeface="Roboto Mono"/>
              <a:cs typeface="Roboto Mono"/>
              <a:sym typeface="Roboto Mono"/>
            </a:endParaRPr>
          </a:p>
        </p:txBody>
      </p:sp>
      <p:sp>
        <p:nvSpPr>
          <p:cNvPr id="586" name="Google Shape;586;p2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588" name="Google Shape;588;p29"/>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589" name="Google Shape;589;p29"/>
          <p:cNvSpPr txBox="1"/>
          <p:nvPr/>
        </p:nvSpPr>
        <p:spPr>
          <a:xfrm>
            <a:off x="7728844" y="2051572"/>
            <a:ext cx="1828800"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590" name="Google Shape;590;p29"/>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p:txBody>
      </p:sp>
      <p:sp>
        <p:nvSpPr>
          <p:cNvPr id="591" name="Google Shape;591;p29"/>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92" name="Google Shape;592;p29"/>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93" name="Google Shape;593;p29"/>
          <p:cNvSpPr txBox="1"/>
          <p:nvPr/>
        </p:nvSpPr>
        <p:spPr>
          <a:xfrm>
            <a:off x="7924833" y="4038067"/>
            <a:ext cx="3838800" cy="2357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Eirini</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Password:</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Bob</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...program closing</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&gt;&gt;&gt;</a:t>
            </a:r>
            <a:endParaRPr sz="2400">
              <a:latin typeface="Roboto Mono"/>
              <a:ea typeface="Roboto Mono"/>
              <a:cs typeface="Roboto Mono"/>
              <a:sym typeface="Roboto Mono"/>
            </a:endParaRPr>
          </a:p>
        </p:txBody>
      </p:sp>
      <p:sp>
        <p:nvSpPr>
          <p:cNvPr id="594" name="Google Shape;594;p29"/>
          <p:cNvSpPr/>
          <p:nvPr/>
        </p:nvSpPr>
        <p:spPr>
          <a:xfrm>
            <a:off x="6166984" y="4682761"/>
            <a:ext cx="48000" cy="48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5" name="Google Shape;595;p29"/>
          <p:cNvSpPr/>
          <p:nvPr/>
        </p:nvSpPr>
        <p:spPr>
          <a:xfrm>
            <a:off x="6033018" y="2864334"/>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96" name="Google Shape;596;p29"/>
          <p:cNvCxnSpPr>
            <a:stCxn id="594" idx="4"/>
          </p:cNvCxnSpPr>
          <p:nvPr/>
        </p:nvCxnSpPr>
        <p:spPr>
          <a:xfrm rot="-5400000" flipH="1">
            <a:off x="6037984" y="4883761"/>
            <a:ext cx="306800" cy="800"/>
          </a:xfrm>
          <a:prstGeom prst="curvedConnector3">
            <a:avLst>
              <a:gd name="adj1" fmla="val 50000"/>
            </a:avLst>
          </a:prstGeom>
          <a:noFill/>
          <a:ln w="19050" cap="flat" cmpd="sng">
            <a:solidFill>
              <a:srgbClr val="5B5BA5"/>
            </a:solidFill>
            <a:prstDash val="solid"/>
            <a:round/>
            <a:headEnd type="none" w="med" len="med"/>
            <a:tailEnd type="stealth" w="med" len="med"/>
          </a:ln>
        </p:spPr>
      </p:cxnSp>
      <p:cxnSp>
        <p:nvCxnSpPr>
          <p:cNvPr id="597" name="Google Shape;597;p29"/>
          <p:cNvCxnSpPr>
            <a:stCxn id="598" idx="4"/>
            <a:endCxn id="599" idx="0"/>
          </p:cNvCxnSpPr>
          <p:nvPr/>
        </p:nvCxnSpPr>
        <p:spPr>
          <a:xfrm rot="-5400000" flipH="1">
            <a:off x="6080784" y="1994124"/>
            <a:ext cx="221200" cy="8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598" name="Google Shape;598;p29"/>
          <p:cNvSpPr/>
          <p:nvPr/>
        </p:nvSpPr>
        <p:spPr>
          <a:xfrm>
            <a:off x="6166984" y="1835924"/>
            <a:ext cx="48000" cy="48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00" name="Google Shape;600;p29"/>
          <p:cNvCxnSpPr>
            <a:endCxn id="598" idx="0"/>
          </p:cNvCxnSpPr>
          <p:nvPr/>
        </p:nvCxnSpPr>
        <p:spPr>
          <a:xfrm rot="-5400000" flipH="1">
            <a:off x="6062184" y="1707124"/>
            <a:ext cx="256800" cy="8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601" name="Google Shape;601;p29"/>
          <p:cNvSpPr/>
          <p:nvPr/>
        </p:nvSpPr>
        <p:spPr>
          <a:xfrm>
            <a:off x="6546437" y="4055677"/>
            <a:ext cx="316000" cy="130000"/>
          </a:xfrm>
          <a:prstGeom prst="rect">
            <a:avLst/>
          </a:prstGeom>
          <a:noFill/>
          <a:ln>
            <a:noFill/>
          </a:ln>
        </p:spPr>
        <p:txBody>
          <a:bodyPr spcFirstLastPara="1" wrap="square" lIns="121900" tIns="121900" rIns="121900" bIns="121900" anchor="ctr" anchorCtr="0">
            <a:noAutofit/>
          </a:bodyPr>
          <a:lstStyle/>
          <a:p>
            <a:endParaRPr sz="2400"/>
          </a:p>
        </p:txBody>
      </p:sp>
      <p:sp>
        <p:nvSpPr>
          <p:cNvPr id="602" name="Google Shape;602;p29"/>
          <p:cNvSpPr/>
          <p:nvPr/>
        </p:nvSpPr>
        <p:spPr>
          <a:xfrm>
            <a:off x="6546451" y="3804561"/>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3" name="Google Shape;603;p29"/>
          <p:cNvSpPr/>
          <p:nvPr/>
        </p:nvSpPr>
        <p:spPr>
          <a:xfrm>
            <a:off x="7092200" y="4077120"/>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04" name="Google Shape;604;p29"/>
          <p:cNvCxnSpPr>
            <a:stCxn id="595" idx="3"/>
          </p:cNvCxnSpPr>
          <p:nvPr/>
        </p:nvCxnSpPr>
        <p:spPr>
          <a:xfrm>
            <a:off x="6348951" y="2985149"/>
            <a:ext cx="362800" cy="0"/>
          </a:xfrm>
          <a:prstGeom prst="straightConnector1">
            <a:avLst/>
          </a:prstGeom>
          <a:noFill/>
          <a:ln w="9525" cap="flat" cmpd="sng">
            <a:solidFill>
              <a:schemeClr val="dk1"/>
            </a:solidFill>
            <a:prstDash val="solid"/>
            <a:round/>
            <a:headEnd type="none" w="med" len="med"/>
            <a:tailEnd type="none" w="med" len="med"/>
          </a:ln>
        </p:spPr>
      </p:cxnSp>
      <p:cxnSp>
        <p:nvCxnSpPr>
          <p:cNvPr id="605" name="Google Shape;605;p29"/>
          <p:cNvCxnSpPr>
            <a:stCxn id="602" idx="2"/>
            <a:endCxn id="606" idx="0"/>
          </p:cNvCxnSpPr>
          <p:nvPr/>
        </p:nvCxnSpPr>
        <p:spPr>
          <a:xfrm>
            <a:off x="6704417" y="4046193"/>
            <a:ext cx="0" cy="344000"/>
          </a:xfrm>
          <a:prstGeom prst="straightConnector1">
            <a:avLst/>
          </a:prstGeom>
          <a:noFill/>
          <a:ln w="19050" cap="flat" cmpd="sng">
            <a:solidFill>
              <a:schemeClr val="dk1"/>
            </a:solidFill>
            <a:prstDash val="solid"/>
            <a:round/>
            <a:headEnd type="none" w="med" len="med"/>
            <a:tailEnd type="none" w="med" len="med"/>
          </a:ln>
        </p:spPr>
      </p:cxnSp>
      <p:sp>
        <p:nvSpPr>
          <p:cNvPr id="607" name="Google Shape;607;p29"/>
          <p:cNvSpPr/>
          <p:nvPr/>
        </p:nvSpPr>
        <p:spPr>
          <a:xfrm>
            <a:off x="6546433" y="3216047"/>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08" name="Google Shape;608;p29"/>
          <p:cNvCxnSpPr>
            <a:stCxn id="607" idx="0"/>
          </p:cNvCxnSpPr>
          <p:nvPr/>
        </p:nvCxnSpPr>
        <p:spPr>
          <a:xfrm rot="10800000">
            <a:off x="6704433" y="2985247"/>
            <a:ext cx="0" cy="23080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29"/>
          <p:cNvCxnSpPr>
            <a:stCxn id="602" idx="3"/>
            <a:endCxn id="603" idx="0"/>
          </p:cNvCxnSpPr>
          <p:nvPr/>
        </p:nvCxnSpPr>
        <p:spPr>
          <a:xfrm>
            <a:off x="6862384" y="3925376"/>
            <a:ext cx="388000" cy="151600"/>
          </a:xfrm>
          <a:prstGeom prst="bentConnector2">
            <a:avLst/>
          </a:prstGeom>
          <a:noFill/>
          <a:ln w="9525" cap="flat" cmpd="sng">
            <a:solidFill>
              <a:schemeClr val="dk1"/>
            </a:solidFill>
            <a:prstDash val="solid"/>
            <a:round/>
            <a:headEnd type="none" w="med" len="med"/>
            <a:tailEnd type="none" w="med" len="med"/>
          </a:ln>
        </p:spPr>
      </p:cxnSp>
      <p:sp>
        <p:nvSpPr>
          <p:cNvPr id="606" name="Google Shape;606;p29"/>
          <p:cNvSpPr/>
          <p:nvPr/>
        </p:nvSpPr>
        <p:spPr>
          <a:xfrm>
            <a:off x="6680433" y="4390031"/>
            <a:ext cx="48000" cy="48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9" name="Google Shape;599;p29"/>
          <p:cNvSpPr/>
          <p:nvPr/>
        </p:nvSpPr>
        <p:spPr>
          <a:xfrm>
            <a:off x="6032600" y="2105021"/>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0" name="Google Shape;610;p29"/>
          <p:cNvSpPr/>
          <p:nvPr/>
        </p:nvSpPr>
        <p:spPr>
          <a:xfrm>
            <a:off x="6032584" y="2387672"/>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11" name="Google Shape;611;p29"/>
          <p:cNvCxnSpPr>
            <a:stCxn id="599" idx="2"/>
            <a:endCxn id="610" idx="0"/>
          </p:cNvCxnSpPr>
          <p:nvPr/>
        </p:nvCxnSpPr>
        <p:spPr>
          <a:xfrm>
            <a:off x="6190600" y="2296221"/>
            <a:ext cx="0" cy="91600"/>
          </a:xfrm>
          <a:prstGeom prst="straightConnector1">
            <a:avLst/>
          </a:prstGeom>
          <a:noFill/>
          <a:ln w="9525" cap="flat" cmpd="sng">
            <a:solidFill>
              <a:srgbClr val="5B5BA5"/>
            </a:solidFill>
            <a:prstDash val="solid"/>
            <a:round/>
            <a:headEnd type="none" w="med" len="med"/>
            <a:tailEnd type="none" w="med" len="med"/>
          </a:ln>
        </p:spPr>
      </p:cxnSp>
      <p:cxnSp>
        <p:nvCxnSpPr>
          <p:cNvPr id="612" name="Google Shape;612;p29"/>
          <p:cNvCxnSpPr>
            <a:stCxn id="610" idx="2"/>
            <a:endCxn id="595" idx="0"/>
          </p:cNvCxnSpPr>
          <p:nvPr/>
        </p:nvCxnSpPr>
        <p:spPr>
          <a:xfrm>
            <a:off x="6190584" y="2578872"/>
            <a:ext cx="400" cy="285600"/>
          </a:xfrm>
          <a:prstGeom prst="straightConnector1">
            <a:avLst/>
          </a:prstGeom>
          <a:noFill/>
          <a:ln w="9525" cap="flat" cmpd="sng">
            <a:solidFill>
              <a:srgbClr val="5B5BA5"/>
            </a:solidFill>
            <a:prstDash val="solid"/>
            <a:round/>
            <a:headEnd type="none" w="med" len="med"/>
            <a:tailEnd type="none" w="med" len="med"/>
          </a:ln>
        </p:spPr>
      </p:cxnSp>
      <p:sp>
        <p:nvSpPr>
          <p:cNvPr id="613" name="Google Shape;613;p29"/>
          <p:cNvSpPr/>
          <p:nvPr/>
        </p:nvSpPr>
        <p:spPr>
          <a:xfrm>
            <a:off x="6546433" y="351481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14" name="Google Shape;614;p29"/>
          <p:cNvCxnSpPr>
            <a:stCxn id="607" idx="2"/>
            <a:endCxn id="613" idx="0"/>
          </p:cNvCxnSpPr>
          <p:nvPr/>
        </p:nvCxnSpPr>
        <p:spPr>
          <a:xfrm>
            <a:off x="6704433" y="3407247"/>
            <a:ext cx="0" cy="107600"/>
          </a:xfrm>
          <a:prstGeom prst="straightConnector1">
            <a:avLst/>
          </a:prstGeom>
          <a:noFill/>
          <a:ln w="9525" cap="flat" cmpd="sng">
            <a:solidFill>
              <a:schemeClr val="dk1"/>
            </a:solidFill>
            <a:prstDash val="solid"/>
            <a:round/>
            <a:headEnd type="none" w="med" len="med"/>
            <a:tailEnd type="none" w="med" len="med"/>
          </a:ln>
        </p:spPr>
      </p:cxnSp>
      <p:cxnSp>
        <p:nvCxnSpPr>
          <p:cNvPr id="615" name="Google Shape;615;p29"/>
          <p:cNvCxnSpPr>
            <a:stCxn id="613" idx="2"/>
            <a:endCxn id="602" idx="0"/>
          </p:cNvCxnSpPr>
          <p:nvPr/>
        </p:nvCxnSpPr>
        <p:spPr>
          <a:xfrm>
            <a:off x="6704433" y="3706013"/>
            <a:ext cx="0" cy="98400"/>
          </a:xfrm>
          <a:prstGeom prst="straightConnector1">
            <a:avLst/>
          </a:prstGeom>
          <a:noFill/>
          <a:ln w="9525" cap="flat" cmpd="sng">
            <a:solidFill>
              <a:schemeClr val="dk1"/>
            </a:solidFill>
            <a:prstDash val="solid"/>
            <a:round/>
            <a:headEnd type="none" w="med" len="med"/>
            <a:tailEnd type="none" w="med" len="med"/>
          </a:ln>
        </p:spPr>
      </p:cxnSp>
      <p:cxnSp>
        <p:nvCxnSpPr>
          <p:cNvPr id="616" name="Google Shape;616;p29"/>
          <p:cNvCxnSpPr>
            <a:stCxn id="594" idx="6"/>
            <a:endCxn id="606" idx="4"/>
          </p:cNvCxnSpPr>
          <p:nvPr/>
        </p:nvCxnSpPr>
        <p:spPr>
          <a:xfrm rot="10800000" flipH="1">
            <a:off x="6214984" y="4437961"/>
            <a:ext cx="489600" cy="268800"/>
          </a:xfrm>
          <a:prstGeom prst="bentConnector2">
            <a:avLst/>
          </a:prstGeom>
          <a:noFill/>
          <a:ln w="19050" cap="flat" cmpd="sng">
            <a:solidFill>
              <a:schemeClr val="dk1"/>
            </a:solidFill>
            <a:prstDash val="solid"/>
            <a:round/>
            <a:headEnd type="none" w="med" len="med"/>
            <a:tailEnd type="none" w="med" len="med"/>
          </a:ln>
        </p:spPr>
      </p:cxnSp>
      <p:cxnSp>
        <p:nvCxnSpPr>
          <p:cNvPr id="617" name="Google Shape;617;p29"/>
          <p:cNvCxnSpPr>
            <a:stCxn id="603" idx="2"/>
            <a:endCxn id="606" idx="6"/>
          </p:cNvCxnSpPr>
          <p:nvPr/>
        </p:nvCxnSpPr>
        <p:spPr>
          <a:xfrm rot="5400000">
            <a:off x="6916600" y="4080320"/>
            <a:ext cx="145600" cy="521600"/>
          </a:xfrm>
          <a:prstGeom prst="bentConnector2">
            <a:avLst/>
          </a:prstGeom>
          <a:noFill/>
          <a:ln w="9525" cap="flat" cmpd="sng">
            <a:solidFill>
              <a:schemeClr val="dk1"/>
            </a:solidFill>
            <a:prstDash val="solid"/>
            <a:round/>
            <a:headEnd type="none" w="med" len="med"/>
            <a:tailEnd type="none" w="med" len="med"/>
          </a:ln>
        </p:spPr>
      </p:cxnSp>
      <p:sp>
        <p:nvSpPr>
          <p:cNvPr id="618" name="Google Shape;618;p29"/>
          <p:cNvSpPr/>
          <p:nvPr/>
        </p:nvSpPr>
        <p:spPr>
          <a:xfrm>
            <a:off x="6032600" y="5037553"/>
            <a:ext cx="316000" cy="1912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19" name="Google Shape;619;p29"/>
          <p:cNvCxnSpPr>
            <a:stCxn id="595" idx="2"/>
            <a:endCxn id="594" idx="0"/>
          </p:cNvCxnSpPr>
          <p:nvPr/>
        </p:nvCxnSpPr>
        <p:spPr>
          <a:xfrm>
            <a:off x="6190984" y="3105967"/>
            <a:ext cx="0" cy="1576800"/>
          </a:xfrm>
          <a:prstGeom prst="straightConnector1">
            <a:avLst/>
          </a:prstGeom>
          <a:noFill/>
          <a:ln w="9525" cap="flat" cmpd="sng">
            <a:solidFill>
              <a:schemeClr val="dk1"/>
            </a:solidFill>
            <a:prstDash val="solid"/>
            <a:round/>
            <a:headEnd type="none" w="med" len="med"/>
            <a:tailEnd type="none" w="med" len="med"/>
          </a:ln>
        </p:spPr>
      </p:cxnSp>
      <p:sp>
        <p:nvSpPr>
          <p:cNvPr id="620" name="Google Shape;620;p29"/>
          <p:cNvSpPr/>
          <p:nvPr/>
        </p:nvSpPr>
        <p:spPr>
          <a:xfrm>
            <a:off x="1022800" y="6067790"/>
            <a:ext cx="3839346" cy="790210"/>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normAutofit/>
          </a:bodyPr>
          <a:lstStyle/>
          <a:p>
            <a:r>
              <a:rPr lang="en-US" dirty="0"/>
              <a:t>Key Security Vulnerabilities in Software Development</a:t>
            </a:r>
          </a:p>
        </p:txBody>
      </p:sp>
    </p:spTree>
    <p:extLst>
      <p:ext uri="{BB962C8B-B14F-4D97-AF65-F5344CB8AC3E}">
        <p14:creationId xmlns:p14="http://schemas.microsoft.com/office/powerpoint/2010/main" val="221798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a Security Vulnerability?</a:t>
            </a:r>
          </a:p>
        </p:txBody>
      </p:sp>
      <p:pic>
        <p:nvPicPr>
          <p:cNvPr id="5" name="Picture Placeholder 4">
            <a:extLst>
              <a:ext uri="{FF2B5EF4-FFF2-40B4-BE49-F238E27FC236}">
                <a16:creationId xmlns:a16="http://schemas.microsoft.com/office/drawing/2014/main" id="{2428DD89-6627-C77D-83DD-D566EF9D2A3C}"/>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 security vulnerability is a weakness in a system or application that can be exploited by an attacker to gain unauthorized access to sensitive data or resources.</a:t>
            </a:r>
          </a:p>
          <a:p>
            <a:pPr>
              <a:buFontTx/>
              <a:buChar char="•"/>
            </a:pPr>
            <a:r>
              <a:rPr lang="en-US"/>
              <a:t>Vulnerabilities can be caused by a variety of factors, including poor coding practices, inadequate security controls, and lack of user awareness.</a:t>
            </a:r>
          </a:p>
        </p:txBody>
      </p:sp>
    </p:spTree>
    <p:extLst>
      <p:ext uri="{BB962C8B-B14F-4D97-AF65-F5344CB8AC3E}">
        <p14:creationId xmlns:p14="http://schemas.microsoft.com/office/powerpoint/2010/main" val="421582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normAutofit/>
          </a:bodyPr>
          <a:lstStyle/>
          <a:p>
            <a:r>
              <a:rPr lang="en-GB" dirty="0"/>
              <a:t>Unit 3 – </a:t>
            </a:r>
            <a:r>
              <a:rPr lang="en-GB" dirty="0">
                <a:latin typeface="Calibri" panose="020F0502020204030204" pitchFamily="34" charset="0"/>
                <a:ea typeface="Calibri" panose="020F0502020204030204" pitchFamily="34" charset="0"/>
                <a:cs typeface="Arial" panose="020B0604020202020204" pitchFamily="34" charset="0"/>
              </a:rPr>
              <a:t>Coding and Architecture</a:t>
            </a:r>
            <a:endParaRPr lang="en-GB" dirty="0"/>
          </a:p>
          <a:p>
            <a:endParaRPr lang="en-GB" dirty="0"/>
          </a:p>
          <a:p>
            <a:r>
              <a:rPr lang="en-GB" dirty="0"/>
              <a:t>Week 7B</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Types of Security Vulnerabilities</a:t>
            </a:r>
          </a:p>
        </p:txBody>
      </p:sp>
      <p:pic>
        <p:nvPicPr>
          <p:cNvPr id="5" name="Picture Placeholder 4">
            <a:extLst>
              <a:ext uri="{FF2B5EF4-FFF2-40B4-BE49-F238E27FC236}">
                <a16:creationId xmlns:a16="http://schemas.microsoft.com/office/drawing/2014/main" id="{C1769A83-095B-9C59-AD62-11297AB925C4}"/>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Buffer Overflow: A buffer overflow occurs when a program attempts to write more data to a buffer than it can hold, resulting in data corruption.</a:t>
            </a:r>
          </a:p>
          <a:p>
            <a:pPr>
              <a:buFontTx/>
              <a:buChar char="•"/>
            </a:pPr>
            <a:r>
              <a:rPr lang="en-US"/>
              <a:t>SQL Injection: SQL injection is a type of attack that allows an attacker to execute malicious SQL statements on a database.</a:t>
            </a:r>
          </a:p>
          <a:p>
            <a:pPr>
              <a:buFontTx/>
              <a:buChar char="•"/>
            </a:pPr>
            <a:r>
              <a:rPr lang="en-US"/>
              <a:t>Cross-Site Scripting (XSS): XSS is a type of attack that allows an attacker to inject malicious code into a web page or application.</a:t>
            </a:r>
          </a:p>
        </p:txBody>
      </p:sp>
    </p:spTree>
    <p:extLst>
      <p:ext uri="{BB962C8B-B14F-4D97-AF65-F5344CB8AC3E}">
        <p14:creationId xmlns:p14="http://schemas.microsoft.com/office/powerpoint/2010/main" val="4019801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Preventing Security Vulnerabilities</a:t>
            </a:r>
          </a:p>
        </p:txBody>
      </p:sp>
      <p:pic>
        <p:nvPicPr>
          <p:cNvPr id="5" name="Picture Placeholder 4">
            <a:extLst>
              <a:ext uri="{FF2B5EF4-FFF2-40B4-BE49-F238E27FC236}">
                <a16:creationId xmlns:a16="http://schemas.microsoft.com/office/drawing/2014/main" id="{199D8281-3743-C8A3-F109-3B2F94AD7CF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Implement secure coding practices: Secure coding practices can help reduce the risk of security vulnerabilities by ensuring that code is written in a secure manner.</a:t>
            </a:r>
          </a:p>
          <a:p>
            <a:pPr>
              <a:buFontTx/>
              <a:buChar char="•"/>
            </a:pPr>
            <a:r>
              <a:rPr lang="en-US"/>
              <a:t>Perform regular security testing: Regular security testing can help identify potential security vulnerabilities before they are exploited by an attacker.</a:t>
            </a:r>
          </a:p>
          <a:p>
            <a:pPr>
              <a:buFontTx/>
              <a:buChar char="•"/>
            </a:pPr>
            <a:r>
              <a:rPr lang="en-US"/>
              <a:t>Educate users on security best practices: Educating users on security best practices can help reduce the risk of security vulnerabilities by ensuring that users are aware of the risks and how to protect themselves.</a:t>
            </a:r>
          </a:p>
        </p:txBody>
      </p:sp>
    </p:spTree>
    <p:extLst>
      <p:ext uri="{BB962C8B-B14F-4D97-AF65-F5344CB8AC3E}">
        <p14:creationId xmlns:p14="http://schemas.microsoft.com/office/powerpoint/2010/main" val="2481668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Common Security Vulnerabilities</a:t>
            </a:r>
          </a:p>
        </p:txBody>
      </p:sp>
      <p:pic>
        <p:nvPicPr>
          <p:cNvPr id="5" name="Picture Placeholder 4">
            <a:extLst>
              <a:ext uri="{FF2B5EF4-FFF2-40B4-BE49-F238E27FC236}">
                <a16:creationId xmlns:a16="http://schemas.microsoft.com/office/drawing/2014/main" id="{D90B789B-04D9-14CA-69E9-D8E7740EB85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Insecure Storage: Insecure storage of sensitive data can lead to data leakage and other security issues.</a:t>
            </a:r>
          </a:p>
          <a:p>
            <a:pPr>
              <a:buFontTx/>
              <a:buChar char="•"/>
            </a:pPr>
            <a:r>
              <a:rPr lang="en-US"/>
              <a:t>Insecure Communication: Insecure communication can lead to data interception and other security issues.</a:t>
            </a:r>
          </a:p>
          <a:p>
            <a:pPr>
              <a:buFontTx/>
              <a:buChar char="•"/>
            </a:pPr>
            <a:r>
              <a:rPr lang="en-US"/>
              <a:t>Insecure Authentication: Insecure authentication can lead to unauthorized access and other security issues.</a:t>
            </a:r>
          </a:p>
        </p:txBody>
      </p:sp>
    </p:spTree>
    <p:extLst>
      <p:ext uri="{BB962C8B-B14F-4D97-AF65-F5344CB8AC3E}">
        <p14:creationId xmlns:p14="http://schemas.microsoft.com/office/powerpoint/2010/main" val="425929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Detecting Security Vulnerabilities</a:t>
            </a:r>
          </a:p>
        </p:txBody>
      </p:sp>
      <p:pic>
        <p:nvPicPr>
          <p:cNvPr id="5" name="Picture Placeholder 4">
            <a:extLst>
              <a:ext uri="{FF2B5EF4-FFF2-40B4-BE49-F238E27FC236}">
                <a16:creationId xmlns:a16="http://schemas.microsoft.com/office/drawing/2014/main" id="{14A2AEBD-80FA-D3D9-DBCF-442D88E049D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Static Analysis: Static analysis is a process of analyzing source code to identify potential security vulnerabilities.</a:t>
            </a:r>
          </a:p>
          <a:p>
            <a:pPr>
              <a:buFontTx/>
              <a:buChar char="•"/>
            </a:pPr>
            <a:r>
              <a:rPr lang="en-US"/>
              <a:t>Dynamic Analysis: Dynamic analysis is a process of analyzing an application while it is running to identify potential security vulnerabilities.</a:t>
            </a:r>
          </a:p>
          <a:p>
            <a:pPr>
              <a:buFontTx/>
              <a:buChar char="•"/>
            </a:pPr>
            <a:r>
              <a:rPr lang="en-US"/>
              <a:t>Penetration Testing: Penetration testing is a process of attempting to exploit security vulnerabilities to identify potential security issues.</a:t>
            </a:r>
          </a:p>
        </p:txBody>
      </p:sp>
    </p:spTree>
    <p:extLst>
      <p:ext uri="{BB962C8B-B14F-4D97-AF65-F5344CB8AC3E}">
        <p14:creationId xmlns:p14="http://schemas.microsoft.com/office/powerpoint/2010/main" val="79010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Mitigating Security Vulnerabilities</a:t>
            </a:r>
          </a:p>
        </p:txBody>
      </p:sp>
      <p:pic>
        <p:nvPicPr>
          <p:cNvPr id="5" name="Picture Placeholder 4">
            <a:extLst>
              <a:ext uri="{FF2B5EF4-FFF2-40B4-BE49-F238E27FC236}">
                <a16:creationId xmlns:a16="http://schemas.microsoft.com/office/drawing/2014/main" id="{868EB2DE-FF5C-7FA3-D9AD-5179485C840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Patch Management: Patch management is the process of applying security patches to address known security vulnerabilities.</a:t>
            </a:r>
          </a:p>
          <a:p>
            <a:pPr>
              <a:buFontTx/>
              <a:buChar char="•"/>
            </a:pPr>
            <a:r>
              <a:rPr lang="en-US"/>
              <a:t>Security Monitoring: Security monitoring is the process of monitoring systems and applications for suspicious activity.</a:t>
            </a:r>
          </a:p>
          <a:p>
            <a:pPr>
              <a:buFontTx/>
              <a:buChar char="•"/>
            </a:pPr>
            <a:r>
              <a:rPr lang="en-US"/>
              <a:t>Security Awareness Training: Security awareness training is the process of educating users on security best practices to reduce the risk of security vulnerabilities.</a:t>
            </a:r>
          </a:p>
        </p:txBody>
      </p:sp>
    </p:spTree>
    <p:extLst>
      <p:ext uri="{BB962C8B-B14F-4D97-AF65-F5344CB8AC3E}">
        <p14:creationId xmlns:p14="http://schemas.microsoft.com/office/powerpoint/2010/main" val="2906937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Responding to Security Vulnerabilities</a:t>
            </a:r>
          </a:p>
        </p:txBody>
      </p:sp>
      <p:pic>
        <p:nvPicPr>
          <p:cNvPr id="5" name="Picture Placeholder 4">
            <a:extLst>
              <a:ext uri="{FF2B5EF4-FFF2-40B4-BE49-F238E27FC236}">
                <a16:creationId xmlns:a16="http://schemas.microsoft.com/office/drawing/2014/main" id="{2DEFAB7A-79D1-FFA0-9C2E-4C47998B0918}"/>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Containment: Containment is the process of isolating a system or application to prevent further exploitation of a security vulnerability.</a:t>
            </a:r>
          </a:p>
          <a:p>
            <a:pPr>
              <a:buFontTx/>
              <a:buChar char="•"/>
            </a:pPr>
            <a:r>
              <a:rPr lang="en-US"/>
              <a:t>Remediation: Remediation is the process of addressing the root cause of a security vulnerability to prevent future exploitation.</a:t>
            </a:r>
          </a:p>
          <a:p>
            <a:pPr>
              <a:buFontTx/>
              <a:buChar char="•"/>
            </a:pPr>
            <a:r>
              <a:rPr lang="en-US"/>
              <a:t>Notification: Notification is the process of informing affected users and stakeholders of a security vulnerability and the steps taken to address it.</a:t>
            </a:r>
          </a:p>
        </p:txBody>
      </p:sp>
    </p:spTree>
    <p:extLst>
      <p:ext uri="{BB962C8B-B14F-4D97-AF65-F5344CB8AC3E}">
        <p14:creationId xmlns:p14="http://schemas.microsoft.com/office/powerpoint/2010/main" val="367783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141606B4-CC57-BB65-B0C8-A0EFD1E844AD}"/>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Security vulnerabilities can have serious consequences for software applications and systems.</a:t>
            </a:r>
          </a:p>
          <a:p>
            <a:pPr>
              <a:buFontTx/>
              <a:buChar char="•"/>
            </a:pPr>
            <a:r>
              <a:rPr lang="en-US"/>
              <a:t>By understanding the different types of security vulnerabilities, implementing secure coding practices, performing regular security testing, and educating users on security best practices, organizations can reduce the risk of security vulnerabilities and protect their software applications and systems.</a:t>
            </a:r>
          </a:p>
        </p:txBody>
      </p:sp>
    </p:spTree>
    <p:extLst>
      <p:ext uri="{BB962C8B-B14F-4D97-AF65-F5344CB8AC3E}">
        <p14:creationId xmlns:p14="http://schemas.microsoft.com/office/powerpoint/2010/main" val="411482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457D-0E49-9B8E-7807-A775E1A52071}"/>
              </a:ext>
            </a:extLst>
          </p:cNvPr>
          <p:cNvSpPr>
            <a:spLocks noGrp="1"/>
          </p:cNvSpPr>
          <p:nvPr>
            <p:ph type="ctrTitle"/>
          </p:nvPr>
        </p:nvSpPr>
        <p:spPr/>
        <p:txBody>
          <a:bodyPr>
            <a:normAutofit/>
          </a:bodyPr>
          <a:lstStyle/>
          <a:p>
            <a:r>
              <a:rPr lang="en-US" dirty="0"/>
              <a:t>Implementation of Security Best Practices in Code</a:t>
            </a:r>
            <a:endParaRPr lang="en-GB" dirty="0"/>
          </a:p>
        </p:txBody>
      </p:sp>
    </p:spTree>
    <p:extLst>
      <p:ext uri="{BB962C8B-B14F-4D97-AF65-F5344CB8AC3E}">
        <p14:creationId xmlns:p14="http://schemas.microsoft.com/office/powerpoint/2010/main" val="385794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F463-71D3-6193-7F74-689B14651502}"/>
              </a:ext>
            </a:extLst>
          </p:cNvPr>
          <p:cNvSpPr>
            <a:spLocks noGrp="1"/>
          </p:cNvSpPr>
          <p:nvPr>
            <p:ph type="title"/>
          </p:nvPr>
        </p:nvSpPr>
        <p:spPr/>
        <p:txBody>
          <a:bodyPr/>
          <a:lstStyle/>
          <a:p>
            <a:r>
              <a:rPr lang="en-US"/>
              <a:t>What is Security Best Practices?</a:t>
            </a:r>
            <a:endParaRPr lang="en-GB"/>
          </a:p>
        </p:txBody>
      </p:sp>
      <p:pic>
        <p:nvPicPr>
          <p:cNvPr id="5" name="Picture Placeholder 4">
            <a:extLst>
              <a:ext uri="{FF2B5EF4-FFF2-40B4-BE49-F238E27FC236}">
                <a16:creationId xmlns:a16="http://schemas.microsoft.com/office/drawing/2014/main" id="{F6529599-BBF0-EF5F-B765-B400F9671355}"/>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6FFFE707-E244-72C0-60EE-385ECD6DDCE2}"/>
              </a:ext>
            </a:extLst>
          </p:cNvPr>
          <p:cNvSpPr>
            <a:spLocks noGrp="1"/>
          </p:cNvSpPr>
          <p:nvPr>
            <p:ph type="body" sz="half" idx="2"/>
          </p:nvPr>
        </p:nvSpPr>
        <p:spPr/>
        <p:txBody>
          <a:bodyPr/>
          <a:lstStyle/>
          <a:p>
            <a:pPr>
              <a:buFontTx/>
              <a:buChar char="•"/>
            </a:pPr>
            <a:r>
              <a:rPr lang="en-US"/>
              <a:t>Security best practices are a set of guidelines and standards that help developers create secure code.</a:t>
            </a:r>
          </a:p>
          <a:p>
            <a:pPr>
              <a:buFontTx/>
              <a:buChar char="•"/>
            </a:pPr>
            <a:r>
              <a:rPr lang="en-US"/>
              <a:t>These practices are designed to reduce the risk of security vulnerabilities in code and protect against malicious attacks.</a:t>
            </a:r>
            <a:endParaRPr lang="en-GB"/>
          </a:p>
        </p:txBody>
      </p:sp>
    </p:spTree>
    <p:extLst>
      <p:ext uri="{BB962C8B-B14F-4D97-AF65-F5344CB8AC3E}">
        <p14:creationId xmlns:p14="http://schemas.microsoft.com/office/powerpoint/2010/main" val="3823199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DA60-4103-E145-008B-6F7F502CDA6D}"/>
              </a:ext>
            </a:extLst>
          </p:cNvPr>
          <p:cNvSpPr>
            <a:spLocks noGrp="1"/>
          </p:cNvSpPr>
          <p:nvPr>
            <p:ph type="title"/>
          </p:nvPr>
        </p:nvSpPr>
        <p:spPr/>
        <p:txBody>
          <a:bodyPr/>
          <a:lstStyle/>
          <a:p>
            <a:r>
              <a:rPr lang="en-US"/>
              <a:t>Why is Security Best Practices Important?</a:t>
            </a:r>
            <a:endParaRPr lang="en-GB"/>
          </a:p>
        </p:txBody>
      </p:sp>
      <p:pic>
        <p:nvPicPr>
          <p:cNvPr id="5" name="Picture Placeholder 4">
            <a:extLst>
              <a:ext uri="{FF2B5EF4-FFF2-40B4-BE49-F238E27FC236}">
                <a16:creationId xmlns:a16="http://schemas.microsoft.com/office/drawing/2014/main" id="{61853B66-4F4E-96AE-A915-CFB0218E1F87}"/>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001DB1F8-B603-E7E2-B84E-40D1791779BC}"/>
              </a:ext>
            </a:extLst>
          </p:cNvPr>
          <p:cNvSpPr>
            <a:spLocks noGrp="1"/>
          </p:cNvSpPr>
          <p:nvPr>
            <p:ph type="body" sz="half" idx="2"/>
          </p:nvPr>
        </p:nvSpPr>
        <p:spPr/>
        <p:txBody>
          <a:bodyPr/>
          <a:lstStyle/>
          <a:p>
            <a:pPr>
              <a:buFontTx/>
              <a:buChar char="•"/>
            </a:pPr>
            <a:r>
              <a:rPr lang="en-US"/>
              <a:t>Security best practices are important because they help protect against malicious attacks and reduce the risk of security vulnerabilities in code.</a:t>
            </a:r>
          </a:p>
          <a:p>
            <a:pPr>
              <a:buFontTx/>
              <a:buChar char="•"/>
            </a:pPr>
            <a:r>
              <a:rPr lang="en-US"/>
              <a:t>By following these practices, developers can ensure that their code is secure and their applications are protected.</a:t>
            </a:r>
            <a:endParaRPr lang="en-GB"/>
          </a:p>
        </p:txBody>
      </p:sp>
    </p:spTree>
    <p:extLst>
      <p:ext uri="{BB962C8B-B14F-4D97-AF65-F5344CB8AC3E}">
        <p14:creationId xmlns:p14="http://schemas.microsoft.com/office/powerpoint/2010/main" val="1853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Key Security Vulnerabilities in Software Development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Demonstrate the Implementation of Security Best Practices in Code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the Impact of Security Measures on Software Performance and Usability</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Understand and apply nested selection</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E6B68-9565-DA14-FFB5-833DE18325A8}"/>
              </a:ext>
            </a:extLst>
          </p:cNvPr>
          <p:cNvSpPr>
            <a:spLocks noGrp="1"/>
          </p:cNvSpPr>
          <p:nvPr>
            <p:ph type="title"/>
          </p:nvPr>
        </p:nvSpPr>
        <p:spPr/>
        <p:txBody>
          <a:bodyPr/>
          <a:lstStyle/>
          <a:p>
            <a:r>
              <a:rPr lang="en-GB"/>
              <a:t>Implementing Security Best Practices</a:t>
            </a:r>
          </a:p>
        </p:txBody>
      </p:sp>
      <p:pic>
        <p:nvPicPr>
          <p:cNvPr id="5" name="Picture Placeholder 4">
            <a:extLst>
              <a:ext uri="{FF2B5EF4-FFF2-40B4-BE49-F238E27FC236}">
                <a16:creationId xmlns:a16="http://schemas.microsoft.com/office/drawing/2014/main" id="{A7CAE186-BE81-CA9D-989F-F0C0C0310B56}"/>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AC71FD85-B4F8-F02A-4412-518192AE68B9}"/>
              </a:ext>
            </a:extLst>
          </p:cNvPr>
          <p:cNvSpPr>
            <a:spLocks noGrp="1"/>
          </p:cNvSpPr>
          <p:nvPr>
            <p:ph type="body" sz="half" idx="2"/>
          </p:nvPr>
        </p:nvSpPr>
        <p:spPr/>
        <p:txBody>
          <a:bodyPr/>
          <a:lstStyle/>
          <a:p>
            <a:pPr>
              <a:buFontTx/>
              <a:buChar char="•"/>
            </a:pPr>
            <a:r>
              <a:rPr lang="en-US"/>
              <a:t>Implementing security best practices in code involves a number of steps, including:</a:t>
            </a:r>
          </a:p>
          <a:p>
            <a:pPr>
              <a:buFontTx/>
              <a:buChar char="•"/>
            </a:pPr>
            <a:r>
              <a:rPr lang="en-US"/>
              <a:t>- Identifying and addressing potential security vulnerabilities</a:t>
            </a:r>
          </a:p>
          <a:p>
            <a:pPr>
              <a:buFontTx/>
              <a:buChar char="•"/>
            </a:pPr>
            <a:r>
              <a:rPr lang="en-US"/>
              <a:t>- Writing secure code</a:t>
            </a:r>
          </a:p>
          <a:p>
            <a:pPr>
              <a:buFontTx/>
              <a:buChar char="•"/>
            </a:pPr>
            <a:r>
              <a:rPr lang="en-US"/>
              <a:t>- Testing code for security vulnerabilities</a:t>
            </a:r>
          </a:p>
          <a:p>
            <a:pPr>
              <a:buFontTx/>
              <a:buChar char="•"/>
            </a:pPr>
            <a:r>
              <a:rPr lang="en-US"/>
              <a:t>- Monitoring code for security issues</a:t>
            </a:r>
            <a:endParaRPr lang="en-GB"/>
          </a:p>
        </p:txBody>
      </p:sp>
    </p:spTree>
    <p:extLst>
      <p:ext uri="{BB962C8B-B14F-4D97-AF65-F5344CB8AC3E}">
        <p14:creationId xmlns:p14="http://schemas.microsoft.com/office/powerpoint/2010/main" val="842230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3A20-7552-BCC8-6952-ECF4188E0C44}"/>
              </a:ext>
            </a:extLst>
          </p:cNvPr>
          <p:cNvSpPr>
            <a:spLocks noGrp="1"/>
          </p:cNvSpPr>
          <p:nvPr>
            <p:ph type="title"/>
          </p:nvPr>
        </p:nvSpPr>
        <p:spPr/>
        <p:txBody>
          <a:bodyPr/>
          <a:lstStyle/>
          <a:p>
            <a:r>
              <a:rPr lang="en-GB"/>
              <a:t>Secure Coding Practices</a:t>
            </a:r>
          </a:p>
        </p:txBody>
      </p:sp>
      <p:pic>
        <p:nvPicPr>
          <p:cNvPr id="5" name="Picture Placeholder 4">
            <a:extLst>
              <a:ext uri="{FF2B5EF4-FFF2-40B4-BE49-F238E27FC236}">
                <a16:creationId xmlns:a16="http://schemas.microsoft.com/office/drawing/2014/main" id="{7F7B4A2F-EE3E-D64C-4B17-E1614F842F98}"/>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6C5DD0-889D-CE7F-84F2-D8EF5F0A1EE2}"/>
              </a:ext>
            </a:extLst>
          </p:cNvPr>
          <p:cNvSpPr>
            <a:spLocks noGrp="1"/>
          </p:cNvSpPr>
          <p:nvPr>
            <p:ph type="body" sz="half" idx="2"/>
          </p:nvPr>
        </p:nvSpPr>
        <p:spPr/>
        <p:txBody>
          <a:bodyPr/>
          <a:lstStyle/>
          <a:p>
            <a:pPr>
              <a:buFontTx/>
              <a:buChar char="•"/>
            </a:pPr>
            <a:r>
              <a:rPr lang="en-US"/>
              <a:t>Secure coding practices include:</a:t>
            </a:r>
          </a:p>
          <a:p>
            <a:pPr>
              <a:buFontTx/>
              <a:buChar char="•"/>
            </a:pPr>
            <a:r>
              <a:rPr lang="en-US"/>
              <a:t>- Using secure coding standards and guidelines</a:t>
            </a:r>
          </a:p>
          <a:p>
            <a:pPr>
              <a:buFontTx/>
              <a:buChar char="•"/>
            </a:pPr>
            <a:r>
              <a:rPr lang="en-US"/>
              <a:t>- Writing secure code</a:t>
            </a:r>
          </a:p>
          <a:p>
            <a:pPr>
              <a:buFontTx/>
              <a:buChar char="•"/>
            </a:pPr>
            <a:r>
              <a:rPr lang="en-US"/>
              <a:t>- Testing code for security vulnerabilities</a:t>
            </a:r>
          </a:p>
          <a:p>
            <a:pPr>
              <a:buFontTx/>
              <a:buChar char="•"/>
            </a:pPr>
            <a:r>
              <a:rPr lang="en-US"/>
              <a:t>- Monitoring code for security issues</a:t>
            </a:r>
            <a:endParaRPr lang="en-GB"/>
          </a:p>
        </p:txBody>
      </p:sp>
    </p:spTree>
    <p:extLst>
      <p:ext uri="{BB962C8B-B14F-4D97-AF65-F5344CB8AC3E}">
        <p14:creationId xmlns:p14="http://schemas.microsoft.com/office/powerpoint/2010/main" val="1636645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07FB-4887-1DFC-002E-9A54A19528F5}"/>
              </a:ext>
            </a:extLst>
          </p:cNvPr>
          <p:cNvSpPr>
            <a:spLocks noGrp="1"/>
          </p:cNvSpPr>
          <p:nvPr>
            <p:ph type="title"/>
          </p:nvPr>
        </p:nvSpPr>
        <p:spPr/>
        <p:txBody>
          <a:bodyPr/>
          <a:lstStyle/>
          <a:p>
            <a:r>
              <a:rPr lang="en-GB"/>
              <a:t>Secure Coding Tools</a:t>
            </a:r>
          </a:p>
        </p:txBody>
      </p:sp>
      <p:pic>
        <p:nvPicPr>
          <p:cNvPr id="5" name="Picture Placeholder 4">
            <a:extLst>
              <a:ext uri="{FF2B5EF4-FFF2-40B4-BE49-F238E27FC236}">
                <a16:creationId xmlns:a16="http://schemas.microsoft.com/office/drawing/2014/main" id="{384996CF-3918-5CD1-A3D9-CDC1635026F7}"/>
              </a:ext>
            </a:extLst>
          </p:cNvPr>
          <p:cNvPicPr>
            <a:picLocks noGrp="1" noChangeAspect="1"/>
          </p:cNvPicPr>
          <p:nvPr>
            <p:ph type="pic" idx="1"/>
          </p:nvPr>
        </p:nvPicPr>
        <p:blipFill>
          <a:blip r:embed="rId2"/>
          <a:srcRect l="23391" r="23391"/>
          <a:stretch>
            <a:fillRect/>
          </a:stretch>
        </p:blipFill>
        <p:spPr/>
      </p:pic>
      <p:sp>
        <p:nvSpPr>
          <p:cNvPr id="4" name="Text Placeholder 3">
            <a:extLst>
              <a:ext uri="{FF2B5EF4-FFF2-40B4-BE49-F238E27FC236}">
                <a16:creationId xmlns:a16="http://schemas.microsoft.com/office/drawing/2014/main" id="{F5F27841-97FE-41FF-C578-9E59349BDCD3}"/>
              </a:ext>
            </a:extLst>
          </p:cNvPr>
          <p:cNvSpPr>
            <a:spLocks noGrp="1"/>
          </p:cNvSpPr>
          <p:nvPr>
            <p:ph type="body" sz="half" idx="2"/>
          </p:nvPr>
        </p:nvSpPr>
        <p:spPr/>
        <p:txBody>
          <a:bodyPr/>
          <a:lstStyle/>
          <a:p>
            <a:pPr>
              <a:buFontTx/>
              <a:buChar char="•"/>
            </a:pPr>
            <a:r>
              <a:rPr lang="en-US"/>
              <a:t>Secure coding tools include:</a:t>
            </a:r>
          </a:p>
          <a:p>
            <a:pPr>
              <a:buFontTx/>
              <a:buChar char="•"/>
            </a:pPr>
            <a:r>
              <a:rPr lang="en-US"/>
              <a:t>- Static code analysis tools</a:t>
            </a:r>
          </a:p>
          <a:p>
            <a:pPr>
              <a:buFontTx/>
              <a:buChar char="•"/>
            </a:pPr>
            <a:r>
              <a:rPr lang="en-US"/>
              <a:t>- Dynamic code analysis tools</a:t>
            </a:r>
          </a:p>
          <a:p>
            <a:pPr>
              <a:buFontTx/>
              <a:buChar char="•"/>
            </a:pPr>
            <a:r>
              <a:rPr lang="en-US"/>
              <a:t>- Security testing tools</a:t>
            </a:r>
          </a:p>
          <a:p>
            <a:pPr>
              <a:buFontTx/>
              <a:buChar char="•"/>
            </a:pPr>
            <a:r>
              <a:rPr lang="en-US"/>
              <a:t>- Security monitoring tools</a:t>
            </a:r>
            <a:endParaRPr lang="en-GB"/>
          </a:p>
        </p:txBody>
      </p:sp>
    </p:spTree>
    <p:extLst>
      <p:ext uri="{BB962C8B-B14F-4D97-AF65-F5344CB8AC3E}">
        <p14:creationId xmlns:p14="http://schemas.microsoft.com/office/powerpoint/2010/main" val="1870721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CFD5-16DC-B518-5635-FBB6825E41E8}"/>
              </a:ext>
            </a:extLst>
          </p:cNvPr>
          <p:cNvSpPr>
            <a:spLocks noGrp="1"/>
          </p:cNvSpPr>
          <p:nvPr>
            <p:ph type="title"/>
          </p:nvPr>
        </p:nvSpPr>
        <p:spPr/>
        <p:txBody>
          <a:bodyPr/>
          <a:lstStyle/>
          <a:p>
            <a:r>
              <a:rPr lang="en-GB"/>
              <a:t>Secure Coding Guidelines</a:t>
            </a:r>
          </a:p>
        </p:txBody>
      </p:sp>
      <p:pic>
        <p:nvPicPr>
          <p:cNvPr id="5" name="Picture Placeholder 4">
            <a:extLst>
              <a:ext uri="{FF2B5EF4-FFF2-40B4-BE49-F238E27FC236}">
                <a16:creationId xmlns:a16="http://schemas.microsoft.com/office/drawing/2014/main" id="{A3855E57-17EA-77EC-A354-8BC68AF4EA1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E99D169-4010-1263-0602-4C0FD4A24765}"/>
              </a:ext>
            </a:extLst>
          </p:cNvPr>
          <p:cNvSpPr>
            <a:spLocks noGrp="1"/>
          </p:cNvSpPr>
          <p:nvPr>
            <p:ph type="body" sz="half" idx="2"/>
          </p:nvPr>
        </p:nvSpPr>
        <p:spPr/>
        <p:txBody>
          <a:bodyPr/>
          <a:lstStyle/>
          <a:p>
            <a:pPr>
              <a:buFontTx/>
              <a:buChar char="•"/>
            </a:pPr>
            <a:r>
              <a:rPr lang="en-US"/>
              <a:t>Secure coding guidelines include:</a:t>
            </a:r>
          </a:p>
          <a:p>
            <a:pPr>
              <a:buFontTx/>
              <a:buChar char="•"/>
            </a:pPr>
            <a:r>
              <a:rPr lang="en-US"/>
              <a:t>- Avoiding insecure coding practices</a:t>
            </a:r>
          </a:p>
          <a:p>
            <a:pPr>
              <a:buFontTx/>
              <a:buChar char="•"/>
            </a:pPr>
            <a:r>
              <a:rPr lang="en-US"/>
              <a:t>- Using secure coding standards</a:t>
            </a:r>
          </a:p>
          <a:p>
            <a:pPr>
              <a:buFontTx/>
              <a:buChar char="•"/>
            </a:pPr>
            <a:r>
              <a:rPr lang="en-US"/>
              <a:t>- Writing secure code</a:t>
            </a:r>
          </a:p>
          <a:p>
            <a:pPr>
              <a:buFontTx/>
              <a:buChar char="•"/>
            </a:pPr>
            <a:r>
              <a:rPr lang="en-US"/>
              <a:t>- Testing code for security vulnerabilities</a:t>
            </a:r>
            <a:endParaRPr lang="en-GB"/>
          </a:p>
        </p:txBody>
      </p:sp>
    </p:spTree>
    <p:extLst>
      <p:ext uri="{BB962C8B-B14F-4D97-AF65-F5344CB8AC3E}">
        <p14:creationId xmlns:p14="http://schemas.microsoft.com/office/powerpoint/2010/main" val="2239988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7370-D180-04FB-57E0-FD3AB4C582CB}"/>
              </a:ext>
            </a:extLst>
          </p:cNvPr>
          <p:cNvSpPr>
            <a:spLocks noGrp="1"/>
          </p:cNvSpPr>
          <p:nvPr>
            <p:ph type="title"/>
          </p:nvPr>
        </p:nvSpPr>
        <p:spPr/>
        <p:txBody>
          <a:bodyPr/>
          <a:lstStyle/>
          <a:p>
            <a:r>
              <a:rPr lang="en-GB"/>
              <a:t>Secure Coding Standards</a:t>
            </a:r>
          </a:p>
        </p:txBody>
      </p:sp>
      <p:pic>
        <p:nvPicPr>
          <p:cNvPr id="5" name="Picture Placeholder 4">
            <a:extLst>
              <a:ext uri="{FF2B5EF4-FFF2-40B4-BE49-F238E27FC236}">
                <a16:creationId xmlns:a16="http://schemas.microsoft.com/office/drawing/2014/main" id="{51630F53-D4E0-50BF-560F-6499A771CBD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38AF0C9D-6B2E-AA1E-DA61-2CFA4613BD20}"/>
              </a:ext>
            </a:extLst>
          </p:cNvPr>
          <p:cNvSpPr>
            <a:spLocks noGrp="1"/>
          </p:cNvSpPr>
          <p:nvPr>
            <p:ph type="body" sz="half" idx="2"/>
          </p:nvPr>
        </p:nvSpPr>
        <p:spPr/>
        <p:txBody>
          <a:bodyPr/>
          <a:lstStyle/>
          <a:p>
            <a:pPr>
              <a:buFontTx/>
              <a:buChar char="•"/>
            </a:pPr>
            <a:r>
              <a:rPr lang="en-US"/>
              <a:t>Secure coding standards include:</a:t>
            </a:r>
          </a:p>
          <a:p>
            <a:pPr>
              <a:buFontTx/>
              <a:buChar char="•"/>
            </a:pPr>
            <a:r>
              <a:rPr lang="en-US"/>
              <a:t>- OWASP Top 10</a:t>
            </a:r>
          </a:p>
          <a:p>
            <a:pPr>
              <a:buFontTx/>
              <a:buChar char="•"/>
            </a:pPr>
            <a:r>
              <a:rPr lang="en-US"/>
              <a:t>- SANS Top 25</a:t>
            </a:r>
          </a:p>
          <a:p>
            <a:pPr>
              <a:buFontTx/>
              <a:buChar char="•"/>
            </a:pPr>
            <a:r>
              <a:rPr lang="en-US"/>
              <a:t>- CERT Secure Coding</a:t>
            </a:r>
          </a:p>
          <a:p>
            <a:pPr>
              <a:buFontTx/>
              <a:buChar char="•"/>
            </a:pPr>
            <a:r>
              <a:rPr lang="en-US"/>
              <a:t>- Microsoft Security Development Lifecycle</a:t>
            </a:r>
            <a:endParaRPr lang="en-GB"/>
          </a:p>
        </p:txBody>
      </p:sp>
    </p:spTree>
    <p:extLst>
      <p:ext uri="{BB962C8B-B14F-4D97-AF65-F5344CB8AC3E}">
        <p14:creationId xmlns:p14="http://schemas.microsoft.com/office/powerpoint/2010/main" val="3714547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0E78-07D9-F0F8-F9F3-81760290BE06}"/>
              </a:ext>
            </a:extLst>
          </p:cNvPr>
          <p:cNvSpPr>
            <a:spLocks noGrp="1"/>
          </p:cNvSpPr>
          <p:nvPr>
            <p:ph type="title"/>
          </p:nvPr>
        </p:nvSpPr>
        <p:spPr/>
        <p:txBody>
          <a:bodyPr/>
          <a:lstStyle/>
          <a:p>
            <a:r>
              <a:rPr lang="en-GB"/>
              <a:t>Secure Coding Practices</a:t>
            </a:r>
          </a:p>
        </p:txBody>
      </p:sp>
      <p:pic>
        <p:nvPicPr>
          <p:cNvPr id="5" name="Picture Placeholder 4">
            <a:extLst>
              <a:ext uri="{FF2B5EF4-FFF2-40B4-BE49-F238E27FC236}">
                <a16:creationId xmlns:a16="http://schemas.microsoft.com/office/drawing/2014/main" id="{9A4F1E8F-92DD-BDE5-4D19-723946E5CA7B}"/>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36192B8C-AFB1-54F5-C295-D44094F38FB9}"/>
              </a:ext>
            </a:extLst>
          </p:cNvPr>
          <p:cNvSpPr>
            <a:spLocks noGrp="1"/>
          </p:cNvSpPr>
          <p:nvPr>
            <p:ph type="body" sz="half" idx="2"/>
          </p:nvPr>
        </p:nvSpPr>
        <p:spPr/>
        <p:txBody>
          <a:bodyPr/>
          <a:lstStyle/>
          <a:p>
            <a:pPr>
              <a:buFontTx/>
              <a:buChar char="•"/>
            </a:pPr>
            <a:r>
              <a:rPr lang="en-US"/>
              <a:t>Secure coding practices provide a number of benefits, including:</a:t>
            </a:r>
          </a:p>
          <a:p>
            <a:pPr>
              <a:buFontTx/>
              <a:buChar char="•"/>
            </a:pPr>
            <a:r>
              <a:rPr lang="en-US"/>
              <a:t>- Reduced risk of security vulnerabilities</a:t>
            </a:r>
          </a:p>
          <a:p>
            <a:pPr>
              <a:buFontTx/>
              <a:buChar char="•"/>
            </a:pPr>
            <a:r>
              <a:rPr lang="en-US"/>
              <a:t>- Improved application security</a:t>
            </a:r>
          </a:p>
          <a:p>
            <a:pPr>
              <a:buFontTx/>
              <a:buChar char="•"/>
            </a:pPr>
            <a:r>
              <a:rPr lang="en-US"/>
              <a:t>- Increased customer trust and confidence</a:t>
            </a:r>
          </a:p>
          <a:p>
            <a:pPr>
              <a:buFontTx/>
              <a:buChar char="•"/>
            </a:pPr>
            <a:r>
              <a:rPr lang="en-US"/>
              <a:t>- Reduced costs associated with security breaches</a:t>
            </a:r>
            <a:endParaRPr lang="en-GB"/>
          </a:p>
        </p:txBody>
      </p:sp>
    </p:spTree>
    <p:extLst>
      <p:ext uri="{BB962C8B-B14F-4D97-AF65-F5344CB8AC3E}">
        <p14:creationId xmlns:p14="http://schemas.microsoft.com/office/powerpoint/2010/main" val="1783268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B762-841F-5502-7186-4B654A42BE41}"/>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644A1DDA-0BB4-34C6-49DD-CC5214460844}"/>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A4829515-3829-ED7E-A11E-5B4BD85A31A4}"/>
              </a:ext>
            </a:extLst>
          </p:cNvPr>
          <p:cNvSpPr>
            <a:spLocks noGrp="1"/>
          </p:cNvSpPr>
          <p:nvPr>
            <p:ph type="body" sz="half" idx="2"/>
          </p:nvPr>
        </p:nvSpPr>
        <p:spPr/>
        <p:txBody>
          <a:bodyPr/>
          <a:lstStyle/>
          <a:p>
            <a:pPr>
              <a:buFontTx/>
              <a:buChar char="•"/>
            </a:pPr>
            <a:r>
              <a:rPr lang="en-US"/>
              <a:t>Implementing security best practices in code is essential for protecting against malicious attacks and reducing the risk of security vulnerabilities.</a:t>
            </a:r>
          </a:p>
          <a:p>
            <a:pPr>
              <a:buFontTx/>
              <a:buChar char="•"/>
            </a:pPr>
            <a:r>
              <a:rPr lang="en-US"/>
              <a:t>By following secure coding practices, developers can ensure that their code is secure and their applications are protected.</a:t>
            </a:r>
            <a:endParaRPr lang="en-GB"/>
          </a:p>
        </p:txBody>
      </p:sp>
    </p:spTree>
    <p:extLst>
      <p:ext uri="{BB962C8B-B14F-4D97-AF65-F5344CB8AC3E}">
        <p14:creationId xmlns:p14="http://schemas.microsoft.com/office/powerpoint/2010/main" val="3042734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678-AA02-C6B1-8E0A-C4F9898D6313}"/>
              </a:ext>
            </a:extLst>
          </p:cNvPr>
          <p:cNvSpPr>
            <a:spLocks noGrp="1"/>
          </p:cNvSpPr>
          <p:nvPr>
            <p:ph type="ctrTitle"/>
          </p:nvPr>
        </p:nvSpPr>
        <p:spPr/>
        <p:txBody>
          <a:bodyPr>
            <a:normAutofit fontScale="90000"/>
          </a:bodyPr>
          <a:lstStyle/>
          <a:p>
            <a:r>
              <a:rPr lang="en-US" dirty="0"/>
              <a:t>Impact of Security Measures on Software Performance and Usability</a:t>
            </a:r>
            <a:endParaRPr lang="en-GB" dirty="0"/>
          </a:p>
        </p:txBody>
      </p:sp>
    </p:spTree>
    <p:extLst>
      <p:ext uri="{BB962C8B-B14F-4D97-AF65-F5344CB8AC3E}">
        <p14:creationId xmlns:p14="http://schemas.microsoft.com/office/powerpoint/2010/main" val="1900480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BC48-B624-E087-1B8F-4060A8C35FA0}"/>
              </a:ext>
            </a:extLst>
          </p:cNvPr>
          <p:cNvSpPr>
            <a:spLocks noGrp="1"/>
          </p:cNvSpPr>
          <p:nvPr>
            <p:ph type="title"/>
          </p:nvPr>
        </p:nvSpPr>
        <p:spPr/>
        <p:txBody>
          <a:bodyPr/>
          <a:lstStyle/>
          <a:p>
            <a:r>
              <a:rPr lang="en-GB"/>
              <a:t>What is Security?</a:t>
            </a:r>
          </a:p>
        </p:txBody>
      </p:sp>
      <p:pic>
        <p:nvPicPr>
          <p:cNvPr id="5" name="Picture Placeholder 4">
            <a:extLst>
              <a:ext uri="{FF2B5EF4-FFF2-40B4-BE49-F238E27FC236}">
                <a16:creationId xmlns:a16="http://schemas.microsoft.com/office/drawing/2014/main" id="{9180223D-D033-328C-6A49-47C10DAF92C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60AA750-3E61-24E7-FE40-475289BFAE46}"/>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Security: Security in software development refers to the practices and measures taken to protect software applications from unauthorised access, data breaches, and other cyber threats.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Types of Security Measures: Security measures in software development can be broadly categorised into preventive, detective, and corrective measures, each serving a unique purpose in the security lifecycle.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Examples of Security Measures: Common examples of security measures include firewalls, encryption, two-factor authentication, and regular software patches to address vulnerabilities.</a:t>
            </a:r>
          </a:p>
        </p:txBody>
      </p:sp>
    </p:spTree>
    <p:extLst>
      <p:ext uri="{BB962C8B-B14F-4D97-AF65-F5344CB8AC3E}">
        <p14:creationId xmlns:p14="http://schemas.microsoft.com/office/powerpoint/2010/main" val="4027196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B07C-899B-A66F-3893-3C477BCE302B}"/>
              </a:ext>
            </a:extLst>
          </p:cNvPr>
          <p:cNvSpPr>
            <a:spLocks noGrp="1"/>
          </p:cNvSpPr>
          <p:nvPr>
            <p:ph type="title"/>
          </p:nvPr>
        </p:nvSpPr>
        <p:spPr/>
        <p:txBody>
          <a:bodyPr/>
          <a:lstStyle/>
          <a:p>
            <a:r>
              <a:rPr lang="en-GB"/>
              <a:t>Impact on Performance</a:t>
            </a:r>
          </a:p>
        </p:txBody>
      </p:sp>
      <p:pic>
        <p:nvPicPr>
          <p:cNvPr id="5" name="Picture Placeholder 4">
            <a:extLst>
              <a:ext uri="{FF2B5EF4-FFF2-40B4-BE49-F238E27FC236}">
                <a16:creationId xmlns:a16="http://schemas.microsoft.com/office/drawing/2014/main" id="{B3F153EC-7062-756C-21A3-7E06EF2BF45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FC55C57-35DE-C6A7-8BC3-34A9CDF460ED}"/>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How Security Measures Affect Performance: Implementing robust security measures, such as encryption and multi-factor authentication, can sometimes introduce latency or consume additional system resources, affecting overall performance.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Examples of Performance Impacts: For instance, enabling full-disk encryption can slow down data read/write speeds, while complex authentication processes may lengthen the user login time.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Measuring Performance Impacts: To accurately gauge the impact of security measures on performance, key performance indicators like load time, response time, and system resource usage should be monitored before and after implementation.</a:t>
            </a:r>
          </a:p>
        </p:txBody>
      </p:sp>
    </p:spTree>
    <p:extLst>
      <p:ext uri="{BB962C8B-B14F-4D97-AF65-F5344CB8AC3E}">
        <p14:creationId xmlns:p14="http://schemas.microsoft.com/office/powerpoint/2010/main" val="427731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Think, write, pair, share</a:t>
            </a:r>
            <a:endParaRPr/>
          </a:p>
        </p:txBody>
      </p:sp>
      <p:sp>
        <p:nvSpPr>
          <p:cNvPr id="106" name="Google Shape;106;p16"/>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sz="1867">
                <a:solidFill>
                  <a:schemeClr val="lt1"/>
                </a:solidFill>
                <a:highlight>
                  <a:schemeClr val="dk1"/>
                </a:highlight>
              </a:rPr>
              <a:t> Question </a:t>
            </a:r>
            <a:r>
              <a:rPr lang="en-GB" sz="1867">
                <a:solidFill>
                  <a:schemeClr val="lt2"/>
                </a:solidFill>
              </a:rPr>
              <a:t>.</a:t>
            </a:r>
            <a:endParaRPr sz="1867">
              <a:solidFill>
                <a:schemeClr val="lt2"/>
              </a:solidFill>
            </a:endParaRPr>
          </a:p>
          <a:p>
            <a:pPr marL="0" indent="0">
              <a:spcBef>
                <a:spcPts val="2133"/>
              </a:spcBef>
              <a:buNone/>
            </a:pPr>
            <a:r>
              <a:rPr lang="en-GB" sz="1867"/>
              <a:t>Explain exactly what you think will happen when this code is executed.</a:t>
            </a:r>
            <a:endParaRPr sz="1867"/>
          </a:p>
          <a:p>
            <a:pPr marL="0" indent="0">
              <a:spcBef>
                <a:spcPts val="2133"/>
              </a:spcBef>
              <a:buNone/>
            </a:pPr>
            <a:r>
              <a:rPr lang="en-GB" sz="1867">
                <a:solidFill>
                  <a:schemeClr val="lt1"/>
                </a:solidFill>
                <a:highlight>
                  <a:schemeClr val="dk1"/>
                </a:highlight>
              </a:rPr>
              <a:t>Think about...</a:t>
            </a:r>
            <a:endParaRPr sz="1867"/>
          </a:p>
          <a:p>
            <a:pPr marL="0" indent="0">
              <a:spcBef>
                <a:spcPts val="2133"/>
              </a:spcBef>
              <a:buNone/>
            </a:pPr>
            <a:r>
              <a:rPr lang="en-GB" sz="1867"/>
              <a:t>What would happen if </a:t>
            </a:r>
            <a:r>
              <a:rPr lang="en-GB" sz="1867">
                <a:latin typeface="Roboto Mono"/>
                <a:ea typeface="Roboto Mono"/>
                <a:cs typeface="Roboto Mono"/>
                <a:sym typeface="Roboto Mono"/>
              </a:rPr>
              <a:t>Ben</a:t>
            </a:r>
            <a:r>
              <a:rPr lang="en-GB" sz="1867"/>
              <a:t> was entered for the username?</a:t>
            </a:r>
            <a:endParaRPr sz="1867"/>
          </a:p>
          <a:p>
            <a:pPr marL="0" indent="0">
              <a:spcBef>
                <a:spcPts val="2133"/>
              </a:spcBef>
              <a:buNone/>
            </a:pPr>
            <a:r>
              <a:rPr lang="en-GB" sz="1867"/>
              <a:t>What would happen if </a:t>
            </a:r>
            <a:r>
              <a:rPr lang="en-GB" sz="1867">
                <a:latin typeface="Roboto Mono"/>
                <a:ea typeface="Roboto Mono"/>
                <a:cs typeface="Roboto Mono"/>
                <a:sym typeface="Roboto Mono"/>
              </a:rPr>
              <a:t>Eirini</a:t>
            </a:r>
            <a:r>
              <a:rPr lang="en-GB" sz="1867"/>
              <a:t> was entered for the username?</a:t>
            </a:r>
            <a:endParaRPr sz="1867"/>
          </a:p>
          <a:p>
            <a:pPr marL="0" indent="0">
              <a:spcBef>
                <a:spcPts val="2133"/>
              </a:spcBef>
              <a:spcAft>
                <a:spcPts val="2133"/>
              </a:spcAft>
              <a:buNone/>
            </a:pPr>
            <a:r>
              <a:rPr lang="en-GB" sz="1867"/>
              <a:t>What exactly needs to be inputted to gain access to the system?</a:t>
            </a:r>
            <a:endParaRPr sz="1867"/>
          </a:p>
        </p:txBody>
      </p:sp>
      <p:graphicFrame>
        <p:nvGraphicFramePr>
          <p:cNvPr id="108" name="Google Shape;108;p16"/>
          <p:cNvGraphicFramePr/>
          <p:nvPr/>
        </p:nvGraphicFramePr>
        <p:xfrm>
          <a:off x="414534" y="1558567"/>
          <a:ext cx="5467566" cy="3528907"/>
        </p:xfrm>
        <a:graphic>
          <a:graphicData uri="http://schemas.openxmlformats.org/drawingml/2006/table">
            <a:tbl>
              <a:tblPr>
                <a:noFill/>
              </a:tblPr>
              <a:tblGrid>
                <a:gridCol w="503733">
                  <a:extLst>
                    <a:ext uri="{9D8B030D-6E8A-4147-A177-3AD203B41FA5}">
                      <a16:colId xmlns:a16="http://schemas.microsoft.com/office/drawing/2014/main" val="20000"/>
                    </a:ext>
                  </a:extLst>
                </a:gridCol>
                <a:gridCol w="4963833">
                  <a:extLst>
                    <a:ext uri="{9D8B030D-6E8A-4147-A177-3AD203B41FA5}">
                      <a16:colId xmlns:a16="http://schemas.microsoft.com/office/drawing/2014/main" val="20001"/>
                    </a:ext>
                  </a:extLst>
                </a:gridCol>
              </a:tblGrid>
              <a:tr h="352890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F846-3340-3B82-BAFC-27841C0C7CEC}"/>
              </a:ext>
            </a:extLst>
          </p:cNvPr>
          <p:cNvSpPr>
            <a:spLocks noGrp="1"/>
          </p:cNvSpPr>
          <p:nvPr>
            <p:ph type="title"/>
          </p:nvPr>
        </p:nvSpPr>
        <p:spPr/>
        <p:txBody>
          <a:bodyPr/>
          <a:lstStyle/>
          <a:p>
            <a:r>
              <a:rPr lang="en-GB"/>
              <a:t>Impact on Usability</a:t>
            </a:r>
          </a:p>
        </p:txBody>
      </p:sp>
      <p:pic>
        <p:nvPicPr>
          <p:cNvPr id="5" name="Picture Placeholder 4">
            <a:extLst>
              <a:ext uri="{FF2B5EF4-FFF2-40B4-BE49-F238E27FC236}">
                <a16:creationId xmlns:a16="http://schemas.microsoft.com/office/drawing/2014/main" id="{669B7BAE-8275-787F-0CD5-4D863B1DD9F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11326F8E-7BB2-B23B-B524-51EBB6C19950}"/>
              </a:ext>
            </a:extLst>
          </p:cNvPr>
          <p:cNvSpPr>
            <a:spLocks noGrp="1"/>
          </p:cNvSpPr>
          <p:nvPr>
            <p:ph type="body" sz="half" idx="2"/>
          </p:nvPr>
        </p:nvSpPr>
        <p:spPr/>
        <p:txBody>
          <a:bodyPr>
            <a:normAutofit fontScale="775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How Security Measures Affect Usability: Implementing robust security measures can sometimes add extra steps for users, potentially impacting the overall usability of a software application.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Examples of Usability Impacts: For instance, multi-factor authentication, while enhancing security, may slow down the login process and frustrate some users.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Measuring Usability Impacts: Usability impacts can be quantified through user satisfaction surveys, time taken to complete tasks, and the successful completion rate.</a:t>
            </a:r>
          </a:p>
        </p:txBody>
      </p:sp>
    </p:spTree>
    <p:extLst>
      <p:ext uri="{BB962C8B-B14F-4D97-AF65-F5344CB8AC3E}">
        <p14:creationId xmlns:p14="http://schemas.microsoft.com/office/powerpoint/2010/main" val="1492591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FBC9-4D74-F5A5-34F5-C1E9F53FEE5F}"/>
              </a:ext>
            </a:extLst>
          </p:cNvPr>
          <p:cNvSpPr>
            <a:spLocks noGrp="1"/>
          </p:cNvSpPr>
          <p:nvPr>
            <p:ph type="title"/>
          </p:nvPr>
        </p:nvSpPr>
        <p:spPr/>
        <p:txBody>
          <a:bodyPr/>
          <a:lstStyle/>
          <a:p>
            <a:r>
              <a:rPr lang="en-GB"/>
              <a:t>Balancing Security and Performance</a:t>
            </a:r>
          </a:p>
        </p:txBody>
      </p:sp>
      <p:pic>
        <p:nvPicPr>
          <p:cNvPr id="5" name="Picture Placeholder 4">
            <a:extLst>
              <a:ext uri="{FF2B5EF4-FFF2-40B4-BE49-F238E27FC236}">
                <a16:creationId xmlns:a16="http://schemas.microsoft.com/office/drawing/2014/main" id="{BD8FDE79-1831-29BD-5088-D6B0D279F83F}"/>
              </a:ext>
            </a:extLst>
          </p:cNvPr>
          <p:cNvPicPr>
            <a:picLocks noGrp="1" noChangeAspect="1"/>
          </p:cNvPicPr>
          <p:nvPr>
            <p:ph type="pic" idx="1"/>
          </p:nvPr>
        </p:nvPicPr>
        <p:blipFill>
          <a:blip r:embed="rId2"/>
          <a:srcRect l="230" r="230"/>
          <a:stretch>
            <a:fillRect/>
          </a:stretch>
        </p:blipFill>
        <p:spPr/>
      </p:pic>
      <p:sp>
        <p:nvSpPr>
          <p:cNvPr id="4" name="Text Placeholder 3">
            <a:extLst>
              <a:ext uri="{FF2B5EF4-FFF2-40B4-BE49-F238E27FC236}">
                <a16:creationId xmlns:a16="http://schemas.microsoft.com/office/drawing/2014/main" id="{5056D617-C930-FE09-BBF6-0C7132BBA1F3}"/>
              </a:ext>
            </a:extLst>
          </p:cNvPr>
          <p:cNvSpPr>
            <a:spLocks noGrp="1"/>
          </p:cNvSpPr>
          <p:nvPr>
            <p:ph type="body" sz="half" idx="2"/>
          </p:nvPr>
        </p:nvSpPr>
        <p:spPr/>
        <p:txBody>
          <a:bodyPr/>
          <a:lstStyle/>
          <a:p>
            <a:pPr>
              <a:buFontTx/>
              <a:buChar char="•"/>
            </a:pPr>
            <a:r>
              <a:rPr lang="en-US"/>
              <a:t>The importance of finding the right balance between security and performance</a:t>
            </a:r>
          </a:p>
          <a:p>
            <a:pPr>
              <a:buFontTx/>
              <a:buChar char="•"/>
            </a:pPr>
            <a:r>
              <a:rPr lang="en-US"/>
              <a:t>Examples of balancing security and performance</a:t>
            </a:r>
          </a:p>
          <a:p>
            <a:pPr>
              <a:buFontTx/>
              <a:buChar char="•"/>
            </a:pPr>
            <a:r>
              <a:rPr lang="en-US"/>
              <a:t>Measuring the balance between security and performance</a:t>
            </a:r>
            <a:endParaRPr lang="en-GB"/>
          </a:p>
        </p:txBody>
      </p:sp>
    </p:spTree>
    <p:extLst>
      <p:ext uri="{BB962C8B-B14F-4D97-AF65-F5344CB8AC3E}">
        <p14:creationId xmlns:p14="http://schemas.microsoft.com/office/powerpoint/2010/main" val="2968962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2CEE-6525-9D8A-BA05-8D2F8D8EFAE0}"/>
              </a:ext>
            </a:extLst>
          </p:cNvPr>
          <p:cNvSpPr>
            <a:spLocks noGrp="1"/>
          </p:cNvSpPr>
          <p:nvPr>
            <p:ph type="title"/>
          </p:nvPr>
        </p:nvSpPr>
        <p:spPr/>
        <p:txBody>
          <a:bodyPr/>
          <a:lstStyle/>
          <a:p>
            <a:r>
              <a:rPr lang="en-GB"/>
              <a:t>Balancing Security and Usability</a:t>
            </a:r>
          </a:p>
        </p:txBody>
      </p:sp>
      <p:pic>
        <p:nvPicPr>
          <p:cNvPr id="5" name="Picture Placeholder 4">
            <a:extLst>
              <a:ext uri="{FF2B5EF4-FFF2-40B4-BE49-F238E27FC236}">
                <a16:creationId xmlns:a16="http://schemas.microsoft.com/office/drawing/2014/main" id="{4FBEF91F-C915-86D3-1335-3A506D0FDFF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416B4CA8-7751-14AE-5448-A7735ACD73B6}"/>
              </a:ext>
            </a:extLst>
          </p:cNvPr>
          <p:cNvSpPr>
            <a:spLocks noGrp="1"/>
          </p:cNvSpPr>
          <p:nvPr>
            <p:ph type="body" sz="half" idx="2"/>
          </p:nvPr>
        </p:nvSpPr>
        <p:spPr/>
        <p:txBody>
          <a:bodyPr/>
          <a:lstStyle/>
          <a:p>
            <a:pPr>
              <a:buFontTx/>
              <a:buChar char="•"/>
            </a:pPr>
            <a:r>
              <a:rPr lang="en-US"/>
              <a:t>The importance of finding the right balance between security and usability</a:t>
            </a:r>
          </a:p>
          <a:p>
            <a:pPr>
              <a:buFontTx/>
              <a:buChar char="•"/>
            </a:pPr>
            <a:r>
              <a:rPr lang="en-US"/>
              <a:t>Examples of balancing security and usability</a:t>
            </a:r>
          </a:p>
          <a:p>
            <a:pPr>
              <a:buFontTx/>
              <a:buChar char="•"/>
            </a:pPr>
            <a:r>
              <a:rPr lang="en-US"/>
              <a:t>Measuring the balance between security and usability</a:t>
            </a:r>
            <a:endParaRPr lang="en-GB"/>
          </a:p>
        </p:txBody>
      </p:sp>
    </p:spTree>
    <p:extLst>
      <p:ext uri="{BB962C8B-B14F-4D97-AF65-F5344CB8AC3E}">
        <p14:creationId xmlns:p14="http://schemas.microsoft.com/office/powerpoint/2010/main" val="1658248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A84A-6B94-FD0A-2418-AF5F3B2C07B4}"/>
              </a:ext>
            </a:extLst>
          </p:cNvPr>
          <p:cNvSpPr>
            <a:spLocks noGrp="1"/>
          </p:cNvSpPr>
          <p:nvPr>
            <p:ph type="title"/>
          </p:nvPr>
        </p:nvSpPr>
        <p:spPr/>
        <p:txBody>
          <a:bodyPr/>
          <a:lstStyle/>
          <a:p>
            <a:r>
              <a:rPr lang="en-GB"/>
              <a:t>Security Best Practices</a:t>
            </a:r>
          </a:p>
        </p:txBody>
      </p:sp>
      <p:pic>
        <p:nvPicPr>
          <p:cNvPr id="5" name="Picture Placeholder 4">
            <a:extLst>
              <a:ext uri="{FF2B5EF4-FFF2-40B4-BE49-F238E27FC236}">
                <a16:creationId xmlns:a16="http://schemas.microsoft.com/office/drawing/2014/main" id="{7DDC182A-C9B4-E54C-D9B6-78F2F1BB088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9D6AB59-581A-A486-CE29-E8DED8AF2AFD}"/>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Best Practices for Security Measures: Implementing best practices, such as regular patch management and multi-factor authentication, is crucial for safeguarding an organisation's data and systems.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Examples of Security Best Practices: Some of security best practices include using strong, unique passwords, keeping software up-to-date, and conducting regular security audits.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Measuring the Effectiveness of Security Best Practices: The effectiveness of security best practices can be measured through key performance indicators like the frequency of security incidents, time taken to detect and respond to threats, and user compliance rates.</a:t>
            </a:r>
          </a:p>
        </p:txBody>
      </p:sp>
    </p:spTree>
    <p:extLst>
      <p:ext uri="{BB962C8B-B14F-4D97-AF65-F5344CB8AC3E}">
        <p14:creationId xmlns:p14="http://schemas.microsoft.com/office/powerpoint/2010/main" val="3448128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BDA5-B4A5-6F53-73E8-137E0B2571FA}"/>
              </a:ext>
            </a:extLst>
          </p:cNvPr>
          <p:cNvSpPr>
            <a:spLocks noGrp="1"/>
          </p:cNvSpPr>
          <p:nvPr>
            <p:ph type="title"/>
          </p:nvPr>
        </p:nvSpPr>
        <p:spPr/>
        <p:txBody>
          <a:bodyPr/>
          <a:lstStyle/>
          <a:p>
            <a:r>
              <a:rPr lang="en-GB"/>
              <a:t>Performance Best Practices</a:t>
            </a:r>
          </a:p>
        </p:txBody>
      </p:sp>
      <p:pic>
        <p:nvPicPr>
          <p:cNvPr id="5" name="Picture Placeholder 4">
            <a:extLst>
              <a:ext uri="{FF2B5EF4-FFF2-40B4-BE49-F238E27FC236}">
                <a16:creationId xmlns:a16="http://schemas.microsoft.com/office/drawing/2014/main" id="{1B9A14E9-BD33-F8AC-5274-29AF185B238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8A55E71A-F354-9025-1000-318FF83BFAF8}"/>
              </a:ext>
            </a:extLst>
          </p:cNvPr>
          <p:cNvSpPr>
            <a:spLocks noGrp="1"/>
          </p:cNvSpPr>
          <p:nvPr>
            <p:ph type="body" sz="half" idx="2"/>
          </p:nvPr>
        </p:nvSpPr>
        <p:spPr/>
        <p:txBody>
          <a:bodyPr>
            <a:normAutofit fontScale="625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Best Practices for Performance Optimization: Implementing best practices for performance optimisation, such as code minification and lazy loading, is crucial for enhancing the speed and responsiveness of software applications.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Examples of Performance Best Practices: Caching frequently accessed data, optimising database queries and compressing images are performance best practices that can significantly improve application speed.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Measuring the Effectiveness of Performance Best Practices: The effectiveness of best practices can be measured through key performance indicators like load time, server response time, and the number of concurrent users the application can handle without degradation in service.</a:t>
            </a:r>
          </a:p>
        </p:txBody>
      </p:sp>
    </p:spTree>
    <p:extLst>
      <p:ext uri="{BB962C8B-B14F-4D97-AF65-F5344CB8AC3E}">
        <p14:creationId xmlns:p14="http://schemas.microsoft.com/office/powerpoint/2010/main" val="2091067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157B-D30E-658A-490A-FD776AEEB4CD}"/>
              </a:ext>
            </a:extLst>
          </p:cNvPr>
          <p:cNvSpPr>
            <a:spLocks noGrp="1"/>
          </p:cNvSpPr>
          <p:nvPr>
            <p:ph type="title"/>
          </p:nvPr>
        </p:nvSpPr>
        <p:spPr/>
        <p:txBody>
          <a:bodyPr/>
          <a:lstStyle/>
          <a:p>
            <a:r>
              <a:rPr lang="en-GB"/>
              <a:t>Usability Best Practices</a:t>
            </a:r>
          </a:p>
        </p:txBody>
      </p:sp>
      <p:pic>
        <p:nvPicPr>
          <p:cNvPr id="5" name="Picture Placeholder 4">
            <a:extLst>
              <a:ext uri="{FF2B5EF4-FFF2-40B4-BE49-F238E27FC236}">
                <a16:creationId xmlns:a16="http://schemas.microsoft.com/office/drawing/2014/main" id="{836923A8-2AE4-88FB-F661-6F2282293DC3}"/>
              </a:ext>
            </a:extLst>
          </p:cNvPr>
          <p:cNvPicPr>
            <a:picLocks noGrp="1" noChangeAspect="1"/>
          </p:cNvPicPr>
          <p:nvPr>
            <p:ph type="pic" idx="1"/>
          </p:nvPr>
        </p:nvPicPr>
        <p:blipFill>
          <a:blip r:embed="rId2"/>
          <a:srcRect l="14364" r="14364"/>
          <a:stretch>
            <a:fillRect/>
          </a:stretch>
        </p:blipFill>
        <p:spPr/>
      </p:pic>
      <p:sp>
        <p:nvSpPr>
          <p:cNvPr id="4" name="Text Placeholder 3">
            <a:extLst>
              <a:ext uri="{FF2B5EF4-FFF2-40B4-BE49-F238E27FC236}">
                <a16:creationId xmlns:a16="http://schemas.microsoft.com/office/drawing/2014/main" id="{0B866F64-A70E-8369-F8EA-A076648CF0B5}"/>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Best Practices for Usability Optimisation: Implementing best practices for usability optimisation, such as intuitive navigation and responsive design, is essential for enhancing user experience and engagement.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Examples of Usability Best Practices: Some usability best practices include clear call-to-action buttons, easy-to-read fonts, and a logical flow of information on the webpage.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Measuring the Effectiveness of Usability Best Practices: The effectiveness of usability best practices can be measured through metrics such as user engagement rates, bounce rates, and user feedback surveys.</a:t>
            </a:r>
          </a:p>
        </p:txBody>
      </p:sp>
    </p:spTree>
    <p:extLst>
      <p:ext uri="{BB962C8B-B14F-4D97-AF65-F5344CB8AC3E}">
        <p14:creationId xmlns:p14="http://schemas.microsoft.com/office/powerpoint/2010/main" val="1664000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4ECF-6C7D-545B-807A-7132D3986E67}"/>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39BC25F3-DFEC-8FB8-85CD-78342B9687D4}"/>
              </a:ext>
            </a:extLst>
          </p:cNvPr>
          <p:cNvPicPr>
            <a:picLocks noGrp="1" noChangeAspect="1"/>
          </p:cNvPicPr>
          <p:nvPr>
            <p:ph type="pic" idx="1"/>
          </p:nvPr>
        </p:nvPicPr>
        <p:blipFill>
          <a:blip r:embed="rId2"/>
          <a:srcRect l="7628" r="7628"/>
          <a:stretch>
            <a:fillRect/>
          </a:stretch>
        </p:blipFill>
        <p:spPr/>
      </p:pic>
      <p:sp>
        <p:nvSpPr>
          <p:cNvPr id="4" name="Text Placeholder 3">
            <a:extLst>
              <a:ext uri="{FF2B5EF4-FFF2-40B4-BE49-F238E27FC236}">
                <a16:creationId xmlns:a16="http://schemas.microsoft.com/office/drawing/2014/main" id="{4F02037F-7654-35E3-A4C4-BFFC79BC531E}"/>
              </a:ext>
            </a:extLst>
          </p:cNvPr>
          <p:cNvSpPr>
            <a:spLocks noGrp="1"/>
          </p:cNvSpPr>
          <p:nvPr>
            <p:ph type="body" sz="half" idx="2"/>
          </p:nvPr>
        </p:nvSpPr>
        <p:spPr/>
        <p:txBody>
          <a:bodyPr/>
          <a:lstStyle/>
          <a:p>
            <a:pPr>
              <a:buFontTx/>
              <a:buChar char="•"/>
            </a:pPr>
            <a:r>
              <a:rPr lang="en-US"/>
              <a:t>The importance of finding the right balance between security, performance, and usability</a:t>
            </a:r>
          </a:p>
          <a:p>
            <a:pPr>
              <a:buFontTx/>
              <a:buChar char="•"/>
            </a:pPr>
            <a:r>
              <a:rPr lang="en-US"/>
              <a:t>The need to measure the effectiveness of security measures, performance optimization, and usability optimization</a:t>
            </a:r>
          </a:p>
          <a:p>
            <a:pPr>
              <a:buFontTx/>
              <a:buChar char="•"/>
            </a:pPr>
            <a:r>
              <a:rPr lang="en-US"/>
              <a:t>The need to use best practices to maximize the benefits of security, performance, and usability</a:t>
            </a:r>
            <a:endParaRPr lang="en-GB"/>
          </a:p>
        </p:txBody>
      </p:sp>
    </p:spTree>
    <p:extLst>
      <p:ext uri="{BB962C8B-B14F-4D97-AF65-F5344CB8AC3E}">
        <p14:creationId xmlns:p14="http://schemas.microsoft.com/office/powerpoint/2010/main" val="2497568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4000" kern="100" dirty="0">
                <a:effectLst/>
                <a:latin typeface="Calibri" panose="020F0502020204030204" pitchFamily="34" charset="0"/>
                <a:ea typeface="Calibri" panose="020F0502020204030204" pitchFamily="34" charset="0"/>
                <a:cs typeface="Arial" panose="020B0604020202020204" pitchFamily="34" charset="0"/>
              </a:rPr>
              <a:t>Equifax's Security Breach: A Case Study in Vulnerabilities</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44416" y="1981933"/>
            <a:ext cx="9609944" cy="4351338"/>
          </a:xfrm>
        </p:spPr>
        <p:txBody>
          <a:bodyPr/>
          <a:lstStyle/>
          <a:p>
            <a:pPr marL="0" indent="0">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Key Security Vulnerabilities in Software Development</a:t>
            </a:r>
          </a:p>
          <a:p>
            <a:pPr marL="0" indent="0">
              <a:buNone/>
            </a:pPr>
            <a:endParaRPr lang="en-GB" dirty="0"/>
          </a:p>
          <a:p>
            <a:pPr marL="0" indent="0">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This case study examines the infamous 2017 security breach at Equifax, a US-based credit reporting company. This breach exposed the personal details of 143 million Americans. </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The key vulnerability was in Apache Struts, an open-source framework used by Equifax. Despite a patch being available, it was not applied due to a breakdown in internal processes. </a:t>
            </a:r>
          </a:p>
          <a:p>
            <a:pPr marL="0" indent="0">
              <a:buNone/>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0" indent="0">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This highlights the critical importance of timely patch management in software security.</a:t>
            </a:r>
          </a:p>
          <a:p>
            <a:pPr marL="0" indent="0">
              <a:buNone/>
            </a:pPr>
            <a:endParaRPr lang="en-GB" dirty="0"/>
          </a:p>
        </p:txBody>
      </p:sp>
    </p:spTree>
    <p:extLst>
      <p:ext uri="{BB962C8B-B14F-4D97-AF65-F5344CB8AC3E}">
        <p14:creationId xmlns:p14="http://schemas.microsoft.com/office/powerpoint/2010/main" val="1017897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4000" kern="100" dirty="0">
                <a:effectLst/>
                <a:latin typeface="Calibri" panose="020F0502020204030204" pitchFamily="34" charset="0"/>
                <a:ea typeface="Calibri" panose="020F0502020204030204" pitchFamily="34" charset="0"/>
                <a:cs typeface="Arial" panose="020B0604020202020204" pitchFamily="34" charset="0"/>
              </a:rPr>
              <a:t>Equifax's Security Breach: A Case Study in Vulnerabilities</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44416" y="1981933"/>
            <a:ext cx="9609944" cy="4351338"/>
          </a:xfrm>
        </p:spPr>
        <p:txBody>
          <a:bodyPr/>
          <a:lstStyle/>
          <a:p>
            <a:pPr marL="0" indent="0">
              <a:buNone/>
            </a:pPr>
            <a:r>
              <a:rPr lang="en-GB" sz="1800" dirty="0">
                <a:effectLst/>
                <a:latin typeface="Calibri" panose="020F0502020204030204" pitchFamily="34" charset="0"/>
                <a:ea typeface="Calibri" panose="020F0502020204030204" pitchFamily="34" charset="0"/>
                <a:cs typeface="Arial" panose="020B0604020202020204" pitchFamily="34" charset="0"/>
              </a:rPr>
              <a:t>Demonstrate the Implementation of Security Best Practices in Code</a:t>
            </a:r>
          </a:p>
          <a:p>
            <a:pPr marL="0" indent="0">
              <a:buNone/>
            </a:pPr>
            <a:endParaRPr lang="en-GB"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What Could Equifax Have Done Differently?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Equifax's failure to apply a known patch was a significant oversight. Best practices in software security include regular patch management, code reviews, and penetration testing.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Had Equifax followed these best practices, the breach could have been prevented. This serves as a lesson for all organisations to be aware of vulnerabilities and promptly address them.</a:t>
            </a:r>
          </a:p>
          <a:p>
            <a:pPr marL="0" indent="0">
              <a:buNone/>
            </a:pPr>
            <a:endParaRPr lang="en-GB" dirty="0"/>
          </a:p>
        </p:txBody>
      </p:sp>
    </p:spTree>
    <p:extLst>
      <p:ext uri="{BB962C8B-B14F-4D97-AF65-F5344CB8AC3E}">
        <p14:creationId xmlns:p14="http://schemas.microsoft.com/office/powerpoint/2010/main" val="1674604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4000" kern="100" dirty="0">
                <a:effectLst/>
                <a:latin typeface="Calibri" panose="020F0502020204030204" pitchFamily="34" charset="0"/>
                <a:ea typeface="Calibri" panose="020F0502020204030204" pitchFamily="34" charset="0"/>
                <a:cs typeface="Arial" panose="020B0604020202020204" pitchFamily="34" charset="0"/>
              </a:rPr>
              <a:t>Equifax's Security Breach: A Case Study in Vulnerabilities</a:t>
            </a:r>
            <a:endParaRPr lang="en-GB" sz="40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44416" y="1981933"/>
            <a:ext cx="9609944" cy="4351338"/>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the Impact of Security Measures on Software Performance and Usability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Aftermath and Lessons Learned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breach had a catastrophic impact on Equifax, affecting more than 40% of the US population and causing a severe loss of trust. While implementing security measures can sometimes hinder performance or usability, this case shows that the cost of neglecting security is far greater.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When implemented correctly, security measures </a:t>
            </a:r>
            <a:r>
              <a:rPr lang="en-GB" sz="1800" kern="100" dirty="0">
                <a:effectLst/>
                <a:latin typeface="Calibri" panose="020F0502020204030204" pitchFamily="34" charset="0"/>
                <a:ea typeface="Calibri" panose="020F0502020204030204" pitchFamily="34" charset="0"/>
                <a:cs typeface="Arial" panose="020B0604020202020204" pitchFamily="34" charset="0"/>
              </a:rPr>
              <a:t>can protect the company and its customers without compromising performance.</a:t>
            </a:r>
          </a:p>
          <a:p>
            <a:pPr marL="0" indent="0">
              <a:buNone/>
            </a:pPr>
            <a:endParaRPr lang="en-GB" dirty="0"/>
          </a:p>
        </p:txBody>
      </p:sp>
    </p:spTree>
    <p:extLst>
      <p:ext uri="{BB962C8B-B14F-4D97-AF65-F5344CB8AC3E}">
        <p14:creationId xmlns:p14="http://schemas.microsoft.com/office/powerpoint/2010/main" val="391391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When a selection block is placed within another selection block, it is called </a:t>
            </a:r>
            <a:r>
              <a:rPr lang="en-GB" b="1"/>
              <a:t>nested selection</a:t>
            </a:r>
            <a:r>
              <a:rPr lang="en-GB"/>
              <a:t>. </a:t>
            </a:r>
            <a:endParaRPr/>
          </a:p>
          <a:p>
            <a:pPr marL="0" indent="0">
              <a:spcBef>
                <a:spcPts val="2133"/>
              </a:spcBef>
              <a:spcAft>
                <a:spcPts val="2133"/>
              </a:spcAft>
              <a:buNone/>
            </a:pPr>
            <a:r>
              <a:rPr lang="en-GB"/>
              <a:t>Any type of selection block can be </a:t>
            </a:r>
            <a:r>
              <a:rPr lang="en-GB" b="1"/>
              <a:t>nested inside </a:t>
            </a:r>
            <a:r>
              <a:rPr lang="en-GB"/>
              <a:t>a selection block. </a:t>
            </a:r>
            <a:endParaRPr/>
          </a:p>
        </p:txBody>
      </p:sp>
      <p:sp>
        <p:nvSpPr>
          <p:cNvPr id="115" name="Google Shape;115;p1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definition</a:t>
            </a:r>
            <a:endParaRPr/>
          </a:p>
        </p:txBody>
      </p:sp>
      <p:pic>
        <p:nvPicPr>
          <p:cNvPr id="117" name="Google Shape;117;p17"/>
          <p:cNvPicPr preferRelativeResize="0"/>
          <p:nvPr/>
        </p:nvPicPr>
        <p:blipFill>
          <a:blip r:embed="rId3">
            <a:alphaModFix/>
          </a:blip>
          <a:stretch>
            <a:fillRect/>
          </a:stretch>
        </p:blipFill>
        <p:spPr>
          <a:xfrm>
            <a:off x="6315468" y="1560167"/>
            <a:ext cx="5462000" cy="364133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Patch Management Role-Play</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44416" y="1981933"/>
            <a:ext cx="9609944" cy="4351338"/>
          </a:xfrm>
        </p:spPr>
        <p:txBody>
          <a:bodyPr>
            <a:normAutofit lnSpcReduction="10000"/>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This activity is based on the following Industry Case Study: Equifax's 2017 Security Breach</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Objectives: To understand the importance of timely patch management in preventing security breaches.</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Introduction: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Equifax, a US-based credit reporting company, suffered a significant security breach in 2017. The breach exposed the personal details of 143 million Americans due to a vulnerability in Apache Struts, an open-source framework used by Equifax.</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Key Security Vulnerabilities: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Outdated Software: A known vulnerability in Apache Struts was not patched.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Poor Patch Management: Despite an available patch, it was not applied.</a:t>
            </a:r>
          </a:p>
          <a:p>
            <a:pPr marL="0" indent="0">
              <a:buNone/>
            </a:pPr>
            <a:endParaRPr lang="en-GB" dirty="0"/>
          </a:p>
        </p:txBody>
      </p:sp>
    </p:spTree>
    <p:extLst>
      <p:ext uri="{BB962C8B-B14F-4D97-AF65-F5344CB8AC3E}">
        <p14:creationId xmlns:p14="http://schemas.microsoft.com/office/powerpoint/2010/main" val="1953440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Patch Management Role-Play</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44416" y="1981933"/>
            <a:ext cx="9609944" cy="4351338"/>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Best Practices: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Regular Patch Management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Code Reviews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Penetration Testing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Impact: The breach led to a loss of trust and had severe financial implications for Equifax.</a:t>
            </a:r>
          </a:p>
          <a:p>
            <a:pPr marL="0" indent="0">
              <a:buNone/>
            </a:pPr>
            <a:endParaRPr lang="en-GB" dirty="0"/>
          </a:p>
        </p:txBody>
      </p:sp>
    </p:spTree>
    <p:extLst>
      <p:ext uri="{BB962C8B-B14F-4D97-AF65-F5344CB8AC3E}">
        <p14:creationId xmlns:p14="http://schemas.microsoft.com/office/powerpoint/2010/main" val="4081351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Patch Management Role-Play</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44416" y="1981933"/>
            <a:ext cx="9609944" cy="4351338"/>
          </a:xfrm>
        </p:spPr>
        <p:txBody>
          <a:bodyPr>
            <a:normAutofit fontScale="850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Instructions: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Assign Roles: In each group, assign roles—IT Manager, Developer, and Security Analyst.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Initial Scenario: each group will get a "Security Alert" notice. This notice describes a software vulnerability that needs immediate attention.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Discussion Round 1: You have 5 minutes to discuss how you would address this vulnerability. IT Manager takes the lead.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Patch Introduction: After the first discussion, each group will get the “Patch Available” notice.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Discussion Round 2: You have another 5 minutes to discuss how to implement the patch. The developer takes the lead.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Impact Evaluation: Spend the final 5 minutes discussing the potential impact of your actions on software performance and usability. Security Analyst takes the lead.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Group Presentation: Each group will have 2 minutes to present their approach to the class.</a:t>
            </a:r>
          </a:p>
          <a:p>
            <a:pPr marL="0" indent="0">
              <a:buNone/>
            </a:pPr>
            <a:endParaRPr lang="en-GB" dirty="0"/>
          </a:p>
        </p:txBody>
      </p:sp>
    </p:spTree>
    <p:extLst>
      <p:ext uri="{BB962C8B-B14F-4D97-AF65-F5344CB8AC3E}">
        <p14:creationId xmlns:p14="http://schemas.microsoft.com/office/powerpoint/2010/main" val="1974336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Patch Management Role-Play</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44416" y="1981933"/>
            <a:ext cx="9609944" cy="4351338"/>
          </a:xfrm>
        </p:spPr>
        <p:txBody>
          <a:bodyPr>
            <a:normAutofit/>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Materials: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“Security Alert" Notice: A printed notice reads, "URGENT: A critical vulnerability has been identified in your software. Immediate action is required."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“Patch Available" Notice**: A printed notice that reads, "UPDATE: A patch for the identified vulnerability is now available. Please discuss implementation."</a:t>
            </a:r>
          </a:p>
          <a:p>
            <a:pPr marL="0" indent="0">
              <a:buNone/>
            </a:pPr>
            <a:endParaRPr lang="en-GB" dirty="0"/>
          </a:p>
        </p:txBody>
      </p:sp>
    </p:spTree>
    <p:extLst>
      <p:ext uri="{BB962C8B-B14F-4D97-AF65-F5344CB8AC3E}">
        <p14:creationId xmlns:p14="http://schemas.microsoft.com/office/powerpoint/2010/main" val="2018621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Key Security Vulnerabilities in Software Development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Demonstrate the Implementation of Security Best Practices in Code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the Impact of Security Measures on Software Performance and Usability</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Understand and apply nested selection</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3749253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pic>
        <p:nvPicPr>
          <p:cNvPr id="5" name="Picture Placeholder 4">
            <a:extLst>
              <a:ext uri="{FF2B5EF4-FFF2-40B4-BE49-F238E27FC236}">
                <a16:creationId xmlns:a16="http://schemas.microsoft.com/office/drawing/2014/main" id="{3E59ACB9-4B57-7127-C4D6-CD6B24D1699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Tree>
    <p:extLst>
      <p:ext uri="{BB962C8B-B14F-4D97-AF65-F5344CB8AC3E}">
        <p14:creationId xmlns:p14="http://schemas.microsoft.com/office/powerpoint/2010/main" val="2672486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8E3F-5152-893C-2518-DA4E4E3480A1}"/>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219941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example structures</a:t>
            </a:r>
            <a:endParaRPr/>
          </a:p>
        </p:txBody>
      </p:sp>
      <p:grpSp>
        <p:nvGrpSpPr>
          <p:cNvPr id="124" name="Google Shape;124;p18"/>
          <p:cNvGrpSpPr/>
          <p:nvPr/>
        </p:nvGrpSpPr>
        <p:grpSpPr>
          <a:xfrm>
            <a:off x="414533" y="1719067"/>
            <a:ext cx="2679200" cy="1134800"/>
            <a:chOff x="2292100" y="1289300"/>
            <a:chExt cx="2009400" cy="851100"/>
          </a:xfrm>
        </p:grpSpPr>
        <p:sp>
          <p:nvSpPr>
            <p:cNvPr id="125" name="Google Shape;125;p18"/>
            <p:cNvSpPr txBox="1"/>
            <p:nvPr/>
          </p:nvSpPr>
          <p:spPr>
            <a:xfrm>
              <a:off x="2292100" y="1289300"/>
              <a:ext cx="2009400" cy="8511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if          :</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a:t>
              </a:r>
              <a:endParaRPr sz="2400">
                <a:latin typeface="Roboto Mono"/>
                <a:ea typeface="Roboto Mono"/>
                <a:cs typeface="Roboto Mono"/>
                <a:sym typeface="Roboto Mono"/>
              </a:endParaRPr>
            </a:p>
          </p:txBody>
        </p:sp>
        <p:sp>
          <p:nvSpPr>
            <p:cNvPr id="126" name="Google Shape;126;p18"/>
            <p:cNvSpPr/>
            <p:nvPr/>
          </p:nvSpPr>
          <p:spPr>
            <a:xfrm>
              <a:off x="2634205" y="1378300"/>
              <a:ext cx="1246134" cy="235800"/>
            </a:xfrm>
            <a:prstGeom prst="roundRect">
              <a:avLst>
                <a:gd name="adj" fmla="val 16667"/>
              </a:avLst>
            </a:prstGeom>
            <a:solidFill>
              <a:srgbClr val="EFEFEF"/>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r>
                <a:rPr lang="en-GB" sz="2400" dirty="0">
                  <a:latin typeface="Quicksand"/>
                  <a:ea typeface="Quicksand"/>
                  <a:cs typeface="Quicksand"/>
                  <a:sym typeface="Quicksand"/>
                </a:rPr>
                <a:t>condition</a:t>
              </a:r>
              <a:endParaRPr sz="2400" dirty="0">
                <a:latin typeface="Quicksand"/>
                <a:ea typeface="Quicksand"/>
                <a:cs typeface="Quicksand"/>
                <a:sym typeface="Quicksand"/>
              </a:endParaRPr>
            </a:p>
          </p:txBody>
        </p:sp>
        <p:cxnSp>
          <p:nvCxnSpPr>
            <p:cNvPr id="127" name="Google Shape;127;p18"/>
            <p:cNvCxnSpPr/>
            <p:nvPr/>
          </p:nvCxnSpPr>
          <p:spPr>
            <a:xfrm>
              <a:off x="2613772" y="1646213"/>
              <a:ext cx="0" cy="457800"/>
            </a:xfrm>
            <a:prstGeom prst="straightConnector1">
              <a:avLst/>
            </a:prstGeom>
            <a:noFill/>
            <a:ln w="9525" cap="flat" cmpd="sng">
              <a:solidFill>
                <a:srgbClr val="5B5BA5"/>
              </a:solidFill>
              <a:prstDash val="dot"/>
              <a:round/>
              <a:headEnd type="none" w="med" len="med"/>
              <a:tailEnd type="none" w="med" len="med"/>
            </a:ln>
          </p:spPr>
        </p:cxnSp>
        <p:sp>
          <p:nvSpPr>
            <p:cNvPr id="128" name="Google Shape;128;p18"/>
            <p:cNvSpPr/>
            <p:nvPr/>
          </p:nvSpPr>
          <p:spPr>
            <a:xfrm>
              <a:off x="2710975" y="1646213"/>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a:latin typeface="Quicksand"/>
                  <a:ea typeface="Quicksand"/>
                  <a:cs typeface="Quicksand"/>
                  <a:sym typeface="Quicksand"/>
                </a:rPr>
                <a:t>block of statements</a:t>
              </a:r>
              <a:endParaRPr sz="2400">
                <a:latin typeface="Quicksand"/>
                <a:ea typeface="Quicksand"/>
                <a:cs typeface="Quicksand"/>
                <a:sym typeface="Quicksand"/>
              </a:endParaRPr>
            </a:p>
          </p:txBody>
        </p:sp>
      </p:grpSp>
      <p:sp>
        <p:nvSpPr>
          <p:cNvPr id="129" name="Google Shape;129;p18"/>
          <p:cNvSpPr txBox="1"/>
          <p:nvPr/>
        </p:nvSpPr>
        <p:spPr>
          <a:xfrm>
            <a:off x="839033" y="2891593"/>
            <a:ext cx="2604800" cy="2336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if           :</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4000"/>
              </a:lnSpc>
              <a:spcBef>
                <a:spcPts val="800"/>
              </a:spcBef>
            </a:pPr>
            <a:r>
              <a:rPr lang="en-GB" sz="2400">
                <a:latin typeface="Roboto Mono"/>
                <a:ea typeface="Roboto Mono"/>
                <a:cs typeface="Roboto Mono"/>
                <a:sym typeface="Roboto Mono"/>
              </a:rPr>
              <a:t>  </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4000"/>
              </a:lnSpc>
              <a:spcBef>
                <a:spcPts val="800"/>
              </a:spcBef>
            </a:pP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a:t>
            </a:r>
            <a:endParaRPr sz="2400">
              <a:latin typeface="Roboto Mono"/>
              <a:ea typeface="Roboto Mono"/>
              <a:cs typeface="Roboto Mono"/>
              <a:sym typeface="Roboto Mono"/>
            </a:endParaRPr>
          </a:p>
        </p:txBody>
      </p:sp>
      <p:sp>
        <p:nvSpPr>
          <p:cNvPr id="130" name="Google Shape;130;p18"/>
          <p:cNvSpPr/>
          <p:nvPr/>
        </p:nvSpPr>
        <p:spPr>
          <a:xfrm>
            <a:off x="1397533" y="3010253"/>
            <a:ext cx="1789200" cy="314400"/>
          </a:xfrm>
          <a:prstGeom prst="roundRect">
            <a:avLst>
              <a:gd name="adj" fmla="val 16667"/>
            </a:avLst>
          </a:prstGeom>
          <a:solidFill>
            <a:srgbClr val="EFEFEF"/>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r>
              <a:rPr lang="en-GB" sz="2400" dirty="0">
                <a:latin typeface="Quicksand"/>
                <a:ea typeface="Quicksand"/>
                <a:cs typeface="Quicksand"/>
                <a:sym typeface="Quicksand"/>
              </a:rPr>
              <a:t>condition</a:t>
            </a:r>
            <a:endParaRPr sz="2400" dirty="0">
              <a:latin typeface="Quicksand"/>
              <a:ea typeface="Quicksand"/>
              <a:cs typeface="Quicksand"/>
              <a:sym typeface="Quicksand"/>
            </a:endParaRPr>
          </a:p>
        </p:txBody>
      </p:sp>
      <p:grpSp>
        <p:nvGrpSpPr>
          <p:cNvPr id="131" name="Google Shape;131;p18"/>
          <p:cNvGrpSpPr/>
          <p:nvPr/>
        </p:nvGrpSpPr>
        <p:grpSpPr>
          <a:xfrm>
            <a:off x="1267930" y="3413313"/>
            <a:ext cx="1862804" cy="610400"/>
            <a:chOff x="2403372" y="1678115"/>
            <a:chExt cx="1397103" cy="457800"/>
          </a:xfrm>
        </p:grpSpPr>
        <p:cxnSp>
          <p:nvCxnSpPr>
            <p:cNvPr id="132" name="Google Shape;132;p18"/>
            <p:cNvCxnSpPr/>
            <p:nvPr/>
          </p:nvCxnSpPr>
          <p:spPr>
            <a:xfrm>
              <a:off x="2403372" y="1678115"/>
              <a:ext cx="0" cy="457800"/>
            </a:xfrm>
            <a:prstGeom prst="straightConnector1">
              <a:avLst/>
            </a:prstGeom>
            <a:noFill/>
            <a:ln w="9525" cap="flat" cmpd="sng">
              <a:solidFill>
                <a:srgbClr val="5B5BA5"/>
              </a:solidFill>
              <a:prstDash val="dot"/>
              <a:round/>
              <a:headEnd type="none" w="med" len="med"/>
              <a:tailEnd type="none" w="med" len="med"/>
            </a:ln>
          </p:spPr>
        </p:cxnSp>
        <p:sp>
          <p:nvSpPr>
            <p:cNvPr id="133" name="Google Shape;133;p18"/>
            <p:cNvSpPr/>
            <p:nvPr/>
          </p:nvSpPr>
          <p:spPr>
            <a:xfrm>
              <a:off x="2500575" y="1678115"/>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a:latin typeface="Quicksand"/>
                  <a:ea typeface="Quicksand"/>
                  <a:cs typeface="Quicksand"/>
                  <a:sym typeface="Quicksand"/>
                </a:rPr>
                <a:t>block of statements</a:t>
              </a:r>
              <a:endParaRPr sz="2400">
                <a:latin typeface="Quicksand"/>
                <a:ea typeface="Quicksand"/>
                <a:cs typeface="Quicksand"/>
                <a:sym typeface="Quicksand"/>
              </a:endParaRPr>
            </a:p>
          </p:txBody>
        </p:sp>
      </p:grpSp>
      <p:grpSp>
        <p:nvGrpSpPr>
          <p:cNvPr id="134" name="Google Shape;134;p18"/>
          <p:cNvGrpSpPr/>
          <p:nvPr/>
        </p:nvGrpSpPr>
        <p:grpSpPr>
          <a:xfrm>
            <a:off x="4340933" y="1719067"/>
            <a:ext cx="2679200" cy="1134800"/>
            <a:chOff x="2292100" y="1289300"/>
            <a:chExt cx="2009400" cy="851100"/>
          </a:xfrm>
        </p:grpSpPr>
        <p:sp>
          <p:nvSpPr>
            <p:cNvPr id="135" name="Google Shape;135;p18"/>
            <p:cNvSpPr txBox="1"/>
            <p:nvPr/>
          </p:nvSpPr>
          <p:spPr>
            <a:xfrm>
              <a:off x="2292100" y="1289300"/>
              <a:ext cx="2009400" cy="8511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if          :</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a:t>
              </a:r>
              <a:endParaRPr sz="2400">
                <a:latin typeface="Roboto Mono"/>
                <a:ea typeface="Roboto Mono"/>
                <a:cs typeface="Roboto Mono"/>
                <a:sym typeface="Roboto Mono"/>
              </a:endParaRPr>
            </a:p>
          </p:txBody>
        </p:sp>
        <p:sp>
          <p:nvSpPr>
            <p:cNvPr id="136" name="Google Shape;136;p18"/>
            <p:cNvSpPr/>
            <p:nvPr/>
          </p:nvSpPr>
          <p:spPr>
            <a:xfrm>
              <a:off x="2634204" y="1378300"/>
              <a:ext cx="1209389" cy="235800"/>
            </a:xfrm>
            <a:prstGeom prst="roundRect">
              <a:avLst>
                <a:gd name="adj" fmla="val 16667"/>
              </a:avLst>
            </a:prstGeom>
            <a:solidFill>
              <a:srgbClr val="EFEFEF"/>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r>
                <a:rPr lang="en-GB" sz="2400">
                  <a:latin typeface="Quicksand"/>
                  <a:ea typeface="Quicksand"/>
                  <a:cs typeface="Quicksand"/>
                  <a:sym typeface="Quicksand"/>
                </a:rPr>
                <a:t>condition</a:t>
              </a:r>
              <a:endParaRPr sz="2400">
                <a:latin typeface="Quicksand"/>
                <a:ea typeface="Quicksand"/>
                <a:cs typeface="Quicksand"/>
                <a:sym typeface="Quicksand"/>
              </a:endParaRPr>
            </a:p>
          </p:txBody>
        </p:sp>
        <p:cxnSp>
          <p:nvCxnSpPr>
            <p:cNvPr id="137" name="Google Shape;137;p18"/>
            <p:cNvCxnSpPr/>
            <p:nvPr/>
          </p:nvCxnSpPr>
          <p:spPr>
            <a:xfrm>
              <a:off x="2613772" y="1646213"/>
              <a:ext cx="0" cy="457800"/>
            </a:xfrm>
            <a:prstGeom prst="straightConnector1">
              <a:avLst/>
            </a:prstGeom>
            <a:noFill/>
            <a:ln w="9525" cap="flat" cmpd="sng">
              <a:solidFill>
                <a:srgbClr val="5B5BA5"/>
              </a:solidFill>
              <a:prstDash val="dot"/>
              <a:round/>
              <a:headEnd type="none" w="med" len="med"/>
              <a:tailEnd type="none" w="med" len="med"/>
            </a:ln>
          </p:spPr>
        </p:cxnSp>
        <p:sp>
          <p:nvSpPr>
            <p:cNvPr id="138" name="Google Shape;138;p18"/>
            <p:cNvSpPr/>
            <p:nvPr/>
          </p:nvSpPr>
          <p:spPr>
            <a:xfrm>
              <a:off x="2710975" y="1646213"/>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dirty="0">
                  <a:latin typeface="Quicksand"/>
                  <a:ea typeface="Quicksand"/>
                  <a:cs typeface="Quicksand"/>
                  <a:sym typeface="Quicksand"/>
                </a:rPr>
                <a:t>block of statements</a:t>
              </a:r>
              <a:endParaRPr sz="2400" dirty="0">
                <a:latin typeface="Quicksand"/>
                <a:ea typeface="Quicksand"/>
                <a:cs typeface="Quicksand"/>
                <a:sym typeface="Quicksand"/>
              </a:endParaRPr>
            </a:p>
          </p:txBody>
        </p:sp>
      </p:grpSp>
      <p:grpSp>
        <p:nvGrpSpPr>
          <p:cNvPr id="139" name="Google Shape;139;p18"/>
          <p:cNvGrpSpPr/>
          <p:nvPr/>
        </p:nvGrpSpPr>
        <p:grpSpPr>
          <a:xfrm>
            <a:off x="4765433" y="2891593"/>
            <a:ext cx="2604800" cy="2336800"/>
            <a:chOff x="320450" y="1286000"/>
            <a:chExt cx="1953600" cy="1752600"/>
          </a:xfrm>
        </p:grpSpPr>
        <p:sp>
          <p:nvSpPr>
            <p:cNvPr id="140" name="Google Shape;140;p18"/>
            <p:cNvSpPr txBox="1"/>
            <p:nvPr/>
          </p:nvSpPr>
          <p:spPr>
            <a:xfrm>
              <a:off x="320450" y="1286000"/>
              <a:ext cx="1953600" cy="1752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if           :</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4000"/>
                </a:lnSpc>
                <a:spcBef>
                  <a:spcPts val="800"/>
                </a:spcBef>
              </a:pPr>
              <a:r>
                <a:rPr lang="en-GB" sz="2400">
                  <a:latin typeface="Roboto Mono"/>
                  <a:ea typeface="Roboto Mono"/>
                  <a:cs typeface="Roboto Mono"/>
                  <a:sym typeface="Roboto Mono"/>
                </a:rPr>
                <a:t>else:   </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4000"/>
                </a:lnSpc>
                <a:spcBef>
                  <a:spcPts val="800"/>
                </a:spcBef>
              </a:pP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a:t>
              </a:r>
              <a:endParaRPr sz="2400">
                <a:latin typeface="Roboto Mono"/>
                <a:ea typeface="Roboto Mono"/>
                <a:cs typeface="Roboto Mono"/>
                <a:sym typeface="Roboto Mono"/>
              </a:endParaRPr>
            </a:p>
          </p:txBody>
        </p:sp>
        <p:sp>
          <p:nvSpPr>
            <p:cNvPr id="141" name="Google Shape;141;p18"/>
            <p:cNvSpPr/>
            <p:nvPr/>
          </p:nvSpPr>
          <p:spPr>
            <a:xfrm>
              <a:off x="739324" y="1374995"/>
              <a:ext cx="1183522" cy="235800"/>
            </a:xfrm>
            <a:prstGeom prst="roundRect">
              <a:avLst>
                <a:gd name="adj" fmla="val 16667"/>
              </a:avLst>
            </a:prstGeom>
            <a:solidFill>
              <a:srgbClr val="EFEFEF"/>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r>
                <a:rPr lang="en-GB" sz="2400" dirty="0">
                  <a:latin typeface="Quicksand"/>
                  <a:ea typeface="Quicksand"/>
                  <a:cs typeface="Quicksand"/>
                  <a:sym typeface="Quicksand"/>
                </a:rPr>
                <a:t>condition</a:t>
              </a:r>
              <a:endParaRPr sz="2400" dirty="0">
                <a:latin typeface="Quicksand"/>
                <a:ea typeface="Quicksand"/>
                <a:cs typeface="Quicksand"/>
                <a:sym typeface="Quicksand"/>
              </a:endParaRPr>
            </a:p>
          </p:txBody>
        </p:sp>
        <p:grpSp>
          <p:nvGrpSpPr>
            <p:cNvPr id="142" name="Google Shape;142;p18"/>
            <p:cNvGrpSpPr/>
            <p:nvPr/>
          </p:nvGrpSpPr>
          <p:grpSpPr>
            <a:xfrm>
              <a:off x="642122" y="1677290"/>
              <a:ext cx="1397103" cy="457800"/>
              <a:chOff x="2403372" y="1678115"/>
              <a:chExt cx="1397103" cy="457800"/>
            </a:xfrm>
          </p:grpSpPr>
          <p:cxnSp>
            <p:nvCxnSpPr>
              <p:cNvPr id="143" name="Google Shape;143;p18"/>
              <p:cNvCxnSpPr/>
              <p:nvPr/>
            </p:nvCxnSpPr>
            <p:spPr>
              <a:xfrm>
                <a:off x="2403372" y="1678115"/>
                <a:ext cx="0" cy="457800"/>
              </a:xfrm>
              <a:prstGeom prst="straightConnector1">
                <a:avLst/>
              </a:prstGeom>
              <a:noFill/>
              <a:ln w="9525" cap="flat" cmpd="sng">
                <a:solidFill>
                  <a:srgbClr val="5B5BA5"/>
                </a:solidFill>
                <a:prstDash val="dot"/>
                <a:round/>
                <a:headEnd type="none" w="med" len="med"/>
                <a:tailEnd type="none" w="med" len="med"/>
              </a:ln>
            </p:spPr>
          </p:cxnSp>
          <p:sp>
            <p:nvSpPr>
              <p:cNvPr id="144" name="Google Shape;144;p18"/>
              <p:cNvSpPr/>
              <p:nvPr/>
            </p:nvSpPr>
            <p:spPr>
              <a:xfrm>
                <a:off x="2500575" y="1678115"/>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a:latin typeface="Quicksand"/>
                    <a:ea typeface="Quicksand"/>
                    <a:cs typeface="Quicksand"/>
                    <a:sym typeface="Quicksand"/>
                  </a:rPr>
                  <a:t>block of statements</a:t>
                </a:r>
                <a:endParaRPr sz="2400">
                  <a:latin typeface="Quicksand"/>
                  <a:ea typeface="Quicksand"/>
                  <a:cs typeface="Quicksand"/>
                  <a:sym typeface="Quicksand"/>
                </a:endParaRPr>
              </a:p>
            </p:txBody>
          </p:sp>
        </p:grpSp>
        <p:grpSp>
          <p:nvGrpSpPr>
            <p:cNvPr id="145" name="Google Shape;145;p18"/>
            <p:cNvGrpSpPr/>
            <p:nvPr/>
          </p:nvGrpSpPr>
          <p:grpSpPr>
            <a:xfrm>
              <a:off x="642122" y="2496398"/>
              <a:ext cx="1397103" cy="457800"/>
              <a:chOff x="2403372" y="2387528"/>
              <a:chExt cx="1397103" cy="457800"/>
            </a:xfrm>
          </p:grpSpPr>
          <p:cxnSp>
            <p:nvCxnSpPr>
              <p:cNvPr id="146" name="Google Shape;146;p18"/>
              <p:cNvCxnSpPr/>
              <p:nvPr/>
            </p:nvCxnSpPr>
            <p:spPr>
              <a:xfrm>
                <a:off x="2403372" y="2387528"/>
                <a:ext cx="0" cy="457800"/>
              </a:xfrm>
              <a:prstGeom prst="straightConnector1">
                <a:avLst/>
              </a:prstGeom>
              <a:noFill/>
              <a:ln w="9525" cap="flat" cmpd="sng">
                <a:solidFill>
                  <a:srgbClr val="5B5BA5"/>
                </a:solidFill>
                <a:prstDash val="dot"/>
                <a:round/>
                <a:headEnd type="none" w="med" len="med"/>
                <a:tailEnd type="none" w="med" len="med"/>
              </a:ln>
            </p:spPr>
          </p:cxnSp>
          <p:sp>
            <p:nvSpPr>
              <p:cNvPr id="147" name="Google Shape;147;p18"/>
              <p:cNvSpPr/>
              <p:nvPr/>
            </p:nvSpPr>
            <p:spPr>
              <a:xfrm>
                <a:off x="2500575" y="2387528"/>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a:latin typeface="Quicksand"/>
                    <a:ea typeface="Quicksand"/>
                    <a:cs typeface="Quicksand"/>
                    <a:sym typeface="Quicksand"/>
                  </a:rPr>
                  <a:t>block of statements</a:t>
                </a:r>
                <a:endParaRPr sz="2400">
                  <a:latin typeface="Quicksand"/>
                  <a:ea typeface="Quicksand"/>
                  <a:cs typeface="Quicksand"/>
                  <a:sym typeface="Quicksand"/>
                </a:endParaRPr>
              </a:p>
            </p:txBody>
          </p:sp>
        </p:grpSp>
      </p:grpSp>
      <p:grpSp>
        <p:nvGrpSpPr>
          <p:cNvPr id="148" name="Google Shape;148;p18"/>
          <p:cNvGrpSpPr/>
          <p:nvPr/>
        </p:nvGrpSpPr>
        <p:grpSpPr>
          <a:xfrm>
            <a:off x="8948933" y="2836667"/>
            <a:ext cx="2604800" cy="3316408"/>
            <a:chOff x="320450" y="1286000"/>
            <a:chExt cx="1953600" cy="2487306"/>
          </a:xfrm>
        </p:grpSpPr>
        <p:sp>
          <p:nvSpPr>
            <p:cNvPr id="149" name="Google Shape;149;p18"/>
            <p:cNvSpPr txBox="1"/>
            <p:nvPr/>
          </p:nvSpPr>
          <p:spPr>
            <a:xfrm>
              <a:off x="320450" y="1286000"/>
              <a:ext cx="1953600" cy="2425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if           :</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4000"/>
                </a:lnSpc>
                <a:spcBef>
                  <a:spcPts val="800"/>
                </a:spcBef>
              </a:pPr>
              <a:r>
                <a:rPr lang="en-GB" sz="2400">
                  <a:latin typeface="Roboto Mono"/>
                  <a:ea typeface="Roboto Mono"/>
                  <a:cs typeface="Roboto Mono"/>
                  <a:sym typeface="Roboto Mono"/>
                </a:rPr>
                <a:t>elif           :   </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4000"/>
                </a:lnSpc>
                <a:spcBef>
                  <a:spcPts val="800"/>
                </a:spcBef>
              </a:pPr>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a:t>
              </a:r>
              <a:endParaRPr sz="2400">
                <a:latin typeface="Roboto Mono"/>
                <a:ea typeface="Roboto Mono"/>
                <a:cs typeface="Roboto Mono"/>
                <a:sym typeface="Roboto Mono"/>
              </a:endParaRPr>
            </a:p>
          </p:txBody>
        </p:sp>
        <p:sp>
          <p:nvSpPr>
            <p:cNvPr id="150" name="Google Shape;150;p18"/>
            <p:cNvSpPr/>
            <p:nvPr/>
          </p:nvSpPr>
          <p:spPr>
            <a:xfrm>
              <a:off x="739325" y="1374995"/>
              <a:ext cx="1027200" cy="235800"/>
            </a:xfrm>
            <a:prstGeom prst="roundRect">
              <a:avLst>
                <a:gd name="adj" fmla="val 16667"/>
              </a:avLst>
            </a:prstGeom>
            <a:solidFill>
              <a:srgbClr val="EFEFEF"/>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r>
                <a:rPr lang="en-GB" sz="2400">
                  <a:latin typeface="Quicksand"/>
                  <a:ea typeface="Quicksand"/>
                  <a:cs typeface="Quicksand"/>
                  <a:sym typeface="Quicksand"/>
                </a:rPr>
                <a:t>condition</a:t>
              </a:r>
              <a:endParaRPr sz="2400">
                <a:latin typeface="Quicksand"/>
                <a:ea typeface="Quicksand"/>
                <a:cs typeface="Quicksand"/>
                <a:sym typeface="Quicksand"/>
              </a:endParaRPr>
            </a:p>
          </p:txBody>
        </p:sp>
        <p:grpSp>
          <p:nvGrpSpPr>
            <p:cNvPr id="151" name="Google Shape;151;p18"/>
            <p:cNvGrpSpPr/>
            <p:nvPr/>
          </p:nvGrpSpPr>
          <p:grpSpPr>
            <a:xfrm>
              <a:off x="642122" y="1677290"/>
              <a:ext cx="1397103" cy="457800"/>
              <a:chOff x="2403372" y="1678115"/>
              <a:chExt cx="1397103" cy="457800"/>
            </a:xfrm>
          </p:grpSpPr>
          <p:cxnSp>
            <p:nvCxnSpPr>
              <p:cNvPr id="152" name="Google Shape;152;p18"/>
              <p:cNvCxnSpPr/>
              <p:nvPr/>
            </p:nvCxnSpPr>
            <p:spPr>
              <a:xfrm>
                <a:off x="2403372" y="1678115"/>
                <a:ext cx="0" cy="457800"/>
              </a:xfrm>
              <a:prstGeom prst="straightConnector1">
                <a:avLst/>
              </a:prstGeom>
              <a:noFill/>
              <a:ln w="9525" cap="flat" cmpd="sng">
                <a:solidFill>
                  <a:srgbClr val="5B5BA5"/>
                </a:solidFill>
                <a:prstDash val="dot"/>
                <a:round/>
                <a:headEnd type="none" w="med" len="med"/>
                <a:tailEnd type="none" w="med" len="med"/>
              </a:ln>
            </p:spPr>
          </p:cxnSp>
          <p:sp>
            <p:nvSpPr>
              <p:cNvPr id="153" name="Google Shape;153;p18"/>
              <p:cNvSpPr/>
              <p:nvPr/>
            </p:nvSpPr>
            <p:spPr>
              <a:xfrm>
                <a:off x="2500575" y="1678115"/>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a:latin typeface="Quicksand"/>
                    <a:ea typeface="Quicksand"/>
                    <a:cs typeface="Quicksand"/>
                    <a:sym typeface="Quicksand"/>
                  </a:rPr>
                  <a:t>block of statements</a:t>
                </a:r>
                <a:endParaRPr sz="2400">
                  <a:latin typeface="Quicksand"/>
                  <a:ea typeface="Quicksand"/>
                  <a:cs typeface="Quicksand"/>
                  <a:sym typeface="Quicksand"/>
                </a:endParaRPr>
              </a:p>
            </p:txBody>
          </p:sp>
        </p:grpSp>
        <p:grpSp>
          <p:nvGrpSpPr>
            <p:cNvPr id="154" name="Google Shape;154;p18"/>
            <p:cNvGrpSpPr/>
            <p:nvPr/>
          </p:nvGrpSpPr>
          <p:grpSpPr>
            <a:xfrm>
              <a:off x="642122" y="2496398"/>
              <a:ext cx="1397103" cy="457800"/>
              <a:chOff x="2403372" y="2387528"/>
              <a:chExt cx="1397103" cy="457800"/>
            </a:xfrm>
          </p:grpSpPr>
          <p:cxnSp>
            <p:nvCxnSpPr>
              <p:cNvPr id="155" name="Google Shape;155;p18"/>
              <p:cNvCxnSpPr/>
              <p:nvPr/>
            </p:nvCxnSpPr>
            <p:spPr>
              <a:xfrm>
                <a:off x="2403372" y="2387528"/>
                <a:ext cx="0" cy="457800"/>
              </a:xfrm>
              <a:prstGeom prst="straightConnector1">
                <a:avLst/>
              </a:prstGeom>
              <a:noFill/>
              <a:ln w="9525" cap="flat" cmpd="sng">
                <a:solidFill>
                  <a:srgbClr val="5B5BA5"/>
                </a:solidFill>
                <a:prstDash val="dot"/>
                <a:round/>
                <a:headEnd type="none" w="med" len="med"/>
                <a:tailEnd type="none" w="med" len="med"/>
              </a:ln>
            </p:spPr>
          </p:cxnSp>
          <p:sp>
            <p:nvSpPr>
              <p:cNvPr id="156" name="Google Shape;156;p18"/>
              <p:cNvSpPr/>
              <p:nvPr/>
            </p:nvSpPr>
            <p:spPr>
              <a:xfrm>
                <a:off x="2500575" y="2387528"/>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a:latin typeface="Quicksand"/>
                    <a:ea typeface="Quicksand"/>
                    <a:cs typeface="Quicksand"/>
                    <a:sym typeface="Quicksand"/>
                  </a:rPr>
                  <a:t>block of statements</a:t>
                </a:r>
                <a:endParaRPr sz="2400">
                  <a:latin typeface="Quicksand"/>
                  <a:ea typeface="Quicksand"/>
                  <a:cs typeface="Quicksand"/>
                  <a:sym typeface="Quicksand"/>
                </a:endParaRPr>
              </a:p>
            </p:txBody>
          </p:sp>
        </p:grpSp>
        <p:sp>
          <p:nvSpPr>
            <p:cNvPr id="157" name="Google Shape;157;p18"/>
            <p:cNvSpPr/>
            <p:nvPr/>
          </p:nvSpPr>
          <p:spPr>
            <a:xfrm>
              <a:off x="940047" y="2185781"/>
              <a:ext cx="1247798" cy="235800"/>
            </a:xfrm>
            <a:prstGeom prst="roundRect">
              <a:avLst>
                <a:gd name="adj" fmla="val 16667"/>
              </a:avLst>
            </a:prstGeom>
            <a:solidFill>
              <a:srgbClr val="EFEFEF"/>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r>
                <a:rPr lang="en-GB" sz="2400" dirty="0">
                  <a:latin typeface="Quicksand"/>
                  <a:ea typeface="Quicksand"/>
                  <a:cs typeface="Quicksand"/>
                  <a:sym typeface="Quicksand"/>
                </a:rPr>
                <a:t>condition</a:t>
              </a:r>
              <a:endParaRPr sz="2400" dirty="0">
                <a:latin typeface="Quicksand"/>
                <a:ea typeface="Quicksand"/>
                <a:cs typeface="Quicksand"/>
                <a:sym typeface="Quicksand"/>
              </a:endParaRPr>
            </a:p>
          </p:txBody>
        </p:sp>
        <p:grpSp>
          <p:nvGrpSpPr>
            <p:cNvPr id="158" name="Google Shape;158;p18"/>
            <p:cNvGrpSpPr/>
            <p:nvPr/>
          </p:nvGrpSpPr>
          <p:grpSpPr>
            <a:xfrm>
              <a:off x="642122" y="3315506"/>
              <a:ext cx="1397103" cy="457800"/>
              <a:chOff x="2403372" y="2387528"/>
              <a:chExt cx="1397103" cy="457800"/>
            </a:xfrm>
          </p:grpSpPr>
          <p:cxnSp>
            <p:nvCxnSpPr>
              <p:cNvPr id="159" name="Google Shape;159;p18"/>
              <p:cNvCxnSpPr/>
              <p:nvPr/>
            </p:nvCxnSpPr>
            <p:spPr>
              <a:xfrm>
                <a:off x="2403372" y="2387528"/>
                <a:ext cx="0" cy="457800"/>
              </a:xfrm>
              <a:prstGeom prst="straightConnector1">
                <a:avLst/>
              </a:prstGeom>
              <a:noFill/>
              <a:ln w="9525" cap="flat" cmpd="sng">
                <a:solidFill>
                  <a:srgbClr val="5B5BA5"/>
                </a:solidFill>
                <a:prstDash val="dot"/>
                <a:round/>
                <a:headEnd type="none" w="med" len="med"/>
                <a:tailEnd type="none" w="med" len="med"/>
              </a:ln>
            </p:spPr>
          </p:cxnSp>
          <p:sp>
            <p:nvSpPr>
              <p:cNvPr id="160" name="Google Shape;160;p18"/>
              <p:cNvSpPr/>
              <p:nvPr/>
            </p:nvSpPr>
            <p:spPr>
              <a:xfrm>
                <a:off x="2500575" y="2387528"/>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a:latin typeface="Quicksand"/>
                    <a:ea typeface="Quicksand"/>
                    <a:cs typeface="Quicksand"/>
                    <a:sym typeface="Quicksand"/>
                  </a:rPr>
                  <a:t>block of statements</a:t>
                </a:r>
                <a:endParaRPr sz="2400">
                  <a:latin typeface="Quicksand"/>
                  <a:ea typeface="Quicksand"/>
                  <a:cs typeface="Quicksand"/>
                  <a:sym typeface="Quicksand"/>
                </a:endParaRPr>
              </a:p>
            </p:txBody>
          </p:sp>
        </p:grpSp>
      </p:grpSp>
      <p:grpSp>
        <p:nvGrpSpPr>
          <p:cNvPr id="161" name="Google Shape;161;p18"/>
          <p:cNvGrpSpPr/>
          <p:nvPr/>
        </p:nvGrpSpPr>
        <p:grpSpPr>
          <a:xfrm>
            <a:off x="8608133" y="1719067"/>
            <a:ext cx="2679200" cy="1134800"/>
            <a:chOff x="2292100" y="1289300"/>
            <a:chExt cx="2009400" cy="851100"/>
          </a:xfrm>
        </p:grpSpPr>
        <p:sp>
          <p:nvSpPr>
            <p:cNvPr id="162" name="Google Shape;162;p18"/>
            <p:cNvSpPr txBox="1"/>
            <p:nvPr/>
          </p:nvSpPr>
          <p:spPr>
            <a:xfrm>
              <a:off x="2292100" y="1289300"/>
              <a:ext cx="2009400" cy="8511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if          :</a:t>
              </a:r>
              <a:endParaRPr sz="2400" dirty="0">
                <a:latin typeface="Roboto Mono"/>
                <a:ea typeface="Roboto Mono"/>
                <a:cs typeface="Roboto Mono"/>
                <a:sym typeface="Roboto Mono"/>
              </a:endParaRPr>
            </a:p>
            <a:p>
              <a:pPr>
                <a:lnSpc>
                  <a:spcPct val="115000"/>
                </a:lnSpc>
              </a:pPr>
              <a:endParaRPr sz="2400" dirty="0">
                <a:latin typeface="Roboto Mono"/>
                <a:ea typeface="Roboto Mono"/>
                <a:cs typeface="Roboto Mono"/>
                <a:sym typeface="Roboto Mono"/>
              </a:endParaRPr>
            </a:p>
            <a:p>
              <a:pPr>
                <a:lnSpc>
                  <a:spcPct val="115000"/>
                </a:lnSpc>
              </a:pP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 </a:t>
              </a:r>
              <a:endParaRPr sz="2400" dirty="0">
                <a:latin typeface="Roboto Mono"/>
                <a:ea typeface="Roboto Mono"/>
                <a:cs typeface="Roboto Mono"/>
                <a:sym typeface="Roboto Mono"/>
              </a:endParaRPr>
            </a:p>
          </p:txBody>
        </p:sp>
        <p:sp>
          <p:nvSpPr>
            <p:cNvPr id="163" name="Google Shape;163;p18"/>
            <p:cNvSpPr/>
            <p:nvPr/>
          </p:nvSpPr>
          <p:spPr>
            <a:xfrm>
              <a:off x="2634205" y="1378300"/>
              <a:ext cx="1299900" cy="235800"/>
            </a:xfrm>
            <a:prstGeom prst="roundRect">
              <a:avLst>
                <a:gd name="adj" fmla="val 16667"/>
              </a:avLst>
            </a:prstGeom>
            <a:solidFill>
              <a:srgbClr val="EFEFEF"/>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r>
                <a:rPr lang="en-GB" sz="2400" dirty="0">
                  <a:latin typeface="Quicksand"/>
                  <a:ea typeface="Quicksand"/>
                  <a:cs typeface="Quicksand"/>
                  <a:sym typeface="Quicksand"/>
                </a:rPr>
                <a:t>condition</a:t>
              </a:r>
              <a:endParaRPr sz="2400" dirty="0">
                <a:latin typeface="Quicksand"/>
                <a:ea typeface="Quicksand"/>
                <a:cs typeface="Quicksand"/>
                <a:sym typeface="Quicksand"/>
              </a:endParaRPr>
            </a:p>
          </p:txBody>
        </p:sp>
        <p:cxnSp>
          <p:nvCxnSpPr>
            <p:cNvPr id="164" name="Google Shape;164;p18"/>
            <p:cNvCxnSpPr/>
            <p:nvPr/>
          </p:nvCxnSpPr>
          <p:spPr>
            <a:xfrm>
              <a:off x="2613772" y="1646213"/>
              <a:ext cx="0" cy="457800"/>
            </a:xfrm>
            <a:prstGeom prst="straightConnector1">
              <a:avLst/>
            </a:prstGeom>
            <a:noFill/>
            <a:ln w="9525" cap="flat" cmpd="sng">
              <a:solidFill>
                <a:srgbClr val="5B5BA5"/>
              </a:solidFill>
              <a:prstDash val="dot"/>
              <a:round/>
              <a:headEnd type="none" w="med" len="med"/>
              <a:tailEnd type="none" w="med" len="med"/>
            </a:ln>
          </p:spPr>
        </p:cxnSp>
        <p:sp>
          <p:nvSpPr>
            <p:cNvPr id="165" name="Google Shape;165;p18"/>
            <p:cNvSpPr/>
            <p:nvPr/>
          </p:nvSpPr>
          <p:spPr>
            <a:xfrm>
              <a:off x="2710975" y="1646213"/>
              <a:ext cx="1299900" cy="457800"/>
            </a:xfrm>
            <a:prstGeom prst="roundRect">
              <a:avLst>
                <a:gd name="adj" fmla="val 16667"/>
              </a:avLst>
            </a:prstGeom>
            <a:noFill/>
            <a:ln>
              <a:noFill/>
            </a:ln>
          </p:spPr>
          <p:txBody>
            <a:bodyPr spcFirstLastPara="1" wrap="square" lIns="121900" tIns="121900" rIns="121900" bIns="121900" anchor="ctr" anchorCtr="0">
              <a:noAutofit/>
            </a:bodyPr>
            <a:lstStyle/>
            <a:p>
              <a:r>
                <a:rPr lang="en-GB" sz="2400">
                  <a:latin typeface="Quicksand"/>
                  <a:ea typeface="Quicksand"/>
                  <a:cs typeface="Quicksand"/>
                  <a:sym typeface="Quicksand"/>
                </a:rPr>
                <a:t>block of statements</a:t>
              </a:r>
              <a:endParaRPr sz="2400">
                <a:latin typeface="Quicksand"/>
                <a:ea typeface="Quicksand"/>
                <a:cs typeface="Quicksand"/>
                <a:sym typeface="Quicksan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p:nvPr/>
        </p:nvSpPr>
        <p:spPr>
          <a:xfrm>
            <a:off x="7578971" y="2591572"/>
            <a:ext cx="1985638"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171" name="Google Shape;171;p19"/>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172" name="Google Shape;172;p1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174" name="Google Shape;174;p19"/>
          <p:cNvGraphicFramePr/>
          <p:nvPr>
            <p:extLst>
              <p:ext uri="{D42A27DB-BD31-4B8C-83A1-F6EECF244321}">
                <p14:modId xmlns:p14="http://schemas.microsoft.com/office/powerpoint/2010/main" val="3596374095"/>
              </p:ext>
            </p:extLst>
          </p:nvPr>
        </p:nvGraphicFramePr>
        <p:xfrm>
          <a:off x="368801" y="1931067"/>
          <a:ext cx="5467566" cy="4991946"/>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835333">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dirty="0">
                          <a:latin typeface="Roboto Mono"/>
                          <a:ea typeface="Roboto Mono"/>
                          <a:cs typeface="Roboto Mono"/>
                          <a:sym typeface="Roboto Mono"/>
                        </a:rPr>
                        <a:t>print("Username: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username = input()</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if username == "Eirini":</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print("Password: ")</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password = input()</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if password == "Fish4321":</a:t>
                      </a: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pPr marL="0" lvl="0" indent="0" algn="l" rtl="0">
                        <a:spcBef>
                          <a:spcPts val="0"/>
                        </a:spcBef>
                        <a:spcAft>
                          <a:spcPts val="0"/>
                        </a:spcAft>
                        <a:buNone/>
                      </a:pPr>
                      <a:endParaRPr sz="2400" dirty="0">
                        <a:latin typeface="Roboto Mono"/>
                        <a:ea typeface="Roboto Mono"/>
                        <a:cs typeface="Roboto Mono"/>
                        <a:sym typeface="Roboto Mono"/>
                      </a:endParaRPr>
                    </a:p>
                    <a:p>
                      <a:pPr marL="0" lvl="0" indent="0" algn="l" rtl="0">
                        <a:spcBef>
                          <a:spcPts val="0"/>
                        </a:spcBef>
                        <a:spcAft>
                          <a:spcPts val="0"/>
                        </a:spcAft>
                        <a:buNone/>
                      </a:pPr>
                      <a:r>
                        <a:rPr lang="en-GB" sz="2400" dirty="0">
                          <a:latin typeface="Roboto Mono"/>
                          <a:ea typeface="Roboto Mono"/>
                          <a:cs typeface="Roboto Mono"/>
                          <a:sym typeface="Roboto Mono"/>
                        </a:rPr>
                        <a:t>print("...program closing")</a:t>
                      </a:r>
                      <a:endParaRPr sz="2400" dirty="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175" name="Google Shape;175;p19"/>
          <p:cNvSpPr txBox="1"/>
          <p:nvPr/>
        </p:nvSpPr>
        <p:spPr>
          <a:xfrm>
            <a:off x="7572006" y="2051572"/>
            <a:ext cx="1985638"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176" name="Google Shape;176;p19"/>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177" name="Google Shape;177;p19"/>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78" name="Google Shape;178;p19"/>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179" name="Google Shape;179;p19"/>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p>
        </p:txBody>
      </p:sp>
      <p:grpSp>
        <p:nvGrpSpPr>
          <p:cNvPr id="180" name="Google Shape;180;p19"/>
          <p:cNvGrpSpPr/>
          <p:nvPr/>
        </p:nvGrpSpPr>
        <p:grpSpPr>
          <a:xfrm>
            <a:off x="6032585" y="1579125"/>
            <a:ext cx="1375617" cy="3458441"/>
            <a:chOff x="4524438" y="1184343"/>
            <a:chExt cx="1031713" cy="2593831"/>
          </a:xfrm>
        </p:grpSpPr>
        <p:sp>
          <p:nvSpPr>
            <p:cNvPr id="181" name="Google Shape;181;p19"/>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19"/>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83" name="Google Shape;183;p19"/>
            <p:cNvCxnSpPr>
              <a:stCxn id="182"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184" name="Google Shape;184;p19"/>
            <p:cNvCxnSpPr>
              <a:stCxn id="185" idx="4"/>
              <a:endCxn id="186"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185" name="Google Shape;185;p19"/>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87" name="Google Shape;187;p19"/>
            <p:cNvCxnSpPr>
              <a:endCxn id="185"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188" name="Google Shape;188;p19"/>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189" name="Google Shape;189;p19"/>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19"/>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1" name="Google Shape;191;p19"/>
            <p:cNvCxnSpPr>
              <a:stCxn id="182"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19"/>
            <p:cNvCxnSpPr>
              <a:stCxn id="189" idx="2"/>
              <a:endCxn id="193"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194" name="Google Shape;194;p19"/>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5" name="Google Shape;195;p19"/>
            <p:cNvCxnSpPr>
              <a:stCxn id="194"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19"/>
            <p:cNvCxnSpPr>
              <a:stCxn id="189" idx="3"/>
              <a:endCxn id="190"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193" name="Google Shape;193;p19"/>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6" name="Google Shape;186;p19"/>
            <p:cNvSpPr/>
            <p:nvPr/>
          </p:nvSpPr>
          <p:spPr>
            <a:xfrm>
              <a:off x="4524450" y="1578766"/>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7" name="Google Shape;197;p19"/>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8" name="Google Shape;198;p19"/>
            <p:cNvCxnSpPr>
              <a:stCxn id="186" idx="2"/>
              <a:endCxn id="197"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199" name="Google Shape;199;p19"/>
            <p:cNvCxnSpPr>
              <a:stCxn id="197" idx="2"/>
              <a:endCxn id="182"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200" name="Google Shape;200;p19"/>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01" name="Google Shape;201;p19"/>
            <p:cNvCxnSpPr>
              <a:stCxn id="194" idx="2"/>
              <a:endCxn id="200"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202" name="Google Shape;202;p19"/>
            <p:cNvCxnSpPr>
              <a:stCxn id="200" idx="2"/>
              <a:endCxn id="189"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203" name="Google Shape;203;p19"/>
            <p:cNvCxnSpPr>
              <a:stCxn id="181" idx="6"/>
              <a:endCxn id="193"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204" name="Google Shape;204;p19"/>
            <p:cNvCxnSpPr>
              <a:stCxn id="190" idx="2"/>
              <a:endCxn id="193"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205" name="Google Shape;205;p19"/>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6" name="Google Shape;206;p19"/>
          <p:cNvSpPr/>
          <p:nvPr/>
        </p:nvSpPr>
        <p:spPr>
          <a:xfrm>
            <a:off x="1047100" y="2037600"/>
            <a:ext cx="3815046" cy="496372"/>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p:nvPr/>
        </p:nvSpPr>
        <p:spPr>
          <a:xfrm>
            <a:off x="7473462" y="2591572"/>
            <a:ext cx="2091147"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212" name="Google Shape;212;p20"/>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213" name="Google Shape;213;p2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Nested selection: walkthrough</a:t>
            </a:r>
            <a:endParaRPr dirty="0"/>
          </a:p>
        </p:txBody>
      </p:sp>
      <p:graphicFrame>
        <p:nvGraphicFramePr>
          <p:cNvPr id="215" name="Google Shape;215;p20"/>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216" name="Google Shape;216;p20"/>
          <p:cNvSpPr txBox="1"/>
          <p:nvPr/>
        </p:nvSpPr>
        <p:spPr>
          <a:xfrm>
            <a:off x="7408201" y="2051572"/>
            <a:ext cx="2149443"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217" name="Google Shape;217;p20"/>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Ben</a:t>
            </a:r>
            <a:endParaRPr sz="2400">
              <a:latin typeface="Roboto Mono"/>
              <a:ea typeface="Roboto Mono"/>
              <a:cs typeface="Roboto Mono"/>
              <a:sym typeface="Roboto Mono"/>
            </a:endParaRPr>
          </a:p>
        </p:txBody>
      </p:sp>
      <p:sp>
        <p:nvSpPr>
          <p:cNvPr id="218" name="Google Shape;218;p20"/>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219" name="Google Shape;219;p20"/>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220" name="Google Shape;220;p20"/>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Ben</a:t>
            </a:r>
            <a:endParaRPr sz="2400">
              <a:latin typeface="Roboto Mono"/>
              <a:ea typeface="Roboto Mono"/>
              <a:cs typeface="Roboto Mono"/>
              <a:sym typeface="Roboto Mono"/>
            </a:endParaRPr>
          </a:p>
        </p:txBody>
      </p:sp>
      <p:grpSp>
        <p:nvGrpSpPr>
          <p:cNvPr id="221" name="Google Shape;221;p20"/>
          <p:cNvGrpSpPr/>
          <p:nvPr/>
        </p:nvGrpSpPr>
        <p:grpSpPr>
          <a:xfrm>
            <a:off x="6032585" y="1579125"/>
            <a:ext cx="1375617" cy="3458441"/>
            <a:chOff x="4524438" y="1184343"/>
            <a:chExt cx="1031713" cy="2593831"/>
          </a:xfrm>
        </p:grpSpPr>
        <p:sp>
          <p:nvSpPr>
            <p:cNvPr id="222" name="Google Shape;222;p20"/>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20"/>
            <p:cNvSpPr/>
            <p:nvPr/>
          </p:nvSpPr>
          <p:spPr>
            <a:xfrm>
              <a:off x="4524763" y="214825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4" name="Google Shape;224;p20"/>
            <p:cNvCxnSpPr>
              <a:stCxn id="223"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225" name="Google Shape;225;p20"/>
            <p:cNvCxnSpPr>
              <a:stCxn id="226" idx="4"/>
              <a:endCxn id="227"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226" name="Google Shape;226;p20"/>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8" name="Google Shape;228;p20"/>
            <p:cNvCxnSpPr>
              <a:endCxn id="226"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229" name="Google Shape;229;p20"/>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230" name="Google Shape;230;p20"/>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1" name="Google Shape;231;p20"/>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2" name="Google Shape;232;p20"/>
            <p:cNvCxnSpPr>
              <a:stCxn id="223"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20"/>
            <p:cNvCxnSpPr>
              <a:stCxn id="230" idx="2"/>
              <a:endCxn id="234"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235" name="Google Shape;235;p20"/>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6" name="Google Shape;236;p20"/>
            <p:cNvCxnSpPr>
              <a:stCxn id="235"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0"/>
            <p:cNvCxnSpPr>
              <a:stCxn id="230" idx="3"/>
              <a:endCxn id="231"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234" name="Google Shape;234;p20"/>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 name="Google Shape;227;p20"/>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8" name="Google Shape;238;p20"/>
            <p:cNvSpPr/>
            <p:nvPr/>
          </p:nvSpPr>
          <p:spPr>
            <a:xfrm>
              <a:off x="4524438" y="1790754"/>
              <a:ext cx="237000" cy="143400"/>
            </a:xfrm>
            <a:prstGeom prst="rect">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9" name="Google Shape;239;p20"/>
            <p:cNvCxnSpPr>
              <a:stCxn id="227" idx="2"/>
              <a:endCxn id="238"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240" name="Google Shape;240;p20"/>
            <p:cNvCxnSpPr>
              <a:stCxn id="238" idx="2"/>
              <a:endCxn id="223"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241" name="Google Shape;241;p20"/>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2" name="Google Shape;242;p20"/>
            <p:cNvCxnSpPr>
              <a:stCxn id="235" idx="2"/>
              <a:endCxn id="241"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20"/>
            <p:cNvCxnSpPr>
              <a:stCxn id="241" idx="2"/>
              <a:endCxn id="230"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244" name="Google Shape;244;p20"/>
            <p:cNvCxnSpPr>
              <a:stCxn id="222" idx="6"/>
              <a:endCxn id="234"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245" name="Google Shape;245;p20"/>
            <p:cNvCxnSpPr>
              <a:stCxn id="231" idx="2"/>
              <a:endCxn id="234"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246" name="Google Shape;246;p20"/>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7" name="Google Shape;247;p20"/>
          <p:cNvSpPr/>
          <p:nvPr/>
        </p:nvSpPr>
        <p:spPr>
          <a:xfrm>
            <a:off x="1047100" y="2376722"/>
            <a:ext cx="3516108" cy="642750"/>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p:nvPr/>
        </p:nvSpPr>
        <p:spPr>
          <a:xfrm>
            <a:off x="7217084" y="2591572"/>
            <a:ext cx="2347525"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password</a:t>
            </a:r>
            <a:endParaRPr sz="2400" dirty="0"/>
          </a:p>
        </p:txBody>
      </p:sp>
      <p:sp>
        <p:nvSpPr>
          <p:cNvPr id="253" name="Google Shape;253;p21"/>
          <p:cNvSpPr/>
          <p:nvPr/>
        </p:nvSpPr>
        <p:spPr>
          <a:xfrm>
            <a:off x="9666216" y="265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endParaRPr sz="2400">
              <a:latin typeface="Roboto Mono"/>
              <a:ea typeface="Roboto Mono"/>
              <a:cs typeface="Roboto Mono"/>
              <a:sym typeface="Roboto Mono"/>
            </a:endParaRPr>
          </a:p>
        </p:txBody>
      </p:sp>
      <p:sp>
        <p:nvSpPr>
          <p:cNvPr id="254" name="Google Shape;254;p2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Nested selection: walkthrough</a:t>
            </a:r>
            <a:endParaRPr/>
          </a:p>
        </p:txBody>
      </p:sp>
      <p:graphicFrame>
        <p:nvGraphicFramePr>
          <p:cNvPr id="256" name="Google Shape;256;p21"/>
          <p:cNvGraphicFramePr/>
          <p:nvPr/>
        </p:nvGraphicFramePr>
        <p:xfrm>
          <a:off x="368801" y="1931067"/>
          <a:ext cx="5467566" cy="4991947"/>
        </p:xfrm>
        <a:graphic>
          <a:graphicData uri="http://schemas.openxmlformats.org/drawingml/2006/table">
            <a:tbl>
              <a:tblPr>
                <a:noFill/>
              </a:tblPr>
              <a:tblGrid>
                <a:gridCol w="588633">
                  <a:extLst>
                    <a:ext uri="{9D8B030D-6E8A-4147-A177-3AD203B41FA5}">
                      <a16:colId xmlns:a16="http://schemas.microsoft.com/office/drawing/2014/main" val="20000"/>
                    </a:ext>
                  </a:extLst>
                </a:gridCol>
                <a:gridCol w="4878933">
                  <a:extLst>
                    <a:ext uri="{9D8B030D-6E8A-4147-A177-3AD203B41FA5}">
                      <a16:colId xmlns:a16="http://schemas.microsoft.com/office/drawing/2014/main" val="20001"/>
                    </a:ext>
                  </a:extLst>
                </a:gridCol>
              </a:tblGrid>
              <a:tr h="4991947">
                <a:tc>
                  <a:txBody>
                    <a:bodyPr/>
                    <a:lstStyle/>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pPr marL="0" lvl="0" indent="0" algn="r" rtl="0">
                        <a:spcBef>
                          <a:spcPts val="0"/>
                        </a:spcBef>
                        <a:spcAft>
                          <a:spcPts val="0"/>
                        </a:spcAft>
                        <a:buNone/>
                      </a:pPr>
                      <a:r>
                        <a:rPr lang="en-GB" sz="2400">
                          <a:solidFill>
                            <a:srgbClr val="666666"/>
                          </a:solidFill>
                          <a:latin typeface="Roboto Mono"/>
                          <a:ea typeface="Roboto Mono"/>
                          <a:cs typeface="Roboto Mono"/>
                          <a:sym typeface="Roboto Mono"/>
                        </a:rPr>
                        <a:t>10</a:t>
                      </a:r>
                      <a:endParaRPr sz="2400">
                        <a:solidFill>
                          <a:srgbClr val="666666"/>
                        </a:solidFill>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sz="2400">
                          <a:latin typeface="Roboto Mono"/>
                          <a:ea typeface="Roboto Mono"/>
                          <a:cs typeface="Roboto Mono"/>
                          <a:sym typeface="Roboto Mono"/>
                        </a:rPr>
                        <a:t>print("Username: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username = input()</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if username == "Eirini":</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print("Password: ")</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password = input()</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if password == "Fish4321":</a:t>
                      </a: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        print("Access granted")</a:t>
                      </a:r>
                      <a:endParaRPr sz="2400">
                        <a:latin typeface="Roboto Mono"/>
                        <a:ea typeface="Roboto Mono"/>
                        <a:cs typeface="Roboto Mono"/>
                        <a:sym typeface="Roboto Mono"/>
                      </a:endParaRPr>
                    </a:p>
                    <a:p>
                      <a:pPr marL="0" lvl="0" indent="0" algn="l" rtl="0">
                        <a:spcBef>
                          <a:spcPts val="0"/>
                        </a:spcBef>
                        <a:spcAft>
                          <a:spcPts val="0"/>
                        </a:spcAft>
                        <a:buNone/>
                      </a:pPr>
                      <a:endParaRPr sz="2400">
                        <a:latin typeface="Roboto Mono"/>
                        <a:ea typeface="Roboto Mono"/>
                        <a:cs typeface="Roboto Mono"/>
                        <a:sym typeface="Roboto Mono"/>
                      </a:endParaRPr>
                    </a:p>
                    <a:p>
                      <a:pPr marL="0" lvl="0" indent="0" algn="l" rtl="0">
                        <a:spcBef>
                          <a:spcPts val="0"/>
                        </a:spcBef>
                        <a:spcAft>
                          <a:spcPts val="0"/>
                        </a:spcAft>
                        <a:buNone/>
                      </a:pPr>
                      <a:r>
                        <a:rPr lang="en-GB" sz="2400">
                          <a:latin typeface="Roboto Mono"/>
                          <a:ea typeface="Roboto Mono"/>
                          <a:cs typeface="Roboto Mono"/>
                          <a:sym typeface="Roboto Mono"/>
                        </a:rPr>
                        <a:t>print("...program closing")</a:t>
                      </a:r>
                      <a:endParaRPr sz="2400">
                        <a:latin typeface="Roboto Mono"/>
                        <a:ea typeface="Roboto Mono"/>
                        <a:cs typeface="Roboto Mono"/>
                        <a:sym typeface="Roboto Mono"/>
                      </a:endParaRPr>
                    </a:p>
                  </a:txBody>
                  <a:tcPr marL="118533" marR="118533" marT="118533" marB="118533">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bl>
          </a:graphicData>
        </a:graphic>
      </p:graphicFrame>
      <p:sp>
        <p:nvSpPr>
          <p:cNvPr id="257" name="Google Shape;257;p21"/>
          <p:cNvSpPr txBox="1"/>
          <p:nvPr/>
        </p:nvSpPr>
        <p:spPr>
          <a:xfrm>
            <a:off x="7332785" y="2051572"/>
            <a:ext cx="2224859" cy="482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username</a:t>
            </a:r>
            <a:endParaRPr sz="2400" dirty="0"/>
          </a:p>
        </p:txBody>
      </p:sp>
      <p:sp>
        <p:nvSpPr>
          <p:cNvPr id="258" name="Google Shape;258;p21"/>
          <p:cNvSpPr/>
          <p:nvPr/>
        </p:nvSpPr>
        <p:spPr>
          <a:xfrm>
            <a:off x="9659249" y="2117004"/>
            <a:ext cx="1828800" cy="4188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Ben</a:t>
            </a:r>
            <a:endParaRPr sz="2400">
              <a:latin typeface="Roboto Mono"/>
              <a:ea typeface="Roboto Mono"/>
              <a:cs typeface="Roboto Mono"/>
              <a:sym typeface="Roboto Mono"/>
            </a:endParaRPr>
          </a:p>
        </p:txBody>
      </p:sp>
      <p:sp>
        <p:nvSpPr>
          <p:cNvPr id="259" name="Google Shape;259;p21"/>
          <p:cNvSpPr txBox="1"/>
          <p:nvPr/>
        </p:nvSpPr>
        <p:spPr>
          <a:xfrm>
            <a:off x="7924751" y="15585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State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260" name="Google Shape;260;p21"/>
          <p:cNvSpPr txBox="1"/>
          <p:nvPr/>
        </p:nvSpPr>
        <p:spPr>
          <a:xfrm>
            <a:off x="7924751" y="3553671"/>
            <a:ext cx="2835600" cy="4844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a:solidFill>
                  <a:srgbClr val="FFFFFF"/>
                </a:solidFill>
                <a:highlight>
                  <a:srgbClr val="5B5BA5"/>
                </a:highlight>
                <a:latin typeface="Quicksand"/>
                <a:ea typeface="Quicksand"/>
                <a:cs typeface="Quicksand"/>
                <a:sym typeface="Quicksand"/>
              </a:rPr>
              <a:t> Input/output </a:t>
            </a:r>
            <a:r>
              <a:rPr lang="en-GB" sz="2400">
                <a:solidFill>
                  <a:srgbClr val="FFFFFF"/>
                </a:solidFill>
                <a:latin typeface="Quicksand"/>
                <a:ea typeface="Quicksand"/>
                <a:cs typeface="Quicksand"/>
                <a:sym typeface="Quicksand"/>
              </a:rPr>
              <a:t>.</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261" name="Google Shape;261;p21"/>
          <p:cNvSpPr txBox="1"/>
          <p:nvPr/>
        </p:nvSpPr>
        <p:spPr>
          <a:xfrm>
            <a:off x="7924833" y="4038067"/>
            <a:ext cx="3838800" cy="1754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Username: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Ben</a:t>
            </a:r>
            <a:endParaRPr sz="2400">
              <a:latin typeface="Roboto Mono"/>
              <a:ea typeface="Roboto Mono"/>
              <a:cs typeface="Roboto Mono"/>
              <a:sym typeface="Roboto Mono"/>
            </a:endParaRPr>
          </a:p>
        </p:txBody>
      </p:sp>
      <p:grpSp>
        <p:nvGrpSpPr>
          <p:cNvPr id="262" name="Google Shape;262;p21"/>
          <p:cNvGrpSpPr/>
          <p:nvPr/>
        </p:nvGrpSpPr>
        <p:grpSpPr>
          <a:xfrm>
            <a:off x="6032585" y="1579125"/>
            <a:ext cx="1375617" cy="3458441"/>
            <a:chOff x="4524438" y="1184343"/>
            <a:chExt cx="1031713" cy="2593831"/>
          </a:xfrm>
        </p:grpSpPr>
        <p:sp>
          <p:nvSpPr>
            <p:cNvPr id="263" name="Google Shape;263;p21"/>
            <p:cNvSpPr/>
            <p:nvPr/>
          </p:nvSpPr>
          <p:spPr>
            <a:xfrm>
              <a:off x="4625238" y="3512071"/>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4" name="Google Shape;264;p21"/>
            <p:cNvSpPr/>
            <p:nvPr/>
          </p:nvSpPr>
          <p:spPr>
            <a:xfrm>
              <a:off x="4524763" y="2148250"/>
              <a:ext cx="236950" cy="181225"/>
            </a:xfrm>
            <a:prstGeom prst="flowChartDecision">
              <a:avLst/>
            </a:prstGeom>
            <a:noFill/>
            <a:ln w="19050"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65" name="Google Shape;265;p21"/>
            <p:cNvCxnSpPr>
              <a:stCxn id="264" idx="2"/>
            </p:cNvCxnSpPr>
            <p:nvPr/>
          </p:nvCxnSpPr>
          <p:spPr>
            <a:xfrm rot="-5400000" flipH="1">
              <a:off x="3919188" y="3053525"/>
              <a:ext cx="1448700" cy="600"/>
            </a:xfrm>
            <a:prstGeom prst="curvedConnector3">
              <a:avLst>
                <a:gd name="adj1" fmla="val 50000"/>
              </a:avLst>
            </a:prstGeom>
            <a:noFill/>
            <a:ln w="9525" cap="flat" cmpd="sng">
              <a:solidFill>
                <a:srgbClr val="5B5BA5"/>
              </a:solidFill>
              <a:prstDash val="solid"/>
              <a:round/>
              <a:headEnd type="none" w="med" len="med"/>
              <a:tailEnd type="stealth" w="med" len="med"/>
            </a:ln>
          </p:spPr>
        </p:cxnSp>
        <p:cxnSp>
          <p:nvCxnSpPr>
            <p:cNvPr id="266" name="Google Shape;266;p21"/>
            <p:cNvCxnSpPr>
              <a:stCxn id="267" idx="4"/>
              <a:endCxn id="268" idx="0"/>
            </p:cNvCxnSpPr>
            <p:nvPr/>
          </p:nvCxnSpPr>
          <p:spPr>
            <a:xfrm rot="-5400000" flipH="1">
              <a:off x="4560588" y="1495593"/>
              <a:ext cx="165900" cy="600"/>
            </a:xfrm>
            <a:prstGeom prst="curvedConnector3">
              <a:avLst>
                <a:gd name="adj1" fmla="val 49977"/>
              </a:avLst>
            </a:prstGeom>
            <a:noFill/>
            <a:ln w="9525" cap="flat" cmpd="sng">
              <a:solidFill>
                <a:srgbClr val="5B5BA5"/>
              </a:solidFill>
              <a:prstDash val="solid"/>
              <a:round/>
              <a:headEnd type="none" w="med" len="med"/>
              <a:tailEnd type="none" w="med" len="med"/>
            </a:ln>
          </p:spPr>
        </p:cxnSp>
        <p:sp>
          <p:nvSpPr>
            <p:cNvPr id="267" name="Google Shape;267;p21"/>
            <p:cNvSpPr/>
            <p:nvPr/>
          </p:nvSpPr>
          <p:spPr>
            <a:xfrm>
              <a:off x="4625238" y="137694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69" name="Google Shape;269;p21"/>
            <p:cNvCxnSpPr>
              <a:endCxn id="267" idx="0"/>
            </p:cNvCxnSpPr>
            <p:nvPr/>
          </p:nvCxnSpPr>
          <p:spPr>
            <a:xfrm rot="-5400000" flipH="1">
              <a:off x="4546638" y="1280343"/>
              <a:ext cx="192600" cy="600"/>
            </a:xfrm>
            <a:prstGeom prst="curvedConnector3">
              <a:avLst>
                <a:gd name="adj1" fmla="val 50000"/>
              </a:avLst>
            </a:prstGeom>
            <a:noFill/>
            <a:ln w="9525" cap="flat" cmpd="sng">
              <a:solidFill>
                <a:srgbClr val="5B5BA5"/>
              </a:solidFill>
              <a:prstDash val="solid"/>
              <a:round/>
              <a:headEnd type="none" w="med" len="med"/>
              <a:tailEnd type="stealth" w="med" len="med"/>
            </a:ln>
          </p:spPr>
        </p:cxnSp>
        <p:sp>
          <p:nvSpPr>
            <p:cNvPr id="270" name="Google Shape;270;p21"/>
            <p:cNvSpPr/>
            <p:nvPr/>
          </p:nvSpPr>
          <p:spPr>
            <a:xfrm>
              <a:off x="4909828" y="3041758"/>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271" name="Google Shape;271;p21"/>
            <p:cNvSpPr/>
            <p:nvPr/>
          </p:nvSpPr>
          <p:spPr>
            <a:xfrm>
              <a:off x="4909838" y="2853420"/>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2" name="Google Shape;272;p21"/>
            <p:cNvSpPr/>
            <p:nvPr/>
          </p:nvSpPr>
          <p:spPr>
            <a:xfrm>
              <a:off x="5319150" y="305784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73" name="Google Shape;273;p21"/>
            <p:cNvCxnSpPr>
              <a:stCxn id="264" idx="3"/>
            </p:cNvCxnSpPr>
            <p:nvPr/>
          </p:nvCxnSpPr>
          <p:spPr>
            <a:xfrm>
              <a:off x="4761713" y="2238862"/>
              <a:ext cx="2721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21"/>
            <p:cNvCxnSpPr>
              <a:stCxn id="271" idx="2"/>
              <a:endCxn id="275" idx="0"/>
            </p:cNvCxnSpPr>
            <p:nvPr/>
          </p:nvCxnSpPr>
          <p:spPr>
            <a:xfrm>
              <a:off x="5028313" y="3034645"/>
              <a:ext cx="0" cy="258000"/>
            </a:xfrm>
            <a:prstGeom prst="straightConnector1">
              <a:avLst/>
            </a:prstGeom>
            <a:noFill/>
            <a:ln w="9525" cap="flat" cmpd="sng">
              <a:solidFill>
                <a:schemeClr val="dk1"/>
              </a:solidFill>
              <a:prstDash val="solid"/>
              <a:round/>
              <a:headEnd type="none" w="med" len="med"/>
              <a:tailEnd type="none" w="med" len="med"/>
            </a:ln>
          </p:spPr>
        </p:cxnSp>
        <p:sp>
          <p:nvSpPr>
            <p:cNvPr id="276" name="Google Shape;276;p21"/>
            <p:cNvSpPr/>
            <p:nvPr/>
          </p:nvSpPr>
          <p:spPr>
            <a:xfrm>
              <a:off x="4909825" y="2412035"/>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77" name="Google Shape;277;p21"/>
            <p:cNvCxnSpPr>
              <a:stCxn id="276" idx="0"/>
            </p:cNvCxnSpPr>
            <p:nvPr/>
          </p:nvCxnSpPr>
          <p:spPr>
            <a:xfrm rot="10800000">
              <a:off x="5028325" y="2238935"/>
              <a:ext cx="0" cy="173100"/>
            </a:xfrm>
            <a:prstGeom prst="straightConnector1">
              <a:avLst/>
            </a:prstGeom>
            <a:noFill/>
            <a:ln w="9525" cap="flat" cmpd="sng">
              <a:solidFill>
                <a:schemeClr val="dk1"/>
              </a:solidFill>
              <a:prstDash val="solid"/>
              <a:round/>
              <a:headEnd type="none" w="med" len="med"/>
              <a:tailEnd type="none" w="med" len="med"/>
            </a:ln>
          </p:spPr>
        </p:cxnSp>
        <p:cxnSp>
          <p:nvCxnSpPr>
            <p:cNvPr id="278" name="Google Shape;278;p21"/>
            <p:cNvCxnSpPr>
              <a:stCxn id="271" idx="3"/>
              <a:endCxn id="272" idx="0"/>
            </p:cNvCxnSpPr>
            <p:nvPr/>
          </p:nvCxnSpPr>
          <p:spPr>
            <a:xfrm>
              <a:off x="5146788" y="2944032"/>
              <a:ext cx="291000" cy="113700"/>
            </a:xfrm>
            <a:prstGeom prst="bentConnector2">
              <a:avLst/>
            </a:prstGeom>
            <a:noFill/>
            <a:ln w="9525" cap="flat" cmpd="sng">
              <a:solidFill>
                <a:schemeClr val="dk1"/>
              </a:solidFill>
              <a:prstDash val="solid"/>
              <a:round/>
              <a:headEnd type="none" w="med" len="med"/>
              <a:tailEnd type="none" w="med" len="med"/>
            </a:ln>
          </p:spPr>
        </p:cxnSp>
        <p:sp>
          <p:nvSpPr>
            <p:cNvPr id="275" name="Google Shape;275;p21"/>
            <p:cNvSpPr/>
            <p:nvPr/>
          </p:nvSpPr>
          <p:spPr>
            <a:xfrm>
              <a:off x="5010325" y="3292523"/>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8" name="Google Shape;268;p21"/>
            <p:cNvSpPr/>
            <p:nvPr/>
          </p:nvSpPr>
          <p:spPr>
            <a:xfrm>
              <a:off x="4524450" y="1578766"/>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9" name="Google Shape;279;p21"/>
            <p:cNvSpPr/>
            <p:nvPr/>
          </p:nvSpPr>
          <p:spPr>
            <a:xfrm>
              <a:off x="4524438" y="1790754"/>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0" name="Google Shape;280;p21"/>
            <p:cNvCxnSpPr>
              <a:stCxn id="268" idx="2"/>
              <a:endCxn id="279" idx="0"/>
            </p:cNvCxnSpPr>
            <p:nvPr/>
          </p:nvCxnSpPr>
          <p:spPr>
            <a:xfrm>
              <a:off x="4642950" y="1722166"/>
              <a:ext cx="0" cy="68700"/>
            </a:xfrm>
            <a:prstGeom prst="straightConnector1">
              <a:avLst/>
            </a:prstGeom>
            <a:noFill/>
            <a:ln w="9525" cap="flat" cmpd="sng">
              <a:solidFill>
                <a:srgbClr val="5B5BA5"/>
              </a:solidFill>
              <a:prstDash val="solid"/>
              <a:round/>
              <a:headEnd type="none" w="med" len="med"/>
              <a:tailEnd type="none" w="med" len="med"/>
            </a:ln>
          </p:spPr>
        </p:cxnSp>
        <p:cxnSp>
          <p:nvCxnSpPr>
            <p:cNvPr id="281" name="Google Shape;281;p21"/>
            <p:cNvCxnSpPr>
              <a:stCxn id="279" idx="2"/>
              <a:endCxn id="264" idx="0"/>
            </p:cNvCxnSpPr>
            <p:nvPr/>
          </p:nvCxnSpPr>
          <p:spPr>
            <a:xfrm>
              <a:off x="4642938" y="1934154"/>
              <a:ext cx="300" cy="214200"/>
            </a:xfrm>
            <a:prstGeom prst="straightConnector1">
              <a:avLst/>
            </a:prstGeom>
            <a:noFill/>
            <a:ln w="9525" cap="flat" cmpd="sng">
              <a:solidFill>
                <a:srgbClr val="5B5BA5"/>
              </a:solidFill>
              <a:prstDash val="solid"/>
              <a:round/>
              <a:headEnd type="none" w="med" len="med"/>
              <a:tailEnd type="none" w="med" len="med"/>
            </a:ln>
          </p:spPr>
        </p:cxnSp>
        <p:sp>
          <p:nvSpPr>
            <p:cNvPr id="282" name="Google Shape;282;p21"/>
            <p:cNvSpPr/>
            <p:nvPr/>
          </p:nvSpPr>
          <p:spPr>
            <a:xfrm>
              <a:off x="4909825" y="2636110"/>
              <a:ext cx="237000" cy="1434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3" name="Google Shape;283;p21"/>
            <p:cNvCxnSpPr>
              <a:stCxn id="276" idx="2"/>
              <a:endCxn id="282" idx="0"/>
            </p:cNvCxnSpPr>
            <p:nvPr/>
          </p:nvCxnSpPr>
          <p:spPr>
            <a:xfrm>
              <a:off x="5028325" y="2555435"/>
              <a:ext cx="0" cy="80700"/>
            </a:xfrm>
            <a:prstGeom prst="straightConnector1">
              <a:avLst/>
            </a:prstGeom>
            <a:noFill/>
            <a:ln w="9525" cap="flat" cmpd="sng">
              <a:solidFill>
                <a:schemeClr val="dk1"/>
              </a:solidFill>
              <a:prstDash val="solid"/>
              <a:round/>
              <a:headEnd type="none" w="med" len="med"/>
              <a:tailEnd type="none" w="med" len="med"/>
            </a:ln>
          </p:spPr>
        </p:cxnSp>
        <p:cxnSp>
          <p:nvCxnSpPr>
            <p:cNvPr id="284" name="Google Shape;284;p21"/>
            <p:cNvCxnSpPr>
              <a:stCxn id="282" idx="2"/>
              <a:endCxn id="271" idx="0"/>
            </p:cNvCxnSpPr>
            <p:nvPr/>
          </p:nvCxnSpPr>
          <p:spPr>
            <a:xfrm>
              <a:off x="5028325" y="2779510"/>
              <a:ext cx="0" cy="73800"/>
            </a:xfrm>
            <a:prstGeom prst="straightConnector1">
              <a:avLst/>
            </a:prstGeom>
            <a:noFill/>
            <a:ln w="9525" cap="flat" cmpd="sng">
              <a:solidFill>
                <a:schemeClr val="dk1"/>
              </a:solidFill>
              <a:prstDash val="solid"/>
              <a:round/>
              <a:headEnd type="none" w="med" len="med"/>
              <a:tailEnd type="none" w="med" len="med"/>
            </a:ln>
          </p:spPr>
        </p:cxnSp>
        <p:cxnSp>
          <p:nvCxnSpPr>
            <p:cNvPr id="285" name="Google Shape;285;p21"/>
            <p:cNvCxnSpPr>
              <a:stCxn id="263" idx="6"/>
              <a:endCxn id="275" idx="4"/>
            </p:cNvCxnSpPr>
            <p:nvPr/>
          </p:nvCxnSpPr>
          <p:spPr>
            <a:xfrm rot="10800000" flipH="1">
              <a:off x="4661238" y="3328471"/>
              <a:ext cx="367200" cy="201600"/>
            </a:xfrm>
            <a:prstGeom prst="bentConnector2">
              <a:avLst/>
            </a:prstGeom>
            <a:noFill/>
            <a:ln w="9525" cap="flat" cmpd="sng">
              <a:solidFill>
                <a:schemeClr val="dk1"/>
              </a:solidFill>
              <a:prstDash val="solid"/>
              <a:round/>
              <a:headEnd type="none" w="med" len="med"/>
              <a:tailEnd type="none" w="med" len="med"/>
            </a:ln>
          </p:spPr>
        </p:cxnSp>
        <p:cxnSp>
          <p:nvCxnSpPr>
            <p:cNvPr id="286" name="Google Shape;286;p21"/>
            <p:cNvCxnSpPr>
              <a:stCxn id="272" idx="2"/>
              <a:endCxn id="275" idx="6"/>
            </p:cNvCxnSpPr>
            <p:nvPr/>
          </p:nvCxnSpPr>
          <p:spPr>
            <a:xfrm rot="5400000">
              <a:off x="5187450" y="3060240"/>
              <a:ext cx="109200" cy="391200"/>
            </a:xfrm>
            <a:prstGeom prst="bentConnector2">
              <a:avLst/>
            </a:prstGeom>
            <a:noFill/>
            <a:ln w="9525" cap="flat" cmpd="sng">
              <a:solidFill>
                <a:schemeClr val="dk1"/>
              </a:solidFill>
              <a:prstDash val="solid"/>
              <a:round/>
              <a:headEnd type="none" w="med" len="med"/>
              <a:tailEnd type="none" w="med" len="med"/>
            </a:ln>
          </p:spPr>
        </p:cxnSp>
      </p:grpSp>
      <p:sp>
        <p:nvSpPr>
          <p:cNvPr id="287" name="Google Shape;287;p21"/>
          <p:cNvSpPr/>
          <p:nvPr/>
        </p:nvSpPr>
        <p:spPr>
          <a:xfrm>
            <a:off x="5548318" y="3200509"/>
            <a:ext cx="576000" cy="2976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0" tIns="19200" rIns="0" bIns="0" anchor="ctr" anchorCtr="0">
            <a:noAutofit/>
          </a:bodyPr>
          <a:lstStyle/>
          <a:p>
            <a:pPr algn="ctr">
              <a:lnSpc>
                <a:spcPct val="115000"/>
              </a:lnSpc>
            </a:pPr>
            <a:r>
              <a:rPr lang="en-GB" sz="1333" dirty="0">
                <a:latin typeface="Roboto Mono"/>
                <a:ea typeface="Roboto Mono"/>
                <a:cs typeface="Roboto Mono"/>
                <a:sym typeface="Roboto Mono"/>
              </a:rPr>
              <a:t>False</a:t>
            </a:r>
            <a:endParaRPr sz="1333" dirty="0"/>
          </a:p>
        </p:txBody>
      </p:sp>
      <p:sp>
        <p:nvSpPr>
          <p:cNvPr id="288" name="Google Shape;288;p21"/>
          <p:cNvSpPr/>
          <p:nvPr/>
        </p:nvSpPr>
        <p:spPr>
          <a:xfrm>
            <a:off x="6032600" y="5037553"/>
            <a:ext cx="316000" cy="191200"/>
          </a:xfrm>
          <a:prstGeom prst="rect">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9" name="Google Shape;289;p21"/>
          <p:cNvSpPr/>
          <p:nvPr/>
        </p:nvSpPr>
        <p:spPr>
          <a:xfrm>
            <a:off x="1021865" y="3183806"/>
            <a:ext cx="4462252" cy="331007"/>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89DC68-250A-435F-B674-5790A7922EF4}">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91</TotalTime>
  <Words>3663</Words>
  <Application>Microsoft Office PowerPoint</Application>
  <PresentationFormat>Widescreen</PresentationFormat>
  <Paragraphs>612</Paragraphs>
  <Slides>56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Objectives</vt:lpstr>
      <vt:lpstr>Think, write, pair, share</vt:lpstr>
      <vt:lpstr>Nested selection: definition</vt:lpstr>
      <vt:lpstr>Nested selection: example structures</vt:lpstr>
      <vt:lpstr>Nested selection: walkthrough</vt:lpstr>
      <vt:lpstr>Nested selection: walkthrough</vt:lpstr>
      <vt:lpstr>Nested selection: walkthrough</vt:lpstr>
      <vt:lpstr>Nested selection: walkthrough</vt:lpstr>
      <vt:lpstr>Nested selection: walkthrough</vt:lpstr>
      <vt:lpstr>Nested selection: walkthrough</vt:lpstr>
      <vt:lpstr>Nested selection: walkthrough</vt:lpstr>
      <vt:lpstr>Nested selection: walkthrough</vt:lpstr>
      <vt:lpstr>Nested selection: walkthrough</vt:lpstr>
      <vt:lpstr>Nested selection: walkthrough</vt:lpstr>
      <vt:lpstr>Nested selection: walkthrough</vt:lpstr>
      <vt:lpstr>Key Security Vulnerabilities in Software Development</vt:lpstr>
      <vt:lpstr>What is a Security Vulnerability?</vt:lpstr>
      <vt:lpstr>Types of Security Vulnerabilities</vt:lpstr>
      <vt:lpstr>Preventing Security Vulnerabilities</vt:lpstr>
      <vt:lpstr>Common Security Vulnerabilities</vt:lpstr>
      <vt:lpstr>Detecting Security Vulnerabilities</vt:lpstr>
      <vt:lpstr>Mitigating Security Vulnerabilities</vt:lpstr>
      <vt:lpstr>Responding to Security Vulnerabilities</vt:lpstr>
      <vt:lpstr>Conclusion</vt:lpstr>
      <vt:lpstr>Implementation of Security Best Practices in Code</vt:lpstr>
      <vt:lpstr>What is Security Best Practices?</vt:lpstr>
      <vt:lpstr>Why is Security Best Practices Important?</vt:lpstr>
      <vt:lpstr>Implementing Security Best Practices</vt:lpstr>
      <vt:lpstr>Secure Coding Practices</vt:lpstr>
      <vt:lpstr>Secure Coding Tools</vt:lpstr>
      <vt:lpstr>Secure Coding Guidelines</vt:lpstr>
      <vt:lpstr>Secure Coding Standards</vt:lpstr>
      <vt:lpstr>Secure Coding Practices</vt:lpstr>
      <vt:lpstr>Conclusion</vt:lpstr>
      <vt:lpstr>Impact of Security Measures on Software Performance and Usability</vt:lpstr>
      <vt:lpstr>What is Security?</vt:lpstr>
      <vt:lpstr>Impact on Performance</vt:lpstr>
      <vt:lpstr>Impact on Usability</vt:lpstr>
      <vt:lpstr>Balancing Security and Performance</vt:lpstr>
      <vt:lpstr>Balancing Security and Usability</vt:lpstr>
      <vt:lpstr>Security Best Practices</vt:lpstr>
      <vt:lpstr>Performance Best Practices</vt:lpstr>
      <vt:lpstr>Usability Best Practices</vt:lpstr>
      <vt:lpstr>Conclusion</vt:lpstr>
      <vt:lpstr>Equifax's Security Breach: A Case Study in Vulnerabilities</vt:lpstr>
      <vt:lpstr>Equifax's Security Breach: A Case Study in Vulnerabilities</vt:lpstr>
      <vt:lpstr>Equifax's Security Breach: A Case Study in Vulnerabilities</vt:lpstr>
      <vt:lpstr>15-Minute Group Activity: Patch Management Role-Play</vt:lpstr>
      <vt:lpstr>15-Minute Group Activity: Patch Management Role-Play</vt:lpstr>
      <vt:lpstr>15-Minute Group Activity: Patch Management Role-Play</vt:lpstr>
      <vt:lpstr>15-Minute Group Activity: Patch Management Role-Play</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Key Security Vulnerabilities in Software Development</dc:title>
  <dc:creator>Ali Mostafa</dc:creator>
  <cp:lastModifiedBy>Daanish Hussain</cp:lastModifiedBy>
  <cp:revision>27</cp:revision>
  <dcterms:created xsi:type="dcterms:W3CDTF">2023-09-10T09:53:53Z</dcterms:created>
  <dcterms:modified xsi:type="dcterms:W3CDTF">2023-12-03T10:53:48Z</dcterms:modified>
</cp:coreProperties>
</file>