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19" r:id="rId2"/>
    <p:sldId id="256" r:id="rId3"/>
    <p:sldId id="257" r:id="rId4"/>
    <p:sldId id="329" r:id="rId5"/>
    <p:sldId id="330" r:id="rId6"/>
    <p:sldId id="331" r:id="rId7"/>
    <p:sldId id="332" r:id="rId8"/>
    <p:sldId id="333" r:id="rId9"/>
    <p:sldId id="334" r:id="rId10"/>
    <p:sldId id="335" r:id="rId11"/>
    <p:sldId id="336" r:id="rId12"/>
    <p:sldId id="337" r:id="rId13"/>
    <p:sldId id="338" r:id="rId14"/>
    <p:sldId id="339" r:id="rId15"/>
    <p:sldId id="268" r:id="rId16"/>
    <p:sldId id="267" r:id="rId17"/>
    <p:sldId id="266" r:id="rId18"/>
    <p:sldId id="265" r:id="rId19"/>
    <p:sldId id="264" r:id="rId20"/>
    <p:sldId id="263" r:id="rId21"/>
    <p:sldId id="261" r:id="rId22"/>
    <p:sldId id="260" r:id="rId23"/>
    <p:sldId id="259"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321" r:id="rId44"/>
    <p:sldId id="288" r:id="rId45"/>
    <p:sldId id="28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3" autoAdjust="0"/>
    <p:restoredTop sz="93890" autoAdjust="0"/>
  </p:normalViewPr>
  <p:slideViewPr>
    <p:cSldViewPr snapToGrid="0">
      <p:cViewPr varScale="1">
        <p:scale>
          <a:sx n="107" d="100"/>
          <a:sy n="107" d="100"/>
        </p:scale>
        <p:origin x="84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58943-3282-4467-970F-3933150F30FC}" type="datetimeFigureOut">
              <a:rPr lang="en-GB" smtClean="0"/>
              <a:t>09/12/2023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3091D-931F-493C-BC8F-BD404ED2FD31}" type="slidenum">
              <a:rPr lang="en-GB" smtClean="0"/>
              <a:t>‹#›</a:t>
            </a:fld>
            <a:endParaRPr lang="en-GB"/>
          </a:p>
        </p:txBody>
      </p:sp>
    </p:spTree>
    <p:extLst>
      <p:ext uri="{BB962C8B-B14F-4D97-AF65-F5344CB8AC3E}">
        <p14:creationId xmlns:p14="http://schemas.microsoft.com/office/powerpoint/2010/main" val="284615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a:t>
            </a:fld>
            <a:endParaRPr lang="en-GB"/>
          </a:p>
        </p:txBody>
      </p:sp>
    </p:spTree>
    <p:extLst>
      <p:ext uri="{BB962C8B-B14F-4D97-AF65-F5344CB8AC3E}">
        <p14:creationId xmlns:p14="http://schemas.microsoft.com/office/powerpoint/2010/main" val="1761965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76b37ce86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76b37ce86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A2 Worksheet – Guess the animal game    (20 minutes activity)</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7e0d9a4665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7e0d9a4665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7e0d9a4665_2_10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7e0d9a4665_2_1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43</a:t>
            </a:fld>
            <a:endParaRPr lang="en-GB"/>
          </a:p>
        </p:txBody>
      </p:sp>
    </p:spTree>
    <p:extLst>
      <p:ext uri="{BB962C8B-B14F-4D97-AF65-F5344CB8AC3E}">
        <p14:creationId xmlns:p14="http://schemas.microsoft.com/office/powerpoint/2010/main" val="3849676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7e0d9a4665_2_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7e0d9a4665_2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7e0d9a4665_2_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7e0d9a4665_2_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7e0d9a4665_2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7e0d9a4665_2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e0d9a4665_2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e0d9a4665_2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7e0d9a4665_2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7e0d9a4665_2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7e0d9a4665_2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7e0d9a4665_2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7e0d9a4665_2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7e0d9a4665_2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7e0d9a4665_2_9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7e0d9a4665_2_9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63E3-7D0C-2962-2143-66D4783DB2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2D3E523-A9F0-4C5D-40F1-A921468EBB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0C71EE9-2FC0-E731-9B82-3C069ED4F44B}"/>
              </a:ext>
            </a:extLst>
          </p:cNvPr>
          <p:cNvSpPr>
            <a:spLocks noGrp="1"/>
          </p:cNvSpPr>
          <p:nvPr>
            <p:ph type="dt" sz="half" idx="10"/>
          </p:nvPr>
        </p:nvSpPr>
        <p:spPr/>
        <p:txBody>
          <a:bodyPr/>
          <a:lstStyle/>
          <a:p>
            <a:fld id="{48849EE4-B54F-4F88-AC87-DB1146046E89}" type="datetimeFigureOut">
              <a:rPr lang="en-GB" smtClean="0"/>
              <a:t>09/12/2023</a:t>
            </a:fld>
            <a:endParaRPr lang="en-GB"/>
          </a:p>
        </p:txBody>
      </p:sp>
      <p:sp>
        <p:nvSpPr>
          <p:cNvPr id="5" name="Footer Placeholder 4">
            <a:extLst>
              <a:ext uri="{FF2B5EF4-FFF2-40B4-BE49-F238E27FC236}">
                <a16:creationId xmlns:a16="http://schemas.microsoft.com/office/drawing/2014/main" id="{E7F511C6-953A-4A61-F6EC-F47240410D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458D8D-7E1C-CEB2-CBF6-A749B15861A8}"/>
              </a:ext>
            </a:extLst>
          </p:cNvPr>
          <p:cNvSpPr>
            <a:spLocks noGrp="1"/>
          </p:cNvSpPr>
          <p:nvPr>
            <p:ph type="sldNum" sz="quarter" idx="12"/>
          </p:nvPr>
        </p:nvSpPr>
        <p:spPr/>
        <p:txBody>
          <a:bodyPr/>
          <a:lstStyle/>
          <a:p>
            <a:fld id="{873F318A-BB21-48DF-9420-98D57AC18C42}" type="slidenum">
              <a:rPr lang="en-GB" smtClean="0"/>
              <a:t>‹#›</a:t>
            </a:fld>
            <a:endParaRPr lang="en-GB"/>
          </a:p>
        </p:txBody>
      </p:sp>
    </p:spTree>
    <p:extLst>
      <p:ext uri="{BB962C8B-B14F-4D97-AF65-F5344CB8AC3E}">
        <p14:creationId xmlns:p14="http://schemas.microsoft.com/office/powerpoint/2010/main" val="17869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4F13-D2A5-89A7-B013-4DE98DBECEB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2B8A752-4CBB-E83F-E21B-BBDB26E4C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C6091F-91CA-19D0-0A03-EB156B16A87B}"/>
              </a:ext>
            </a:extLst>
          </p:cNvPr>
          <p:cNvSpPr>
            <a:spLocks noGrp="1"/>
          </p:cNvSpPr>
          <p:nvPr>
            <p:ph type="dt" sz="half" idx="10"/>
          </p:nvPr>
        </p:nvSpPr>
        <p:spPr/>
        <p:txBody>
          <a:bodyPr/>
          <a:lstStyle/>
          <a:p>
            <a:fld id="{48849EE4-B54F-4F88-AC87-DB1146046E89}" type="datetimeFigureOut">
              <a:rPr lang="en-GB" smtClean="0"/>
              <a:t>09/12/2023</a:t>
            </a:fld>
            <a:endParaRPr lang="en-GB"/>
          </a:p>
        </p:txBody>
      </p:sp>
      <p:sp>
        <p:nvSpPr>
          <p:cNvPr id="5" name="Footer Placeholder 4">
            <a:extLst>
              <a:ext uri="{FF2B5EF4-FFF2-40B4-BE49-F238E27FC236}">
                <a16:creationId xmlns:a16="http://schemas.microsoft.com/office/drawing/2014/main" id="{A02DD01B-5298-8CB5-B8F5-0D36C58FB7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3E764A-EE00-3CA9-4C58-145579126758}"/>
              </a:ext>
            </a:extLst>
          </p:cNvPr>
          <p:cNvSpPr>
            <a:spLocks noGrp="1"/>
          </p:cNvSpPr>
          <p:nvPr>
            <p:ph type="sldNum" sz="quarter" idx="12"/>
          </p:nvPr>
        </p:nvSpPr>
        <p:spPr/>
        <p:txBody>
          <a:bodyPr/>
          <a:lstStyle/>
          <a:p>
            <a:fld id="{873F318A-BB21-48DF-9420-98D57AC18C42}" type="slidenum">
              <a:rPr lang="en-GB" smtClean="0"/>
              <a:t>‹#›</a:t>
            </a:fld>
            <a:endParaRPr lang="en-GB"/>
          </a:p>
        </p:txBody>
      </p:sp>
    </p:spTree>
    <p:extLst>
      <p:ext uri="{BB962C8B-B14F-4D97-AF65-F5344CB8AC3E}">
        <p14:creationId xmlns:p14="http://schemas.microsoft.com/office/powerpoint/2010/main" val="345130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85E0FA-8193-4906-E4AD-74A4DFFD8C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98D2E47-FE3A-4FA7-A4B8-4C1B66D9C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C0D523-32D0-BBFE-15B5-F505F1B051CD}"/>
              </a:ext>
            </a:extLst>
          </p:cNvPr>
          <p:cNvSpPr>
            <a:spLocks noGrp="1"/>
          </p:cNvSpPr>
          <p:nvPr>
            <p:ph type="dt" sz="half" idx="10"/>
          </p:nvPr>
        </p:nvSpPr>
        <p:spPr/>
        <p:txBody>
          <a:bodyPr/>
          <a:lstStyle/>
          <a:p>
            <a:fld id="{48849EE4-B54F-4F88-AC87-DB1146046E89}" type="datetimeFigureOut">
              <a:rPr lang="en-GB" smtClean="0"/>
              <a:t>09/12/2023</a:t>
            </a:fld>
            <a:endParaRPr lang="en-GB"/>
          </a:p>
        </p:txBody>
      </p:sp>
      <p:sp>
        <p:nvSpPr>
          <p:cNvPr id="5" name="Footer Placeholder 4">
            <a:extLst>
              <a:ext uri="{FF2B5EF4-FFF2-40B4-BE49-F238E27FC236}">
                <a16:creationId xmlns:a16="http://schemas.microsoft.com/office/drawing/2014/main" id="{F3477C90-780D-C47D-4823-B07B0FAA06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CA7C11-4EE4-8C94-AAAA-0D98205F964D}"/>
              </a:ext>
            </a:extLst>
          </p:cNvPr>
          <p:cNvSpPr>
            <a:spLocks noGrp="1"/>
          </p:cNvSpPr>
          <p:nvPr>
            <p:ph type="sldNum" sz="quarter" idx="12"/>
          </p:nvPr>
        </p:nvSpPr>
        <p:spPr/>
        <p:txBody>
          <a:bodyPr/>
          <a:lstStyle/>
          <a:p>
            <a:fld id="{873F318A-BB21-48DF-9420-98D57AC18C42}" type="slidenum">
              <a:rPr lang="en-GB" smtClean="0"/>
              <a:t>‹#›</a:t>
            </a:fld>
            <a:endParaRPr lang="en-GB"/>
          </a:p>
        </p:txBody>
      </p:sp>
    </p:spTree>
    <p:extLst>
      <p:ext uri="{BB962C8B-B14F-4D97-AF65-F5344CB8AC3E}">
        <p14:creationId xmlns:p14="http://schemas.microsoft.com/office/powerpoint/2010/main" val="704803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414533" y="1560165"/>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38" name="Google Shape;38;p7"/>
          <p:cNvSpPr txBox="1">
            <a:spLocks noGrp="1"/>
          </p:cNvSpPr>
          <p:nvPr>
            <p:ph type="title"/>
          </p:nvPr>
        </p:nvSpPr>
        <p:spPr>
          <a:xfrm>
            <a:off x="414533" y="426133"/>
            <a:ext cx="11361600" cy="93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2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 name="Google Shape;39;p7"/>
          <p:cNvSpPr txBox="1">
            <a:spLocks noGrp="1"/>
          </p:cNvSpPr>
          <p:nvPr>
            <p:ph type="sldNum" idx="12"/>
          </p:nvPr>
        </p:nvSpPr>
        <p:spPr>
          <a:xfrm>
            <a:off x="11776267" y="6439067"/>
            <a:ext cx="415600" cy="418800"/>
          </a:xfrm>
          <a:prstGeom prst="rect">
            <a:avLst/>
          </a:prstGeom>
        </p:spPr>
        <p:txBody>
          <a:bodyPr spcFirstLastPara="1" wrap="square" lIns="91425" tIns="91425" rIns="91425" bIns="91425" anchor="t" anchorCtr="0">
            <a:noAutofit/>
          </a:bodyPr>
          <a:lstStyle>
            <a:lvl1pPr lvl="0" rtl="0">
              <a:buNone/>
              <a:defRPr sz="1067">
                <a:solidFill>
                  <a:srgbClr val="494985"/>
                </a:solidFill>
                <a:latin typeface="Quicksand Medium"/>
                <a:ea typeface="Quicksand Medium"/>
                <a:cs typeface="Quicksand Medium"/>
                <a:sym typeface="Quicksand Medium"/>
              </a:defRPr>
            </a:lvl1pPr>
            <a:lvl2pPr lvl="1" rtl="0">
              <a:buNone/>
              <a:defRPr sz="1067">
                <a:solidFill>
                  <a:srgbClr val="494985"/>
                </a:solidFill>
                <a:latin typeface="Quicksand Medium"/>
                <a:ea typeface="Quicksand Medium"/>
                <a:cs typeface="Quicksand Medium"/>
                <a:sym typeface="Quicksand Medium"/>
              </a:defRPr>
            </a:lvl2pPr>
            <a:lvl3pPr lvl="2" rtl="0">
              <a:buNone/>
              <a:defRPr sz="1067">
                <a:solidFill>
                  <a:srgbClr val="494985"/>
                </a:solidFill>
                <a:latin typeface="Quicksand Medium"/>
                <a:ea typeface="Quicksand Medium"/>
                <a:cs typeface="Quicksand Medium"/>
                <a:sym typeface="Quicksand Medium"/>
              </a:defRPr>
            </a:lvl3pPr>
            <a:lvl4pPr lvl="3" rtl="0">
              <a:buNone/>
              <a:defRPr sz="1067">
                <a:solidFill>
                  <a:srgbClr val="494985"/>
                </a:solidFill>
                <a:latin typeface="Quicksand Medium"/>
                <a:ea typeface="Quicksand Medium"/>
                <a:cs typeface="Quicksand Medium"/>
                <a:sym typeface="Quicksand Medium"/>
              </a:defRPr>
            </a:lvl4pPr>
            <a:lvl5pPr lvl="4" rtl="0">
              <a:buNone/>
              <a:defRPr sz="1067">
                <a:solidFill>
                  <a:srgbClr val="494985"/>
                </a:solidFill>
                <a:latin typeface="Quicksand Medium"/>
                <a:ea typeface="Quicksand Medium"/>
                <a:cs typeface="Quicksand Medium"/>
                <a:sym typeface="Quicksand Medium"/>
              </a:defRPr>
            </a:lvl5pPr>
            <a:lvl6pPr lvl="5" rtl="0">
              <a:buNone/>
              <a:defRPr sz="1067">
                <a:solidFill>
                  <a:srgbClr val="494985"/>
                </a:solidFill>
                <a:latin typeface="Quicksand Medium"/>
                <a:ea typeface="Quicksand Medium"/>
                <a:cs typeface="Quicksand Medium"/>
                <a:sym typeface="Quicksand Medium"/>
              </a:defRPr>
            </a:lvl6pPr>
            <a:lvl7pPr lvl="6" rtl="0">
              <a:buNone/>
              <a:defRPr sz="1067">
                <a:solidFill>
                  <a:srgbClr val="494985"/>
                </a:solidFill>
                <a:latin typeface="Quicksand Medium"/>
                <a:ea typeface="Quicksand Medium"/>
                <a:cs typeface="Quicksand Medium"/>
                <a:sym typeface="Quicksand Medium"/>
              </a:defRPr>
            </a:lvl7pPr>
            <a:lvl8pPr lvl="7" rtl="0">
              <a:buNone/>
              <a:defRPr sz="1067">
                <a:solidFill>
                  <a:srgbClr val="494985"/>
                </a:solidFill>
                <a:latin typeface="Quicksand Medium"/>
                <a:ea typeface="Quicksand Medium"/>
                <a:cs typeface="Quicksand Medium"/>
                <a:sym typeface="Quicksand Medium"/>
              </a:defRPr>
            </a:lvl8pPr>
            <a:lvl9pPr lvl="8" rtl="0">
              <a:buNone/>
              <a:defRPr sz="1067">
                <a:solidFill>
                  <a:srgbClr val="494985"/>
                </a:solidFill>
                <a:latin typeface="Quicksand Medium"/>
                <a:ea typeface="Quicksand Medium"/>
                <a:cs typeface="Quicksand Medium"/>
                <a:sym typeface="Quicksand Medium"/>
              </a:defRPr>
            </a:lvl9pPr>
          </a:lstStyle>
          <a:p>
            <a:pPr algn="ctr"/>
            <a:fld id="{00000000-1234-1234-1234-123412341234}" type="slidenum">
              <a:rPr lang="en-GB" smtClean="0"/>
              <a:pPr algn="ctr"/>
              <a:t>‹#›</a:t>
            </a:fld>
            <a:endParaRPr lang="en-GB"/>
          </a:p>
        </p:txBody>
      </p:sp>
      <p:sp>
        <p:nvSpPr>
          <p:cNvPr id="40" name="Google Shape;40;p7"/>
          <p:cNvSpPr txBox="1">
            <a:spLocks noGrp="1"/>
          </p:cNvSpPr>
          <p:nvPr>
            <p:ph type="body" idx="2"/>
          </p:nvPr>
        </p:nvSpPr>
        <p:spPr>
          <a:xfrm>
            <a:off x="6315467" y="1560133"/>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41" name="Google Shape;41;p7"/>
          <p:cNvSpPr txBox="1">
            <a:spLocks noGrp="1"/>
          </p:cNvSpPr>
          <p:nvPr>
            <p:ph type="subTitle" idx="3"/>
          </p:nvPr>
        </p:nvSpPr>
        <p:spPr>
          <a:xfrm>
            <a:off x="7010400" y="0"/>
            <a:ext cx="4753200" cy="4188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None/>
              <a:defRPr sz="1600" b="1"/>
            </a:lvl1pPr>
            <a:lvl2pPr lvl="1" rtl="0">
              <a:spcBef>
                <a:spcPts val="0"/>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568021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4EAE-5BAC-C934-BB1F-5FEEB1D858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981CAE-BB1F-8A04-B2F5-A8BD68598B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A46F9E-1A54-6477-3426-9B4A351EFC2F}"/>
              </a:ext>
            </a:extLst>
          </p:cNvPr>
          <p:cNvSpPr>
            <a:spLocks noGrp="1"/>
          </p:cNvSpPr>
          <p:nvPr>
            <p:ph type="dt" sz="half" idx="10"/>
          </p:nvPr>
        </p:nvSpPr>
        <p:spPr/>
        <p:txBody>
          <a:bodyPr/>
          <a:lstStyle/>
          <a:p>
            <a:fld id="{48849EE4-B54F-4F88-AC87-DB1146046E89}" type="datetimeFigureOut">
              <a:rPr lang="en-GB" smtClean="0"/>
              <a:t>09/12/2023</a:t>
            </a:fld>
            <a:endParaRPr lang="en-GB"/>
          </a:p>
        </p:txBody>
      </p:sp>
      <p:sp>
        <p:nvSpPr>
          <p:cNvPr id="5" name="Footer Placeholder 4">
            <a:extLst>
              <a:ext uri="{FF2B5EF4-FFF2-40B4-BE49-F238E27FC236}">
                <a16:creationId xmlns:a16="http://schemas.microsoft.com/office/drawing/2014/main" id="{C4189364-034E-127B-D9A1-F19387EAE9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C06A14-69AE-1557-C503-B83A737D4964}"/>
              </a:ext>
            </a:extLst>
          </p:cNvPr>
          <p:cNvSpPr>
            <a:spLocks noGrp="1"/>
          </p:cNvSpPr>
          <p:nvPr>
            <p:ph type="sldNum" sz="quarter" idx="12"/>
          </p:nvPr>
        </p:nvSpPr>
        <p:spPr/>
        <p:txBody>
          <a:bodyPr/>
          <a:lstStyle/>
          <a:p>
            <a:fld id="{873F318A-BB21-48DF-9420-98D57AC18C42}" type="slidenum">
              <a:rPr lang="en-GB" smtClean="0"/>
              <a:t>‹#›</a:t>
            </a:fld>
            <a:endParaRPr lang="en-GB"/>
          </a:p>
        </p:txBody>
      </p:sp>
    </p:spTree>
    <p:extLst>
      <p:ext uri="{BB962C8B-B14F-4D97-AF65-F5344CB8AC3E}">
        <p14:creationId xmlns:p14="http://schemas.microsoft.com/office/powerpoint/2010/main" val="765624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FD85-6BCD-44BA-2B38-1EF7F083A3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38BB59C-6EF1-A345-EF31-E5C0152943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68B835-7766-F6A5-6BE0-9E3E142D2CC1}"/>
              </a:ext>
            </a:extLst>
          </p:cNvPr>
          <p:cNvSpPr>
            <a:spLocks noGrp="1"/>
          </p:cNvSpPr>
          <p:nvPr>
            <p:ph type="dt" sz="half" idx="10"/>
          </p:nvPr>
        </p:nvSpPr>
        <p:spPr/>
        <p:txBody>
          <a:bodyPr/>
          <a:lstStyle/>
          <a:p>
            <a:fld id="{48849EE4-B54F-4F88-AC87-DB1146046E89}" type="datetimeFigureOut">
              <a:rPr lang="en-GB" smtClean="0"/>
              <a:t>09/12/2023</a:t>
            </a:fld>
            <a:endParaRPr lang="en-GB"/>
          </a:p>
        </p:txBody>
      </p:sp>
      <p:sp>
        <p:nvSpPr>
          <p:cNvPr id="5" name="Footer Placeholder 4">
            <a:extLst>
              <a:ext uri="{FF2B5EF4-FFF2-40B4-BE49-F238E27FC236}">
                <a16:creationId xmlns:a16="http://schemas.microsoft.com/office/drawing/2014/main" id="{07BD37E7-3100-C60D-0703-67DA9DD3FD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D08E8B-BD9D-77D6-BAB8-E2BF85C65C8E}"/>
              </a:ext>
            </a:extLst>
          </p:cNvPr>
          <p:cNvSpPr>
            <a:spLocks noGrp="1"/>
          </p:cNvSpPr>
          <p:nvPr>
            <p:ph type="sldNum" sz="quarter" idx="12"/>
          </p:nvPr>
        </p:nvSpPr>
        <p:spPr/>
        <p:txBody>
          <a:bodyPr/>
          <a:lstStyle/>
          <a:p>
            <a:fld id="{873F318A-BB21-48DF-9420-98D57AC18C42}" type="slidenum">
              <a:rPr lang="en-GB" smtClean="0"/>
              <a:t>‹#›</a:t>
            </a:fld>
            <a:endParaRPr lang="en-GB"/>
          </a:p>
        </p:txBody>
      </p:sp>
    </p:spTree>
    <p:extLst>
      <p:ext uri="{BB962C8B-B14F-4D97-AF65-F5344CB8AC3E}">
        <p14:creationId xmlns:p14="http://schemas.microsoft.com/office/powerpoint/2010/main" val="194136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89F2-BE42-6C31-E7D5-2578EF1776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B7CD568-187B-285D-C563-02166CA0A3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D63CF4A-51AE-E25E-448D-D6E8272269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3FD369C-3C5D-E775-18EF-0B84BBCABCA4}"/>
              </a:ext>
            </a:extLst>
          </p:cNvPr>
          <p:cNvSpPr>
            <a:spLocks noGrp="1"/>
          </p:cNvSpPr>
          <p:nvPr>
            <p:ph type="dt" sz="half" idx="10"/>
          </p:nvPr>
        </p:nvSpPr>
        <p:spPr/>
        <p:txBody>
          <a:bodyPr/>
          <a:lstStyle/>
          <a:p>
            <a:fld id="{48849EE4-B54F-4F88-AC87-DB1146046E89}" type="datetimeFigureOut">
              <a:rPr lang="en-GB" smtClean="0"/>
              <a:t>09/12/2023</a:t>
            </a:fld>
            <a:endParaRPr lang="en-GB"/>
          </a:p>
        </p:txBody>
      </p:sp>
      <p:sp>
        <p:nvSpPr>
          <p:cNvPr id="6" name="Footer Placeholder 5">
            <a:extLst>
              <a:ext uri="{FF2B5EF4-FFF2-40B4-BE49-F238E27FC236}">
                <a16:creationId xmlns:a16="http://schemas.microsoft.com/office/drawing/2014/main" id="{13CD931F-3990-BCE8-9130-A5B655FE73B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EED1B7-E526-F06F-19D1-2617319EE53E}"/>
              </a:ext>
            </a:extLst>
          </p:cNvPr>
          <p:cNvSpPr>
            <a:spLocks noGrp="1"/>
          </p:cNvSpPr>
          <p:nvPr>
            <p:ph type="sldNum" sz="quarter" idx="12"/>
          </p:nvPr>
        </p:nvSpPr>
        <p:spPr/>
        <p:txBody>
          <a:bodyPr/>
          <a:lstStyle/>
          <a:p>
            <a:fld id="{873F318A-BB21-48DF-9420-98D57AC18C42}" type="slidenum">
              <a:rPr lang="en-GB" smtClean="0"/>
              <a:t>‹#›</a:t>
            </a:fld>
            <a:endParaRPr lang="en-GB"/>
          </a:p>
        </p:txBody>
      </p:sp>
    </p:spTree>
    <p:extLst>
      <p:ext uri="{BB962C8B-B14F-4D97-AF65-F5344CB8AC3E}">
        <p14:creationId xmlns:p14="http://schemas.microsoft.com/office/powerpoint/2010/main" val="356357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9AB7-B846-2B31-A04C-B581407E5A7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A0A803-D4D7-88DB-9789-D1330F569A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CDA018-976E-CA07-74CA-5BFFDC8F79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2F8AE1B-52FE-51E1-F154-AC69F95C40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E6938D-F228-5D6A-A235-5EBBC1C165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490F414-7915-BDC0-B7FE-4EB87DAC729E}"/>
              </a:ext>
            </a:extLst>
          </p:cNvPr>
          <p:cNvSpPr>
            <a:spLocks noGrp="1"/>
          </p:cNvSpPr>
          <p:nvPr>
            <p:ph type="dt" sz="half" idx="10"/>
          </p:nvPr>
        </p:nvSpPr>
        <p:spPr/>
        <p:txBody>
          <a:bodyPr/>
          <a:lstStyle/>
          <a:p>
            <a:fld id="{48849EE4-B54F-4F88-AC87-DB1146046E89}" type="datetimeFigureOut">
              <a:rPr lang="en-GB" smtClean="0"/>
              <a:t>09/12/2023</a:t>
            </a:fld>
            <a:endParaRPr lang="en-GB"/>
          </a:p>
        </p:txBody>
      </p:sp>
      <p:sp>
        <p:nvSpPr>
          <p:cNvPr id="8" name="Footer Placeholder 7">
            <a:extLst>
              <a:ext uri="{FF2B5EF4-FFF2-40B4-BE49-F238E27FC236}">
                <a16:creationId xmlns:a16="http://schemas.microsoft.com/office/drawing/2014/main" id="{906475B9-410C-D42E-2C16-CB7AD77F9E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D851A0E-2F09-C8E3-03CE-A4DD66305B67}"/>
              </a:ext>
            </a:extLst>
          </p:cNvPr>
          <p:cNvSpPr>
            <a:spLocks noGrp="1"/>
          </p:cNvSpPr>
          <p:nvPr>
            <p:ph type="sldNum" sz="quarter" idx="12"/>
          </p:nvPr>
        </p:nvSpPr>
        <p:spPr/>
        <p:txBody>
          <a:bodyPr/>
          <a:lstStyle/>
          <a:p>
            <a:fld id="{873F318A-BB21-48DF-9420-98D57AC18C42}" type="slidenum">
              <a:rPr lang="en-GB" smtClean="0"/>
              <a:t>‹#›</a:t>
            </a:fld>
            <a:endParaRPr lang="en-GB"/>
          </a:p>
        </p:txBody>
      </p:sp>
    </p:spTree>
    <p:extLst>
      <p:ext uri="{BB962C8B-B14F-4D97-AF65-F5344CB8AC3E}">
        <p14:creationId xmlns:p14="http://schemas.microsoft.com/office/powerpoint/2010/main" val="1636947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74041-B966-A511-3530-1980E332F79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497D800-15A5-E4A9-9A81-5630AB97F72D}"/>
              </a:ext>
            </a:extLst>
          </p:cNvPr>
          <p:cNvSpPr>
            <a:spLocks noGrp="1"/>
          </p:cNvSpPr>
          <p:nvPr>
            <p:ph type="dt" sz="half" idx="10"/>
          </p:nvPr>
        </p:nvSpPr>
        <p:spPr/>
        <p:txBody>
          <a:bodyPr/>
          <a:lstStyle/>
          <a:p>
            <a:fld id="{48849EE4-B54F-4F88-AC87-DB1146046E89}" type="datetimeFigureOut">
              <a:rPr lang="en-GB" smtClean="0"/>
              <a:t>09/12/2023</a:t>
            </a:fld>
            <a:endParaRPr lang="en-GB"/>
          </a:p>
        </p:txBody>
      </p:sp>
      <p:sp>
        <p:nvSpPr>
          <p:cNvPr id="4" name="Footer Placeholder 3">
            <a:extLst>
              <a:ext uri="{FF2B5EF4-FFF2-40B4-BE49-F238E27FC236}">
                <a16:creationId xmlns:a16="http://schemas.microsoft.com/office/drawing/2014/main" id="{B427F8E6-67D2-00AB-8046-CA51EB685CA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EF4DD76-2CFD-A720-AF71-075F4EF67C85}"/>
              </a:ext>
            </a:extLst>
          </p:cNvPr>
          <p:cNvSpPr>
            <a:spLocks noGrp="1"/>
          </p:cNvSpPr>
          <p:nvPr>
            <p:ph type="sldNum" sz="quarter" idx="12"/>
          </p:nvPr>
        </p:nvSpPr>
        <p:spPr/>
        <p:txBody>
          <a:bodyPr/>
          <a:lstStyle/>
          <a:p>
            <a:fld id="{873F318A-BB21-48DF-9420-98D57AC18C42}" type="slidenum">
              <a:rPr lang="en-GB" smtClean="0"/>
              <a:t>‹#›</a:t>
            </a:fld>
            <a:endParaRPr lang="en-GB"/>
          </a:p>
        </p:txBody>
      </p:sp>
    </p:spTree>
    <p:extLst>
      <p:ext uri="{BB962C8B-B14F-4D97-AF65-F5344CB8AC3E}">
        <p14:creationId xmlns:p14="http://schemas.microsoft.com/office/powerpoint/2010/main" val="75116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B5DFD0-E2B5-1158-2BB0-4ECE7D03ED99}"/>
              </a:ext>
            </a:extLst>
          </p:cNvPr>
          <p:cNvSpPr>
            <a:spLocks noGrp="1"/>
          </p:cNvSpPr>
          <p:nvPr>
            <p:ph type="dt" sz="half" idx="10"/>
          </p:nvPr>
        </p:nvSpPr>
        <p:spPr/>
        <p:txBody>
          <a:bodyPr/>
          <a:lstStyle/>
          <a:p>
            <a:fld id="{48849EE4-B54F-4F88-AC87-DB1146046E89}" type="datetimeFigureOut">
              <a:rPr lang="en-GB" smtClean="0"/>
              <a:t>09/12/2023</a:t>
            </a:fld>
            <a:endParaRPr lang="en-GB"/>
          </a:p>
        </p:txBody>
      </p:sp>
      <p:sp>
        <p:nvSpPr>
          <p:cNvPr id="3" name="Footer Placeholder 2">
            <a:extLst>
              <a:ext uri="{FF2B5EF4-FFF2-40B4-BE49-F238E27FC236}">
                <a16:creationId xmlns:a16="http://schemas.microsoft.com/office/drawing/2014/main" id="{C482D71B-DC47-6B84-714D-1BB23C63B7C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288D26D-206D-E508-C19E-FEC8C0D06DE7}"/>
              </a:ext>
            </a:extLst>
          </p:cNvPr>
          <p:cNvSpPr>
            <a:spLocks noGrp="1"/>
          </p:cNvSpPr>
          <p:nvPr>
            <p:ph type="sldNum" sz="quarter" idx="12"/>
          </p:nvPr>
        </p:nvSpPr>
        <p:spPr/>
        <p:txBody>
          <a:bodyPr/>
          <a:lstStyle/>
          <a:p>
            <a:fld id="{873F318A-BB21-48DF-9420-98D57AC18C42}" type="slidenum">
              <a:rPr lang="en-GB" smtClean="0"/>
              <a:t>‹#›</a:t>
            </a:fld>
            <a:endParaRPr lang="en-GB"/>
          </a:p>
        </p:txBody>
      </p:sp>
    </p:spTree>
    <p:extLst>
      <p:ext uri="{BB962C8B-B14F-4D97-AF65-F5344CB8AC3E}">
        <p14:creationId xmlns:p14="http://schemas.microsoft.com/office/powerpoint/2010/main" val="258877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35DEC-BA52-FFEE-8B92-7C0042C5D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C8CF29E-2C16-0F76-CC7C-EA4FFB19BE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46FAC13-9399-68C4-4A06-B97DA426DC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82DB3B-39A2-A6BE-4788-DDA4FBCECA86}"/>
              </a:ext>
            </a:extLst>
          </p:cNvPr>
          <p:cNvSpPr>
            <a:spLocks noGrp="1"/>
          </p:cNvSpPr>
          <p:nvPr>
            <p:ph type="dt" sz="half" idx="10"/>
          </p:nvPr>
        </p:nvSpPr>
        <p:spPr/>
        <p:txBody>
          <a:bodyPr/>
          <a:lstStyle/>
          <a:p>
            <a:fld id="{48849EE4-B54F-4F88-AC87-DB1146046E89}" type="datetimeFigureOut">
              <a:rPr lang="en-GB" smtClean="0"/>
              <a:t>09/12/2023</a:t>
            </a:fld>
            <a:endParaRPr lang="en-GB"/>
          </a:p>
        </p:txBody>
      </p:sp>
      <p:sp>
        <p:nvSpPr>
          <p:cNvPr id="6" name="Footer Placeholder 5">
            <a:extLst>
              <a:ext uri="{FF2B5EF4-FFF2-40B4-BE49-F238E27FC236}">
                <a16:creationId xmlns:a16="http://schemas.microsoft.com/office/drawing/2014/main" id="{05F3F5A0-3261-C2A8-15E9-D5F7950029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1CA623E-2D21-043E-6862-AD46D4C46261}"/>
              </a:ext>
            </a:extLst>
          </p:cNvPr>
          <p:cNvSpPr>
            <a:spLocks noGrp="1"/>
          </p:cNvSpPr>
          <p:nvPr>
            <p:ph type="sldNum" sz="quarter" idx="12"/>
          </p:nvPr>
        </p:nvSpPr>
        <p:spPr/>
        <p:txBody>
          <a:bodyPr/>
          <a:lstStyle/>
          <a:p>
            <a:fld id="{873F318A-BB21-48DF-9420-98D57AC18C42}" type="slidenum">
              <a:rPr lang="en-GB" smtClean="0"/>
              <a:t>‹#›</a:t>
            </a:fld>
            <a:endParaRPr lang="en-GB"/>
          </a:p>
        </p:txBody>
      </p:sp>
    </p:spTree>
    <p:extLst>
      <p:ext uri="{BB962C8B-B14F-4D97-AF65-F5344CB8AC3E}">
        <p14:creationId xmlns:p14="http://schemas.microsoft.com/office/powerpoint/2010/main" val="294093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C496-5EA6-47A8-C967-DF7C81354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7A22131-9962-4E09-AD8E-13C3A6D5D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9E9B55C-0B4A-5A0D-1ED8-1EC2FAE51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B70AEB-AEA3-5092-C607-B2698904158A}"/>
              </a:ext>
            </a:extLst>
          </p:cNvPr>
          <p:cNvSpPr>
            <a:spLocks noGrp="1"/>
          </p:cNvSpPr>
          <p:nvPr>
            <p:ph type="dt" sz="half" idx="10"/>
          </p:nvPr>
        </p:nvSpPr>
        <p:spPr/>
        <p:txBody>
          <a:bodyPr/>
          <a:lstStyle/>
          <a:p>
            <a:fld id="{48849EE4-B54F-4F88-AC87-DB1146046E89}" type="datetimeFigureOut">
              <a:rPr lang="en-GB" smtClean="0"/>
              <a:t>09/12/2023</a:t>
            </a:fld>
            <a:endParaRPr lang="en-GB"/>
          </a:p>
        </p:txBody>
      </p:sp>
      <p:sp>
        <p:nvSpPr>
          <p:cNvPr id="6" name="Footer Placeholder 5">
            <a:extLst>
              <a:ext uri="{FF2B5EF4-FFF2-40B4-BE49-F238E27FC236}">
                <a16:creationId xmlns:a16="http://schemas.microsoft.com/office/drawing/2014/main" id="{473BC52F-4ACC-D65A-2CF9-911558CA4C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64DD66-CB16-FFA9-861B-4188BF193DD4}"/>
              </a:ext>
            </a:extLst>
          </p:cNvPr>
          <p:cNvSpPr>
            <a:spLocks noGrp="1"/>
          </p:cNvSpPr>
          <p:nvPr>
            <p:ph type="sldNum" sz="quarter" idx="12"/>
          </p:nvPr>
        </p:nvSpPr>
        <p:spPr/>
        <p:txBody>
          <a:bodyPr/>
          <a:lstStyle/>
          <a:p>
            <a:fld id="{873F318A-BB21-48DF-9420-98D57AC18C42}" type="slidenum">
              <a:rPr lang="en-GB" smtClean="0"/>
              <a:t>‹#›</a:t>
            </a:fld>
            <a:endParaRPr lang="en-GB"/>
          </a:p>
        </p:txBody>
      </p:sp>
    </p:spTree>
    <p:extLst>
      <p:ext uri="{BB962C8B-B14F-4D97-AF65-F5344CB8AC3E}">
        <p14:creationId xmlns:p14="http://schemas.microsoft.com/office/powerpoint/2010/main" val="879973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BD9BCB-D9E3-13EA-B8BE-E44BDF742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38FDD3-1B5E-D755-0FA5-ECA8938CC2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CE12F7-EB6B-FFF0-F316-33900FB059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849EE4-B54F-4F88-AC87-DB1146046E89}" type="datetimeFigureOut">
              <a:rPr lang="en-GB" smtClean="0"/>
              <a:t>09/12/2023</a:t>
            </a:fld>
            <a:endParaRPr lang="en-GB"/>
          </a:p>
        </p:txBody>
      </p:sp>
      <p:sp>
        <p:nvSpPr>
          <p:cNvPr id="5" name="Footer Placeholder 4">
            <a:extLst>
              <a:ext uri="{FF2B5EF4-FFF2-40B4-BE49-F238E27FC236}">
                <a16:creationId xmlns:a16="http://schemas.microsoft.com/office/drawing/2014/main" id="{CCC96C53-9C6B-BBFC-DAD2-20CB63C60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DB8B1AA-626C-AF71-E55F-A59B9C3AD2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F318A-BB21-48DF-9420-98D57AC18C42}" type="slidenum">
              <a:rPr lang="en-GB" smtClean="0"/>
              <a:t>‹#›</a:t>
            </a:fld>
            <a:endParaRPr lang="en-GB"/>
          </a:p>
        </p:txBody>
      </p:sp>
    </p:spTree>
    <p:extLst>
      <p:ext uri="{BB962C8B-B14F-4D97-AF65-F5344CB8AC3E}">
        <p14:creationId xmlns:p14="http://schemas.microsoft.com/office/powerpoint/2010/main" val="4114373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AB0-B84D-9BA5-2D89-A8E7F4A89FA5}"/>
              </a:ext>
            </a:extLst>
          </p:cNvPr>
          <p:cNvSpPr>
            <a:spLocks noGrp="1"/>
          </p:cNvSpPr>
          <p:nvPr>
            <p:ph type="title"/>
          </p:nvPr>
        </p:nvSpPr>
        <p:spPr>
          <a:xfrm>
            <a:off x="439479" y="108171"/>
            <a:ext cx="9314204" cy="1325563"/>
          </a:xfrm>
        </p:spPr>
        <p:txBody>
          <a:bodyPr>
            <a:normAutofit/>
          </a:bodyPr>
          <a:lstStyle/>
          <a:p>
            <a:r>
              <a:rPr lang="en-US" b="0" dirty="0">
                <a:latin typeface="Arial"/>
                <a:cs typeface="Arial"/>
              </a:rPr>
              <a:t>Skills Bootcamp Classroom Rules</a:t>
            </a:r>
            <a:endParaRPr lang="en-US" b="0" dirty="0"/>
          </a:p>
        </p:txBody>
      </p:sp>
      <p:sp>
        <p:nvSpPr>
          <p:cNvPr id="3" name="TextBox 2">
            <a:extLst>
              <a:ext uri="{FF2B5EF4-FFF2-40B4-BE49-F238E27FC236}">
                <a16:creationId xmlns:a16="http://schemas.microsoft.com/office/drawing/2014/main" id="{1E4BFB08-2FF9-5E20-DBEE-43EA233FADFD}"/>
              </a:ext>
            </a:extLst>
          </p:cNvPr>
          <p:cNvSpPr txBox="1"/>
          <p:nvPr/>
        </p:nvSpPr>
        <p:spPr>
          <a:xfrm>
            <a:off x="249866" y="1295401"/>
            <a:ext cx="105404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endParaRPr lang="en-US" sz="1600" b="1" u="sng" dirty="0">
              <a:cs typeface="Calibri"/>
            </a:endParaRPr>
          </a:p>
          <a:p>
            <a:pPr marL="228600" indent="-228600">
              <a:buAutoNum type="arabicPeriod"/>
            </a:pPr>
            <a:r>
              <a:rPr lang="en-US" sz="1600" b="1" dirty="0">
                <a:cs typeface="Calibri"/>
              </a:rPr>
              <a:t>Be on time:</a:t>
            </a:r>
            <a:r>
              <a:rPr lang="en-US" sz="1600" dirty="0">
                <a:cs typeface="Calibri"/>
              </a:rPr>
              <a:t> Just like in a physical classroom, it's important to be punctual for your online class. Log in to the virtual classroom a few minutes before the class starts.</a:t>
            </a:r>
          </a:p>
          <a:p>
            <a:pPr marL="228600" indent="-228600">
              <a:buAutoNum type="arabicPeriod"/>
            </a:pPr>
            <a:r>
              <a:rPr lang="en-US" sz="1600" b="1" dirty="0">
                <a:cs typeface="Calibri"/>
              </a:rPr>
              <a:t>Turn Cameras on:</a:t>
            </a:r>
            <a:r>
              <a:rPr lang="en-US" sz="1600" dirty="0">
                <a:cs typeface="Calibri"/>
              </a:rPr>
              <a:t> In order to </a:t>
            </a:r>
            <a:r>
              <a:rPr lang="en-US" sz="1600" dirty="0" err="1">
                <a:cs typeface="Calibri"/>
              </a:rPr>
              <a:t>maximise</a:t>
            </a:r>
            <a:r>
              <a:rPr lang="en-US" sz="1600" dirty="0">
                <a:cs typeface="Calibri"/>
              </a:rPr>
              <a:t> your learning studies show that being able to see your peers and your tutor being able to see you can increase motivations and retention, therefore we ask to keep your cameras on. </a:t>
            </a:r>
            <a:endParaRPr lang="en-US" sz="1600">
              <a:cs typeface="Calibri"/>
            </a:endParaRPr>
          </a:p>
          <a:p>
            <a:pPr marL="228600" indent="-228600">
              <a:buAutoNum type="arabicPeriod"/>
            </a:pPr>
            <a:r>
              <a:rPr lang="en-US" sz="1600" b="1" dirty="0">
                <a:cs typeface="Calibri"/>
              </a:rPr>
              <a:t>Attend all classes:</a:t>
            </a:r>
            <a:r>
              <a:rPr lang="en-US" sz="1600" dirty="0">
                <a:cs typeface="Calibri"/>
              </a:rPr>
              <a:t> In order to be successful in your bootcamp studies you need to attend all live sessions, therefore you should </a:t>
            </a:r>
            <a:r>
              <a:rPr lang="en-US" sz="1600" dirty="0" err="1">
                <a:cs typeface="Calibri"/>
              </a:rPr>
              <a:t>prioritise</a:t>
            </a:r>
            <a:r>
              <a:rPr lang="en-US" sz="1600" dirty="0">
                <a:cs typeface="Calibri"/>
              </a:rPr>
              <a:t> and make time for these sessions.  </a:t>
            </a:r>
            <a:endParaRPr lang="en-US" sz="1600">
              <a:cs typeface="Calibri" panose="020F0502020204030204"/>
            </a:endParaRPr>
          </a:p>
          <a:p>
            <a:pPr marL="228600" indent="-228600">
              <a:buAutoNum type="arabicPeriod"/>
            </a:pPr>
            <a:r>
              <a:rPr lang="en-US" sz="1600" b="1" dirty="0">
                <a:cs typeface="Calibri"/>
              </a:rPr>
              <a:t>Avoid distractions:</a:t>
            </a:r>
            <a:r>
              <a:rPr lang="en-US" sz="1600" dirty="0">
                <a:cs typeface="Calibri"/>
              </a:rPr>
              <a:t> Turn off your phone notifications, close any other unnecessary tabs, and focus solely on the class.</a:t>
            </a:r>
          </a:p>
          <a:p>
            <a:pPr marL="228600" indent="-228600">
              <a:buAutoNum type="arabicPeriod"/>
            </a:pPr>
            <a:r>
              <a:rPr lang="en-US" sz="1600" b="1" dirty="0">
                <a:cs typeface="Calibri"/>
              </a:rPr>
              <a:t>Participate actively</a:t>
            </a:r>
            <a:r>
              <a:rPr lang="en-US" sz="1600" dirty="0">
                <a:cs typeface="Calibri"/>
              </a:rPr>
              <a:t>: It's important to be an active participant in the class. Ask questions, answer questions, and participate in discussions.</a:t>
            </a:r>
          </a:p>
          <a:p>
            <a:pPr marL="228600" indent="-228600">
              <a:buAutoNum type="arabicPeriod"/>
            </a:pPr>
            <a:r>
              <a:rPr lang="en-US" sz="1600" b="1" dirty="0">
                <a:cs typeface="Calibri"/>
              </a:rPr>
              <a:t>Use proper language and tone:</a:t>
            </a:r>
            <a:r>
              <a:rPr lang="en-US" sz="1600" dirty="0">
                <a:cs typeface="Calibri"/>
              </a:rPr>
              <a:t> Use respectful language and tone when communicating with your classmates and instructor. Avoid using slang or inappropriate language.</a:t>
            </a:r>
          </a:p>
          <a:p>
            <a:pPr marL="228600" indent="-228600">
              <a:buAutoNum type="arabicPeriod"/>
            </a:pPr>
            <a:r>
              <a:rPr lang="en-US" sz="1600" b="1" dirty="0">
                <a:cs typeface="Calibri"/>
              </a:rPr>
              <a:t>Respect others' opinions</a:t>
            </a:r>
            <a:r>
              <a:rPr lang="en-US" sz="1600" dirty="0">
                <a:cs typeface="Calibri"/>
              </a:rPr>
              <a:t>: Be respectful of others' opinions, even if they differ from your own. Avoid making negative comments or attacking others.</a:t>
            </a:r>
          </a:p>
          <a:p>
            <a:pPr marL="228600" indent="-228600">
              <a:buAutoNum type="arabicPeriod"/>
            </a:pPr>
            <a:r>
              <a:rPr lang="en-US" sz="1600" b="1" dirty="0">
                <a:cs typeface="Calibri"/>
              </a:rPr>
              <a:t>Follow the instructor's guideline</a:t>
            </a:r>
            <a:r>
              <a:rPr lang="en-US" sz="1600" dirty="0">
                <a:cs typeface="Calibri"/>
              </a:rPr>
              <a:t>s: Follow the instructor's guidelines, such as submitting assignments on time. </a:t>
            </a:r>
            <a:endParaRPr lang="en-US" sz="1600">
              <a:cs typeface="Calibri" panose="020F0502020204030204"/>
            </a:endParaRPr>
          </a:p>
          <a:p>
            <a:pPr marL="228600" indent="-228600">
              <a:buAutoNum type="arabicPeriod"/>
            </a:pPr>
            <a:r>
              <a:rPr lang="en-US" sz="1600" b="1" dirty="0">
                <a:cs typeface="Calibri"/>
              </a:rPr>
              <a:t>Be polite:</a:t>
            </a:r>
            <a:r>
              <a:rPr lang="en-US" sz="1600" dirty="0">
                <a:cs typeface="Calibri"/>
              </a:rPr>
              <a:t> Be polite and respectful to everyone in the class, including the instructor, classmates, and guest speakers.</a:t>
            </a:r>
          </a:p>
          <a:p>
            <a:pPr marL="228600" indent="-228600">
              <a:buAutoNum type="arabicPeriod"/>
            </a:pPr>
            <a:r>
              <a:rPr lang="en-US" sz="1600" b="1" dirty="0">
                <a:cs typeface="Calibri"/>
              </a:rPr>
              <a:t>Dress appropriately</a:t>
            </a:r>
            <a:r>
              <a:rPr lang="en-US" sz="1600" dirty="0">
                <a:cs typeface="Calibri"/>
              </a:rPr>
              <a:t>: Even though you are not in a physical classroom, it's important to dress appropriately. Dress as if you were going to a face-to-face class.</a:t>
            </a:r>
          </a:p>
          <a:p>
            <a:pPr marL="228600" indent="-228600">
              <a:buAutoNum type="arabicPeriod"/>
            </a:pPr>
            <a:r>
              <a:rPr lang="en-US" sz="1600" b="1" dirty="0">
                <a:cs typeface="Calibri"/>
              </a:rPr>
              <a:t>Use appropriate technology:</a:t>
            </a:r>
            <a:r>
              <a:rPr lang="en-US" sz="1600" dirty="0">
                <a:cs typeface="Calibri"/>
              </a:rPr>
              <a:t> Ensure that you have the necessary equipment, such as a reliable internet connection, a microphone, and a webcam, and that they are in good working condition.</a:t>
            </a:r>
          </a:p>
          <a:p>
            <a:pPr marL="228600" indent="-228600">
              <a:buAutoNum type="arabicPeriod"/>
            </a:pPr>
            <a:endParaRPr lang="en-US" sz="1600" dirty="0">
              <a:cs typeface="Calibri"/>
            </a:endParaRPr>
          </a:p>
        </p:txBody>
      </p:sp>
    </p:spTree>
    <p:extLst>
      <p:ext uri="{BB962C8B-B14F-4D97-AF65-F5344CB8AC3E}">
        <p14:creationId xmlns:p14="http://schemas.microsoft.com/office/powerpoint/2010/main" val="32053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6"/>
          <p:cNvSpPr txBox="1"/>
          <p:nvPr/>
        </p:nvSpPr>
        <p:spPr>
          <a:xfrm>
            <a:off x="7511753" y="2591572"/>
            <a:ext cx="2052856"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password</a:t>
            </a:r>
            <a:endParaRPr sz="2400" dirty="0"/>
          </a:p>
        </p:txBody>
      </p:sp>
      <p:sp>
        <p:nvSpPr>
          <p:cNvPr id="875" name="Google Shape;875;p36"/>
          <p:cNvSpPr/>
          <p:nvPr/>
        </p:nvSpPr>
        <p:spPr>
          <a:xfrm>
            <a:off x="9666216" y="265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Fish4321</a:t>
            </a:r>
            <a:endParaRPr sz="2400">
              <a:latin typeface="Roboto Mono"/>
              <a:ea typeface="Roboto Mono"/>
              <a:cs typeface="Roboto Mono"/>
              <a:sym typeface="Roboto Mono"/>
            </a:endParaRPr>
          </a:p>
        </p:txBody>
      </p:sp>
      <p:sp>
        <p:nvSpPr>
          <p:cNvPr id="876" name="Google Shape;876;p36"/>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Nested selection: walkthrough</a:t>
            </a:r>
            <a:endParaRPr/>
          </a:p>
        </p:txBody>
      </p:sp>
      <p:graphicFrame>
        <p:nvGraphicFramePr>
          <p:cNvPr id="878" name="Google Shape;878;p36"/>
          <p:cNvGraphicFramePr/>
          <p:nvPr/>
        </p:nvGraphicFramePr>
        <p:xfrm>
          <a:off x="368801" y="1931067"/>
          <a:ext cx="5467566" cy="4991947"/>
        </p:xfrm>
        <a:graphic>
          <a:graphicData uri="http://schemas.openxmlformats.org/drawingml/2006/table">
            <a:tbl>
              <a:tblPr>
                <a:noFill/>
              </a:tblPr>
              <a:tblGrid>
                <a:gridCol w="588633">
                  <a:extLst>
                    <a:ext uri="{9D8B030D-6E8A-4147-A177-3AD203B41FA5}">
                      <a16:colId xmlns:a16="http://schemas.microsoft.com/office/drawing/2014/main" val="20000"/>
                    </a:ext>
                  </a:extLst>
                </a:gridCol>
                <a:gridCol w="4878933">
                  <a:extLst>
                    <a:ext uri="{9D8B030D-6E8A-4147-A177-3AD203B41FA5}">
                      <a16:colId xmlns:a16="http://schemas.microsoft.com/office/drawing/2014/main" val="20001"/>
                    </a:ext>
                  </a:extLst>
                </a:gridCol>
              </a:tblGrid>
              <a:tr h="499194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8</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9</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10</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dirty="0">
                          <a:latin typeface="Roboto Mono"/>
                          <a:ea typeface="Roboto Mono"/>
                          <a:cs typeface="Roboto Mono"/>
                          <a:sym typeface="Roboto Mono"/>
                        </a:rPr>
                        <a:t>print("Username: ")</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username = input()</a:t>
                      </a:r>
                      <a:endParaRPr sz="2400" dirty="0">
                        <a:latin typeface="Roboto Mono"/>
                        <a:ea typeface="Roboto Mono"/>
                        <a:cs typeface="Roboto Mono"/>
                        <a:sym typeface="Roboto Mono"/>
                      </a:endParaRPr>
                    </a:p>
                    <a:p>
                      <a:pPr marL="0" lvl="0" indent="0" algn="l" rtl="0">
                        <a:spcBef>
                          <a:spcPts val="0"/>
                        </a:spcBef>
                        <a:spcAft>
                          <a:spcPts val="0"/>
                        </a:spcAft>
                        <a:buNone/>
                      </a:pP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if username == "Eirini":</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print("Password: ")</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password = input()</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if password == "Fish4321":</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print("Access granted")</a:t>
                      </a:r>
                      <a:endParaRPr sz="2400" dirty="0">
                        <a:latin typeface="Roboto Mono"/>
                        <a:ea typeface="Roboto Mono"/>
                        <a:cs typeface="Roboto Mono"/>
                        <a:sym typeface="Roboto Mono"/>
                      </a:endParaRPr>
                    </a:p>
                    <a:p>
                      <a:pPr marL="0" lvl="0" indent="0" algn="l" rtl="0">
                        <a:spcBef>
                          <a:spcPts val="0"/>
                        </a:spcBef>
                        <a:spcAft>
                          <a:spcPts val="0"/>
                        </a:spcAft>
                        <a:buNone/>
                      </a:pP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print("...program closing")</a:t>
                      </a:r>
                      <a:endParaRPr sz="2400" dirty="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879" name="Google Shape;879;p36"/>
          <p:cNvSpPr txBox="1"/>
          <p:nvPr/>
        </p:nvSpPr>
        <p:spPr>
          <a:xfrm>
            <a:off x="7511753" y="2051572"/>
            <a:ext cx="2045891"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username</a:t>
            </a:r>
            <a:endParaRPr sz="2400" dirty="0"/>
          </a:p>
        </p:txBody>
      </p:sp>
      <p:sp>
        <p:nvSpPr>
          <p:cNvPr id="880" name="Google Shape;880;p36"/>
          <p:cNvSpPr/>
          <p:nvPr/>
        </p:nvSpPr>
        <p:spPr>
          <a:xfrm>
            <a:off x="9659249" y="211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p:txBody>
      </p:sp>
      <p:sp>
        <p:nvSpPr>
          <p:cNvPr id="881" name="Google Shape;881;p36"/>
          <p:cNvSpPr txBox="1"/>
          <p:nvPr/>
        </p:nvSpPr>
        <p:spPr>
          <a:xfrm>
            <a:off x="7924751" y="15585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882" name="Google Shape;882;p36"/>
          <p:cNvSpPr txBox="1"/>
          <p:nvPr/>
        </p:nvSpPr>
        <p:spPr>
          <a:xfrm>
            <a:off x="7924751" y="35536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883" name="Google Shape;883;p36"/>
          <p:cNvSpPr txBox="1"/>
          <p:nvPr/>
        </p:nvSpPr>
        <p:spPr>
          <a:xfrm>
            <a:off x="7924833" y="4038067"/>
            <a:ext cx="3838800" cy="23576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Username:</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Password:</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Fish4321</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Access granted</a:t>
            </a:r>
            <a:endParaRPr sz="2400">
              <a:latin typeface="Roboto Mono"/>
              <a:ea typeface="Roboto Mono"/>
              <a:cs typeface="Roboto Mono"/>
              <a:sym typeface="Roboto Mono"/>
            </a:endParaRPr>
          </a:p>
        </p:txBody>
      </p:sp>
      <p:grpSp>
        <p:nvGrpSpPr>
          <p:cNvPr id="884" name="Google Shape;884;p36"/>
          <p:cNvGrpSpPr/>
          <p:nvPr/>
        </p:nvGrpSpPr>
        <p:grpSpPr>
          <a:xfrm>
            <a:off x="6032585" y="1579125"/>
            <a:ext cx="1375617" cy="3458441"/>
            <a:chOff x="4524438" y="1184343"/>
            <a:chExt cx="1031713" cy="2593831"/>
          </a:xfrm>
        </p:grpSpPr>
        <p:sp>
          <p:nvSpPr>
            <p:cNvPr id="885" name="Google Shape;885;p36"/>
            <p:cNvSpPr/>
            <p:nvPr/>
          </p:nvSpPr>
          <p:spPr>
            <a:xfrm>
              <a:off x="4625238" y="3512071"/>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86" name="Google Shape;886;p36"/>
            <p:cNvSpPr/>
            <p:nvPr/>
          </p:nvSpPr>
          <p:spPr>
            <a:xfrm>
              <a:off x="4524763" y="214825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87" name="Google Shape;887;p36"/>
            <p:cNvCxnSpPr>
              <a:stCxn id="886" idx="2"/>
            </p:cNvCxnSpPr>
            <p:nvPr/>
          </p:nvCxnSpPr>
          <p:spPr>
            <a:xfrm rot="-5400000" flipH="1">
              <a:off x="3919188" y="3053525"/>
              <a:ext cx="1448700" cy="600"/>
            </a:xfrm>
            <a:prstGeom prst="curvedConnector3">
              <a:avLst>
                <a:gd name="adj1" fmla="val 50000"/>
              </a:avLst>
            </a:prstGeom>
            <a:noFill/>
            <a:ln w="9525" cap="flat" cmpd="sng">
              <a:solidFill>
                <a:srgbClr val="5B5BA5"/>
              </a:solidFill>
              <a:prstDash val="solid"/>
              <a:round/>
              <a:headEnd type="none" w="med" len="med"/>
              <a:tailEnd type="stealth" w="med" len="med"/>
            </a:ln>
          </p:spPr>
        </p:cxnSp>
        <p:cxnSp>
          <p:nvCxnSpPr>
            <p:cNvPr id="888" name="Google Shape;888;p36"/>
            <p:cNvCxnSpPr>
              <a:stCxn id="889" idx="4"/>
              <a:endCxn id="890" idx="0"/>
            </p:cNvCxnSpPr>
            <p:nvPr/>
          </p:nvCxnSpPr>
          <p:spPr>
            <a:xfrm rot="-5400000" flipH="1">
              <a:off x="4560588" y="1495593"/>
              <a:ext cx="165900" cy="600"/>
            </a:xfrm>
            <a:prstGeom prst="curvedConnector3">
              <a:avLst>
                <a:gd name="adj1" fmla="val 49977"/>
              </a:avLst>
            </a:prstGeom>
            <a:noFill/>
            <a:ln w="9525" cap="flat" cmpd="sng">
              <a:solidFill>
                <a:srgbClr val="5B5BA5"/>
              </a:solidFill>
              <a:prstDash val="solid"/>
              <a:round/>
              <a:headEnd type="none" w="med" len="med"/>
              <a:tailEnd type="none" w="med" len="med"/>
            </a:ln>
          </p:spPr>
        </p:cxnSp>
        <p:sp>
          <p:nvSpPr>
            <p:cNvPr id="889" name="Google Shape;889;p36"/>
            <p:cNvSpPr/>
            <p:nvPr/>
          </p:nvSpPr>
          <p:spPr>
            <a:xfrm>
              <a:off x="4625238" y="137694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91" name="Google Shape;891;p36"/>
            <p:cNvCxnSpPr>
              <a:endCxn id="889" idx="0"/>
            </p:cNvCxnSpPr>
            <p:nvPr/>
          </p:nvCxnSpPr>
          <p:spPr>
            <a:xfrm rot="-5400000" flipH="1">
              <a:off x="4546638" y="1280343"/>
              <a:ext cx="192600" cy="600"/>
            </a:xfrm>
            <a:prstGeom prst="curvedConnector3">
              <a:avLst>
                <a:gd name="adj1" fmla="val 50000"/>
              </a:avLst>
            </a:prstGeom>
            <a:noFill/>
            <a:ln w="9525" cap="flat" cmpd="sng">
              <a:solidFill>
                <a:srgbClr val="5B5BA5"/>
              </a:solidFill>
              <a:prstDash val="solid"/>
              <a:round/>
              <a:headEnd type="none" w="med" len="med"/>
              <a:tailEnd type="stealth" w="med" len="med"/>
            </a:ln>
          </p:spPr>
        </p:cxnSp>
        <p:sp>
          <p:nvSpPr>
            <p:cNvPr id="892" name="Google Shape;892;p36"/>
            <p:cNvSpPr/>
            <p:nvPr/>
          </p:nvSpPr>
          <p:spPr>
            <a:xfrm>
              <a:off x="4909828" y="3041758"/>
              <a:ext cx="237000" cy="97500"/>
            </a:xfrm>
            <a:prstGeom prst="rect">
              <a:avLst/>
            </a:prstGeom>
            <a:noFill/>
            <a:ln>
              <a:noFill/>
            </a:ln>
          </p:spPr>
          <p:txBody>
            <a:bodyPr spcFirstLastPara="1" wrap="square" lIns="121900" tIns="121900" rIns="121900" bIns="121900" anchor="ctr" anchorCtr="0">
              <a:noAutofit/>
            </a:bodyPr>
            <a:lstStyle/>
            <a:p>
              <a:endParaRPr sz="2400"/>
            </a:p>
          </p:txBody>
        </p:sp>
        <p:sp>
          <p:nvSpPr>
            <p:cNvPr id="893" name="Google Shape;893;p36"/>
            <p:cNvSpPr/>
            <p:nvPr/>
          </p:nvSpPr>
          <p:spPr>
            <a:xfrm>
              <a:off x="4909838" y="285342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94" name="Google Shape;894;p36"/>
            <p:cNvSpPr/>
            <p:nvPr/>
          </p:nvSpPr>
          <p:spPr>
            <a:xfrm>
              <a:off x="5319150" y="3057840"/>
              <a:ext cx="237000" cy="143400"/>
            </a:xfrm>
            <a:prstGeom prst="rect">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95" name="Google Shape;895;p36"/>
            <p:cNvCxnSpPr>
              <a:stCxn id="886" idx="3"/>
            </p:cNvCxnSpPr>
            <p:nvPr/>
          </p:nvCxnSpPr>
          <p:spPr>
            <a:xfrm>
              <a:off x="4761713" y="2238862"/>
              <a:ext cx="272100" cy="0"/>
            </a:xfrm>
            <a:prstGeom prst="straightConnector1">
              <a:avLst/>
            </a:prstGeom>
            <a:noFill/>
            <a:ln w="9525" cap="flat" cmpd="sng">
              <a:solidFill>
                <a:schemeClr val="dk1"/>
              </a:solidFill>
              <a:prstDash val="solid"/>
              <a:round/>
              <a:headEnd type="none" w="med" len="med"/>
              <a:tailEnd type="none" w="med" len="med"/>
            </a:ln>
          </p:spPr>
        </p:cxnSp>
        <p:cxnSp>
          <p:nvCxnSpPr>
            <p:cNvPr id="896" name="Google Shape;896;p36"/>
            <p:cNvCxnSpPr>
              <a:stCxn id="893" idx="2"/>
              <a:endCxn id="897" idx="0"/>
            </p:cNvCxnSpPr>
            <p:nvPr/>
          </p:nvCxnSpPr>
          <p:spPr>
            <a:xfrm>
              <a:off x="5028313" y="3034645"/>
              <a:ext cx="0" cy="258000"/>
            </a:xfrm>
            <a:prstGeom prst="straightConnector1">
              <a:avLst/>
            </a:prstGeom>
            <a:noFill/>
            <a:ln w="9525" cap="flat" cmpd="sng">
              <a:solidFill>
                <a:schemeClr val="dk1"/>
              </a:solidFill>
              <a:prstDash val="solid"/>
              <a:round/>
              <a:headEnd type="none" w="med" len="med"/>
              <a:tailEnd type="none" w="med" len="med"/>
            </a:ln>
          </p:spPr>
        </p:cxnSp>
        <p:sp>
          <p:nvSpPr>
            <p:cNvPr id="898" name="Google Shape;898;p36"/>
            <p:cNvSpPr/>
            <p:nvPr/>
          </p:nvSpPr>
          <p:spPr>
            <a:xfrm>
              <a:off x="4909825" y="2412035"/>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99" name="Google Shape;899;p36"/>
            <p:cNvCxnSpPr>
              <a:stCxn id="898" idx="0"/>
            </p:cNvCxnSpPr>
            <p:nvPr/>
          </p:nvCxnSpPr>
          <p:spPr>
            <a:xfrm rot="10800000">
              <a:off x="5028325" y="2238935"/>
              <a:ext cx="0" cy="173100"/>
            </a:xfrm>
            <a:prstGeom prst="straightConnector1">
              <a:avLst/>
            </a:prstGeom>
            <a:noFill/>
            <a:ln w="9525" cap="flat" cmpd="sng">
              <a:solidFill>
                <a:schemeClr val="dk1"/>
              </a:solidFill>
              <a:prstDash val="solid"/>
              <a:round/>
              <a:headEnd type="none" w="med" len="med"/>
              <a:tailEnd type="none" w="med" len="med"/>
            </a:ln>
          </p:spPr>
        </p:cxnSp>
        <p:cxnSp>
          <p:nvCxnSpPr>
            <p:cNvPr id="900" name="Google Shape;900;p36"/>
            <p:cNvCxnSpPr>
              <a:stCxn id="893" idx="3"/>
              <a:endCxn id="894" idx="0"/>
            </p:cNvCxnSpPr>
            <p:nvPr/>
          </p:nvCxnSpPr>
          <p:spPr>
            <a:xfrm>
              <a:off x="5146788" y="2944032"/>
              <a:ext cx="291000" cy="113700"/>
            </a:xfrm>
            <a:prstGeom prst="bentConnector2">
              <a:avLst/>
            </a:prstGeom>
            <a:noFill/>
            <a:ln w="9525" cap="flat" cmpd="sng">
              <a:solidFill>
                <a:schemeClr val="dk1"/>
              </a:solidFill>
              <a:prstDash val="solid"/>
              <a:round/>
              <a:headEnd type="none" w="med" len="med"/>
              <a:tailEnd type="none" w="med" len="med"/>
            </a:ln>
          </p:spPr>
        </p:cxnSp>
        <p:sp>
          <p:nvSpPr>
            <p:cNvPr id="897" name="Google Shape;897;p36"/>
            <p:cNvSpPr/>
            <p:nvPr/>
          </p:nvSpPr>
          <p:spPr>
            <a:xfrm>
              <a:off x="5010325" y="329252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90" name="Google Shape;890;p36"/>
            <p:cNvSpPr/>
            <p:nvPr/>
          </p:nvSpPr>
          <p:spPr>
            <a:xfrm>
              <a:off x="4524450" y="1578766"/>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01" name="Google Shape;901;p36"/>
            <p:cNvSpPr/>
            <p:nvPr/>
          </p:nvSpPr>
          <p:spPr>
            <a:xfrm>
              <a:off x="4524438" y="1790754"/>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902" name="Google Shape;902;p36"/>
            <p:cNvCxnSpPr>
              <a:stCxn id="890" idx="2"/>
              <a:endCxn id="901" idx="0"/>
            </p:cNvCxnSpPr>
            <p:nvPr/>
          </p:nvCxnSpPr>
          <p:spPr>
            <a:xfrm>
              <a:off x="4642950" y="1722166"/>
              <a:ext cx="0" cy="68700"/>
            </a:xfrm>
            <a:prstGeom prst="straightConnector1">
              <a:avLst/>
            </a:prstGeom>
            <a:noFill/>
            <a:ln w="9525" cap="flat" cmpd="sng">
              <a:solidFill>
                <a:srgbClr val="5B5BA5"/>
              </a:solidFill>
              <a:prstDash val="solid"/>
              <a:round/>
              <a:headEnd type="none" w="med" len="med"/>
              <a:tailEnd type="none" w="med" len="med"/>
            </a:ln>
          </p:spPr>
        </p:cxnSp>
        <p:cxnSp>
          <p:nvCxnSpPr>
            <p:cNvPr id="903" name="Google Shape;903;p36"/>
            <p:cNvCxnSpPr>
              <a:stCxn id="901" idx="2"/>
              <a:endCxn id="886" idx="0"/>
            </p:cNvCxnSpPr>
            <p:nvPr/>
          </p:nvCxnSpPr>
          <p:spPr>
            <a:xfrm>
              <a:off x="4642938" y="1934154"/>
              <a:ext cx="300" cy="214200"/>
            </a:xfrm>
            <a:prstGeom prst="straightConnector1">
              <a:avLst/>
            </a:prstGeom>
            <a:noFill/>
            <a:ln w="9525" cap="flat" cmpd="sng">
              <a:solidFill>
                <a:srgbClr val="5B5BA5"/>
              </a:solidFill>
              <a:prstDash val="solid"/>
              <a:round/>
              <a:headEnd type="none" w="med" len="med"/>
              <a:tailEnd type="none" w="med" len="med"/>
            </a:ln>
          </p:spPr>
        </p:cxnSp>
        <p:sp>
          <p:nvSpPr>
            <p:cNvPr id="904" name="Google Shape;904;p36"/>
            <p:cNvSpPr/>
            <p:nvPr/>
          </p:nvSpPr>
          <p:spPr>
            <a:xfrm>
              <a:off x="4909825" y="263611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905" name="Google Shape;905;p36"/>
            <p:cNvCxnSpPr>
              <a:stCxn id="898" idx="2"/>
              <a:endCxn id="904" idx="0"/>
            </p:cNvCxnSpPr>
            <p:nvPr/>
          </p:nvCxnSpPr>
          <p:spPr>
            <a:xfrm>
              <a:off x="5028325" y="2555435"/>
              <a:ext cx="0" cy="80700"/>
            </a:xfrm>
            <a:prstGeom prst="straightConnector1">
              <a:avLst/>
            </a:prstGeom>
            <a:noFill/>
            <a:ln w="9525" cap="flat" cmpd="sng">
              <a:solidFill>
                <a:schemeClr val="dk1"/>
              </a:solidFill>
              <a:prstDash val="solid"/>
              <a:round/>
              <a:headEnd type="none" w="med" len="med"/>
              <a:tailEnd type="none" w="med" len="med"/>
            </a:ln>
          </p:spPr>
        </p:cxnSp>
        <p:cxnSp>
          <p:nvCxnSpPr>
            <p:cNvPr id="906" name="Google Shape;906;p36"/>
            <p:cNvCxnSpPr>
              <a:stCxn id="904" idx="2"/>
              <a:endCxn id="893" idx="0"/>
            </p:cNvCxnSpPr>
            <p:nvPr/>
          </p:nvCxnSpPr>
          <p:spPr>
            <a:xfrm>
              <a:off x="5028325" y="2779510"/>
              <a:ext cx="0" cy="73800"/>
            </a:xfrm>
            <a:prstGeom prst="straightConnector1">
              <a:avLst/>
            </a:prstGeom>
            <a:noFill/>
            <a:ln w="9525" cap="flat" cmpd="sng">
              <a:solidFill>
                <a:schemeClr val="dk1"/>
              </a:solidFill>
              <a:prstDash val="solid"/>
              <a:round/>
              <a:headEnd type="none" w="med" len="med"/>
              <a:tailEnd type="none" w="med" len="med"/>
            </a:ln>
          </p:spPr>
        </p:cxnSp>
        <p:cxnSp>
          <p:nvCxnSpPr>
            <p:cNvPr id="907" name="Google Shape;907;p36"/>
            <p:cNvCxnSpPr>
              <a:stCxn id="885" idx="6"/>
              <a:endCxn id="897" idx="4"/>
            </p:cNvCxnSpPr>
            <p:nvPr/>
          </p:nvCxnSpPr>
          <p:spPr>
            <a:xfrm rot="10800000" flipH="1">
              <a:off x="4661238" y="3328471"/>
              <a:ext cx="367200" cy="201600"/>
            </a:xfrm>
            <a:prstGeom prst="bentConnector2">
              <a:avLst/>
            </a:prstGeom>
            <a:noFill/>
            <a:ln w="9525" cap="flat" cmpd="sng">
              <a:solidFill>
                <a:schemeClr val="dk1"/>
              </a:solidFill>
              <a:prstDash val="solid"/>
              <a:round/>
              <a:headEnd type="none" w="med" len="med"/>
              <a:tailEnd type="none" w="med" len="med"/>
            </a:ln>
          </p:spPr>
        </p:cxnSp>
        <p:cxnSp>
          <p:nvCxnSpPr>
            <p:cNvPr id="908" name="Google Shape;908;p36"/>
            <p:cNvCxnSpPr>
              <a:stCxn id="894" idx="2"/>
              <a:endCxn id="897" idx="6"/>
            </p:cNvCxnSpPr>
            <p:nvPr/>
          </p:nvCxnSpPr>
          <p:spPr>
            <a:xfrm rot="5400000">
              <a:off x="5187450" y="3060240"/>
              <a:ext cx="109200" cy="391200"/>
            </a:xfrm>
            <a:prstGeom prst="bentConnector2">
              <a:avLst/>
            </a:prstGeom>
            <a:noFill/>
            <a:ln w="9525" cap="flat" cmpd="sng">
              <a:solidFill>
                <a:schemeClr val="dk1"/>
              </a:solidFill>
              <a:prstDash val="solid"/>
              <a:round/>
              <a:headEnd type="none" w="med" len="med"/>
              <a:tailEnd type="none" w="med" len="med"/>
            </a:ln>
          </p:spPr>
        </p:cxnSp>
      </p:grpSp>
      <p:sp>
        <p:nvSpPr>
          <p:cNvPr id="909" name="Google Shape;909;p36"/>
          <p:cNvSpPr/>
          <p:nvPr/>
        </p:nvSpPr>
        <p:spPr>
          <a:xfrm>
            <a:off x="6032600" y="5037553"/>
            <a:ext cx="316000" cy="1912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10" name="Google Shape;910;p36"/>
          <p:cNvSpPr/>
          <p:nvPr/>
        </p:nvSpPr>
        <p:spPr>
          <a:xfrm>
            <a:off x="1093862" y="5037553"/>
            <a:ext cx="3913974" cy="824862"/>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7"/>
          <p:cNvSpPr txBox="1"/>
          <p:nvPr/>
        </p:nvSpPr>
        <p:spPr>
          <a:xfrm>
            <a:off x="7735809" y="2591572"/>
            <a:ext cx="1828800"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password</a:t>
            </a:r>
            <a:endParaRPr sz="2400" dirty="0"/>
          </a:p>
        </p:txBody>
      </p:sp>
      <p:sp>
        <p:nvSpPr>
          <p:cNvPr id="916" name="Google Shape;916;p37"/>
          <p:cNvSpPr/>
          <p:nvPr/>
        </p:nvSpPr>
        <p:spPr>
          <a:xfrm>
            <a:off x="9666216" y="265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Fish4321</a:t>
            </a:r>
            <a:endParaRPr sz="2400">
              <a:latin typeface="Roboto Mono"/>
              <a:ea typeface="Roboto Mono"/>
              <a:cs typeface="Roboto Mono"/>
              <a:sym typeface="Roboto Mono"/>
            </a:endParaRPr>
          </a:p>
        </p:txBody>
      </p:sp>
      <p:sp>
        <p:nvSpPr>
          <p:cNvPr id="917" name="Google Shape;917;p37"/>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Nested selection: walkthrough</a:t>
            </a:r>
            <a:endParaRPr/>
          </a:p>
        </p:txBody>
      </p:sp>
      <p:graphicFrame>
        <p:nvGraphicFramePr>
          <p:cNvPr id="919" name="Google Shape;919;p37"/>
          <p:cNvGraphicFramePr/>
          <p:nvPr/>
        </p:nvGraphicFramePr>
        <p:xfrm>
          <a:off x="368801" y="1931067"/>
          <a:ext cx="5467566" cy="4991947"/>
        </p:xfrm>
        <a:graphic>
          <a:graphicData uri="http://schemas.openxmlformats.org/drawingml/2006/table">
            <a:tbl>
              <a:tblPr>
                <a:noFill/>
              </a:tblPr>
              <a:tblGrid>
                <a:gridCol w="588633">
                  <a:extLst>
                    <a:ext uri="{9D8B030D-6E8A-4147-A177-3AD203B41FA5}">
                      <a16:colId xmlns:a16="http://schemas.microsoft.com/office/drawing/2014/main" val="20000"/>
                    </a:ext>
                  </a:extLst>
                </a:gridCol>
                <a:gridCol w="4878933">
                  <a:extLst>
                    <a:ext uri="{9D8B030D-6E8A-4147-A177-3AD203B41FA5}">
                      <a16:colId xmlns:a16="http://schemas.microsoft.com/office/drawing/2014/main" val="20001"/>
                    </a:ext>
                  </a:extLst>
                </a:gridCol>
              </a:tblGrid>
              <a:tr h="499194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8</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9</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10</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dirty="0">
                          <a:latin typeface="Roboto Mono"/>
                          <a:ea typeface="Roboto Mono"/>
                          <a:cs typeface="Roboto Mono"/>
                          <a:sym typeface="Roboto Mono"/>
                        </a:rPr>
                        <a:t>print("Username: ")</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username = input()</a:t>
                      </a:r>
                      <a:endParaRPr sz="2400" dirty="0">
                        <a:latin typeface="Roboto Mono"/>
                        <a:ea typeface="Roboto Mono"/>
                        <a:cs typeface="Roboto Mono"/>
                        <a:sym typeface="Roboto Mono"/>
                      </a:endParaRPr>
                    </a:p>
                    <a:p>
                      <a:pPr marL="0" lvl="0" indent="0" algn="l" rtl="0">
                        <a:spcBef>
                          <a:spcPts val="0"/>
                        </a:spcBef>
                        <a:spcAft>
                          <a:spcPts val="0"/>
                        </a:spcAft>
                        <a:buNone/>
                      </a:pP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if username == "Eirini":</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print("Password: ")</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password = input()</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if password == "Fish4321":</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print("Access granted")</a:t>
                      </a:r>
                      <a:endParaRPr sz="2400" dirty="0">
                        <a:latin typeface="Roboto Mono"/>
                        <a:ea typeface="Roboto Mono"/>
                        <a:cs typeface="Roboto Mono"/>
                        <a:sym typeface="Roboto Mono"/>
                      </a:endParaRPr>
                    </a:p>
                    <a:p>
                      <a:pPr marL="0" lvl="0" indent="0" algn="l" rtl="0">
                        <a:spcBef>
                          <a:spcPts val="0"/>
                        </a:spcBef>
                        <a:spcAft>
                          <a:spcPts val="0"/>
                        </a:spcAft>
                        <a:buNone/>
                      </a:pP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print("...program closing")</a:t>
                      </a:r>
                      <a:endParaRPr sz="2400" dirty="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920" name="Google Shape;920;p37"/>
          <p:cNvSpPr txBox="1"/>
          <p:nvPr/>
        </p:nvSpPr>
        <p:spPr>
          <a:xfrm>
            <a:off x="7408201" y="2051572"/>
            <a:ext cx="2149443"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username</a:t>
            </a:r>
            <a:endParaRPr sz="2400" dirty="0"/>
          </a:p>
        </p:txBody>
      </p:sp>
      <p:sp>
        <p:nvSpPr>
          <p:cNvPr id="921" name="Google Shape;921;p37"/>
          <p:cNvSpPr/>
          <p:nvPr/>
        </p:nvSpPr>
        <p:spPr>
          <a:xfrm>
            <a:off x="9659249" y="211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p:txBody>
      </p:sp>
      <p:sp>
        <p:nvSpPr>
          <p:cNvPr id="922" name="Google Shape;922;p37"/>
          <p:cNvSpPr txBox="1"/>
          <p:nvPr/>
        </p:nvSpPr>
        <p:spPr>
          <a:xfrm>
            <a:off x="7924751" y="15585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923" name="Google Shape;923;p37"/>
          <p:cNvSpPr txBox="1"/>
          <p:nvPr/>
        </p:nvSpPr>
        <p:spPr>
          <a:xfrm>
            <a:off x="7924751" y="342762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dirty="0">
                <a:solidFill>
                  <a:srgbClr val="FFFFFF"/>
                </a:solidFill>
                <a:highlight>
                  <a:srgbClr val="5B5BA5"/>
                </a:highlight>
                <a:latin typeface="Quicksand"/>
                <a:ea typeface="Quicksand"/>
                <a:cs typeface="Quicksand"/>
                <a:sym typeface="Quicksand"/>
              </a:rPr>
              <a:t> Input/output </a:t>
            </a:r>
            <a:r>
              <a:rPr lang="en-GB" sz="2400" dirty="0">
                <a:solidFill>
                  <a:srgbClr val="FFFFFF"/>
                </a:solidFill>
                <a:latin typeface="Quicksand"/>
                <a:ea typeface="Quicksand"/>
                <a:cs typeface="Quicksand"/>
                <a:sym typeface="Quicksand"/>
              </a:rPr>
              <a:t>.</a:t>
            </a:r>
            <a:r>
              <a:rPr lang="en-GB" sz="2400" dirty="0">
                <a:solidFill>
                  <a:srgbClr val="5B5BA5"/>
                </a:solidFill>
                <a:latin typeface="Quicksand"/>
                <a:ea typeface="Quicksand"/>
                <a:cs typeface="Quicksand"/>
                <a:sym typeface="Quicksand"/>
              </a:rPr>
              <a:t> </a:t>
            </a:r>
            <a:endParaRPr sz="2400" dirty="0">
              <a:solidFill>
                <a:srgbClr val="5B5BA5"/>
              </a:solidFill>
              <a:latin typeface="Quicksand"/>
              <a:ea typeface="Quicksand"/>
              <a:cs typeface="Quicksand"/>
              <a:sym typeface="Quicksand"/>
            </a:endParaRPr>
          </a:p>
        </p:txBody>
      </p:sp>
      <p:sp>
        <p:nvSpPr>
          <p:cNvPr id="924" name="Google Shape;924;p37"/>
          <p:cNvSpPr txBox="1"/>
          <p:nvPr/>
        </p:nvSpPr>
        <p:spPr>
          <a:xfrm>
            <a:off x="7949816" y="3858753"/>
            <a:ext cx="3838800" cy="23576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Username:</a:t>
            </a: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Eirini</a:t>
            </a: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Password:</a:t>
            </a: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Fish4321</a:t>
            </a: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Access granted</a:t>
            </a: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...program closing</a:t>
            </a: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&gt;&gt;&gt;</a:t>
            </a:r>
            <a:endParaRPr sz="2400" dirty="0">
              <a:latin typeface="Roboto Mono"/>
              <a:ea typeface="Roboto Mono"/>
              <a:cs typeface="Roboto Mono"/>
              <a:sym typeface="Roboto Mono"/>
            </a:endParaRPr>
          </a:p>
        </p:txBody>
      </p:sp>
      <p:grpSp>
        <p:nvGrpSpPr>
          <p:cNvPr id="925" name="Google Shape;925;p37"/>
          <p:cNvGrpSpPr/>
          <p:nvPr/>
        </p:nvGrpSpPr>
        <p:grpSpPr>
          <a:xfrm>
            <a:off x="6032585" y="1579125"/>
            <a:ext cx="1375617" cy="3458441"/>
            <a:chOff x="4524438" y="1184343"/>
            <a:chExt cx="1031713" cy="2593831"/>
          </a:xfrm>
        </p:grpSpPr>
        <p:sp>
          <p:nvSpPr>
            <p:cNvPr id="926" name="Google Shape;926;p37"/>
            <p:cNvSpPr/>
            <p:nvPr/>
          </p:nvSpPr>
          <p:spPr>
            <a:xfrm>
              <a:off x="4625238" y="3512071"/>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27" name="Google Shape;927;p37"/>
            <p:cNvSpPr/>
            <p:nvPr/>
          </p:nvSpPr>
          <p:spPr>
            <a:xfrm>
              <a:off x="4524763" y="214825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928" name="Google Shape;928;p37"/>
            <p:cNvCxnSpPr>
              <a:stCxn id="927" idx="2"/>
            </p:cNvCxnSpPr>
            <p:nvPr/>
          </p:nvCxnSpPr>
          <p:spPr>
            <a:xfrm rot="-5400000" flipH="1">
              <a:off x="3919188" y="3053525"/>
              <a:ext cx="1448700" cy="600"/>
            </a:xfrm>
            <a:prstGeom prst="curvedConnector3">
              <a:avLst>
                <a:gd name="adj1" fmla="val 50000"/>
              </a:avLst>
            </a:prstGeom>
            <a:noFill/>
            <a:ln w="9525" cap="flat" cmpd="sng">
              <a:solidFill>
                <a:srgbClr val="5B5BA5"/>
              </a:solidFill>
              <a:prstDash val="solid"/>
              <a:round/>
              <a:headEnd type="none" w="med" len="med"/>
              <a:tailEnd type="stealth" w="med" len="med"/>
            </a:ln>
          </p:spPr>
        </p:cxnSp>
        <p:cxnSp>
          <p:nvCxnSpPr>
            <p:cNvPr id="929" name="Google Shape;929;p37"/>
            <p:cNvCxnSpPr>
              <a:stCxn id="930" idx="4"/>
              <a:endCxn id="931" idx="0"/>
            </p:cNvCxnSpPr>
            <p:nvPr/>
          </p:nvCxnSpPr>
          <p:spPr>
            <a:xfrm rot="-5400000" flipH="1">
              <a:off x="4560588" y="1495593"/>
              <a:ext cx="165900" cy="600"/>
            </a:xfrm>
            <a:prstGeom prst="curvedConnector3">
              <a:avLst>
                <a:gd name="adj1" fmla="val 49977"/>
              </a:avLst>
            </a:prstGeom>
            <a:noFill/>
            <a:ln w="9525" cap="flat" cmpd="sng">
              <a:solidFill>
                <a:srgbClr val="5B5BA5"/>
              </a:solidFill>
              <a:prstDash val="solid"/>
              <a:round/>
              <a:headEnd type="none" w="med" len="med"/>
              <a:tailEnd type="none" w="med" len="med"/>
            </a:ln>
          </p:spPr>
        </p:cxnSp>
        <p:sp>
          <p:nvSpPr>
            <p:cNvPr id="930" name="Google Shape;930;p37"/>
            <p:cNvSpPr/>
            <p:nvPr/>
          </p:nvSpPr>
          <p:spPr>
            <a:xfrm>
              <a:off x="4625238" y="137694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932" name="Google Shape;932;p37"/>
            <p:cNvCxnSpPr>
              <a:endCxn id="930" idx="0"/>
            </p:cNvCxnSpPr>
            <p:nvPr/>
          </p:nvCxnSpPr>
          <p:spPr>
            <a:xfrm rot="-5400000" flipH="1">
              <a:off x="4546638" y="1280343"/>
              <a:ext cx="192600" cy="600"/>
            </a:xfrm>
            <a:prstGeom prst="curvedConnector3">
              <a:avLst>
                <a:gd name="adj1" fmla="val 50000"/>
              </a:avLst>
            </a:prstGeom>
            <a:noFill/>
            <a:ln w="9525" cap="flat" cmpd="sng">
              <a:solidFill>
                <a:srgbClr val="5B5BA5"/>
              </a:solidFill>
              <a:prstDash val="solid"/>
              <a:round/>
              <a:headEnd type="none" w="med" len="med"/>
              <a:tailEnd type="stealth" w="med" len="med"/>
            </a:ln>
          </p:spPr>
        </p:cxnSp>
        <p:sp>
          <p:nvSpPr>
            <p:cNvPr id="933" name="Google Shape;933;p37"/>
            <p:cNvSpPr/>
            <p:nvPr/>
          </p:nvSpPr>
          <p:spPr>
            <a:xfrm>
              <a:off x="4909828" y="3041758"/>
              <a:ext cx="237000" cy="97500"/>
            </a:xfrm>
            <a:prstGeom prst="rect">
              <a:avLst/>
            </a:prstGeom>
            <a:noFill/>
            <a:ln>
              <a:noFill/>
            </a:ln>
          </p:spPr>
          <p:txBody>
            <a:bodyPr spcFirstLastPara="1" wrap="square" lIns="121900" tIns="121900" rIns="121900" bIns="121900" anchor="ctr" anchorCtr="0">
              <a:noAutofit/>
            </a:bodyPr>
            <a:lstStyle/>
            <a:p>
              <a:endParaRPr sz="2400"/>
            </a:p>
          </p:txBody>
        </p:sp>
        <p:sp>
          <p:nvSpPr>
            <p:cNvPr id="934" name="Google Shape;934;p37"/>
            <p:cNvSpPr/>
            <p:nvPr/>
          </p:nvSpPr>
          <p:spPr>
            <a:xfrm>
              <a:off x="4909838" y="285342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35" name="Google Shape;935;p37"/>
            <p:cNvSpPr/>
            <p:nvPr/>
          </p:nvSpPr>
          <p:spPr>
            <a:xfrm>
              <a:off x="5319150" y="305784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936" name="Google Shape;936;p37"/>
            <p:cNvCxnSpPr>
              <a:stCxn id="927" idx="3"/>
            </p:cNvCxnSpPr>
            <p:nvPr/>
          </p:nvCxnSpPr>
          <p:spPr>
            <a:xfrm>
              <a:off x="4761713" y="2238862"/>
              <a:ext cx="272100" cy="0"/>
            </a:xfrm>
            <a:prstGeom prst="straightConnector1">
              <a:avLst/>
            </a:prstGeom>
            <a:noFill/>
            <a:ln w="9525" cap="flat" cmpd="sng">
              <a:solidFill>
                <a:schemeClr val="dk1"/>
              </a:solidFill>
              <a:prstDash val="solid"/>
              <a:round/>
              <a:headEnd type="none" w="med" len="med"/>
              <a:tailEnd type="none" w="med" len="med"/>
            </a:ln>
          </p:spPr>
        </p:cxnSp>
        <p:cxnSp>
          <p:nvCxnSpPr>
            <p:cNvPr id="937" name="Google Shape;937;p37"/>
            <p:cNvCxnSpPr>
              <a:stCxn id="934" idx="2"/>
              <a:endCxn id="938" idx="0"/>
            </p:cNvCxnSpPr>
            <p:nvPr/>
          </p:nvCxnSpPr>
          <p:spPr>
            <a:xfrm>
              <a:off x="5028313" y="3034645"/>
              <a:ext cx="0" cy="258000"/>
            </a:xfrm>
            <a:prstGeom prst="straightConnector1">
              <a:avLst/>
            </a:prstGeom>
            <a:noFill/>
            <a:ln w="9525" cap="flat" cmpd="sng">
              <a:solidFill>
                <a:schemeClr val="dk1"/>
              </a:solidFill>
              <a:prstDash val="solid"/>
              <a:round/>
              <a:headEnd type="none" w="med" len="med"/>
              <a:tailEnd type="none" w="med" len="med"/>
            </a:ln>
          </p:spPr>
        </p:cxnSp>
        <p:sp>
          <p:nvSpPr>
            <p:cNvPr id="939" name="Google Shape;939;p37"/>
            <p:cNvSpPr/>
            <p:nvPr/>
          </p:nvSpPr>
          <p:spPr>
            <a:xfrm>
              <a:off x="4909825" y="2412035"/>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940" name="Google Shape;940;p37"/>
            <p:cNvCxnSpPr>
              <a:stCxn id="939" idx="0"/>
            </p:cNvCxnSpPr>
            <p:nvPr/>
          </p:nvCxnSpPr>
          <p:spPr>
            <a:xfrm rot="10800000">
              <a:off x="5028325" y="2238935"/>
              <a:ext cx="0" cy="173100"/>
            </a:xfrm>
            <a:prstGeom prst="straightConnector1">
              <a:avLst/>
            </a:prstGeom>
            <a:noFill/>
            <a:ln w="9525" cap="flat" cmpd="sng">
              <a:solidFill>
                <a:schemeClr val="dk1"/>
              </a:solidFill>
              <a:prstDash val="solid"/>
              <a:round/>
              <a:headEnd type="none" w="med" len="med"/>
              <a:tailEnd type="none" w="med" len="med"/>
            </a:ln>
          </p:spPr>
        </p:cxnSp>
        <p:cxnSp>
          <p:nvCxnSpPr>
            <p:cNvPr id="941" name="Google Shape;941;p37"/>
            <p:cNvCxnSpPr>
              <a:stCxn id="934" idx="3"/>
              <a:endCxn id="935" idx="0"/>
            </p:cNvCxnSpPr>
            <p:nvPr/>
          </p:nvCxnSpPr>
          <p:spPr>
            <a:xfrm>
              <a:off x="5146788" y="2944032"/>
              <a:ext cx="291000" cy="113700"/>
            </a:xfrm>
            <a:prstGeom prst="bentConnector2">
              <a:avLst/>
            </a:prstGeom>
            <a:noFill/>
            <a:ln w="9525" cap="flat" cmpd="sng">
              <a:solidFill>
                <a:schemeClr val="dk1"/>
              </a:solidFill>
              <a:prstDash val="solid"/>
              <a:round/>
              <a:headEnd type="none" w="med" len="med"/>
              <a:tailEnd type="none" w="med" len="med"/>
            </a:ln>
          </p:spPr>
        </p:cxnSp>
        <p:sp>
          <p:nvSpPr>
            <p:cNvPr id="938" name="Google Shape;938;p37"/>
            <p:cNvSpPr/>
            <p:nvPr/>
          </p:nvSpPr>
          <p:spPr>
            <a:xfrm>
              <a:off x="5010325" y="329252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31" name="Google Shape;931;p37"/>
            <p:cNvSpPr/>
            <p:nvPr/>
          </p:nvSpPr>
          <p:spPr>
            <a:xfrm>
              <a:off x="4524450" y="1578766"/>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42" name="Google Shape;942;p37"/>
            <p:cNvSpPr/>
            <p:nvPr/>
          </p:nvSpPr>
          <p:spPr>
            <a:xfrm>
              <a:off x="4524438" y="1790754"/>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943" name="Google Shape;943;p37"/>
            <p:cNvCxnSpPr>
              <a:stCxn id="931" idx="2"/>
              <a:endCxn id="942" idx="0"/>
            </p:cNvCxnSpPr>
            <p:nvPr/>
          </p:nvCxnSpPr>
          <p:spPr>
            <a:xfrm>
              <a:off x="4642950" y="1722166"/>
              <a:ext cx="0" cy="68700"/>
            </a:xfrm>
            <a:prstGeom prst="straightConnector1">
              <a:avLst/>
            </a:prstGeom>
            <a:noFill/>
            <a:ln w="9525" cap="flat" cmpd="sng">
              <a:solidFill>
                <a:srgbClr val="5B5BA5"/>
              </a:solidFill>
              <a:prstDash val="solid"/>
              <a:round/>
              <a:headEnd type="none" w="med" len="med"/>
              <a:tailEnd type="none" w="med" len="med"/>
            </a:ln>
          </p:spPr>
        </p:cxnSp>
        <p:cxnSp>
          <p:nvCxnSpPr>
            <p:cNvPr id="944" name="Google Shape;944;p37"/>
            <p:cNvCxnSpPr>
              <a:stCxn id="942" idx="2"/>
              <a:endCxn id="927" idx="0"/>
            </p:cNvCxnSpPr>
            <p:nvPr/>
          </p:nvCxnSpPr>
          <p:spPr>
            <a:xfrm>
              <a:off x="4642938" y="1934154"/>
              <a:ext cx="300" cy="214200"/>
            </a:xfrm>
            <a:prstGeom prst="straightConnector1">
              <a:avLst/>
            </a:prstGeom>
            <a:noFill/>
            <a:ln w="9525" cap="flat" cmpd="sng">
              <a:solidFill>
                <a:srgbClr val="5B5BA5"/>
              </a:solidFill>
              <a:prstDash val="solid"/>
              <a:round/>
              <a:headEnd type="none" w="med" len="med"/>
              <a:tailEnd type="none" w="med" len="med"/>
            </a:ln>
          </p:spPr>
        </p:cxnSp>
        <p:sp>
          <p:nvSpPr>
            <p:cNvPr id="945" name="Google Shape;945;p37"/>
            <p:cNvSpPr/>
            <p:nvPr/>
          </p:nvSpPr>
          <p:spPr>
            <a:xfrm>
              <a:off x="4909825" y="263611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946" name="Google Shape;946;p37"/>
            <p:cNvCxnSpPr>
              <a:stCxn id="939" idx="2"/>
              <a:endCxn id="945" idx="0"/>
            </p:cNvCxnSpPr>
            <p:nvPr/>
          </p:nvCxnSpPr>
          <p:spPr>
            <a:xfrm>
              <a:off x="5028325" y="2555435"/>
              <a:ext cx="0" cy="80700"/>
            </a:xfrm>
            <a:prstGeom prst="straightConnector1">
              <a:avLst/>
            </a:prstGeom>
            <a:noFill/>
            <a:ln w="9525" cap="flat" cmpd="sng">
              <a:solidFill>
                <a:schemeClr val="dk1"/>
              </a:solidFill>
              <a:prstDash val="solid"/>
              <a:round/>
              <a:headEnd type="none" w="med" len="med"/>
              <a:tailEnd type="none" w="med" len="med"/>
            </a:ln>
          </p:spPr>
        </p:cxnSp>
        <p:cxnSp>
          <p:nvCxnSpPr>
            <p:cNvPr id="947" name="Google Shape;947;p37"/>
            <p:cNvCxnSpPr>
              <a:stCxn id="945" idx="2"/>
              <a:endCxn id="934" idx="0"/>
            </p:cNvCxnSpPr>
            <p:nvPr/>
          </p:nvCxnSpPr>
          <p:spPr>
            <a:xfrm>
              <a:off x="5028325" y="2779510"/>
              <a:ext cx="0" cy="73800"/>
            </a:xfrm>
            <a:prstGeom prst="straightConnector1">
              <a:avLst/>
            </a:prstGeom>
            <a:noFill/>
            <a:ln w="9525" cap="flat" cmpd="sng">
              <a:solidFill>
                <a:schemeClr val="dk1"/>
              </a:solidFill>
              <a:prstDash val="solid"/>
              <a:round/>
              <a:headEnd type="none" w="med" len="med"/>
              <a:tailEnd type="none" w="med" len="med"/>
            </a:ln>
          </p:spPr>
        </p:cxnSp>
        <p:cxnSp>
          <p:nvCxnSpPr>
            <p:cNvPr id="948" name="Google Shape;948;p37"/>
            <p:cNvCxnSpPr>
              <a:stCxn id="926" idx="6"/>
              <a:endCxn id="938" idx="4"/>
            </p:cNvCxnSpPr>
            <p:nvPr/>
          </p:nvCxnSpPr>
          <p:spPr>
            <a:xfrm rot="10800000" flipH="1">
              <a:off x="4661238" y="3328471"/>
              <a:ext cx="367200" cy="201600"/>
            </a:xfrm>
            <a:prstGeom prst="bentConnector2">
              <a:avLst/>
            </a:prstGeom>
            <a:noFill/>
            <a:ln w="19050" cap="flat" cmpd="sng">
              <a:solidFill>
                <a:schemeClr val="dk1"/>
              </a:solidFill>
              <a:prstDash val="solid"/>
              <a:round/>
              <a:headEnd type="none" w="med" len="med"/>
              <a:tailEnd type="none" w="med" len="med"/>
            </a:ln>
          </p:spPr>
        </p:cxnSp>
        <p:cxnSp>
          <p:nvCxnSpPr>
            <p:cNvPr id="949" name="Google Shape;949;p37"/>
            <p:cNvCxnSpPr>
              <a:stCxn id="935" idx="2"/>
              <a:endCxn id="938" idx="6"/>
            </p:cNvCxnSpPr>
            <p:nvPr/>
          </p:nvCxnSpPr>
          <p:spPr>
            <a:xfrm rot="5400000">
              <a:off x="5187450" y="3060240"/>
              <a:ext cx="109200" cy="391200"/>
            </a:xfrm>
            <a:prstGeom prst="bentConnector2">
              <a:avLst/>
            </a:prstGeom>
            <a:noFill/>
            <a:ln w="19050" cap="flat" cmpd="sng">
              <a:solidFill>
                <a:schemeClr val="dk1"/>
              </a:solidFill>
              <a:prstDash val="solid"/>
              <a:round/>
              <a:headEnd type="none" w="med" len="med"/>
              <a:tailEnd type="none" w="med" len="med"/>
            </a:ln>
          </p:spPr>
        </p:cxnSp>
      </p:grpSp>
      <p:sp>
        <p:nvSpPr>
          <p:cNvPr id="950" name="Google Shape;950;p37"/>
          <p:cNvSpPr/>
          <p:nvPr/>
        </p:nvSpPr>
        <p:spPr>
          <a:xfrm>
            <a:off x="6032600" y="5037553"/>
            <a:ext cx="316000" cy="191200"/>
          </a:xfrm>
          <a:prstGeom prst="rect">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51" name="Google Shape;951;p37"/>
          <p:cNvSpPr/>
          <p:nvPr/>
        </p:nvSpPr>
        <p:spPr>
          <a:xfrm>
            <a:off x="1008400" y="6129866"/>
            <a:ext cx="3811428" cy="793147"/>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38"/>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dirty="0"/>
              <a:t>Use the </a:t>
            </a:r>
            <a:r>
              <a:rPr lang="en-GB" b="1" dirty="0"/>
              <a:t>worksheet</a:t>
            </a:r>
            <a:r>
              <a:rPr lang="en-GB" dirty="0"/>
              <a:t> to investigate and modify the ‘guess the animal’ game.</a:t>
            </a:r>
            <a:endParaRPr dirty="0"/>
          </a:p>
          <a:p>
            <a:pPr marL="0" indent="0">
              <a:spcBef>
                <a:spcPts val="2133"/>
              </a:spcBef>
              <a:spcAft>
                <a:spcPts val="2133"/>
              </a:spcAft>
              <a:buNone/>
            </a:pPr>
            <a:r>
              <a:rPr lang="en-GB" dirty="0"/>
              <a:t>The activity will allow you to explore nested selection further.</a:t>
            </a:r>
            <a:endParaRPr dirty="0"/>
          </a:p>
        </p:txBody>
      </p:sp>
      <p:sp>
        <p:nvSpPr>
          <p:cNvPr id="957" name="Google Shape;957;p38"/>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Guess the animal game</a:t>
            </a:r>
            <a:endParaRPr/>
          </a:p>
        </p:txBody>
      </p:sp>
      <p:pic>
        <p:nvPicPr>
          <p:cNvPr id="959" name="Google Shape;959;p38"/>
          <p:cNvPicPr preferRelativeResize="0"/>
          <p:nvPr/>
        </p:nvPicPr>
        <p:blipFill rotWithShape="1">
          <a:blip r:embed="rId3">
            <a:alphaModFix/>
          </a:blip>
          <a:srcRect t="13307"/>
          <a:stretch/>
        </p:blipFill>
        <p:spPr>
          <a:xfrm>
            <a:off x="6944068" y="2119357"/>
            <a:ext cx="4819533" cy="36429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39"/>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sz="1733">
                <a:solidFill>
                  <a:srgbClr val="000000"/>
                </a:solidFill>
                <a:latin typeface="Roboto Mono"/>
                <a:ea typeface="Roboto Mono"/>
                <a:cs typeface="Roboto Mono"/>
                <a:sym typeface="Roboto Mono"/>
              </a:rPr>
              <a:t>print("What is your age?")</a:t>
            </a:r>
            <a:endParaRPr sz="1733">
              <a:solidFill>
                <a:srgbClr val="000000"/>
              </a:solidFill>
              <a:latin typeface="Roboto Mono"/>
              <a:ea typeface="Roboto Mono"/>
              <a:cs typeface="Roboto Mono"/>
              <a:sym typeface="Roboto Mono"/>
            </a:endParaRPr>
          </a:p>
          <a:p>
            <a:pPr marL="0" indent="0">
              <a:buNone/>
            </a:pPr>
            <a:r>
              <a:rPr lang="en-GB" sz="1733">
                <a:solidFill>
                  <a:srgbClr val="000000"/>
                </a:solidFill>
                <a:latin typeface="Roboto Mono"/>
                <a:ea typeface="Roboto Mono"/>
                <a:cs typeface="Roboto Mono"/>
                <a:sym typeface="Roboto Mono"/>
              </a:rPr>
              <a:t>age = int(input()) </a:t>
            </a:r>
            <a:r>
              <a:rPr lang="en-GB" sz="1733">
                <a:solidFill>
                  <a:srgbClr val="666666"/>
                </a:solidFill>
                <a:latin typeface="Roboto Mono"/>
                <a:ea typeface="Roboto Mono"/>
                <a:cs typeface="Roboto Mono"/>
                <a:sym typeface="Roboto Mono"/>
              </a:rPr>
              <a:t>#q1</a:t>
            </a:r>
            <a:endParaRPr sz="1733">
              <a:solidFill>
                <a:srgbClr val="666666"/>
              </a:solidFill>
              <a:latin typeface="Roboto Mono"/>
              <a:ea typeface="Roboto Mono"/>
              <a:cs typeface="Roboto Mono"/>
              <a:sym typeface="Roboto Mono"/>
            </a:endParaRPr>
          </a:p>
          <a:p>
            <a:pPr marL="0" indent="0">
              <a:buNone/>
            </a:pPr>
            <a:r>
              <a:rPr lang="en-GB" sz="1733">
                <a:solidFill>
                  <a:srgbClr val="000000"/>
                </a:solidFill>
                <a:latin typeface="Roboto Mono"/>
                <a:ea typeface="Roboto Mono"/>
                <a:cs typeface="Roboto Mono"/>
                <a:sym typeface="Roboto Mono"/>
              </a:rPr>
              <a:t>if age &gt; 10:</a:t>
            </a:r>
            <a:endParaRPr sz="1733">
              <a:solidFill>
                <a:srgbClr val="000000"/>
              </a:solidFill>
              <a:latin typeface="Roboto Mono"/>
              <a:ea typeface="Roboto Mono"/>
              <a:cs typeface="Roboto Mono"/>
              <a:sym typeface="Roboto Mono"/>
            </a:endParaRPr>
          </a:p>
          <a:p>
            <a:pPr marL="0" indent="0">
              <a:buNone/>
            </a:pPr>
            <a:r>
              <a:rPr lang="en-GB" sz="1733">
                <a:solidFill>
                  <a:srgbClr val="000000"/>
                </a:solidFill>
                <a:latin typeface="Roboto Mono"/>
                <a:ea typeface="Roboto Mono"/>
                <a:cs typeface="Roboto Mono"/>
                <a:sym typeface="Roboto Mono"/>
              </a:rPr>
              <a:t>    print("Total books read in 2019:")</a:t>
            </a:r>
            <a:endParaRPr sz="1733">
              <a:solidFill>
                <a:srgbClr val="000000"/>
              </a:solidFill>
              <a:latin typeface="Roboto Mono"/>
              <a:ea typeface="Roboto Mono"/>
              <a:cs typeface="Roboto Mono"/>
              <a:sym typeface="Roboto Mono"/>
            </a:endParaRPr>
          </a:p>
          <a:p>
            <a:pPr marL="0" indent="0">
              <a:buNone/>
            </a:pPr>
            <a:r>
              <a:rPr lang="en-GB" sz="1733">
                <a:solidFill>
                  <a:srgbClr val="000000"/>
                </a:solidFill>
                <a:latin typeface="Roboto Mono"/>
                <a:ea typeface="Roboto Mono"/>
                <a:cs typeface="Roboto Mono"/>
                <a:sym typeface="Roboto Mono"/>
              </a:rPr>
              <a:t>    books = int(input()) </a:t>
            </a:r>
            <a:r>
              <a:rPr lang="en-GB" sz="1733">
                <a:solidFill>
                  <a:srgbClr val="666666"/>
                </a:solidFill>
                <a:latin typeface="Roboto Mono"/>
                <a:ea typeface="Roboto Mono"/>
                <a:cs typeface="Roboto Mono"/>
                <a:sym typeface="Roboto Mono"/>
              </a:rPr>
              <a:t>#q2</a:t>
            </a:r>
            <a:endParaRPr sz="1733">
              <a:solidFill>
                <a:srgbClr val="666666"/>
              </a:solidFill>
              <a:latin typeface="Roboto Mono"/>
              <a:ea typeface="Roboto Mono"/>
              <a:cs typeface="Roboto Mono"/>
              <a:sym typeface="Roboto Mono"/>
            </a:endParaRPr>
          </a:p>
          <a:p>
            <a:pPr marL="0" indent="0">
              <a:buNone/>
            </a:pPr>
            <a:r>
              <a:rPr lang="en-GB" sz="1733">
                <a:solidFill>
                  <a:srgbClr val="000000"/>
                </a:solidFill>
                <a:latin typeface="Roboto Mono"/>
                <a:ea typeface="Roboto Mono"/>
                <a:cs typeface="Roboto Mono"/>
                <a:sym typeface="Roboto Mono"/>
              </a:rPr>
              <a:t>    if books &gt; 10:</a:t>
            </a:r>
            <a:endParaRPr sz="1733">
              <a:solidFill>
                <a:srgbClr val="000000"/>
              </a:solidFill>
              <a:latin typeface="Roboto Mono"/>
              <a:ea typeface="Roboto Mono"/>
              <a:cs typeface="Roboto Mono"/>
              <a:sym typeface="Roboto Mono"/>
            </a:endParaRPr>
          </a:p>
          <a:p>
            <a:pPr marL="0" indent="0">
              <a:buNone/>
            </a:pPr>
            <a:r>
              <a:rPr lang="en-GB" sz="1733">
                <a:solidFill>
                  <a:srgbClr val="000000"/>
                </a:solidFill>
                <a:latin typeface="Roboto Mono"/>
                <a:ea typeface="Roboto Mono"/>
                <a:cs typeface="Roboto Mono"/>
                <a:sym typeface="Roboto Mono"/>
              </a:rPr>
              <a:t>        print("That's impressive!")</a:t>
            </a:r>
            <a:endParaRPr sz="1733">
              <a:solidFill>
                <a:srgbClr val="000000"/>
              </a:solidFill>
              <a:latin typeface="Roboto Mono"/>
              <a:ea typeface="Roboto Mono"/>
              <a:cs typeface="Roboto Mono"/>
              <a:sym typeface="Roboto Mono"/>
            </a:endParaRPr>
          </a:p>
          <a:p>
            <a:pPr marL="0" indent="0">
              <a:buNone/>
            </a:pPr>
            <a:r>
              <a:rPr lang="en-GB" sz="1733">
                <a:solidFill>
                  <a:srgbClr val="000000"/>
                </a:solidFill>
                <a:latin typeface="Roboto Mono"/>
                <a:ea typeface="Roboto Mono"/>
                <a:cs typeface="Roboto Mono"/>
                <a:sym typeface="Roboto Mono"/>
              </a:rPr>
              <a:t>    else:</a:t>
            </a:r>
            <a:endParaRPr sz="1733">
              <a:solidFill>
                <a:srgbClr val="000000"/>
              </a:solidFill>
              <a:latin typeface="Roboto Mono"/>
              <a:ea typeface="Roboto Mono"/>
              <a:cs typeface="Roboto Mono"/>
              <a:sym typeface="Roboto Mono"/>
            </a:endParaRPr>
          </a:p>
          <a:p>
            <a:pPr marL="0" indent="0">
              <a:buNone/>
            </a:pPr>
            <a:r>
              <a:rPr lang="en-GB" sz="1733">
                <a:solidFill>
                  <a:srgbClr val="000000"/>
                </a:solidFill>
                <a:latin typeface="Roboto Mono"/>
                <a:ea typeface="Roboto Mono"/>
                <a:cs typeface="Roboto Mono"/>
                <a:sym typeface="Roboto Mono"/>
              </a:rPr>
              <a:t>        print("You should read more")</a:t>
            </a:r>
            <a:endParaRPr sz="1733">
              <a:solidFill>
                <a:srgbClr val="000000"/>
              </a:solidFill>
              <a:latin typeface="Roboto Mono"/>
              <a:ea typeface="Roboto Mono"/>
              <a:cs typeface="Roboto Mono"/>
              <a:sym typeface="Roboto Mono"/>
            </a:endParaRPr>
          </a:p>
          <a:p>
            <a:pPr marL="0" indent="0">
              <a:buNone/>
            </a:pPr>
            <a:r>
              <a:rPr lang="en-GB" sz="1733">
                <a:solidFill>
                  <a:srgbClr val="000000"/>
                </a:solidFill>
                <a:latin typeface="Roboto Mono"/>
                <a:ea typeface="Roboto Mono"/>
                <a:cs typeface="Roboto Mono"/>
                <a:sym typeface="Roboto Mono"/>
              </a:rPr>
              <a:t>else:</a:t>
            </a:r>
            <a:endParaRPr sz="1733">
              <a:solidFill>
                <a:srgbClr val="000000"/>
              </a:solidFill>
              <a:latin typeface="Roboto Mono"/>
              <a:ea typeface="Roboto Mono"/>
              <a:cs typeface="Roboto Mono"/>
              <a:sym typeface="Roboto Mono"/>
            </a:endParaRPr>
          </a:p>
          <a:p>
            <a:pPr marL="0" indent="0">
              <a:buNone/>
            </a:pPr>
            <a:r>
              <a:rPr lang="en-GB" sz="1733">
                <a:solidFill>
                  <a:srgbClr val="000000"/>
                </a:solidFill>
                <a:latin typeface="Roboto Mono"/>
                <a:ea typeface="Roboto Mono"/>
                <a:cs typeface="Roboto Mono"/>
                <a:sym typeface="Roboto Mono"/>
              </a:rPr>
              <a:t>    print("I hope you like reading")</a:t>
            </a:r>
            <a:endParaRPr sz="1733">
              <a:solidFill>
                <a:srgbClr val="000000"/>
              </a:solidFill>
              <a:latin typeface="Roboto Mono"/>
              <a:ea typeface="Roboto Mono"/>
              <a:cs typeface="Roboto Mono"/>
              <a:sym typeface="Roboto Mono"/>
            </a:endParaRPr>
          </a:p>
        </p:txBody>
      </p:sp>
      <p:sp>
        <p:nvSpPr>
          <p:cNvPr id="965" name="Google Shape;965;p39"/>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Nested selection</a:t>
            </a:r>
            <a:endParaRPr/>
          </a:p>
        </p:txBody>
      </p:sp>
      <p:sp>
        <p:nvSpPr>
          <p:cNvPr id="966" name="Google Shape;966;p39"/>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lnSpc>
                <a:spcPct val="114000"/>
              </a:lnSpc>
              <a:buNone/>
            </a:pPr>
            <a:r>
              <a:rPr lang="en-GB" sz="1867" dirty="0">
                <a:solidFill>
                  <a:schemeClr val="lt1"/>
                </a:solidFill>
                <a:highlight>
                  <a:schemeClr val="dk1"/>
                </a:highlight>
              </a:rPr>
              <a:t> Question </a:t>
            </a:r>
            <a:r>
              <a:rPr lang="en-GB" sz="1867" dirty="0">
                <a:solidFill>
                  <a:schemeClr val="lt1"/>
                </a:solidFill>
              </a:rPr>
              <a:t>.</a:t>
            </a:r>
            <a:r>
              <a:rPr lang="en-GB" sz="1867" dirty="0"/>
              <a:t> </a:t>
            </a:r>
            <a:endParaRPr sz="1867" dirty="0"/>
          </a:p>
          <a:p>
            <a:pPr marL="0" indent="0">
              <a:lnSpc>
                <a:spcPct val="112000"/>
              </a:lnSpc>
              <a:spcBef>
                <a:spcPts val="800"/>
              </a:spcBef>
              <a:buNone/>
            </a:pPr>
            <a:r>
              <a:rPr lang="en-GB" sz="1867" dirty="0"/>
              <a:t>Assuming that </a:t>
            </a:r>
            <a:r>
              <a:rPr lang="en-GB" sz="1867" dirty="0">
                <a:latin typeface="Roboto Mono"/>
                <a:ea typeface="Roboto Mono"/>
                <a:cs typeface="Roboto Mono"/>
                <a:sym typeface="Roboto Mono"/>
              </a:rPr>
              <a:t>12</a:t>
            </a:r>
            <a:r>
              <a:rPr lang="en-GB" sz="1867" dirty="0"/>
              <a:t> is entered for the first question and </a:t>
            </a:r>
            <a:r>
              <a:rPr lang="en-GB" sz="1867" dirty="0">
                <a:latin typeface="Roboto Mono"/>
                <a:ea typeface="Roboto Mono"/>
                <a:cs typeface="Roboto Mono"/>
                <a:sym typeface="Roboto Mono"/>
              </a:rPr>
              <a:t>3</a:t>
            </a:r>
            <a:r>
              <a:rPr lang="en-GB" sz="1867" dirty="0"/>
              <a:t> is entered for the second. What will be the output?</a:t>
            </a:r>
            <a:endParaRPr sz="1867" dirty="0"/>
          </a:p>
          <a:p>
            <a:pPr marL="0" indent="0">
              <a:lnSpc>
                <a:spcPct val="112000"/>
              </a:lnSpc>
              <a:spcBef>
                <a:spcPts val="800"/>
              </a:spcBef>
              <a:buNone/>
            </a:pPr>
            <a:endParaRPr sz="1867" dirty="0"/>
          </a:p>
          <a:p>
            <a:pPr indent="-423323">
              <a:lnSpc>
                <a:spcPct val="112000"/>
              </a:lnSpc>
              <a:spcBef>
                <a:spcPts val="1600"/>
              </a:spcBef>
              <a:buClr>
                <a:schemeClr val="dk1"/>
              </a:buClr>
              <a:buSzPts val="1400"/>
              <a:buAutoNum type="alphaUcPeriod"/>
            </a:pPr>
            <a:r>
              <a:rPr lang="en-GB" sz="1867" dirty="0">
                <a:latin typeface="Roboto Mono"/>
                <a:ea typeface="Roboto Mono"/>
                <a:cs typeface="Roboto Mono"/>
                <a:sym typeface="Roboto Mono"/>
              </a:rPr>
              <a:t>I hope you like reading</a:t>
            </a:r>
            <a:endParaRPr sz="1867" dirty="0">
              <a:latin typeface="Roboto Mono"/>
              <a:ea typeface="Roboto Mono"/>
              <a:cs typeface="Roboto Mono"/>
              <a:sym typeface="Roboto Mono"/>
            </a:endParaRPr>
          </a:p>
          <a:p>
            <a:pPr indent="-423323">
              <a:lnSpc>
                <a:spcPct val="112000"/>
              </a:lnSpc>
              <a:buClr>
                <a:schemeClr val="dk1"/>
              </a:buClr>
              <a:buSzPts val="1400"/>
              <a:buAutoNum type="alphaUcPeriod"/>
            </a:pPr>
            <a:r>
              <a:rPr lang="en-GB" sz="1867" dirty="0">
                <a:latin typeface="Roboto Mono"/>
                <a:ea typeface="Roboto Mono"/>
                <a:cs typeface="Roboto Mono"/>
                <a:sym typeface="Roboto Mono"/>
              </a:rPr>
              <a:t>You should read more</a:t>
            </a:r>
            <a:endParaRPr sz="1867" dirty="0">
              <a:latin typeface="Roboto Mono"/>
              <a:ea typeface="Roboto Mono"/>
              <a:cs typeface="Roboto Mono"/>
              <a:sym typeface="Roboto Mono"/>
            </a:endParaRPr>
          </a:p>
          <a:p>
            <a:pPr indent="-423323">
              <a:lnSpc>
                <a:spcPct val="112000"/>
              </a:lnSpc>
              <a:buClr>
                <a:schemeClr val="dk1"/>
              </a:buClr>
              <a:buSzPts val="1400"/>
              <a:buAutoNum type="alphaUcPeriod"/>
            </a:pPr>
            <a:r>
              <a:rPr lang="en-GB" sz="1867" dirty="0">
                <a:latin typeface="Roboto Mono"/>
                <a:ea typeface="Roboto Mono"/>
                <a:cs typeface="Roboto Mono"/>
                <a:sym typeface="Roboto Mono"/>
              </a:rPr>
              <a:t>That’s impressive!</a:t>
            </a:r>
            <a:endParaRPr sz="1867" dirty="0">
              <a:latin typeface="Roboto Mono"/>
              <a:ea typeface="Roboto Mono"/>
              <a:cs typeface="Roboto Mono"/>
              <a:sym typeface="Roboto Mono"/>
            </a:endParaRPr>
          </a:p>
          <a:p>
            <a:pPr indent="-423323">
              <a:lnSpc>
                <a:spcPct val="112000"/>
              </a:lnSpc>
              <a:buClr>
                <a:schemeClr val="dk1"/>
              </a:buClr>
              <a:buSzPts val="1400"/>
              <a:buAutoNum type="alphaUcPeriod"/>
            </a:pPr>
            <a:r>
              <a:rPr lang="en-GB" sz="1867" dirty="0">
                <a:latin typeface="Roboto Mono"/>
                <a:ea typeface="Roboto Mono"/>
                <a:cs typeface="Roboto Mono"/>
                <a:sym typeface="Roboto Mono"/>
              </a:rPr>
              <a:t>There is an error on line 2 so it will not execute</a:t>
            </a:r>
            <a:endParaRPr dirty="0"/>
          </a:p>
        </p:txBody>
      </p:sp>
      <p:sp>
        <p:nvSpPr>
          <p:cNvPr id="968" name="Google Shape;968;p39"/>
          <p:cNvSpPr/>
          <p:nvPr/>
        </p:nvSpPr>
        <p:spPr>
          <a:xfrm>
            <a:off x="6565634" y="3429000"/>
            <a:ext cx="240000" cy="240000"/>
          </a:xfrm>
          <a:prstGeom prst="ellipse">
            <a:avLst/>
          </a:prstGeom>
          <a:solidFill>
            <a:srgbClr val="5B5BA5"/>
          </a:solidFill>
          <a:ln>
            <a:noFill/>
          </a:ln>
        </p:spPr>
        <p:txBody>
          <a:bodyPr spcFirstLastPara="1" wrap="square" lIns="0" tIns="0" rIns="0" bIns="0" anchor="ctr" anchorCtr="0">
            <a:noAutofit/>
          </a:bodyPr>
          <a:lstStyle/>
          <a:p>
            <a:pPr algn="ctr"/>
            <a:r>
              <a:rPr lang="en-GB" sz="1333" dirty="0">
                <a:solidFill>
                  <a:srgbClr val="FFFFFF"/>
                </a:solidFill>
                <a:latin typeface="Quicksand"/>
                <a:ea typeface="Quicksand"/>
                <a:cs typeface="Quicksand"/>
                <a:sym typeface="Quicksand"/>
              </a:rPr>
              <a:t>1</a:t>
            </a:r>
            <a:endParaRPr sz="1333" dirty="0">
              <a:solidFill>
                <a:srgbClr val="FFFFFF"/>
              </a:solidFill>
              <a:latin typeface="Quicksand"/>
              <a:ea typeface="Quicksand"/>
              <a:cs typeface="Quicksand"/>
              <a:sym typeface="Quicksand"/>
            </a:endParaRPr>
          </a:p>
        </p:txBody>
      </p:sp>
      <p:sp>
        <p:nvSpPr>
          <p:cNvPr id="969" name="Google Shape;969;p39"/>
          <p:cNvSpPr/>
          <p:nvPr/>
        </p:nvSpPr>
        <p:spPr>
          <a:xfrm>
            <a:off x="6553148" y="4066886"/>
            <a:ext cx="240000" cy="240000"/>
          </a:xfrm>
          <a:prstGeom prst="ellipse">
            <a:avLst/>
          </a:prstGeom>
          <a:solidFill>
            <a:srgbClr val="5B5BA5"/>
          </a:solidFill>
          <a:ln>
            <a:noFill/>
          </a:ln>
        </p:spPr>
        <p:txBody>
          <a:bodyPr spcFirstLastPara="1" wrap="square" lIns="0" tIns="0" rIns="0" bIns="0" anchor="ctr" anchorCtr="0">
            <a:noAutofit/>
          </a:bodyPr>
          <a:lstStyle/>
          <a:p>
            <a:pPr algn="ctr"/>
            <a:r>
              <a:rPr lang="en-GB" sz="1333">
                <a:solidFill>
                  <a:srgbClr val="FFFFFF"/>
                </a:solidFill>
                <a:latin typeface="Quicksand"/>
                <a:ea typeface="Quicksand"/>
                <a:cs typeface="Quicksand"/>
                <a:sym typeface="Quicksand"/>
              </a:rPr>
              <a:t>3</a:t>
            </a:r>
            <a:endParaRPr sz="1333">
              <a:solidFill>
                <a:srgbClr val="FFFFFF"/>
              </a:solidFill>
              <a:latin typeface="Quicksand"/>
              <a:ea typeface="Quicksand"/>
              <a:cs typeface="Quicksand"/>
              <a:sym typeface="Quicksand"/>
            </a:endParaRPr>
          </a:p>
        </p:txBody>
      </p:sp>
      <p:sp>
        <p:nvSpPr>
          <p:cNvPr id="970" name="Google Shape;970;p39"/>
          <p:cNvSpPr/>
          <p:nvPr/>
        </p:nvSpPr>
        <p:spPr>
          <a:xfrm>
            <a:off x="6537901" y="4361420"/>
            <a:ext cx="240000" cy="240000"/>
          </a:xfrm>
          <a:prstGeom prst="ellipse">
            <a:avLst/>
          </a:prstGeom>
          <a:solidFill>
            <a:srgbClr val="5B5BA5"/>
          </a:solidFill>
          <a:ln>
            <a:noFill/>
          </a:ln>
        </p:spPr>
        <p:txBody>
          <a:bodyPr spcFirstLastPara="1" wrap="square" lIns="0" tIns="0" rIns="0" bIns="0" anchor="ctr" anchorCtr="0">
            <a:noAutofit/>
          </a:bodyPr>
          <a:lstStyle/>
          <a:p>
            <a:pPr algn="ctr"/>
            <a:r>
              <a:rPr lang="en-GB" sz="1333" dirty="0">
                <a:solidFill>
                  <a:srgbClr val="FFFFFF"/>
                </a:solidFill>
                <a:latin typeface="Quicksand"/>
                <a:ea typeface="Quicksand"/>
                <a:cs typeface="Quicksand"/>
                <a:sym typeface="Quicksand"/>
              </a:rPr>
              <a:t>4</a:t>
            </a:r>
            <a:endParaRPr sz="1333" dirty="0">
              <a:solidFill>
                <a:srgbClr val="FFFFFF"/>
              </a:solidFill>
              <a:latin typeface="Quicksand"/>
              <a:ea typeface="Quicksand"/>
              <a:cs typeface="Quicksand"/>
              <a:sym typeface="Quicksand"/>
            </a:endParaRPr>
          </a:p>
        </p:txBody>
      </p:sp>
      <p:grpSp>
        <p:nvGrpSpPr>
          <p:cNvPr id="971" name="Google Shape;971;p39"/>
          <p:cNvGrpSpPr/>
          <p:nvPr/>
        </p:nvGrpSpPr>
        <p:grpSpPr>
          <a:xfrm>
            <a:off x="6305366" y="3705876"/>
            <a:ext cx="520535" cy="306067"/>
            <a:chOff x="5235174" y="2560960"/>
            <a:chExt cx="390401" cy="229550"/>
          </a:xfrm>
        </p:grpSpPr>
        <p:sp>
          <p:nvSpPr>
            <p:cNvPr id="972" name="Google Shape;972;p39"/>
            <p:cNvSpPr/>
            <p:nvPr/>
          </p:nvSpPr>
          <p:spPr>
            <a:xfrm>
              <a:off x="5409575" y="2574510"/>
              <a:ext cx="216000" cy="216000"/>
            </a:xfrm>
            <a:prstGeom prst="ellipse">
              <a:avLst/>
            </a:prstGeom>
            <a:noFill/>
            <a:ln w="9525" cap="flat" cmpd="sng">
              <a:solidFill>
                <a:srgbClr val="5B5BA5"/>
              </a:solidFill>
              <a:prstDash val="solid"/>
              <a:round/>
              <a:headEnd type="none" w="sm" len="sm"/>
              <a:tailEnd type="none" w="sm" len="sm"/>
            </a:ln>
          </p:spPr>
          <p:txBody>
            <a:bodyPr spcFirstLastPara="1" wrap="square" lIns="0" tIns="0" rIns="0" bIns="0" anchor="ctr" anchorCtr="0">
              <a:noAutofit/>
            </a:bodyPr>
            <a:lstStyle/>
            <a:p>
              <a:pPr algn="ctr"/>
              <a:endParaRPr sz="1333">
                <a:solidFill>
                  <a:srgbClr val="FFFFFF"/>
                </a:solidFill>
                <a:latin typeface="Quicksand"/>
                <a:ea typeface="Quicksand"/>
                <a:cs typeface="Quicksand"/>
                <a:sym typeface="Quicksand"/>
              </a:endParaRPr>
            </a:p>
          </p:txBody>
        </p:sp>
        <p:sp>
          <p:nvSpPr>
            <p:cNvPr id="973" name="Google Shape;973;p39"/>
            <p:cNvSpPr/>
            <p:nvPr/>
          </p:nvSpPr>
          <p:spPr>
            <a:xfrm>
              <a:off x="5235174" y="2560960"/>
              <a:ext cx="216000" cy="216000"/>
            </a:xfrm>
            <a:prstGeom prst="ellipse">
              <a:avLst/>
            </a:prstGeom>
            <a:noFill/>
            <a:ln>
              <a:noFill/>
            </a:ln>
          </p:spPr>
          <p:txBody>
            <a:bodyPr spcFirstLastPara="1" wrap="square" lIns="0" tIns="0" rIns="0" bIns="0" anchor="ctr" anchorCtr="0">
              <a:noAutofit/>
            </a:bodyPr>
            <a:lstStyle/>
            <a:p>
              <a:pPr algn="ctr"/>
              <a:r>
                <a:rPr lang="en-GB" sz="1333">
                  <a:solidFill>
                    <a:srgbClr val="5B5BA5"/>
                  </a:solidFill>
                  <a:latin typeface="Quicksand"/>
                  <a:ea typeface="Quicksand"/>
                  <a:cs typeface="Quicksand"/>
                  <a:sym typeface="Quicksand"/>
                </a:rPr>
                <a:t>▹</a:t>
              </a:r>
              <a:endParaRPr sz="1333">
                <a:solidFill>
                  <a:srgbClr val="5B5BA5"/>
                </a:solidFill>
                <a:latin typeface="Quicksand"/>
                <a:ea typeface="Quicksand"/>
                <a:cs typeface="Quicksand"/>
                <a:sym typeface="Quicksand"/>
              </a:endParaRPr>
            </a:p>
          </p:txBody>
        </p:sp>
      </p:grpSp>
      <p:sp>
        <p:nvSpPr>
          <p:cNvPr id="974" name="Google Shape;974;p39"/>
          <p:cNvSpPr/>
          <p:nvPr/>
        </p:nvSpPr>
        <p:spPr>
          <a:xfrm>
            <a:off x="6553148" y="3741299"/>
            <a:ext cx="240000" cy="240000"/>
          </a:xfrm>
          <a:prstGeom prst="ellipse">
            <a:avLst/>
          </a:prstGeom>
          <a:solidFill>
            <a:srgbClr val="5B5BA5"/>
          </a:solidFill>
          <a:ln>
            <a:noFill/>
          </a:ln>
        </p:spPr>
        <p:txBody>
          <a:bodyPr spcFirstLastPara="1" wrap="square" lIns="0" tIns="0" rIns="0" bIns="0" anchor="ctr" anchorCtr="0">
            <a:noAutofit/>
          </a:bodyPr>
          <a:lstStyle/>
          <a:p>
            <a:pPr algn="ctr"/>
            <a:r>
              <a:rPr lang="en-GB" sz="1333" dirty="0">
                <a:solidFill>
                  <a:srgbClr val="FFFFFF"/>
                </a:solidFill>
                <a:latin typeface="Quicksand"/>
                <a:ea typeface="Quicksand"/>
                <a:cs typeface="Quicksand"/>
                <a:sym typeface="Quicksand"/>
              </a:rPr>
              <a:t>2</a:t>
            </a:r>
            <a:endParaRPr sz="1333" dirty="0">
              <a:solidFill>
                <a:srgbClr val="FFFFFF"/>
              </a:solidFill>
              <a:latin typeface="Quicksand"/>
              <a:ea typeface="Quicksand"/>
              <a:cs typeface="Quicksand"/>
              <a:sym typeface="Quicksa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sz="1733">
                <a:solidFill>
                  <a:srgbClr val="000000"/>
                </a:solidFill>
                <a:latin typeface="Roboto Mono"/>
                <a:ea typeface="Roboto Mono"/>
                <a:cs typeface="Roboto Mono"/>
                <a:sym typeface="Roboto Mono"/>
              </a:rPr>
              <a:t>print("What is your age?")</a:t>
            </a:r>
            <a:endParaRPr sz="1733">
              <a:solidFill>
                <a:srgbClr val="000000"/>
              </a:solidFill>
              <a:latin typeface="Roboto Mono"/>
              <a:ea typeface="Roboto Mono"/>
              <a:cs typeface="Roboto Mono"/>
              <a:sym typeface="Roboto Mono"/>
            </a:endParaRPr>
          </a:p>
          <a:p>
            <a:pPr marL="0" indent="0">
              <a:buNone/>
            </a:pPr>
            <a:r>
              <a:rPr lang="en-GB" sz="1733">
                <a:solidFill>
                  <a:srgbClr val="000000"/>
                </a:solidFill>
                <a:latin typeface="Roboto Mono"/>
                <a:ea typeface="Roboto Mono"/>
                <a:cs typeface="Roboto Mono"/>
                <a:sym typeface="Roboto Mono"/>
              </a:rPr>
              <a:t>age = int(input()) </a:t>
            </a:r>
            <a:r>
              <a:rPr lang="en-GB" sz="1733">
                <a:solidFill>
                  <a:srgbClr val="666666"/>
                </a:solidFill>
                <a:latin typeface="Roboto Mono"/>
                <a:ea typeface="Roboto Mono"/>
                <a:cs typeface="Roboto Mono"/>
                <a:sym typeface="Roboto Mono"/>
              </a:rPr>
              <a:t>#q1</a:t>
            </a:r>
            <a:endParaRPr sz="1733">
              <a:solidFill>
                <a:srgbClr val="666666"/>
              </a:solidFill>
              <a:latin typeface="Roboto Mono"/>
              <a:ea typeface="Roboto Mono"/>
              <a:cs typeface="Roboto Mono"/>
              <a:sym typeface="Roboto Mono"/>
            </a:endParaRPr>
          </a:p>
          <a:p>
            <a:pPr marL="0" indent="0">
              <a:buNone/>
            </a:pPr>
            <a:r>
              <a:rPr lang="en-GB" sz="1733">
                <a:solidFill>
                  <a:srgbClr val="000000"/>
                </a:solidFill>
                <a:latin typeface="Roboto Mono"/>
                <a:ea typeface="Roboto Mono"/>
                <a:cs typeface="Roboto Mono"/>
                <a:sym typeface="Roboto Mono"/>
              </a:rPr>
              <a:t>if age &gt; 10:</a:t>
            </a:r>
            <a:endParaRPr sz="1733">
              <a:solidFill>
                <a:srgbClr val="000000"/>
              </a:solidFill>
              <a:latin typeface="Roboto Mono"/>
              <a:ea typeface="Roboto Mono"/>
              <a:cs typeface="Roboto Mono"/>
              <a:sym typeface="Roboto Mono"/>
            </a:endParaRPr>
          </a:p>
          <a:p>
            <a:pPr marL="0" indent="0">
              <a:buNone/>
            </a:pPr>
            <a:r>
              <a:rPr lang="en-GB" sz="1733">
                <a:solidFill>
                  <a:srgbClr val="000000"/>
                </a:solidFill>
                <a:latin typeface="Roboto Mono"/>
                <a:ea typeface="Roboto Mono"/>
                <a:cs typeface="Roboto Mono"/>
                <a:sym typeface="Roboto Mono"/>
              </a:rPr>
              <a:t>    print("Total books read in 2019:")</a:t>
            </a:r>
            <a:endParaRPr sz="1733">
              <a:solidFill>
                <a:srgbClr val="000000"/>
              </a:solidFill>
              <a:latin typeface="Roboto Mono"/>
              <a:ea typeface="Roboto Mono"/>
              <a:cs typeface="Roboto Mono"/>
              <a:sym typeface="Roboto Mono"/>
            </a:endParaRPr>
          </a:p>
          <a:p>
            <a:pPr marL="0" indent="0">
              <a:buNone/>
            </a:pPr>
            <a:r>
              <a:rPr lang="en-GB" sz="1733">
                <a:solidFill>
                  <a:srgbClr val="000000"/>
                </a:solidFill>
                <a:latin typeface="Roboto Mono"/>
                <a:ea typeface="Roboto Mono"/>
                <a:cs typeface="Roboto Mono"/>
                <a:sym typeface="Roboto Mono"/>
              </a:rPr>
              <a:t>    books = int(input()) </a:t>
            </a:r>
            <a:r>
              <a:rPr lang="en-GB" sz="1733">
                <a:solidFill>
                  <a:srgbClr val="666666"/>
                </a:solidFill>
                <a:latin typeface="Roboto Mono"/>
                <a:ea typeface="Roboto Mono"/>
                <a:cs typeface="Roboto Mono"/>
                <a:sym typeface="Roboto Mono"/>
              </a:rPr>
              <a:t>#q2</a:t>
            </a:r>
            <a:endParaRPr sz="1733">
              <a:solidFill>
                <a:srgbClr val="666666"/>
              </a:solidFill>
              <a:latin typeface="Roboto Mono"/>
              <a:ea typeface="Roboto Mono"/>
              <a:cs typeface="Roboto Mono"/>
              <a:sym typeface="Roboto Mono"/>
            </a:endParaRPr>
          </a:p>
          <a:p>
            <a:pPr marL="0" indent="0">
              <a:buNone/>
            </a:pPr>
            <a:r>
              <a:rPr lang="en-GB" sz="1733">
                <a:solidFill>
                  <a:srgbClr val="000000"/>
                </a:solidFill>
                <a:latin typeface="Roboto Mono"/>
                <a:ea typeface="Roboto Mono"/>
                <a:cs typeface="Roboto Mono"/>
                <a:sym typeface="Roboto Mono"/>
              </a:rPr>
              <a:t>    if books &gt; 10:</a:t>
            </a:r>
            <a:endParaRPr sz="1733">
              <a:solidFill>
                <a:srgbClr val="000000"/>
              </a:solidFill>
              <a:latin typeface="Roboto Mono"/>
              <a:ea typeface="Roboto Mono"/>
              <a:cs typeface="Roboto Mono"/>
              <a:sym typeface="Roboto Mono"/>
            </a:endParaRPr>
          </a:p>
          <a:p>
            <a:pPr marL="0" indent="0">
              <a:buNone/>
            </a:pPr>
            <a:r>
              <a:rPr lang="en-GB" sz="1733">
                <a:solidFill>
                  <a:srgbClr val="000000"/>
                </a:solidFill>
                <a:latin typeface="Roboto Mono"/>
                <a:ea typeface="Roboto Mono"/>
                <a:cs typeface="Roboto Mono"/>
                <a:sym typeface="Roboto Mono"/>
              </a:rPr>
              <a:t>        print("That's impressive!")</a:t>
            </a:r>
            <a:endParaRPr sz="1733">
              <a:solidFill>
                <a:srgbClr val="000000"/>
              </a:solidFill>
              <a:latin typeface="Roboto Mono"/>
              <a:ea typeface="Roboto Mono"/>
              <a:cs typeface="Roboto Mono"/>
              <a:sym typeface="Roboto Mono"/>
            </a:endParaRPr>
          </a:p>
          <a:p>
            <a:pPr marL="0" indent="0">
              <a:buNone/>
            </a:pPr>
            <a:r>
              <a:rPr lang="en-GB" sz="1733">
                <a:solidFill>
                  <a:srgbClr val="000000"/>
                </a:solidFill>
                <a:latin typeface="Roboto Mono"/>
                <a:ea typeface="Roboto Mono"/>
                <a:cs typeface="Roboto Mono"/>
                <a:sym typeface="Roboto Mono"/>
              </a:rPr>
              <a:t>    else:</a:t>
            </a:r>
            <a:endParaRPr sz="1733">
              <a:solidFill>
                <a:srgbClr val="000000"/>
              </a:solidFill>
              <a:latin typeface="Roboto Mono"/>
              <a:ea typeface="Roboto Mono"/>
              <a:cs typeface="Roboto Mono"/>
              <a:sym typeface="Roboto Mono"/>
            </a:endParaRPr>
          </a:p>
          <a:p>
            <a:pPr marL="0" indent="0">
              <a:buNone/>
            </a:pPr>
            <a:r>
              <a:rPr lang="en-GB" sz="1733">
                <a:solidFill>
                  <a:srgbClr val="000000"/>
                </a:solidFill>
                <a:latin typeface="Roboto Mono"/>
                <a:ea typeface="Roboto Mono"/>
                <a:cs typeface="Roboto Mono"/>
                <a:sym typeface="Roboto Mono"/>
              </a:rPr>
              <a:t>        print("You should read more")</a:t>
            </a:r>
            <a:endParaRPr sz="1733">
              <a:solidFill>
                <a:srgbClr val="000000"/>
              </a:solidFill>
              <a:latin typeface="Roboto Mono"/>
              <a:ea typeface="Roboto Mono"/>
              <a:cs typeface="Roboto Mono"/>
              <a:sym typeface="Roboto Mono"/>
            </a:endParaRPr>
          </a:p>
          <a:p>
            <a:pPr marL="0" indent="0">
              <a:buNone/>
            </a:pPr>
            <a:r>
              <a:rPr lang="en-GB" sz="1733">
                <a:solidFill>
                  <a:srgbClr val="000000"/>
                </a:solidFill>
                <a:latin typeface="Roboto Mono"/>
                <a:ea typeface="Roboto Mono"/>
                <a:cs typeface="Roboto Mono"/>
                <a:sym typeface="Roboto Mono"/>
              </a:rPr>
              <a:t>else:</a:t>
            </a:r>
            <a:endParaRPr sz="1733">
              <a:solidFill>
                <a:srgbClr val="000000"/>
              </a:solidFill>
              <a:latin typeface="Roboto Mono"/>
              <a:ea typeface="Roboto Mono"/>
              <a:cs typeface="Roboto Mono"/>
              <a:sym typeface="Roboto Mono"/>
            </a:endParaRPr>
          </a:p>
          <a:p>
            <a:pPr marL="0" indent="0">
              <a:buNone/>
            </a:pPr>
            <a:r>
              <a:rPr lang="en-GB" sz="1733">
                <a:solidFill>
                  <a:srgbClr val="000000"/>
                </a:solidFill>
                <a:latin typeface="Roboto Mono"/>
                <a:ea typeface="Roboto Mono"/>
                <a:cs typeface="Roboto Mono"/>
                <a:sym typeface="Roboto Mono"/>
              </a:rPr>
              <a:t>    print("I hope you like reading")</a:t>
            </a:r>
            <a:endParaRPr sz="1733">
              <a:solidFill>
                <a:srgbClr val="000000"/>
              </a:solidFill>
              <a:latin typeface="Roboto Mono"/>
              <a:ea typeface="Roboto Mono"/>
              <a:cs typeface="Roboto Mono"/>
              <a:sym typeface="Roboto Mono"/>
            </a:endParaRPr>
          </a:p>
        </p:txBody>
      </p:sp>
      <p:sp>
        <p:nvSpPr>
          <p:cNvPr id="980" name="Google Shape;980;p40"/>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Nested selection</a:t>
            </a:r>
            <a:endParaRPr/>
          </a:p>
        </p:txBody>
      </p:sp>
      <p:sp>
        <p:nvSpPr>
          <p:cNvPr id="981" name="Google Shape;981;p40"/>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lnSpc>
                <a:spcPct val="114000"/>
              </a:lnSpc>
              <a:buNone/>
            </a:pPr>
            <a:r>
              <a:rPr lang="en-GB" sz="1867">
                <a:solidFill>
                  <a:schemeClr val="lt1"/>
                </a:solidFill>
                <a:highlight>
                  <a:schemeClr val="dk1"/>
                </a:highlight>
              </a:rPr>
              <a:t> Question </a:t>
            </a:r>
            <a:r>
              <a:rPr lang="en-GB" sz="1867">
                <a:solidFill>
                  <a:schemeClr val="lt1"/>
                </a:solidFill>
              </a:rPr>
              <a:t>.</a:t>
            </a:r>
            <a:r>
              <a:rPr lang="en-GB" sz="1867"/>
              <a:t> </a:t>
            </a:r>
            <a:endParaRPr sz="1867"/>
          </a:p>
          <a:p>
            <a:pPr marL="0" indent="0">
              <a:lnSpc>
                <a:spcPct val="112000"/>
              </a:lnSpc>
              <a:spcBef>
                <a:spcPts val="800"/>
              </a:spcBef>
              <a:buNone/>
            </a:pPr>
            <a:r>
              <a:rPr lang="en-GB" sz="1867"/>
              <a:t>Assuming that </a:t>
            </a:r>
            <a:r>
              <a:rPr lang="en-GB" sz="1867">
                <a:latin typeface="Roboto Mono"/>
                <a:ea typeface="Roboto Mono"/>
                <a:cs typeface="Roboto Mono"/>
                <a:sym typeface="Roboto Mono"/>
              </a:rPr>
              <a:t>10</a:t>
            </a:r>
            <a:r>
              <a:rPr lang="en-GB" sz="1867"/>
              <a:t> is entered for the first question and </a:t>
            </a:r>
            <a:r>
              <a:rPr lang="en-GB" sz="1867">
                <a:latin typeface="Roboto Mono"/>
                <a:ea typeface="Roboto Mono"/>
                <a:cs typeface="Roboto Mono"/>
                <a:sym typeface="Roboto Mono"/>
              </a:rPr>
              <a:t>10</a:t>
            </a:r>
            <a:r>
              <a:rPr lang="en-GB" sz="1867"/>
              <a:t> is entered for the second. What will be the output?</a:t>
            </a:r>
            <a:endParaRPr sz="1867"/>
          </a:p>
          <a:p>
            <a:pPr marL="0" indent="0">
              <a:lnSpc>
                <a:spcPct val="112000"/>
              </a:lnSpc>
              <a:spcBef>
                <a:spcPts val="800"/>
              </a:spcBef>
              <a:buNone/>
            </a:pPr>
            <a:endParaRPr sz="1867"/>
          </a:p>
          <a:p>
            <a:pPr indent="-423323">
              <a:lnSpc>
                <a:spcPct val="112000"/>
              </a:lnSpc>
              <a:spcBef>
                <a:spcPts val="1600"/>
              </a:spcBef>
              <a:buClr>
                <a:schemeClr val="dk1"/>
              </a:buClr>
              <a:buSzPts val="1400"/>
              <a:buAutoNum type="alphaUcPeriod"/>
            </a:pPr>
            <a:r>
              <a:rPr lang="en-GB" sz="1867">
                <a:latin typeface="Roboto Mono"/>
                <a:ea typeface="Roboto Mono"/>
                <a:cs typeface="Roboto Mono"/>
                <a:sym typeface="Roboto Mono"/>
              </a:rPr>
              <a:t>I hope you like reading</a:t>
            </a:r>
            <a:endParaRPr sz="1867">
              <a:latin typeface="Roboto Mono"/>
              <a:ea typeface="Roboto Mono"/>
              <a:cs typeface="Roboto Mono"/>
              <a:sym typeface="Roboto Mono"/>
            </a:endParaRPr>
          </a:p>
          <a:p>
            <a:pPr indent="-423323">
              <a:lnSpc>
                <a:spcPct val="112000"/>
              </a:lnSpc>
              <a:buClr>
                <a:schemeClr val="dk1"/>
              </a:buClr>
              <a:buSzPts val="1400"/>
              <a:buAutoNum type="alphaUcPeriod"/>
            </a:pPr>
            <a:r>
              <a:rPr lang="en-GB" sz="1867">
                <a:latin typeface="Roboto Mono"/>
                <a:ea typeface="Roboto Mono"/>
                <a:cs typeface="Roboto Mono"/>
                <a:sym typeface="Roboto Mono"/>
              </a:rPr>
              <a:t>You should read more</a:t>
            </a:r>
            <a:endParaRPr sz="1867">
              <a:latin typeface="Roboto Mono"/>
              <a:ea typeface="Roboto Mono"/>
              <a:cs typeface="Roboto Mono"/>
              <a:sym typeface="Roboto Mono"/>
            </a:endParaRPr>
          </a:p>
          <a:p>
            <a:pPr indent="-423323">
              <a:lnSpc>
                <a:spcPct val="112000"/>
              </a:lnSpc>
              <a:buClr>
                <a:schemeClr val="dk1"/>
              </a:buClr>
              <a:buSzPts val="1400"/>
              <a:buAutoNum type="alphaUcPeriod"/>
            </a:pPr>
            <a:r>
              <a:rPr lang="en-GB" sz="1867">
                <a:latin typeface="Roboto Mono"/>
                <a:ea typeface="Roboto Mono"/>
                <a:cs typeface="Roboto Mono"/>
                <a:sym typeface="Roboto Mono"/>
              </a:rPr>
              <a:t>That’s impressive!</a:t>
            </a:r>
            <a:endParaRPr sz="1867">
              <a:latin typeface="Roboto Mono"/>
              <a:ea typeface="Roboto Mono"/>
              <a:cs typeface="Roboto Mono"/>
              <a:sym typeface="Roboto Mono"/>
            </a:endParaRPr>
          </a:p>
          <a:p>
            <a:pPr indent="-423323">
              <a:lnSpc>
                <a:spcPct val="112000"/>
              </a:lnSpc>
              <a:buClr>
                <a:schemeClr val="dk1"/>
              </a:buClr>
              <a:buSzPts val="1400"/>
              <a:buAutoNum type="alphaUcPeriod"/>
            </a:pPr>
            <a:r>
              <a:rPr lang="en-GB" sz="1867">
                <a:latin typeface="Roboto Mono"/>
                <a:ea typeface="Roboto Mono"/>
                <a:cs typeface="Roboto Mono"/>
                <a:sym typeface="Roboto Mono"/>
              </a:rPr>
              <a:t>The program will never reach question 2</a:t>
            </a:r>
            <a:endParaRPr/>
          </a:p>
        </p:txBody>
      </p:sp>
      <p:sp>
        <p:nvSpPr>
          <p:cNvPr id="983" name="Google Shape;983;p40"/>
          <p:cNvSpPr/>
          <p:nvPr/>
        </p:nvSpPr>
        <p:spPr>
          <a:xfrm>
            <a:off x="6541633" y="3713329"/>
            <a:ext cx="240000" cy="240000"/>
          </a:xfrm>
          <a:prstGeom prst="ellipse">
            <a:avLst/>
          </a:prstGeom>
          <a:solidFill>
            <a:srgbClr val="5B5BA5"/>
          </a:solidFill>
          <a:ln>
            <a:noFill/>
          </a:ln>
        </p:spPr>
        <p:txBody>
          <a:bodyPr spcFirstLastPara="1" wrap="square" lIns="0" tIns="0" rIns="0" bIns="0" anchor="ctr" anchorCtr="0">
            <a:noAutofit/>
          </a:bodyPr>
          <a:lstStyle/>
          <a:p>
            <a:pPr algn="ctr"/>
            <a:r>
              <a:rPr lang="en-GB" sz="1333">
                <a:solidFill>
                  <a:srgbClr val="FFFFFF"/>
                </a:solidFill>
                <a:latin typeface="Quicksand"/>
                <a:ea typeface="Quicksand"/>
                <a:cs typeface="Quicksand"/>
                <a:sym typeface="Quicksand"/>
              </a:rPr>
              <a:t>1</a:t>
            </a:r>
            <a:endParaRPr sz="1333">
              <a:solidFill>
                <a:srgbClr val="FFFFFF"/>
              </a:solidFill>
              <a:latin typeface="Quicksand"/>
              <a:ea typeface="Quicksand"/>
              <a:cs typeface="Quicksand"/>
              <a:sym typeface="Quicksand"/>
            </a:endParaRPr>
          </a:p>
        </p:txBody>
      </p:sp>
      <p:sp>
        <p:nvSpPr>
          <p:cNvPr id="984" name="Google Shape;984;p40"/>
          <p:cNvSpPr/>
          <p:nvPr/>
        </p:nvSpPr>
        <p:spPr>
          <a:xfrm>
            <a:off x="6541633" y="4322929"/>
            <a:ext cx="240000" cy="240000"/>
          </a:xfrm>
          <a:prstGeom prst="ellipse">
            <a:avLst/>
          </a:prstGeom>
          <a:solidFill>
            <a:srgbClr val="5B5BA5"/>
          </a:solidFill>
          <a:ln>
            <a:noFill/>
          </a:ln>
        </p:spPr>
        <p:txBody>
          <a:bodyPr spcFirstLastPara="1" wrap="square" lIns="0" tIns="0" rIns="0" bIns="0" anchor="ctr" anchorCtr="0">
            <a:noAutofit/>
          </a:bodyPr>
          <a:lstStyle/>
          <a:p>
            <a:pPr algn="ctr"/>
            <a:r>
              <a:rPr lang="en-GB" sz="1333">
                <a:solidFill>
                  <a:srgbClr val="FFFFFF"/>
                </a:solidFill>
                <a:latin typeface="Quicksand"/>
                <a:ea typeface="Quicksand"/>
                <a:cs typeface="Quicksand"/>
                <a:sym typeface="Quicksand"/>
              </a:rPr>
              <a:t>3</a:t>
            </a:r>
            <a:endParaRPr sz="1333">
              <a:solidFill>
                <a:srgbClr val="FFFFFF"/>
              </a:solidFill>
              <a:latin typeface="Quicksand"/>
              <a:ea typeface="Quicksand"/>
              <a:cs typeface="Quicksand"/>
              <a:sym typeface="Quicksand"/>
            </a:endParaRPr>
          </a:p>
        </p:txBody>
      </p:sp>
      <p:sp>
        <p:nvSpPr>
          <p:cNvPr id="985" name="Google Shape;985;p40"/>
          <p:cNvSpPr/>
          <p:nvPr/>
        </p:nvSpPr>
        <p:spPr>
          <a:xfrm>
            <a:off x="6541633" y="4642271"/>
            <a:ext cx="240000" cy="240000"/>
          </a:xfrm>
          <a:prstGeom prst="ellipse">
            <a:avLst/>
          </a:prstGeom>
          <a:solidFill>
            <a:srgbClr val="5B5BA5"/>
          </a:solidFill>
          <a:ln>
            <a:noFill/>
          </a:ln>
        </p:spPr>
        <p:txBody>
          <a:bodyPr spcFirstLastPara="1" wrap="square" lIns="0" tIns="0" rIns="0" bIns="0" anchor="ctr" anchorCtr="0">
            <a:noAutofit/>
          </a:bodyPr>
          <a:lstStyle/>
          <a:p>
            <a:pPr algn="ctr"/>
            <a:r>
              <a:rPr lang="en-GB" sz="1333">
                <a:solidFill>
                  <a:srgbClr val="FFFFFF"/>
                </a:solidFill>
                <a:latin typeface="Quicksand"/>
                <a:ea typeface="Quicksand"/>
                <a:cs typeface="Quicksand"/>
                <a:sym typeface="Quicksand"/>
              </a:rPr>
              <a:t>4</a:t>
            </a:r>
            <a:endParaRPr sz="1333">
              <a:solidFill>
                <a:srgbClr val="FFFFFF"/>
              </a:solidFill>
              <a:latin typeface="Quicksand"/>
              <a:ea typeface="Quicksand"/>
              <a:cs typeface="Quicksand"/>
              <a:sym typeface="Quicksand"/>
            </a:endParaRPr>
          </a:p>
        </p:txBody>
      </p:sp>
      <p:grpSp>
        <p:nvGrpSpPr>
          <p:cNvPr id="986" name="Google Shape;986;p40"/>
          <p:cNvGrpSpPr/>
          <p:nvPr/>
        </p:nvGrpSpPr>
        <p:grpSpPr>
          <a:xfrm>
            <a:off x="6285099" y="4593913"/>
            <a:ext cx="520535" cy="306067"/>
            <a:chOff x="5235174" y="3032310"/>
            <a:chExt cx="390401" cy="229550"/>
          </a:xfrm>
        </p:grpSpPr>
        <p:sp>
          <p:nvSpPr>
            <p:cNvPr id="987" name="Google Shape;987;p40"/>
            <p:cNvSpPr/>
            <p:nvPr/>
          </p:nvSpPr>
          <p:spPr>
            <a:xfrm>
              <a:off x="5409575" y="3045860"/>
              <a:ext cx="216000" cy="216000"/>
            </a:xfrm>
            <a:prstGeom prst="ellipse">
              <a:avLst/>
            </a:prstGeom>
            <a:noFill/>
            <a:ln w="9525" cap="flat" cmpd="sng">
              <a:solidFill>
                <a:srgbClr val="5B5BA5"/>
              </a:solidFill>
              <a:prstDash val="solid"/>
              <a:round/>
              <a:headEnd type="none" w="sm" len="sm"/>
              <a:tailEnd type="none" w="sm" len="sm"/>
            </a:ln>
          </p:spPr>
          <p:txBody>
            <a:bodyPr spcFirstLastPara="1" wrap="square" lIns="0" tIns="0" rIns="0" bIns="0" anchor="ctr" anchorCtr="0">
              <a:noAutofit/>
            </a:bodyPr>
            <a:lstStyle/>
            <a:p>
              <a:pPr algn="ctr"/>
              <a:endParaRPr sz="1333">
                <a:solidFill>
                  <a:srgbClr val="FFFFFF"/>
                </a:solidFill>
                <a:latin typeface="Quicksand"/>
                <a:ea typeface="Quicksand"/>
                <a:cs typeface="Quicksand"/>
                <a:sym typeface="Quicksand"/>
              </a:endParaRPr>
            </a:p>
          </p:txBody>
        </p:sp>
        <p:sp>
          <p:nvSpPr>
            <p:cNvPr id="988" name="Google Shape;988;p40"/>
            <p:cNvSpPr/>
            <p:nvPr/>
          </p:nvSpPr>
          <p:spPr>
            <a:xfrm>
              <a:off x="5235174" y="3032310"/>
              <a:ext cx="216000" cy="216000"/>
            </a:xfrm>
            <a:prstGeom prst="ellipse">
              <a:avLst/>
            </a:prstGeom>
            <a:noFill/>
            <a:ln>
              <a:noFill/>
            </a:ln>
          </p:spPr>
          <p:txBody>
            <a:bodyPr spcFirstLastPara="1" wrap="square" lIns="0" tIns="0" rIns="0" bIns="0" anchor="ctr" anchorCtr="0">
              <a:noAutofit/>
            </a:bodyPr>
            <a:lstStyle/>
            <a:p>
              <a:pPr algn="ctr"/>
              <a:r>
                <a:rPr lang="en-GB" sz="1333">
                  <a:solidFill>
                    <a:srgbClr val="5B5BA5"/>
                  </a:solidFill>
                  <a:latin typeface="Quicksand"/>
                  <a:ea typeface="Quicksand"/>
                  <a:cs typeface="Quicksand"/>
                  <a:sym typeface="Quicksand"/>
                </a:rPr>
                <a:t>▹</a:t>
              </a:r>
              <a:endParaRPr sz="1333">
                <a:solidFill>
                  <a:srgbClr val="5B5BA5"/>
                </a:solidFill>
                <a:latin typeface="Quicksand"/>
                <a:ea typeface="Quicksand"/>
                <a:cs typeface="Quicksand"/>
                <a:sym typeface="Quicksand"/>
              </a:endParaRPr>
            </a:p>
          </p:txBody>
        </p:sp>
      </p:grpSp>
      <p:sp>
        <p:nvSpPr>
          <p:cNvPr id="989" name="Google Shape;989;p40"/>
          <p:cNvSpPr/>
          <p:nvPr/>
        </p:nvSpPr>
        <p:spPr>
          <a:xfrm>
            <a:off x="6541633" y="4007896"/>
            <a:ext cx="240000" cy="240000"/>
          </a:xfrm>
          <a:prstGeom prst="ellipse">
            <a:avLst/>
          </a:prstGeom>
          <a:solidFill>
            <a:srgbClr val="5B5BA5"/>
          </a:solidFill>
          <a:ln>
            <a:noFill/>
          </a:ln>
        </p:spPr>
        <p:txBody>
          <a:bodyPr spcFirstLastPara="1" wrap="square" lIns="0" tIns="0" rIns="0" bIns="0" anchor="ctr" anchorCtr="0">
            <a:noAutofit/>
          </a:bodyPr>
          <a:lstStyle/>
          <a:p>
            <a:pPr algn="ctr"/>
            <a:r>
              <a:rPr lang="en-GB" sz="1333">
                <a:solidFill>
                  <a:srgbClr val="FFFFFF"/>
                </a:solidFill>
                <a:latin typeface="Quicksand"/>
                <a:ea typeface="Quicksand"/>
                <a:cs typeface="Quicksand"/>
                <a:sym typeface="Quicksand"/>
              </a:rPr>
              <a:t>2</a:t>
            </a:r>
            <a:endParaRPr sz="1333">
              <a:solidFill>
                <a:srgbClr val="FFFFFF"/>
              </a:solidFill>
              <a:latin typeface="Quicksand"/>
              <a:ea typeface="Quicksand"/>
              <a:cs typeface="Quicksand"/>
              <a:sym typeface="Quicksa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normAutofit/>
          </a:bodyPr>
          <a:lstStyle/>
          <a:p>
            <a:r>
              <a:rPr lang="en-US" dirty="0"/>
              <a:t>Basics of Different Types of Software Testing</a:t>
            </a:r>
          </a:p>
        </p:txBody>
      </p:sp>
    </p:spTree>
    <p:extLst>
      <p:ext uri="{BB962C8B-B14F-4D97-AF65-F5344CB8AC3E}">
        <p14:creationId xmlns:p14="http://schemas.microsoft.com/office/powerpoint/2010/main" val="2444921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What is Software Testing?</a:t>
            </a:r>
          </a:p>
        </p:txBody>
      </p:sp>
      <p:pic>
        <p:nvPicPr>
          <p:cNvPr id="5" name="Picture Placeholder 4">
            <a:extLst>
              <a:ext uri="{FF2B5EF4-FFF2-40B4-BE49-F238E27FC236}">
                <a16:creationId xmlns:a16="http://schemas.microsoft.com/office/drawing/2014/main" id="{CC4B185A-B6DE-31A0-B7AA-467A1A6BE469}"/>
              </a:ext>
            </a:extLst>
          </p:cNvPr>
          <p:cNvPicPr>
            <a:picLocks noGrp="1" noChangeAspect="1"/>
          </p:cNvPicPr>
          <p:nvPr>
            <p:ph type="pic" idx="1"/>
          </p:nvPr>
        </p:nvPicPr>
        <p:blipFill>
          <a:blip r:embed="rId2"/>
          <a:srcRect l="7965" r="7965"/>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normAutofit fontScale="700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Definition of Software Testing: Software testing evaluates a software application to identify any errors, gaps, or missing requirements in contrast to the actual requirements.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Purpose of Software Testing: Software testing aims to ensure a software application's quality, reliability, and performance while identifying any defects or vulnerabilities.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Types of Software Testing: There are various types of software testing, including but not limited to, unit testing, integration testing, functional testing, and security testing, each serving a specific purpose in the software development lifecycle.</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60944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Unit Testing</a:t>
            </a:r>
          </a:p>
        </p:txBody>
      </p:sp>
      <p:pic>
        <p:nvPicPr>
          <p:cNvPr id="5" name="Picture Placeholder 4">
            <a:extLst>
              <a:ext uri="{FF2B5EF4-FFF2-40B4-BE49-F238E27FC236}">
                <a16:creationId xmlns:a16="http://schemas.microsoft.com/office/drawing/2014/main" id="{10DD5E39-7A42-DB87-7BA4-5630AF47129D}"/>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normAutofit fontScale="850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Definition of Unit Testing: Unit testing is verifying individual components or units of software to ensure they work as intended.</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Purpose of Unit Testing: The primary purpose of unit testing is to validate that each unit of the software performs as designed, thereby catching issues early in the development cycle.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Benefits of Unit Testing: Unit testing offers numerous benefits, such as improving code quality, facilitating easier debugging, and providing a solid foundation for future code changes.</a:t>
            </a:r>
          </a:p>
        </p:txBody>
      </p:sp>
    </p:spTree>
    <p:extLst>
      <p:ext uri="{BB962C8B-B14F-4D97-AF65-F5344CB8AC3E}">
        <p14:creationId xmlns:p14="http://schemas.microsoft.com/office/powerpoint/2010/main" val="2777398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Integration Testing</a:t>
            </a:r>
          </a:p>
        </p:txBody>
      </p:sp>
      <p:pic>
        <p:nvPicPr>
          <p:cNvPr id="5" name="Picture Placeholder 4">
            <a:extLst>
              <a:ext uri="{FF2B5EF4-FFF2-40B4-BE49-F238E27FC236}">
                <a16:creationId xmlns:a16="http://schemas.microsoft.com/office/drawing/2014/main" id="{39189DF9-5E07-66AA-6600-1C1500887533}"/>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normAutofit fontScale="700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Definition of Integration Testing: Integration testing is testing the interaction between multiple components or units of a software application to ensure they work together as expected.</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Purpose of Integration Testing: Integration testing aims to validate that different modules or components of a software system interact seamlessly, thereby ensuring the system's overall functionality and reliability.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Benefits of Integration Testing: Integration testing offers the advantage of early detection of issues related to data communication, data storage, and component interaction, thereby reducing the time and cost of debugging in later stages of development.</a:t>
            </a:r>
          </a:p>
        </p:txBody>
      </p:sp>
    </p:spTree>
    <p:extLst>
      <p:ext uri="{BB962C8B-B14F-4D97-AF65-F5344CB8AC3E}">
        <p14:creationId xmlns:p14="http://schemas.microsoft.com/office/powerpoint/2010/main" val="996388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System Testing</a:t>
            </a:r>
          </a:p>
        </p:txBody>
      </p:sp>
      <p:pic>
        <p:nvPicPr>
          <p:cNvPr id="5" name="Picture Placeholder 4">
            <a:extLst>
              <a:ext uri="{FF2B5EF4-FFF2-40B4-BE49-F238E27FC236}">
                <a16:creationId xmlns:a16="http://schemas.microsoft.com/office/drawing/2014/main" id="{5F6B801B-635F-BA5F-0082-5BBDD7007052}"/>
              </a:ext>
            </a:extLst>
          </p:cNvPr>
          <p:cNvPicPr>
            <a:picLocks noGrp="1" noChangeAspect="1"/>
          </p:cNvPicPr>
          <p:nvPr>
            <p:ph type="pic" idx="1"/>
          </p:nvPr>
        </p:nvPicPr>
        <p:blipFill>
          <a:blip r:embed="rId2"/>
          <a:srcRect l="4770" r="4770"/>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normAutofit fontScale="775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Definition of System Testing: System testing is the phase in software testing where the entire application is evaluated to verify that it meets specified requirements.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Purpose of System Testing: The primary purpose of system testing is to validate the software's end-to-end functionality and ensure it meets the defined system requirements.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Benefits of System Testing: System testing offers the benefit of identifying issues related to data integrity, performance, and security, thereby ensuring a reliable and robust software application.</a:t>
            </a:r>
          </a:p>
        </p:txBody>
      </p:sp>
    </p:spTree>
    <p:extLst>
      <p:ext uri="{BB962C8B-B14F-4D97-AF65-F5344CB8AC3E}">
        <p14:creationId xmlns:p14="http://schemas.microsoft.com/office/powerpoint/2010/main" val="308021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5CC3-E147-9F87-2528-A81472F64F44}"/>
              </a:ext>
            </a:extLst>
          </p:cNvPr>
          <p:cNvSpPr>
            <a:spLocks noGrp="1"/>
          </p:cNvSpPr>
          <p:nvPr>
            <p:ph type="ctrTitle"/>
          </p:nvPr>
        </p:nvSpPr>
        <p:spPr/>
        <p:txBody>
          <a:bodyPr/>
          <a:lstStyle/>
          <a:p>
            <a:r>
              <a:rPr lang="en-GB" dirty="0"/>
              <a:t>Software Developer</a:t>
            </a:r>
            <a:br>
              <a:rPr lang="en-GB" dirty="0"/>
            </a:br>
            <a:r>
              <a:rPr lang="en-GB" dirty="0"/>
              <a:t>Bootcamp</a:t>
            </a:r>
          </a:p>
        </p:txBody>
      </p:sp>
      <p:sp>
        <p:nvSpPr>
          <p:cNvPr id="3" name="Subtitle 2">
            <a:extLst>
              <a:ext uri="{FF2B5EF4-FFF2-40B4-BE49-F238E27FC236}">
                <a16:creationId xmlns:a16="http://schemas.microsoft.com/office/drawing/2014/main" id="{FD8369AC-7CFB-453E-C759-0028D8764B00}"/>
              </a:ext>
            </a:extLst>
          </p:cNvPr>
          <p:cNvSpPr>
            <a:spLocks noGrp="1"/>
          </p:cNvSpPr>
          <p:nvPr>
            <p:ph type="subTitle" idx="1"/>
          </p:nvPr>
        </p:nvSpPr>
        <p:spPr>
          <a:xfrm>
            <a:off x="2868140" y="3617028"/>
            <a:ext cx="6455718" cy="1655762"/>
          </a:xfrm>
        </p:spPr>
        <p:txBody>
          <a:bodyPr/>
          <a:lstStyle/>
          <a:p>
            <a:r>
              <a:rPr lang="en-GB" dirty="0"/>
              <a:t>Unit 3 – </a:t>
            </a:r>
            <a:r>
              <a:rPr lang="en-GB" dirty="0">
                <a:latin typeface="Calibri" panose="020F0502020204030204" pitchFamily="34" charset="0"/>
                <a:ea typeface="Calibri" panose="020F0502020204030204" pitchFamily="34" charset="0"/>
                <a:cs typeface="Arial" panose="020B0604020202020204" pitchFamily="34" charset="0"/>
              </a:rPr>
              <a:t>Coding and Architecture</a:t>
            </a:r>
            <a:endParaRPr lang="en-GB" dirty="0"/>
          </a:p>
          <a:p>
            <a:endParaRPr lang="en-GB" dirty="0"/>
          </a:p>
          <a:p>
            <a:r>
              <a:rPr lang="en-GB" dirty="0"/>
              <a:t>Week 7C</a:t>
            </a:r>
          </a:p>
        </p:txBody>
      </p:sp>
    </p:spTree>
    <p:extLst>
      <p:ext uri="{BB962C8B-B14F-4D97-AF65-F5344CB8AC3E}">
        <p14:creationId xmlns:p14="http://schemas.microsoft.com/office/powerpoint/2010/main" val="3369664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Acceptance Testing</a:t>
            </a:r>
          </a:p>
        </p:txBody>
      </p:sp>
      <p:pic>
        <p:nvPicPr>
          <p:cNvPr id="5" name="Picture Placeholder 4">
            <a:extLst>
              <a:ext uri="{FF2B5EF4-FFF2-40B4-BE49-F238E27FC236}">
                <a16:creationId xmlns:a16="http://schemas.microsoft.com/office/drawing/2014/main" id="{183E900D-1028-4B49-595B-D009FBFBE6EC}"/>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normAutofit fontScale="700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Definition of Acceptance Testing: Acceptance testing is the phase in software testing where a system is tested for acceptability to ensure that it meets the specified criteria and is ready for use by the end user.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Purpose of Acceptance Testing: The primary purpose of acceptance testing is to validate that a software system fulfils the business requirements, ensuring that it meets functional and non-functional criteria for acceptance.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Benefits of Acceptance Testing: Acceptance testing confirms that a software system is complete and fully functional, thereby reducing the risk of post-release defects and increasing customer satisfaction.</a:t>
            </a:r>
          </a:p>
        </p:txBody>
      </p:sp>
    </p:spTree>
    <p:extLst>
      <p:ext uri="{BB962C8B-B14F-4D97-AF65-F5344CB8AC3E}">
        <p14:creationId xmlns:p14="http://schemas.microsoft.com/office/powerpoint/2010/main" val="2444212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Usability Testing</a:t>
            </a:r>
          </a:p>
        </p:txBody>
      </p:sp>
      <p:pic>
        <p:nvPicPr>
          <p:cNvPr id="5" name="Picture Placeholder 4">
            <a:extLst>
              <a:ext uri="{FF2B5EF4-FFF2-40B4-BE49-F238E27FC236}">
                <a16:creationId xmlns:a16="http://schemas.microsoft.com/office/drawing/2014/main" id="{EDECA7D4-3FCC-F6D6-BF97-9F82195C8B57}"/>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normAutofit fontScale="700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Definition of Usability Testing: Usability testing is evaluating a product or system by testing it with representative users to identify any usability issues and gather data on participants' performance and satisfaction levels.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Purpose of Usability Testing: The primary purpose of usability testing is to understand how real users interact with a product and to improve the product based on the test results to make it more user-friendly.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Benefits of Usability Testing: Usability testing offers invaluable insights into user </a:t>
            </a:r>
            <a:r>
              <a:rPr lang="en-GB" sz="1800" kern="100" dirty="0" err="1">
                <a:effectLst/>
                <a:latin typeface="Calibri" panose="020F0502020204030204" pitchFamily="34" charset="0"/>
                <a:ea typeface="Calibri" panose="020F0502020204030204" pitchFamily="34" charset="0"/>
                <a:cs typeface="Arial" panose="020B0604020202020204" pitchFamily="34" charset="0"/>
              </a:rPr>
              <a:t>behavior</a:t>
            </a:r>
            <a:r>
              <a:rPr lang="en-GB" sz="1800" kern="100" dirty="0">
                <a:effectLst/>
                <a:latin typeface="Calibri" panose="020F0502020204030204" pitchFamily="34" charset="0"/>
                <a:ea typeface="Calibri" panose="020F0502020204030204" pitchFamily="34" charset="0"/>
                <a:cs typeface="Arial" panose="020B0604020202020204" pitchFamily="34" charset="0"/>
              </a:rPr>
              <a:t>, helps identify areas for improvement, and ultimately leads to a more efficient and satisfying user experience.</a:t>
            </a:r>
          </a:p>
        </p:txBody>
      </p:sp>
    </p:spTree>
    <p:extLst>
      <p:ext uri="{BB962C8B-B14F-4D97-AF65-F5344CB8AC3E}">
        <p14:creationId xmlns:p14="http://schemas.microsoft.com/office/powerpoint/2010/main" val="3118735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Security Testing</a:t>
            </a:r>
          </a:p>
        </p:txBody>
      </p:sp>
      <p:pic>
        <p:nvPicPr>
          <p:cNvPr id="5" name="Picture Placeholder 4">
            <a:extLst>
              <a:ext uri="{FF2B5EF4-FFF2-40B4-BE49-F238E27FC236}">
                <a16:creationId xmlns:a16="http://schemas.microsoft.com/office/drawing/2014/main" id="{23A7EEAF-5CBA-E5AB-2D2F-48C2CA0496BB}"/>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normAutofit fontScale="700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Definition of Security Testing: Security testing is the practice of evaluating a software system to identify vulnerabilities, risks, and threats that could compromise its integrity, confidentiality, or availability.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Purpose of Security Testing: The primary purpose of security testing is to uncover weaknesses in a software system that could be exploited, ensuring that adequate measures are in place to protect against potential attacks.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a:effectLst/>
                <a:latin typeface="Calibri" panose="020F0502020204030204" pitchFamily="34" charset="0"/>
                <a:ea typeface="Calibri" panose="020F0502020204030204" pitchFamily="34" charset="0"/>
                <a:cs typeface="Arial" panose="020B0604020202020204" pitchFamily="34" charset="0"/>
              </a:rPr>
              <a:t>Benefits of Security Testing: Security testing includes enhanced data protection, compliance with regulatory standards, and increased customer trust due to a more secure software environment.</a:t>
            </a:r>
          </a:p>
        </p:txBody>
      </p:sp>
    </p:spTree>
    <p:extLst>
      <p:ext uri="{BB962C8B-B14F-4D97-AF65-F5344CB8AC3E}">
        <p14:creationId xmlns:p14="http://schemas.microsoft.com/office/powerpoint/2010/main" val="775581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Conclusion</a:t>
            </a:r>
          </a:p>
        </p:txBody>
      </p:sp>
      <p:pic>
        <p:nvPicPr>
          <p:cNvPr id="5" name="Picture Placeholder 4">
            <a:extLst>
              <a:ext uri="{FF2B5EF4-FFF2-40B4-BE49-F238E27FC236}">
                <a16:creationId xmlns:a16="http://schemas.microsoft.com/office/drawing/2014/main" id="{D975B03B-BBD0-CB8C-77E1-3DD09ED8EB5C}"/>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Importance of software testing</a:t>
            </a:r>
          </a:p>
          <a:p>
            <a:pPr>
              <a:buFontTx/>
              <a:buChar char="•"/>
            </a:pPr>
            <a:r>
              <a:rPr lang="en-US"/>
              <a:t>Benefits of software testing</a:t>
            </a:r>
          </a:p>
          <a:p>
            <a:pPr>
              <a:buFontTx/>
              <a:buChar char="•"/>
            </a:pPr>
            <a:r>
              <a:rPr lang="en-US"/>
              <a:t>Conclusion</a:t>
            </a:r>
          </a:p>
        </p:txBody>
      </p:sp>
    </p:spTree>
    <p:extLst>
      <p:ext uri="{BB962C8B-B14F-4D97-AF65-F5344CB8AC3E}">
        <p14:creationId xmlns:p14="http://schemas.microsoft.com/office/powerpoint/2010/main" val="45743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5A28-6AB0-13E9-65B8-336D9E260AFE}"/>
              </a:ext>
            </a:extLst>
          </p:cNvPr>
          <p:cNvSpPr>
            <a:spLocks noGrp="1"/>
          </p:cNvSpPr>
          <p:nvPr>
            <p:ph type="ctrTitle"/>
          </p:nvPr>
        </p:nvSpPr>
        <p:spPr/>
        <p:txBody>
          <a:bodyPr>
            <a:normAutofit/>
          </a:bodyPr>
          <a:lstStyle/>
          <a:p>
            <a:r>
              <a:rPr lang="en-US" dirty="0"/>
              <a:t>Key Processes Involved in Unit and Integration Testing</a:t>
            </a:r>
            <a:endParaRPr lang="en-GB" dirty="0"/>
          </a:p>
        </p:txBody>
      </p:sp>
    </p:spTree>
    <p:extLst>
      <p:ext uri="{BB962C8B-B14F-4D97-AF65-F5344CB8AC3E}">
        <p14:creationId xmlns:p14="http://schemas.microsoft.com/office/powerpoint/2010/main" val="387673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2957-6AC5-1B94-CE27-3DDBBA6A7C28}"/>
              </a:ext>
            </a:extLst>
          </p:cNvPr>
          <p:cNvSpPr>
            <a:spLocks noGrp="1"/>
          </p:cNvSpPr>
          <p:nvPr>
            <p:ph type="title"/>
          </p:nvPr>
        </p:nvSpPr>
        <p:spPr/>
        <p:txBody>
          <a:bodyPr/>
          <a:lstStyle/>
          <a:p>
            <a:r>
              <a:rPr lang="en-GB"/>
              <a:t>What is Unit Testing?</a:t>
            </a:r>
          </a:p>
        </p:txBody>
      </p:sp>
      <p:pic>
        <p:nvPicPr>
          <p:cNvPr id="5" name="Picture Placeholder 4">
            <a:extLst>
              <a:ext uri="{FF2B5EF4-FFF2-40B4-BE49-F238E27FC236}">
                <a16:creationId xmlns:a16="http://schemas.microsoft.com/office/drawing/2014/main" id="{0866B54A-2062-AE64-D0B5-BE16E9ABC776}"/>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4F9CAA1D-FBBA-279D-350C-10D351593CB1}"/>
              </a:ext>
            </a:extLst>
          </p:cNvPr>
          <p:cNvSpPr>
            <a:spLocks noGrp="1"/>
          </p:cNvSpPr>
          <p:nvPr>
            <p:ph type="body" sz="half" idx="2"/>
          </p:nvPr>
        </p:nvSpPr>
        <p:spPr/>
        <p:txBody>
          <a:bodyPr/>
          <a:lstStyle/>
          <a:p>
            <a:pPr>
              <a:buFontTx/>
              <a:buChar char="•"/>
            </a:pPr>
            <a:r>
              <a:rPr lang="en-US"/>
              <a:t>Unit testing is a software testing method where individual units or components of a software are tested.</a:t>
            </a:r>
          </a:p>
          <a:p>
            <a:pPr>
              <a:buFontTx/>
              <a:buChar char="•"/>
            </a:pPr>
            <a:r>
              <a:rPr lang="en-US"/>
              <a:t>It is done to verify that each unit of the software performs as designed.</a:t>
            </a:r>
          </a:p>
          <a:p>
            <a:pPr>
              <a:buFontTx/>
              <a:buChar char="•"/>
            </a:pPr>
            <a:r>
              <a:rPr lang="en-US"/>
              <a:t>Unit tests are typically written and run by software developers to ensure that code meets its design and behaves as intended.</a:t>
            </a:r>
            <a:endParaRPr lang="en-GB"/>
          </a:p>
        </p:txBody>
      </p:sp>
    </p:spTree>
    <p:extLst>
      <p:ext uri="{BB962C8B-B14F-4D97-AF65-F5344CB8AC3E}">
        <p14:creationId xmlns:p14="http://schemas.microsoft.com/office/powerpoint/2010/main" val="4063811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49E31-590C-594D-32B7-47B965E72629}"/>
              </a:ext>
            </a:extLst>
          </p:cNvPr>
          <p:cNvSpPr>
            <a:spLocks noGrp="1"/>
          </p:cNvSpPr>
          <p:nvPr>
            <p:ph type="title"/>
          </p:nvPr>
        </p:nvSpPr>
        <p:spPr/>
        <p:txBody>
          <a:bodyPr/>
          <a:lstStyle/>
          <a:p>
            <a:r>
              <a:rPr lang="en-GB"/>
              <a:t>What is Integration Testing?</a:t>
            </a:r>
          </a:p>
        </p:txBody>
      </p:sp>
      <p:pic>
        <p:nvPicPr>
          <p:cNvPr id="5" name="Picture Placeholder 4">
            <a:extLst>
              <a:ext uri="{FF2B5EF4-FFF2-40B4-BE49-F238E27FC236}">
                <a16:creationId xmlns:a16="http://schemas.microsoft.com/office/drawing/2014/main" id="{F15288CE-E224-4129-78BD-33784DE4C37E}"/>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22E387C3-23DF-952A-0586-51B2826DD7AF}"/>
              </a:ext>
            </a:extLst>
          </p:cNvPr>
          <p:cNvSpPr>
            <a:spLocks noGrp="1"/>
          </p:cNvSpPr>
          <p:nvPr>
            <p:ph type="body" sz="half" idx="2"/>
          </p:nvPr>
        </p:nvSpPr>
        <p:spPr/>
        <p:txBody>
          <a:bodyPr/>
          <a:lstStyle/>
          <a:p>
            <a:pPr>
              <a:buFontTx/>
              <a:buChar char="•"/>
            </a:pPr>
            <a:r>
              <a:rPr lang="en-US"/>
              <a:t>Integration testing is a software testing method where individual units are combined and tested as a group.</a:t>
            </a:r>
          </a:p>
          <a:p>
            <a:pPr>
              <a:buFontTx/>
              <a:buChar char="•"/>
            </a:pPr>
            <a:r>
              <a:rPr lang="en-US"/>
              <a:t>It is done to verify the interactions between components and to ensure that the software works as expected when integrated.</a:t>
            </a:r>
          </a:p>
          <a:p>
            <a:pPr>
              <a:buFontTx/>
              <a:buChar char="•"/>
            </a:pPr>
            <a:r>
              <a:rPr lang="en-US"/>
              <a:t>Integration tests are typically written and run by software developers to ensure that code meets its design and behaves as intended.</a:t>
            </a:r>
            <a:endParaRPr lang="en-GB"/>
          </a:p>
        </p:txBody>
      </p:sp>
    </p:spTree>
    <p:extLst>
      <p:ext uri="{BB962C8B-B14F-4D97-AF65-F5344CB8AC3E}">
        <p14:creationId xmlns:p14="http://schemas.microsoft.com/office/powerpoint/2010/main" val="2759274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772E-997B-CE18-5D5E-0365055B40E6}"/>
              </a:ext>
            </a:extLst>
          </p:cNvPr>
          <p:cNvSpPr>
            <a:spLocks noGrp="1"/>
          </p:cNvSpPr>
          <p:nvPr>
            <p:ph type="title"/>
          </p:nvPr>
        </p:nvSpPr>
        <p:spPr/>
        <p:txBody>
          <a:bodyPr/>
          <a:lstStyle/>
          <a:p>
            <a:r>
              <a:rPr lang="en-GB"/>
              <a:t>Identifying Key Processes</a:t>
            </a:r>
          </a:p>
        </p:txBody>
      </p:sp>
      <p:pic>
        <p:nvPicPr>
          <p:cNvPr id="5" name="Picture Placeholder 4">
            <a:extLst>
              <a:ext uri="{FF2B5EF4-FFF2-40B4-BE49-F238E27FC236}">
                <a16:creationId xmlns:a16="http://schemas.microsoft.com/office/drawing/2014/main" id="{66026AA3-280A-43A8-AB5F-691F52F84A32}"/>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35522AF6-6B3A-D4A1-4CBF-177CBD0CEFD2}"/>
              </a:ext>
            </a:extLst>
          </p:cNvPr>
          <p:cNvSpPr>
            <a:spLocks noGrp="1"/>
          </p:cNvSpPr>
          <p:nvPr>
            <p:ph type="body" sz="half" idx="2"/>
          </p:nvPr>
        </p:nvSpPr>
        <p:spPr/>
        <p:txBody>
          <a:bodyPr/>
          <a:lstStyle/>
          <a:p>
            <a:pPr>
              <a:buFontTx/>
              <a:buChar char="•"/>
            </a:pPr>
            <a:r>
              <a:rPr lang="en-US"/>
              <a:t>When it comes to unit and integration testing, there are several key processes that must be identified and followed.</a:t>
            </a:r>
          </a:p>
          <a:p>
            <a:pPr>
              <a:buFontTx/>
              <a:buChar char="•"/>
            </a:pPr>
            <a:r>
              <a:rPr lang="en-US"/>
              <a:t>These processes include:</a:t>
            </a:r>
          </a:p>
          <a:p>
            <a:pPr>
              <a:buFontTx/>
              <a:buChar char="•"/>
            </a:pPr>
            <a:r>
              <a:rPr lang="en-US"/>
              <a:t>- Identifying the scope of the test</a:t>
            </a:r>
          </a:p>
          <a:p>
            <a:pPr>
              <a:buFontTx/>
              <a:buChar char="•"/>
            </a:pPr>
            <a:r>
              <a:rPr lang="en-US"/>
              <a:t>- Writing test cases</a:t>
            </a:r>
          </a:p>
          <a:p>
            <a:pPr>
              <a:buFontTx/>
              <a:buChar char="•"/>
            </a:pPr>
            <a:r>
              <a:rPr lang="en-US"/>
              <a:t>- Executing the tests</a:t>
            </a:r>
          </a:p>
          <a:p>
            <a:pPr>
              <a:buFontTx/>
              <a:buChar char="•"/>
            </a:pPr>
            <a:r>
              <a:rPr lang="en-US"/>
              <a:t>- Analyzing the results</a:t>
            </a:r>
            <a:endParaRPr lang="en-GB"/>
          </a:p>
        </p:txBody>
      </p:sp>
    </p:spTree>
    <p:extLst>
      <p:ext uri="{BB962C8B-B14F-4D97-AF65-F5344CB8AC3E}">
        <p14:creationId xmlns:p14="http://schemas.microsoft.com/office/powerpoint/2010/main" val="1300295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098D-2C91-0174-DBB9-9C0EF7906EF0}"/>
              </a:ext>
            </a:extLst>
          </p:cNvPr>
          <p:cNvSpPr>
            <a:spLocks noGrp="1"/>
          </p:cNvSpPr>
          <p:nvPr>
            <p:ph type="title"/>
          </p:nvPr>
        </p:nvSpPr>
        <p:spPr/>
        <p:txBody>
          <a:bodyPr/>
          <a:lstStyle/>
          <a:p>
            <a:r>
              <a:rPr lang="en-US"/>
              <a:t>Identifying the Scope of the Test</a:t>
            </a:r>
            <a:endParaRPr lang="en-GB"/>
          </a:p>
        </p:txBody>
      </p:sp>
      <p:pic>
        <p:nvPicPr>
          <p:cNvPr id="5" name="Picture Placeholder 4">
            <a:extLst>
              <a:ext uri="{FF2B5EF4-FFF2-40B4-BE49-F238E27FC236}">
                <a16:creationId xmlns:a16="http://schemas.microsoft.com/office/drawing/2014/main" id="{B2D7D166-76C1-2610-793B-BB70205D2C90}"/>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7F782E9C-3BB7-48BF-CEB9-7C3A19BD2EFF}"/>
              </a:ext>
            </a:extLst>
          </p:cNvPr>
          <p:cNvSpPr>
            <a:spLocks noGrp="1"/>
          </p:cNvSpPr>
          <p:nvPr>
            <p:ph type="body" sz="half" idx="2"/>
          </p:nvPr>
        </p:nvSpPr>
        <p:spPr/>
        <p:txBody>
          <a:bodyPr/>
          <a:lstStyle/>
          <a:p>
            <a:pPr>
              <a:buFontTx/>
              <a:buChar char="•"/>
            </a:pPr>
            <a:r>
              <a:rPr lang="en-US"/>
              <a:t>The first step in unit and integration testing is to identify the scope of the test.</a:t>
            </a:r>
          </a:p>
          <a:p>
            <a:pPr>
              <a:buFontTx/>
              <a:buChar char="•"/>
            </a:pPr>
            <a:r>
              <a:rPr lang="en-US"/>
              <a:t>This involves defining the boundaries of the test, such as which components will be tested and which will not.</a:t>
            </a:r>
          </a:p>
          <a:p>
            <a:pPr>
              <a:buFontTx/>
              <a:buChar char="•"/>
            </a:pPr>
            <a:r>
              <a:rPr lang="en-US"/>
              <a:t>It also involves determining the criteria for success and failure of the test.</a:t>
            </a:r>
            <a:endParaRPr lang="en-GB"/>
          </a:p>
        </p:txBody>
      </p:sp>
    </p:spTree>
    <p:extLst>
      <p:ext uri="{BB962C8B-B14F-4D97-AF65-F5344CB8AC3E}">
        <p14:creationId xmlns:p14="http://schemas.microsoft.com/office/powerpoint/2010/main" val="1594082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61AE-5E46-C277-CE04-97D854944B1B}"/>
              </a:ext>
            </a:extLst>
          </p:cNvPr>
          <p:cNvSpPr>
            <a:spLocks noGrp="1"/>
          </p:cNvSpPr>
          <p:nvPr>
            <p:ph type="title"/>
          </p:nvPr>
        </p:nvSpPr>
        <p:spPr/>
        <p:txBody>
          <a:bodyPr/>
          <a:lstStyle/>
          <a:p>
            <a:r>
              <a:rPr lang="en-GB"/>
              <a:t>Writing Test Cases</a:t>
            </a:r>
          </a:p>
        </p:txBody>
      </p:sp>
      <p:pic>
        <p:nvPicPr>
          <p:cNvPr id="5" name="Picture Placeholder 4">
            <a:extLst>
              <a:ext uri="{FF2B5EF4-FFF2-40B4-BE49-F238E27FC236}">
                <a16:creationId xmlns:a16="http://schemas.microsoft.com/office/drawing/2014/main" id="{320DBFB5-6718-1015-70BA-08F7D4342708}"/>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0DB0955B-DB0F-EC09-9E66-A4DE5C57661E}"/>
              </a:ext>
            </a:extLst>
          </p:cNvPr>
          <p:cNvSpPr>
            <a:spLocks noGrp="1"/>
          </p:cNvSpPr>
          <p:nvPr>
            <p:ph type="body" sz="half" idx="2"/>
          </p:nvPr>
        </p:nvSpPr>
        <p:spPr/>
        <p:txBody>
          <a:bodyPr/>
          <a:lstStyle/>
          <a:p>
            <a:pPr>
              <a:buFontTx/>
              <a:buChar char="•"/>
            </a:pPr>
            <a:r>
              <a:rPr lang="en-US"/>
              <a:t>Once the scope of the test has been identified, the next step is to write test cases.</a:t>
            </a:r>
          </a:p>
          <a:p>
            <a:pPr>
              <a:buFontTx/>
              <a:buChar char="•"/>
            </a:pPr>
            <a:r>
              <a:rPr lang="en-US"/>
              <a:t>Test cases are a set of conditions or variables under which a tester will determine whether a system is working correctly.</a:t>
            </a:r>
          </a:p>
          <a:p>
            <a:pPr>
              <a:buFontTx/>
              <a:buChar char="•"/>
            </a:pPr>
            <a:r>
              <a:rPr lang="en-US"/>
              <a:t>Test cases should be written in a way that is easy to understand and follow, and should include expected results.</a:t>
            </a:r>
            <a:endParaRPr lang="en-GB"/>
          </a:p>
        </p:txBody>
      </p:sp>
    </p:spTree>
    <p:extLst>
      <p:ext uri="{BB962C8B-B14F-4D97-AF65-F5344CB8AC3E}">
        <p14:creationId xmlns:p14="http://schemas.microsoft.com/office/powerpoint/2010/main" val="2674094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Understand the Basics of Different Types of Software Testing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Identify Key Processes Involved in Unit and Integration Testing</a:t>
            </a:r>
          </a:p>
          <a:p>
            <a:r>
              <a:rPr lang="en-GB" sz="1800" dirty="0">
                <a:effectLst/>
                <a:latin typeface="Calibri" panose="020F0502020204030204" pitchFamily="34" charset="0"/>
                <a:ea typeface="Calibri" panose="020F0502020204030204" pitchFamily="34" charset="0"/>
                <a:cs typeface="Arial" panose="020B0604020202020204" pitchFamily="34" charset="0"/>
              </a:rPr>
              <a:t>Analyse Processes in Advanced Testing Methods</a:t>
            </a:r>
          </a:p>
          <a:p>
            <a:r>
              <a:rPr lang="en-GB" sz="1800" dirty="0">
                <a:latin typeface="Calibri" panose="020F0502020204030204" pitchFamily="34" charset="0"/>
                <a:cs typeface="Arial" panose="020B0604020202020204" pitchFamily="34" charset="0"/>
              </a:rPr>
              <a:t>Understand and solve nested selection challenges.</a:t>
            </a:r>
            <a:endParaRPr lang="en-GB" dirty="0"/>
          </a:p>
        </p:txBody>
      </p:sp>
    </p:spTree>
    <p:extLst>
      <p:ext uri="{BB962C8B-B14F-4D97-AF65-F5344CB8AC3E}">
        <p14:creationId xmlns:p14="http://schemas.microsoft.com/office/powerpoint/2010/main" val="12866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A154C-C2CC-84B7-C023-84887AC1C697}"/>
              </a:ext>
            </a:extLst>
          </p:cNvPr>
          <p:cNvSpPr>
            <a:spLocks noGrp="1"/>
          </p:cNvSpPr>
          <p:nvPr>
            <p:ph type="title"/>
          </p:nvPr>
        </p:nvSpPr>
        <p:spPr/>
        <p:txBody>
          <a:bodyPr/>
          <a:lstStyle/>
          <a:p>
            <a:r>
              <a:rPr lang="en-GB"/>
              <a:t>Executing the Tests</a:t>
            </a:r>
          </a:p>
        </p:txBody>
      </p:sp>
      <p:pic>
        <p:nvPicPr>
          <p:cNvPr id="5" name="Picture Placeholder 4">
            <a:extLst>
              <a:ext uri="{FF2B5EF4-FFF2-40B4-BE49-F238E27FC236}">
                <a16:creationId xmlns:a16="http://schemas.microsoft.com/office/drawing/2014/main" id="{0D15E434-BFE4-393F-467D-DBA1C408DA5E}"/>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76825A9-8EBE-4D68-0F95-BFE97C0382A0}"/>
              </a:ext>
            </a:extLst>
          </p:cNvPr>
          <p:cNvSpPr>
            <a:spLocks noGrp="1"/>
          </p:cNvSpPr>
          <p:nvPr>
            <p:ph type="body" sz="half" idx="2"/>
          </p:nvPr>
        </p:nvSpPr>
        <p:spPr/>
        <p:txBody>
          <a:bodyPr/>
          <a:lstStyle/>
          <a:p>
            <a:pPr>
              <a:buFontTx/>
              <a:buChar char="•"/>
            </a:pPr>
            <a:r>
              <a:rPr lang="en-US"/>
              <a:t>Once the test cases have been written, the next step is to execute the tests.</a:t>
            </a:r>
          </a:p>
          <a:p>
            <a:pPr>
              <a:buFontTx/>
              <a:buChar char="•"/>
            </a:pPr>
            <a:r>
              <a:rPr lang="en-US"/>
              <a:t>This involves running the tests and recording the results.</a:t>
            </a:r>
          </a:p>
          <a:p>
            <a:pPr>
              <a:buFontTx/>
              <a:buChar char="•"/>
            </a:pPr>
            <a:r>
              <a:rPr lang="en-US"/>
              <a:t>It is important to ensure that the tests are run in a controlled environment, and that all results are recorded accurately.</a:t>
            </a:r>
            <a:endParaRPr lang="en-GB"/>
          </a:p>
        </p:txBody>
      </p:sp>
    </p:spTree>
    <p:extLst>
      <p:ext uri="{BB962C8B-B14F-4D97-AF65-F5344CB8AC3E}">
        <p14:creationId xmlns:p14="http://schemas.microsoft.com/office/powerpoint/2010/main" val="1702449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4BB3B-BCB9-034C-78EA-7B8C9ED7F640}"/>
              </a:ext>
            </a:extLst>
          </p:cNvPr>
          <p:cNvSpPr>
            <a:spLocks noGrp="1"/>
          </p:cNvSpPr>
          <p:nvPr>
            <p:ph type="title"/>
          </p:nvPr>
        </p:nvSpPr>
        <p:spPr/>
        <p:txBody>
          <a:bodyPr/>
          <a:lstStyle/>
          <a:p>
            <a:r>
              <a:rPr lang="en-GB" dirty="0"/>
              <a:t>Analysing the Results</a:t>
            </a:r>
          </a:p>
        </p:txBody>
      </p:sp>
      <p:pic>
        <p:nvPicPr>
          <p:cNvPr id="5" name="Picture Placeholder 4">
            <a:extLst>
              <a:ext uri="{FF2B5EF4-FFF2-40B4-BE49-F238E27FC236}">
                <a16:creationId xmlns:a16="http://schemas.microsoft.com/office/drawing/2014/main" id="{302933A3-26A9-666A-15FB-CBA9CB5403C0}"/>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AFCD037C-0EE7-F2C1-A288-16B6F0554DD3}"/>
              </a:ext>
            </a:extLst>
          </p:cNvPr>
          <p:cNvSpPr>
            <a:spLocks noGrp="1"/>
          </p:cNvSpPr>
          <p:nvPr>
            <p:ph type="body" sz="half" idx="2"/>
          </p:nvPr>
        </p:nvSpPr>
        <p:spPr/>
        <p:txBody>
          <a:bodyPr/>
          <a:lstStyle/>
          <a:p>
            <a:pPr>
              <a:buFontTx/>
              <a:buChar char="•"/>
            </a:pPr>
            <a:r>
              <a:rPr lang="en-US" dirty="0"/>
              <a:t>Once the tests have been executed, the next step is to </a:t>
            </a:r>
            <a:r>
              <a:rPr lang="en-US" dirty="0" err="1"/>
              <a:t>analyse</a:t>
            </a:r>
            <a:r>
              <a:rPr lang="en-US" dirty="0"/>
              <a:t> the results.</a:t>
            </a:r>
          </a:p>
          <a:p>
            <a:pPr>
              <a:buFontTx/>
              <a:buChar char="•"/>
            </a:pPr>
            <a:r>
              <a:rPr lang="en-US" dirty="0"/>
              <a:t>This involves interpreting the data and determining whether the tests were successful or not.</a:t>
            </a:r>
          </a:p>
          <a:p>
            <a:pPr>
              <a:buFontTx/>
              <a:buChar char="•"/>
            </a:pPr>
            <a:r>
              <a:rPr lang="en-US" dirty="0"/>
              <a:t>It is important to ensure that the results are interpreted accurately and that any issues are addressed promptly.</a:t>
            </a:r>
            <a:endParaRPr lang="en-GB" dirty="0"/>
          </a:p>
        </p:txBody>
      </p:sp>
    </p:spTree>
    <p:extLst>
      <p:ext uri="{BB962C8B-B14F-4D97-AF65-F5344CB8AC3E}">
        <p14:creationId xmlns:p14="http://schemas.microsoft.com/office/powerpoint/2010/main" val="1415365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6CB6-719C-F4E8-00B5-D298FA7E005C}"/>
              </a:ext>
            </a:extLst>
          </p:cNvPr>
          <p:cNvSpPr>
            <a:spLocks noGrp="1"/>
          </p:cNvSpPr>
          <p:nvPr>
            <p:ph type="title"/>
          </p:nvPr>
        </p:nvSpPr>
        <p:spPr/>
        <p:txBody>
          <a:bodyPr/>
          <a:lstStyle/>
          <a:p>
            <a:r>
              <a:rPr lang="en-US"/>
              <a:t>Benefits of Unit and Integration Testing</a:t>
            </a:r>
            <a:endParaRPr lang="en-GB"/>
          </a:p>
        </p:txBody>
      </p:sp>
      <p:pic>
        <p:nvPicPr>
          <p:cNvPr id="5" name="Picture Placeholder 4">
            <a:extLst>
              <a:ext uri="{FF2B5EF4-FFF2-40B4-BE49-F238E27FC236}">
                <a16:creationId xmlns:a16="http://schemas.microsoft.com/office/drawing/2014/main" id="{32EFA03E-97D4-E174-603A-18257B8D1A1A}"/>
              </a:ext>
            </a:extLst>
          </p:cNvPr>
          <p:cNvPicPr>
            <a:picLocks noGrp="1" noChangeAspect="1"/>
          </p:cNvPicPr>
          <p:nvPr>
            <p:ph type="pic" idx="1"/>
          </p:nvPr>
        </p:nvPicPr>
        <p:blipFill>
          <a:blip r:embed="rId2"/>
          <a:srcRect l="7156" r="7156"/>
          <a:stretch>
            <a:fillRect/>
          </a:stretch>
        </p:blipFill>
        <p:spPr/>
      </p:pic>
      <p:sp>
        <p:nvSpPr>
          <p:cNvPr id="4" name="Text Placeholder 3">
            <a:extLst>
              <a:ext uri="{FF2B5EF4-FFF2-40B4-BE49-F238E27FC236}">
                <a16:creationId xmlns:a16="http://schemas.microsoft.com/office/drawing/2014/main" id="{4A67E648-D200-25B4-3C7E-8DC24A8D4FFD}"/>
              </a:ext>
            </a:extLst>
          </p:cNvPr>
          <p:cNvSpPr>
            <a:spLocks noGrp="1"/>
          </p:cNvSpPr>
          <p:nvPr>
            <p:ph type="body" sz="half" idx="2"/>
          </p:nvPr>
        </p:nvSpPr>
        <p:spPr/>
        <p:txBody>
          <a:bodyPr/>
          <a:lstStyle/>
          <a:p>
            <a:pPr>
              <a:buFontTx/>
              <a:buChar char="•"/>
            </a:pPr>
            <a:r>
              <a:rPr lang="en-US"/>
              <a:t>Unit and integration testing can provide many benefits, including:</a:t>
            </a:r>
          </a:p>
          <a:p>
            <a:pPr>
              <a:buFontTx/>
              <a:buChar char="•"/>
            </a:pPr>
            <a:r>
              <a:rPr lang="en-US"/>
              <a:t>- Improved software quality</a:t>
            </a:r>
          </a:p>
          <a:p>
            <a:pPr>
              <a:buFontTx/>
              <a:buChar char="•"/>
            </a:pPr>
            <a:r>
              <a:rPr lang="en-US"/>
              <a:t>- Reduced development time and cost</a:t>
            </a:r>
          </a:p>
          <a:p>
            <a:pPr>
              <a:buFontTx/>
              <a:buChar char="•"/>
            </a:pPr>
            <a:r>
              <a:rPr lang="en-US"/>
              <a:t>- Increased customer satisfaction</a:t>
            </a:r>
          </a:p>
          <a:p>
            <a:pPr>
              <a:buFontTx/>
              <a:buChar char="•"/>
            </a:pPr>
            <a:r>
              <a:rPr lang="en-US"/>
              <a:t>- Improved software reliability</a:t>
            </a:r>
            <a:endParaRPr lang="en-GB"/>
          </a:p>
        </p:txBody>
      </p:sp>
    </p:spTree>
    <p:extLst>
      <p:ext uri="{BB962C8B-B14F-4D97-AF65-F5344CB8AC3E}">
        <p14:creationId xmlns:p14="http://schemas.microsoft.com/office/powerpoint/2010/main" val="1293928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C9AB-336A-17B8-8021-873724A622FA}"/>
              </a:ext>
            </a:extLst>
          </p:cNvPr>
          <p:cNvSpPr>
            <a:spLocks noGrp="1"/>
          </p:cNvSpPr>
          <p:nvPr>
            <p:ph type="title"/>
          </p:nvPr>
        </p:nvSpPr>
        <p:spPr/>
        <p:txBody>
          <a:bodyPr/>
          <a:lstStyle/>
          <a:p>
            <a:r>
              <a:rPr lang="en-GB"/>
              <a:t>Conclusion</a:t>
            </a:r>
          </a:p>
        </p:txBody>
      </p:sp>
      <p:pic>
        <p:nvPicPr>
          <p:cNvPr id="5" name="Picture Placeholder 4">
            <a:extLst>
              <a:ext uri="{FF2B5EF4-FFF2-40B4-BE49-F238E27FC236}">
                <a16:creationId xmlns:a16="http://schemas.microsoft.com/office/drawing/2014/main" id="{89F08725-1395-3E8D-043F-3CD1407C8E29}"/>
              </a:ext>
            </a:extLst>
          </p:cNvPr>
          <p:cNvPicPr>
            <a:picLocks noGrp="1" noChangeAspect="1"/>
          </p:cNvPicPr>
          <p:nvPr>
            <p:ph type="pic" idx="1"/>
          </p:nvPr>
        </p:nvPicPr>
        <p:blipFill>
          <a:blip r:embed="rId2"/>
          <a:srcRect l="8032" r="8032"/>
          <a:stretch>
            <a:fillRect/>
          </a:stretch>
        </p:blipFill>
        <p:spPr/>
      </p:pic>
      <p:sp>
        <p:nvSpPr>
          <p:cNvPr id="4" name="Text Placeholder 3">
            <a:extLst>
              <a:ext uri="{FF2B5EF4-FFF2-40B4-BE49-F238E27FC236}">
                <a16:creationId xmlns:a16="http://schemas.microsoft.com/office/drawing/2014/main" id="{CB91831F-981B-6E46-36D7-C58B9CEDA45C}"/>
              </a:ext>
            </a:extLst>
          </p:cNvPr>
          <p:cNvSpPr>
            <a:spLocks noGrp="1"/>
          </p:cNvSpPr>
          <p:nvPr>
            <p:ph type="body" sz="half" idx="2"/>
          </p:nvPr>
        </p:nvSpPr>
        <p:spPr/>
        <p:txBody>
          <a:bodyPr/>
          <a:lstStyle/>
          <a:p>
            <a:pPr>
              <a:buFontTx/>
              <a:buChar char="•"/>
            </a:pPr>
            <a:r>
              <a:rPr lang="en-US"/>
              <a:t>Unit and integration testing are essential processes for ensuring that software is of the highest quality.</a:t>
            </a:r>
          </a:p>
          <a:p>
            <a:pPr>
              <a:buFontTx/>
              <a:buChar char="•"/>
            </a:pPr>
            <a:r>
              <a:rPr lang="en-US"/>
              <a:t>By following the key processes outlined in this presentation, developers can ensure that their software meets its design and behaves as intended.</a:t>
            </a:r>
          </a:p>
          <a:p>
            <a:pPr>
              <a:buFontTx/>
              <a:buChar char="•"/>
            </a:pPr>
            <a:r>
              <a:rPr lang="en-US"/>
              <a:t>Testing is a powerful tool that can help developers create better software and provide a better experience for their customers.</a:t>
            </a:r>
            <a:endParaRPr lang="en-GB"/>
          </a:p>
        </p:txBody>
      </p:sp>
    </p:spTree>
    <p:extLst>
      <p:ext uri="{BB962C8B-B14F-4D97-AF65-F5344CB8AC3E}">
        <p14:creationId xmlns:p14="http://schemas.microsoft.com/office/powerpoint/2010/main" val="1791621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30BB-1490-2F08-02F7-CFA810199324}"/>
              </a:ext>
            </a:extLst>
          </p:cNvPr>
          <p:cNvSpPr>
            <a:spLocks noGrp="1"/>
          </p:cNvSpPr>
          <p:nvPr>
            <p:ph type="ctrTitle"/>
          </p:nvPr>
        </p:nvSpPr>
        <p:spPr/>
        <p:txBody>
          <a:bodyPr/>
          <a:lstStyle/>
          <a:p>
            <a:r>
              <a:rPr lang="en-US" dirty="0"/>
              <a:t>Processes in Advanced Testing Methods</a:t>
            </a:r>
            <a:endParaRPr lang="en-GB" dirty="0"/>
          </a:p>
        </p:txBody>
      </p:sp>
    </p:spTree>
    <p:extLst>
      <p:ext uri="{BB962C8B-B14F-4D97-AF65-F5344CB8AC3E}">
        <p14:creationId xmlns:p14="http://schemas.microsoft.com/office/powerpoint/2010/main" val="3540111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FAF1C-6BDA-0356-8B09-5DC210E4DF1E}"/>
              </a:ext>
            </a:extLst>
          </p:cNvPr>
          <p:cNvSpPr>
            <a:spLocks noGrp="1"/>
          </p:cNvSpPr>
          <p:nvPr>
            <p:ph type="title"/>
          </p:nvPr>
        </p:nvSpPr>
        <p:spPr/>
        <p:txBody>
          <a:bodyPr/>
          <a:lstStyle/>
          <a:p>
            <a:r>
              <a:rPr lang="en-GB"/>
              <a:t>What is Automated Testing?</a:t>
            </a:r>
          </a:p>
        </p:txBody>
      </p:sp>
      <p:pic>
        <p:nvPicPr>
          <p:cNvPr id="5" name="Picture Placeholder 4">
            <a:extLst>
              <a:ext uri="{FF2B5EF4-FFF2-40B4-BE49-F238E27FC236}">
                <a16:creationId xmlns:a16="http://schemas.microsoft.com/office/drawing/2014/main" id="{929C240D-57C9-344C-9247-FF6C53419AF0}"/>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1212F6C5-20C6-6096-B76A-1B9C4341024C}"/>
              </a:ext>
            </a:extLst>
          </p:cNvPr>
          <p:cNvSpPr>
            <a:spLocks noGrp="1"/>
          </p:cNvSpPr>
          <p:nvPr>
            <p:ph type="body" sz="half" idx="2"/>
          </p:nvPr>
        </p:nvSpPr>
        <p:spPr/>
        <p:txBody>
          <a:bodyPr/>
          <a:lstStyle/>
          <a:p>
            <a:pPr>
              <a:buFontTx/>
              <a:buChar char="•"/>
            </a:pPr>
            <a:r>
              <a:rPr lang="en-US"/>
              <a:t>Automated testing is the process of using software to execute tests on a system or application.</a:t>
            </a:r>
          </a:p>
          <a:p>
            <a:pPr>
              <a:buFontTx/>
              <a:buChar char="•"/>
            </a:pPr>
            <a:r>
              <a:rPr lang="en-US"/>
              <a:t>It is used to compare the expected results of a system or application with the actual results.</a:t>
            </a:r>
          </a:p>
          <a:p>
            <a:pPr>
              <a:buFontTx/>
              <a:buChar char="•"/>
            </a:pPr>
            <a:r>
              <a:rPr lang="en-US"/>
              <a:t>It is used to detect bugs and errors in the system or application.</a:t>
            </a:r>
            <a:endParaRPr lang="en-GB"/>
          </a:p>
        </p:txBody>
      </p:sp>
    </p:spTree>
    <p:extLst>
      <p:ext uri="{BB962C8B-B14F-4D97-AF65-F5344CB8AC3E}">
        <p14:creationId xmlns:p14="http://schemas.microsoft.com/office/powerpoint/2010/main" val="2813988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3099-D4B3-64D8-072F-E397D0EC26CD}"/>
              </a:ext>
            </a:extLst>
          </p:cNvPr>
          <p:cNvSpPr>
            <a:spLocks noGrp="1"/>
          </p:cNvSpPr>
          <p:nvPr>
            <p:ph type="title"/>
          </p:nvPr>
        </p:nvSpPr>
        <p:spPr/>
        <p:txBody>
          <a:bodyPr/>
          <a:lstStyle/>
          <a:p>
            <a:r>
              <a:rPr lang="en-GB"/>
              <a:t>Advantages of Automated Testing</a:t>
            </a:r>
          </a:p>
        </p:txBody>
      </p:sp>
      <p:pic>
        <p:nvPicPr>
          <p:cNvPr id="5" name="Picture Placeholder 4">
            <a:extLst>
              <a:ext uri="{FF2B5EF4-FFF2-40B4-BE49-F238E27FC236}">
                <a16:creationId xmlns:a16="http://schemas.microsoft.com/office/drawing/2014/main" id="{3D184A07-89A6-A708-5E87-764A000DE4EA}"/>
              </a:ext>
            </a:extLst>
          </p:cNvPr>
          <p:cNvPicPr>
            <a:picLocks noGrp="1" noChangeAspect="1"/>
          </p:cNvPicPr>
          <p:nvPr>
            <p:ph type="pic" idx="1"/>
          </p:nvPr>
        </p:nvPicPr>
        <p:blipFill>
          <a:blip r:embed="rId2"/>
          <a:srcRect l="14364" r="14364"/>
          <a:stretch>
            <a:fillRect/>
          </a:stretch>
        </p:blipFill>
        <p:spPr/>
      </p:pic>
      <p:sp>
        <p:nvSpPr>
          <p:cNvPr id="4" name="Text Placeholder 3">
            <a:extLst>
              <a:ext uri="{FF2B5EF4-FFF2-40B4-BE49-F238E27FC236}">
                <a16:creationId xmlns:a16="http://schemas.microsoft.com/office/drawing/2014/main" id="{4B2D99A1-2125-A40D-F117-2EA6A25883F9}"/>
              </a:ext>
            </a:extLst>
          </p:cNvPr>
          <p:cNvSpPr>
            <a:spLocks noGrp="1"/>
          </p:cNvSpPr>
          <p:nvPr>
            <p:ph type="body" sz="half" idx="2"/>
          </p:nvPr>
        </p:nvSpPr>
        <p:spPr/>
        <p:txBody>
          <a:bodyPr/>
          <a:lstStyle/>
          <a:p>
            <a:pPr>
              <a:buFontTx/>
              <a:buChar char="•"/>
            </a:pPr>
            <a:r>
              <a:rPr lang="en-US"/>
              <a:t>Automated testing is faster than manual testing.</a:t>
            </a:r>
          </a:p>
          <a:p>
            <a:pPr>
              <a:buFontTx/>
              <a:buChar char="•"/>
            </a:pPr>
            <a:r>
              <a:rPr lang="en-US"/>
              <a:t>It is more accurate and reliable than manual testing.</a:t>
            </a:r>
          </a:p>
          <a:p>
            <a:pPr>
              <a:buFontTx/>
              <a:buChar char="•"/>
            </a:pPr>
            <a:r>
              <a:rPr lang="en-US"/>
              <a:t>It can be used to test a wide range of scenarios.</a:t>
            </a:r>
          </a:p>
          <a:p>
            <a:pPr>
              <a:buFontTx/>
              <a:buChar char="•"/>
            </a:pPr>
            <a:r>
              <a:rPr lang="en-US"/>
              <a:t>It can be used to test multiple versions of an application.</a:t>
            </a:r>
          </a:p>
          <a:p>
            <a:pPr>
              <a:buFontTx/>
              <a:buChar char="•"/>
            </a:pPr>
            <a:r>
              <a:rPr lang="en-US"/>
              <a:t>It can be used to test multiple platforms and devices.</a:t>
            </a:r>
            <a:endParaRPr lang="en-GB"/>
          </a:p>
        </p:txBody>
      </p:sp>
    </p:spTree>
    <p:extLst>
      <p:ext uri="{BB962C8B-B14F-4D97-AF65-F5344CB8AC3E}">
        <p14:creationId xmlns:p14="http://schemas.microsoft.com/office/powerpoint/2010/main" val="1075476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728A-9AC6-F3AD-43B6-98AD90CE887B}"/>
              </a:ext>
            </a:extLst>
          </p:cNvPr>
          <p:cNvSpPr>
            <a:spLocks noGrp="1"/>
          </p:cNvSpPr>
          <p:nvPr>
            <p:ph type="title"/>
          </p:nvPr>
        </p:nvSpPr>
        <p:spPr/>
        <p:txBody>
          <a:bodyPr/>
          <a:lstStyle/>
          <a:p>
            <a:r>
              <a:rPr lang="en-GB"/>
              <a:t>Disadvantages of Automated Testing</a:t>
            </a:r>
          </a:p>
        </p:txBody>
      </p:sp>
      <p:pic>
        <p:nvPicPr>
          <p:cNvPr id="5" name="Picture Placeholder 4">
            <a:extLst>
              <a:ext uri="{FF2B5EF4-FFF2-40B4-BE49-F238E27FC236}">
                <a16:creationId xmlns:a16="http://schemas.microsoft.com/office/drawing/2014/main" id="{6C880ADA-664D-9699-BB6E-74FBE1B3D910}"/>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FD8576F6-5010-7030-7F36-97BDE9C7A6A5}"/>
              </a:ext>
            </a:extLst>
          </p:cNvPr>
          <p:cNvSpPr>
            <a:spLocks noGrp="1"/>
          </p:cNvSpPr>
          <p:nvPr>
            <p:ph type="body" sz="half" idx="2"/>
          </p:nvPr>
        </p:nvSpPr>
        <p:spPr/>
        <p:txBody>
          <a:bodyPr/>
          <a:lstStyle/>
          <a:p>
            <a:pPr>
              <a:buFontTx/>
              <a:buChar char="•"/>
            </a:pPr>
            <a:r>
              <a:rPr lang="en-US"/>
              <a:t>Automated testing can be expensive to set up and maintain.</a:t>
            </a:r>
          </a:p>
          <a:p>
            <a:pPr>
              <a:buFontTx/>
              <a:buChar char="•"/>
            </a:pPr>
            <a:r>
              <a:rPr lang="en-US"/>
              <a:t>It can be difficult to set up automated tests for complex applications.</a:t>
            </a:r>
          </a:p>
          <a:p>
            <a:pPr>
              <a:buFontTx/>
              <a:buChar char="•"/>
            </a:pPr>
            <a:r>
              <a:rPr lang="en-US"/>
              <a:t>It can be difficult to debug automated tests.</a:t>
            </a:r>
          </a:p>
          <a:p>
            <a:pPr>
              <a:buFontTx/>
              <a:buChar char="•"/>
            </a:pPr>
            <a:r>
              <a:rPr lang="en-US"/>
              <a:t>It can be difficult to maintain automated tests over time.</a:t>
            </a:r>
            <a:endParaRPr lang="en-GB"/>
          </a:p>
        </p:txBody>
      </p:sp>
    </p:spTree>
    <p:extLst>
      <p:ext uri="{BB962C8B-B14F-4D97-AF65-F5344CB8AC3E}">
        <p14:creationId xmlns:p14="http://schemas.microsoft.com/office/powerpoint/2010/main" val="2362366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B172-677F-D3B5-9872-4DEC5B387827}"/>
              </a:ext>
            </a:extLst>
          </p:cNvPr>
          <p:cNvSpPr>
            <a:spLocks noGrp="1"/>
          </p:cNvSpPr>
          <p:nvPr>
            <p:ph type="title"/>
          </p:nvPr>
        </p:nvSpPr>
        <p:spPr/>
        <p:txBody>
          <a:bodyPr/>
          <a:lstStyle/>
          <a:p>
            <a:r>
              <a:rPr lang="en-GB"/>
              <a:t>Types of Automated Testing</a:t>
            </a:r>
          </a:p>
        </p:txBody>
      </p:sp>
      <p:pic>
        <p:nvPicPr>
          <p:cNvPr id="5" name="Picture Placeholder 4">
            <a:extLst>
              <a:ext uri="{FF2B5EF4-FFF2-40B4-BE49-F238E27FC236}">
                <a16:creationId xmlns:a16="http://schemas.microsoft.com/office/drawing/2014/main" id="{953F7D37-2379-67E0-C4BB-9F93D3C9C96E}"/>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D7EFAC2E-1AA0-EF49-B5AC-010CF5F09002}"/>
              </a:ext>
            </a:extLst>
          </p:cNvPr>
          <p:cNvSpPr>
            <a:spLocks noGrp="1"/>
          </p:cNvSpPr>
          <p:nvPr>
            <p:ph type="body" sz="half" idx="2"/>
          </p:nvPr>
        </p:nvSpPr>
        <p:spPr/>
        <p:txBody>
          <a:bodyPr/>
          <a:lstStyle/>
          <a:p>
            <a:pPr>
              <a:buFontTx/>
              <a:buChar char="•"/>
            </a:pPr>
            <a:r>
              <a:rPr lang="en-US"/>
              <a:t>Unit Testing: Testing individual components of an application.</a:t>
            </a:r>
          </a:p>
          <a:p>
            <a:pPr>
              <a:buFontTx/>
              <a:buChar char="•"/>
            </a:pPr>
            <a:r>
              <a:rPr lang="en-US"/>
              <a:t>Integration Testing: Testing how components interact with each other.</a:t>
            </a:r>
          </a:p>
          <a:p>
            <a:pPr>
              <a:buFontTx/>
              <a:buChar char="•"/>
            </a:pPr>
            <a:r>
              <a:rPr lang="en-US"/>
              <a:t>Functional Testing: Testing the functionality of an application.</a:t>
            </a:r>
          </a:p>
          <a:p>
            <a:pPr>
              <a:buFontTx/>
              <a:buChar char="•"/>
            </a:pPr>
            <a:r>
              <a:rPr lang="en-US"/>
              <a:t>Regression Testing: Testing for bugs after changes have been made.</a:t>
            </a:r>
          </a:p>
          <a:p>
            <a:pPr>
              <a:buFontTx/>
              <a:buChar char="•"/>
            </a:pPr>
            <a:r>
              <a:rPr lang="en-US"/>
              <a:t>Performance Testing: Testing the performance of an application.</a:t>
            </a:r>
            <a:endParaRPr lang="en-GB"/>
          </a:p>
        </p:txBody>
      </p:sp>
    </p:spTree>
    <p:extLst>
      <p:ext uri="{BB962C8B-B14F-4D97-AF65-F5344CB8AC3E}">
        <p14:creationId xmlns:p14="http://schemas.microsoft.com/office/powerpoint/2010/main" val="3638000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FBA3-E638-24F4-F87D-9570FB039BFD}"/>
              </a:ext>
            </a:extLst>
          </p:cNvPr>
          <p:cNvSpPr>
            <a:spLocks noGrp="1"/>
          </p:cNvSpPr>
          <p:nvPr>
            <p:ph type="title"/>
          </p:nvPr>
        </p:nvSpPr>
        <p:spPr/>
        <p:txBody>
          <a:bodyPr/>
          <a:lstStyle/>
          <a:p>
            <a:r>
              <a:rPr lang="en-GB"/>
              <a:t>Tools for Automated Testing</a:t>
            </a:r>
          </a:p>
        </p:txBody>
      </p:sp>
      <p:pic>
        <p:nvPicPr>
          <p:cNvPr id="5" name="Picture Placeholder 4">
            <a:extLst>
              <a:ext uri="{FF2B5EF4-FFF2-40B4-BE49-F238E27FC236}">
                <a16:creationId xmlns:a16="http://schemas.microsoft.com/office/drawing/2014/main" id="{18F95304-23CE-2804-7485-ACE20D554742}"/>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D01AF55C-6B7B-0AA6-8FD3-F9FD2E388C7F}"/>
              </a:ext>
            </a:extLst>
          </p:cNvPr>
          <p:cNvSpPr>
            <a:spLocks noGrp="1"/>
          </p:cNvSpPr>
          <p:nvPr>
            <p:ph type="body" sz="half" idx="2"/>
          </p:nvPr>
        </p:nvSpPr>
        <p:spPr/>
        <p:txBody>
          <a:bodyPr/>
          <a:lstStyle/>
          <a:p>
            <a:pPr>
              <a:buFontTx/>
              <a:buChar char="•"/>
            </a:pPr>
            <a:r>
              <a:rPr lang="en-GB"/>
              <a:t>Selenium: A popular open source tool for web application testing.</a:t>
            </a:r>
          </a:p>
          <a:p>
            <a:pPr>
              <a:buFontTx/>
              <a:buChar char="•"/>
            </a:pPr>
            <a:r>
              <a:rPr lang="en-GB"/>
              <a:t>Appium: An open source tool for mobile application testing.</a:t>
            </a:r>
          </a:p>
          <a:p>
            <a:pPr>
              <a:buFontTx/>
              <a:buChar char="•"/>
            </a:pPr>
            <a:r>
              <a:rPr lang="en-GB"/>
              <a:t>TestComplete: A commercial tool for automated testing.</a:t>
            </a:r>
          </a:p>
          <a:p>
            <a:pPr>
              <a:buFontTx/>
              <a:buChar char="•"/>
            </a:pPr>
            <a:r>
              <a:rPr lang="en-GB"/>
              <a:t>Ranorex: A commercial tool for automated testing.</a:t>
            </a:r>
          </a:p>
          <a:p>
            <a:pPr>
              <a:buFontTx/>
              <a:buChar char="•"/>
            </a:pPr>
            <a:r>
              <a:rPr lang="en-GB"/>
              <a:t>SoapUI: An open source tool for web service testing.</a:t>
            </a:r>
          </a:p>
        </p:txBody>
      </p:sp>
    </p:spTree>
    <p:extLst>
      <p:ext uri="{BB962C8B-B14F-4D97-AF65-F5344CB8AC3E}">
        <p14:creationId xmlns:p14="http://schemas.microsoft.com/office/powerpoint/2010/main" val="680186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30"/>
          <p:cNvSpPr txBox="1"/>
          <p:nvPr/>
        </p:nvSpPr>
        <p:spPr>
          <a:xfrm>
            <a:off x="7408201" y="2591572"/>
            <a:ext cx="2156408"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password</a:t>
            </a:r>
            <a:endParaRPr sz="2400" dirty="0"/>
          </a:p>
        </p:txBody>
      </p:sp>
      <p:sp>
        <p:nvSpPr>
          <p:cNvPr id="626" name="Google Shape;626;p30"/>
          <p:cNvSpPr/>
          <p:nvPr/>
        </p:nvSpPr>
        <p:spPr>
          <a:xfrm>
            <a:off x="9666216" y="265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endParaRPr sz="2400">
              <a:latin typeface="Roboto Mono"/>
              <a:ea typeface="Roboto Mono"/>
              <a:cs typeface="Roboto Mono"/>
              <a:sym typeface="Roboto Mono"/>
            </a:endParaRPr>
          </a:p>
        </p:txBody>
      </p:sp>
      <p:sp>
        <p:nvSpPr>
          <p:cNvPr id="627" name="Google Shape;627;p30"/>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Nested selection: walkthrough</a:t>
            </a:r>
            <a:endParaRPr/>
          </a:p>
        </p:txBody>
      </p:sp>
      <p:graphicFrame>
        <p:nvGraphicFramePr>
          <p:cNvPr id="629" name="Google Shape;629;p30"/>
          <p:cNvGraphicFramePr/>
          <p:nvPr/>
        </p:nvGraphicFramePr>
        <p:xfrm>
          <a:off x="368801" y="1931067"/>
          <a:ext cx="5467566" cy="4991947"/>
        </p:xfrm>
        <a:graphic>
          <a:graphicData uri="http://schemas.openxmlformats.org/drawingml/2006/table">
            <a:tbl>
              <a:tblPr>
                <a:noFill/>
              </a:tblPr>
              <a:tblGrid>
                <a:gridCol w="588633">
                  <a:extLst>
                    <a:ext uri="{9D8B030D-6E8A-4147-A177-3AD203B41FA5}">
                      <a16:colId xmlns:a16="http://schemas.microsoft.com/office/drawing/2014/main" val="20000"/>
                    </a:ext>
                  </a:extLst>
                </a:gridCol>
                <a:gridCol w="4878933">
                  <a:extLst>
                    <a:ext uri="{9D8B030D-6E8A-4147-A177-3AD203B41FA5}">
                      <a16:colId xmlns:a16="http://schemas.microsoft.com/office/drawing/2014/main" val="20001"/>
                    </a:ext>
                  </a:extLst>
                </a:gridCol>
              </a:tblGrid>
              <a:tr h="499194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8</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9</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10</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dirty="0">
                          <a:latin typeface="Roboto Mono"/>
                          <a:ea typeface="Roboto Mono"/>
                          <a:cs typeface="Roboto Mono"/>
                          <a:sym typeface="Roboto Mono"/>
                        </a:rPr>
                        <a:t>print("Username: ")</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username = input()</a:t>
                      </a:r>
                      <a:endParaRPr sz="2400" dirty="0">
                        <a:latin typeface="Roboto Mono"/>
                        <a:ea typeface="Roboto Mono"/>
                        <a:cs typeface="Roboto Mono"/>
                        <a:sym typeface="Roboto Mono"/>
                      </a:endParaRPr>
                    </a:p>
                    <a:p>
                      <a:pPr marL="0" lvl="0" indent="0" algn="l" rtl="0">
                        <a:spcBef>
                          <a:spcPts val="0"/>
                        </a:spcBef>
                        <a:spcAft>
                          <a:spcPts val="0"/>
                        </a:spcAft>
                        <a:buNone/>
                      </a:pP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if username == "Eirini":</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print("Password: ")</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password = input()</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if password == "Fish4321":</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print("Access granted")</a:t>
                      </a:r>
                      <a:endParaRPr sz="2400" dirty="0">
                        <a:latin typeface="Roboto Mono"/>
                        <a:ea typeface="Roboto Mono"/>
                        <a:cs typeface="Roboto Mono"/>
                        <a:sym typeface="Roboto Mono"/>
                      </a:endParaRPr>
                    </a:p>
                    <a:p>
                      <a:pPr marL="0" lvl="0" indent="0" algn="l" rtl="0">
                        <a:spcBef>
                          <a:spcPts val="0"/>
                        </a:spcBef>
                        <a:spcAft>
                          <a:spcPts val="0"/>
                        </a:spcAft>
                        <a:buNone/>
                      </a:pP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print("...program closing")</a:t>
                      </a:r>
                      <a:endParaRPr sz="2400" dirty="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630" name="Google Shape;630;p30"/>
          <p:cNvSpPr txBox="1"/>
          <p:nvPr/>
        </p:nvSpPr>
        <p:spPr>
          <a:xfrm>
            <a:off x="7605757" y="2051572"/>
            <a:ext cx="1951887"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username</a:t>
            </a:r>
            <a:endParaRPr sz="2400" dirty="0"/>
          </a:p>
        </p:txBody>
      </p:sp>
      <p:sp>
        <p:nvSpPr>
          <p:cNvPr id="631" name="Google Shape;631;p30"/>
          <p:cNvSpPr/>
          <p:nvPr/>
        </p:nvSpPr>
        <p:spPr>
          <a:xfrm>
            <a:off x="9659249" y="211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endParaRPr sz="2400">
              <a:latin typeface="Roboto Mono"/>
              <a:ea typeface="Roboto Mono"/>
              <a:cs typeface="Roboto Mono"/>
              <a:sym typeface="Roboto Mono"/>
            </a:endParaRPr>
          </a:p>
        </p:txBody>
      </p:sp>
      <p:sp>
        <p:nvSpPr>
          <p:cNvPr id="632" name="Google Shape;632;p30"/>
          <p:cNvSpPr txBox="1"/>
          <p:nvPr/>
        </p:nvSpPr>
        <p:spPr>
          <a:xfrm>
            <a:off x="7924751" y="15585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633" name="Google Shape;633;p30"/>
          <p:cNvSpPr txBox="1"/>
          <p:nvPr/>
        </p:nvSpPr>
        <p:spPr>
          <a:xfrm>
            <a:off x="7924751" y="35536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634" name="Google Shape;634;p30"/>
          <p:cNvSpPr txBox="1"/>
          <p:nvPr/>
        </p:nvSpPr>
        <p:spPr>
          <a:xfrm>
            <a:off x="7924833" y="4038067"/>
            <a:ext cx="3838800" cy="17548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Username:</a:t>
            </a:r>
            <a:endParaRPr sz="2400"/>
          </a:p>
        </p:txBody>
      </p:sp>
      <p:grpSp>
        <p:nvGrpSpPr>
          <p:cNvPr id="635" name="Google Shape;635;p30"/>
          <p:cNvGrpSpPr/>
          <p:nvPr/>
        </p:nvGrpSpPr>
        <p:grpSpPr>
          <a:xfrm>
            <a:off x="6032585" y="1579125"/>
            <a:ext cx="1375617" cy="3458441"/>
            <a:chOff x="4524438" y="1184343"/>
            <a:chExt cx="1031713" cy="2593831"/>
          </a:xfrm>
        </p:grpSpPr>
        <p:sp>
          <p:nvSpPr>
            <p:cNvPr id="636" name="Google Shape;636;p30"/>
            <p:cNvSpPr/>
            <p:nvPr/>
          </p:nvSpPr>
          <p:spPr>
            <a:xfrm>
              <a:off x="4625238" y="3512071"/>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37" name="Google Shape;637;p30"/>
            <p:cNvSpPr/>
            <p:nvPr/>
          </p:nvSpPr>
          <p:spPr>
            <a:xfrm>
              <a:off x="4524763" y="214825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38" name="Google Shape;638;p30"/>
            <p:cNvCxnSpPr>
              <a:stCxn id="637" idx="2"/>
            </p:cNvCxnSpPr>
            <p:nvPr/>
          </p:nvCxnSpPr>
          <p:spPr>
            <a:xfrm rot="-5400000" flipH="1">
              <a:off x="3919188" y="3053525"/>
              <a:ext cx="1448700" cy="600"/>
            </a:xfrm>
            <a:prstGeom prst="curvedConnector3">
              <a:avLst>
                <a:gd name="adj1" fmla="val 50000"/>
              </a:avLst>
            </a:prstGeom>
            <a:noFill/>
            <a:ln w="9525" cap="flat" cmpd="sng">
              <a:solidFill>
                <a:srgbClr val="5B5BA5"/>
              </a:solidFill>
              <a:prstDash val="solid"/>
              <a:round/>
              <a:headEnd type="none" w="med" len="med"/>
              <a:tailEnd type="stealth" w="med" len="med"/>
            </a:ln>
          </p:spPr>
        </p:cxnSp>
        <p:cxnSp>
          <p:nvCxnSpPr>
            <p:cNvPr id="639" name="Google Shape;639;p30"/>
            <p:cNvCxnSpPr>
              <a:stCxn id="640" idx="4"/>
              <a:endCxn id="641" idx="0"/>
            </p:cNvCxnSpPr>
            <p:nvPr/>
          </p:nvCxnSpPr>
          <p:spPr>
            <a:xfrm rot="-5400000" flipH="1">
              <a:off x="4560588" y="1495593"/>
              <a:ext cx="165900" cy="600"/>
            </a:xfrm>
            <a:prstGeom prst="curvedConnector3">
              <a:avLst>
                <a:gd name="adj1" fmla="val 49977"/>
              </a:avLst>
            </a:prstGeom>
            <a:noFill/>
            <a:ln w="9525" cap="flat" cmpd="sng">
              <a:solidFill>
                <a:srgbClr val="5B5BA5"/>
              </a:solidFill>
              <a:prstDash val="solid"/>
              <a:round/>
              <a:headEnd type="none" w="med" len="med"/>
              <a:tailEnd type="none" w="med" len="med"/>
            </a:ln>
          </p:spPr>
        </p:cxnSp>
        <p:sp>
          <p:nvSpPr>
            <p:cNvPr id="640" name="Google Shape;640;p30"/>
            <p:cNvSpPr/>
            <p:nvPr/>
          </p:nvSpPr>
          <p:spPr>
            <a:xfrm>
              <a:off x="4625238" y="137694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42" name="Google Shape;642;p30"/>
            <p:cNvCxnSpPr>
              <a:endCxn id="640" idx="0"/>
            </p:cNvCxnSpPr>
            <p:nvPr/>
          </p:nvCxnSpPr>
          <p:spPr>
            <a:xfrm rot="-5400000" flipH="1">
              <a:off x="4546638" y="1280343"/>
              <a:ext cx="192600" cy="600"/>
            </a:xfrm>
            <a:prstGeom prst="curvedConnector3">
              <a:avLst>
                <a:gd name="adj1" fmla="val 50000"/>
              </a:avLst>
            </a:prstGeom>
            <a:noFill/>
            <a:ln w="9525" cap="flat" cmpd="sng">
              <a:solidFill>
                <a:srgbClr val="5B5BA5"/>
              </a:solidFill>
              <a:prstDash val="solid"/>
              <a:round/>
              <a:headEnd type="none" w="med" len="med"/>
              <a:tailEnd type="stealth" w="med" len="med"/>
            </a:ln>
          </p:spPr>
        </p:cxnSp>
        <p:sp>
          <p:nvSpPr>
            <p:cNvPr id="643" name="Google Shape;643;p30"/>
            <p:cNvSpPr/>
            <p:nvPr/>
          </p:nvSpPr>
          <p:spPr>
            <a:xfrm>
              <a:off x="4909828" y="3041758"/>
              <a:ext cx="237000" cy="97500"/>
            </a:xfrm>
            <a:prstGeom prst="rect">
              <a:avLst/>
            </a:prstGeom>
            <a:noFill/>
            <a:ln>
              <a:noFill/>
            </a:ln>
          </p:spPr>
          <p:txBody>
            <a:bodyPr spcFirstLastPara="1" wrap="square" lIns="121900" tIns="121900" rIns="121900" bIns="121900" anchor="ctr" anchorCtr="0">
              <a:noAutofit/>
            </a:bodyPr>
            <a:lstStyle/>
            <a:p>
              <a:endParaRPr sz="2400"/>
            </a:p>
          </p:txBody>
        </p:sp>
        <p:sp>
          <p:nvSpPr>
            <p:cNvPr id="644" name="Google Shape;644;p30"/>
            <p:cNvSpPr/>
            <p:nvPr/>
          </p:nvSpPr>
          <p:spPr>
            <a:xfrm>
              <a:off x="4909838" y="285342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45" name="Google Shape;645;p30"/>
            <p:cNvSpPr/>
            <p:nvPr/>
          </p:nvSpPr>
          <p:spPr>
            <a:xfrm>
              <a:off x="5319150" y="305784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46" name="Google Shape;646;p30"/>
            <p:cNvCxnSpPr>
              <a:stCxn id="637" idx="3"/>
            </p:cNvCxnSpPr>
            <p:nvPr/>
          </p:nvCxnSpPr>
          <p:spPr>
            <a:xfrm>
              <a:off x="4761713" y="2238862"/>
              <a:ext cx="272100" cy="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30"/>
            <p:cNvCxnSpPr>
              <a:stCxn id="644" idx="2"/>
              <a:endCxn id="648" idx="0"/>
            </p:cNvCxnSpPr>
            <p:nvPr/>
          </p:nvCxnSpPr>
          <p:spPr>
            <a:xfrm>
              <a:off x="5028313" y="3034645"/>
              <a:ext cx="0" cy="258000"/>
            </a:xfrm>
            <a:prstGeom prst="straightConnector1">
              <a:avLst/>
            </a:prstGeom>
            <a:noFill/>
            <a:ln w="9525" cap="flat" cmpd="sng">
              <a:solidFill>
                <a:schemeClr val="dk1"/>
              </a:solidFill>
              <a:prstDash val="solid"/>
              <a:round/>
              <a:headEnd type="none" w="med" len="med"/>
              <a:tailEnd type="none" w="med" len="med"/>
            </a:ln>
          </p:spPr>
        </p:cxnSp>
        <p:sp>
          <p:nvSpPr>
            <p:cNvPr id="649" name="Google Shape;649;p30"/>
            <p:cNvSpPr/>
            <p:nvPr/>
          </p:nvSpPr>
          <p:spPr>
            <a:xfrm>
              <a:off x="4909825" y="2412035"/>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50" name="Google Shape;650;p30"/>
            <p:cNvCxnSpPr>
              <a:stCxn id="649" idx="0"/>
            </p:cNvCxnSpPr>
            <p:nvPr/>
          </p:nvCxnSpPr>
          <p:spPr>
            <a:xfrm rot="10800000">
              <a:off x="5028325" y="2238935"/>
              <a:ext cx="0" cy="173100"/>
            </a:xfrm>
            <a:prstGeom prst="straightConnector1">
              <a:avLst/>
            </a:prstGeom>
            <a:noFill/>
            <a:ln w="9525" cap="flat" cmpd="sng">
              <a:solidFill>
                <a:schemeClr val="dk1"/>
              </a:solidFill>
              <a:prstDash val="solid"/>
              <a:round/>
              <a:headEnd type="none" w="med" len="med"/>
              <a:tailEnd type="none" w="med" len="med"/>
            </a:ln>
          </p:spPr>
        </p:cxnSp>
        <p:cxnSp>
          <p:nvCxnSpPr>
            <p:cNvPr id="651" name="Google Shape;651;p30"/>
            <p:cNvCxnSpPr>
              <a:stCxn id="644" idx="3"/>
              <a:endCxn id="645" idx="0"/>
            </p:cNvCxnSpPr>
            <p:nvPr/>
          </p:nvCxnSpPr>
          <p:spPr>
            <a:xfrm>
              <a:off x="5146788" y="2944032"/>
              <a:ext cx="291000" cy="113700"/>
            </a:xfrm>
            <a:prstGeom prst="bentConnector2">
              <a:avLst/>
            </a:prstGeom>
            <a:noFill/>
            <a:ln w="9525" cap="flat" cmpd="sng">
              <a:solidFill>
                <a:schemeClr val="dk1"/>
              </a:solidFill>
              <a:prstDash val="solid"/>
              <a:round/>
              <a:headEnd type="none" w="med" len="med"/>
              <a:tailEnd type="none" w="med" len="med"/>
            </a:ln>
          </p:spPr>
        </p:cxnSp>
        <p:sp>
          <p:nvSpPr>
            <p:cNvPr id="648" name="Google Shape;648;p30"/>
            <p:cNvSpPr/>
            <p:nvPr/>
          </p:nvSpPr>
          <p:spPr>
            <a:xfrm>
              <a:off x="5010325" y="329252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41" name="Google Shape;641;p30"/>
            <p:cNvSpPr/>
            <p:nvPr/>
          </p:nvSpPr>
          <p:spPr>
            <a:xfrm>
              <a:off x="4524450" y="1578766"/>
              <a:ext cx="237000" cy="143400"/>
            </a:xfrm>
            <a:prstGeom prst="rect">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52" name="Google Shape;652;p30"/>
            <p:cNvSpPr/>
            <p:nvPr/>
          </p:nvSpPr>
          <p:spPr>
            <a:xfrm>
              <a:off x="4524438" y="1790754"/>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53" name="Google Shape;653;p30"/>
            <p:cNvCxnSpPr>
              <a:stCxn id="641" idx="2"/>
              <a:endCxn id="652" idx="0"/>
            </p:cNvCxnSpPr>
            <p:nvPr/>
          </p:nvCxnSpPr>
          <p:spPr>
            <a:xfrm>
              <a:off x="4642950" y="1722166"/>
              <a:ext cx="0" cy="68700"/>
            </a:xfrm>
            <a:prstGeom prst="straightConnector1">
              <a:avLst/>
            </a:prstGeom>
            <a:noFill/>
            <a:ln w="9525" cap="flat" cmpd="sng">
              <a:solidFill>
                <a:srgbClr val="5B5BA5"/>
              </a:solidFill>
              <a:prstDash val="solid"/>
              <a:round/>
              <a:headEnd type="none" w="med" len="med"/>
              <a:tailEnd type="none" w="med" len="med"/>
            </a:ln>
          </p:spPr>
        </p:cxnSp>
        <p:cxnSp>
          <p:nvCxnSpPr>
            <p:cNvPr id="654" name="Google Shape;654;p30"/>
            <p:cNvCxnSpPr>
              <a:stCxn id="652" idx="2"/>
              <a:endCxn id="637" idx="0"/>
            </p:cNvCxnSpPr>
            <p:nvPr/>
          </p:nvCxnSpPr>
          <p:spPr>
            <a:xfrm>
              <a:off x="4642938" y="1934154"/>
              <a:ext cx="300" cy="214200"/>
            </a:xfrm>
            <a:prstGeom prst="straightConnector1">
              <a:avLst/>
            </a:prstGeom>
            <a:noFill/>
            <a:ln w="9525" cap="flat" cmpd="sng">
              <a:solidFill>
                <a:srgbClr val="5B5BA5"/>
              </a:solidFill>
              <a:prstDash val="solid"/>
              <a:round/>
              <a:headEnd type="none" w="med" len="med"/>
              <a:tailEnd type="none" w="med" len="med"/>
            </a:ln>
          </p:spPr>
        </p:cxnSp>
        <p:sp>
          <p:nvSpPr>
            <p:cNvPr id="655" name="Google Shape;655;p30"/>
            <p:cNvSpPr/>
            <p:nvPr/>
          </p:nvSpPr>
          <p:spPr>
            <a:xfrm>
              <a:off x="4909825" y="263611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56" name="Google Shape;656;p30"/>
            <p:cNvCxnSpPr>
              <a:stCxn id="649" idx="2"/>
              <a:endCxn id="655" idx="0"/>
            </p:cNvCxnSpPr>
            <p:nvPr/>
          </p:nvCxnSpPr>
          <p:spPr>
            <a:xfrm>
              <a:off x="5028325" y="2555435"/>
              <a:ext cx="0" cy="80700"/>
            </a:xfrm>
            <a:prstGeom prst="straightConnector1">
              <a:avLst/>
            </a:prstGeom>
            <a:noFill/>
            <a:ln w="9525" cap="flat" cmpd="sng">
              <a:solidFill>
                <a:schemeClr val="dk1"/>
              </a:solidFill>
              <a:prstDash val="solid"/>
              <a:round/>
              <a:headEnd type="none" w="med" len="med"/>
              <a:tailEnd type="none" w="med" len="med"/>
            </a:ln>
          </p:spPr>
        </p:cxnSp>
        <p:cxnSp>
          <p:nvCxnSpPr>
            <p:cNvPr id="657" name="Google Shape;657;p30"/>
            <p:cNvCxnSpPr>
              <a:stCxn id="655" idx="2"/>
              <a:endCxn id="644" idx="0"/>
            </p:cNvCxnSpPr>
            <p:nvPr/>
          </p:nvCxnSpPr>
          <p:spPr>
            <a:xfrm>
              <a:off x="5028325" y="2779510"/>
              <a:ext cx="0" cy="73800"/>
            </a:xfrm>
            <a:prstGeom prst="straightConnector1">
              <a:avLst/>
            </a:prstGeom>
            <a:noFill/>
            <a:ln w="9525" cap="flat" cmpd="sng">
              <a:solidFill>
                <a:schemeClr val="dk1"/>
              </a:solidFill>
              <a:prstDash val="solid"/>
              <a:round/>
              <a:headEnd type="none" w="med" len="med"/>
              <a:tailEnd type="none" w="med" len="med"/>
            </a:ln>
          </p:spPr>
        </p:cxnSp>
        <p:cxnSp>
          <p:nvCxnSpPr>
            <p:cNvPr id="658" name="Google Shape;658;p30"/>
            <p:cNvCxnSpPr>
              <a:stCxn id="636" idx="6"/>
              <a:endCxn id="648" idx="4"/>
            </p:cNvCxnSpPr>
            <p:nvPr/>
          </p:nvCxnSpPr>
          <p:spPr>
            <a:xfrm rot="10800000" flipH="1">
              <a:off x="4661238" y="3328471"/>
              <a:ext cx="367200" cy="201600"/>
            </a:xfrm>
            <a:prstGeom prst="bentConnector2">
              <a:avLst/>
            </a:prstGeom>
            <a:noFill/>
            <a:ln w="9525" cap="flat" cmpd="sng">
              <a:solidFill>
                <a:schemeClr val="dk1"/>
              </a:solidFill>
              <a:prstDash val="solid"/>
              <a:round/>
              <a:headEnd type="none" w="med" len="med"/>
              <a:tailEnd type="none" w="med" len="med"/>
            </a:ln>
          </p:spPr>
        </p:cxnSp>
        <p:cxnSp>
          <p:nvCxnSpPr>
            <p:cNvPr id="659" name="Google Shape;659;p30"/>
            <p:cNvCxnSpPr>
              <a:stCxn id="645" idx="2"/>
              <a:endCxn id="648" idx="6"/>
            </p:cNvCxnSpPr>
            <p:nvPr/>
          </p:nvCxnSpPr>
          <p:spPr>
            <a:xfrm rot="5400000">
              <a:off x="5187450" y="3060240"/>
              <a:ext cx="109200" cy="391200"/>
            </a:xfrm>
            <a:prstGeom prst="bentConnector2">
              <a:avLst/>
            </a:prstGeom>
            <a:noFill/>
            <a:ln w="9525" cap="flat" cmpd="sng">
              <a:solidFill>
                <a:schemeClr val="dk1"/>
              </a:solidFill>
              <a:prstDash val="solid"/>
              <a:round/>
              <a:headEnd type="none" w="med" len="med"/>
              <a:tailEnd type="none" w="med" len="med"/>
            </a:ln>
          </p:spPr>
        </p:cxnSp>
      </p:grpSp>
      <p:sp>
        <p:nvSpPr>
          <p:cNvPr id="661" name="Google Shape;661;p30"/>
          <p:cNvSpPr/>
          <p:nvPr/>
        </p:nvSpPr>
        <p:spPr>
          <a:xfrm>
            <a:off x="6032600" y="5037553"/>
            <a:ext cx="316000" cy="1912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2" name="Google Shape;662;p30"/>
          <p:cNvSpPr/>
          <p:nvPr/>
        </p:nvSpPr>
        <p:spPr>
          <a:xfrm>
            <a:off x="1047099" y="2037600"/>
            <a:ext cx="3909461" cy="496372"/>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A34E-D7ED-2038-2613-C41168B60CA1}"/>
              </a:ext>
            </a:extLst>
          </p:cNvPr>
          <p:cNvSpPr>
            <a:spLocks noGrp="1"/>
          </p:cNvSpPr>
          <p:nvPr>
            <p:ph type="title"/>
          </p:nvPr>
        </p:nvSpPr>
        <p:spPr/>
        <p:txBody>
          <a:bodyPr/>
          <a:lstStyle/>
          <a:p>
            <a:r>
              <a:rPr lang="en-US"/>
              <a:t>Best Practices for Automated Testing</a:t>
            </a:r>
            <a:endParaRPr lang="en-GB"/>
          </a:p>
        </p:txBody>
      </p:sp>
      <p:pic>
        <p:nvPicPr>
          <p:cNvPr id="5" name="Picture Placeholder 4">
            <a:extLst>
              <a:ext uri="{FF2B5EF4-FFF2-40B4-BE49-F238E27FC236}">
                <a16:creationId xmlns:a16="http://schemas.microsoft.com/office/drawing/2014/main" id="{33497448-0913-5CC0-E590-5098174CE085}"/>
              </a:ext>
            </a:extLst>
          </p:cNvPr>
          <p:cNvPicPr>
            <a:picLocks noGrp="1" noChangeAspect="1"/>
          </p:cNvPicPr>
          <p:nvPr>
            <p:ph type="pic" idx="1"/>
          </p:nvPr>
        </p:nvPicPr>
        <p:blipFill>
          <a:blip r:embed="rId2"/>
          <a:srcRect l="410" r="410"/>
          <a:stretch>
            <a:fillRect/>
          </a:stretch>
        </p:blipFill>
        <p:spPr/>
      </p:pic>
      <p:sp>
        <p:nvSpPr>
          <p:cNvPr id="4" name="Text Placeholder 3">
            <a:extLst>
              <a:ext uri="{FF2B5EF4-FFF2-40B4-BE49-F238E27FC236}">
                <a16:creationId xmlns:a16="http://schemas.microsoft.com/office/drawing/2014/main" id="{DFB50754-B33D-EBAB-7477-150A9295A236}"/>
              </a:ext>
            </a:extLst>
          </p:cNvPr>
          <p:cNvSpPr>
            <a:spLocks noGrp="1"/>
          </p:cNvSpPr>
          <p:nvPr>
            <p:ph type="body" sz="half" idx="2"/>
          </p:nvPr>
        </p:nvSpPr>
        <p:spPr/>
        <p:txBody>
          <a:bodyPr/>
          <a:lstStyle/>
          <a:p>
            <a:pPr>
              <a:buFontTx/>
              <a:buChar char="•"/>
            </a:pPr>
            <a:r>
              <a:rPr lang="en-US"/>
              <a:t>Create automated tests that are easy to maintain.</a:t>
            </a:r>
          </a:p>
          <a:p>
            <a:pPr>
              <a:buFontTx/>
              <a:buChar char="•"/>
            </a:pPr>
            <a:r>
              <a:rPr lang="en-US"/>
              <a:t>Create automated tests that are easy to debug.</a:t>
            </a:r>
          </a:p>
          <a:p>
            <a:pPr>
              <a:buFontTx/>
              <a:buChar char="•"/>
            </a:pPr>
            <a:r>
              <a:rPr lang="en-US"/>
              <a:t>Create automated tests that are easy to read.</a:t>
            </a:r>
          </a:p>
          <a:p>
            <a:pPr>
              <a:buFontTx/>
              <a:buChar char="•"/>
            </a:pPr>
            <a:r>
              <a:rPr lang="en-US"/>
              <a:t>Create automated tests that are easy to run.</a:t>
            </a:r>
          </a:p>
          <a:p>
            <a:pPr>
              <a:buFontTx/>
              <a:buChar char="•"/>
            </a:pPr>
            <a:r>
              <a:rPr lang="en-US"/>
              <a:t>Create automated tests that are easy to understand.</a:t>
            </a:r>
            <a:endParaRPr lang="en-GB"/>
          </a:p>
        </p:txBody>
      </p:sp>
    </p:spTree>
    <p:extLst>
      <p:ext uri="{BB962C8B-B14F-4D97-AF65-F5344CB8AC3E}">
        <p14:creationId xmlns:p14="http://schemas.microsoft.com/office/powerpoint/2010/main" val="16681587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7B1A2-7CF7-F95F-E6A8-B45336154131}"/>
              </a:ext>
            </a:extLst>
          </p:cNvPr>
          <p:cNvSpPr>
            <a:spLocks noGrp="1"/>
          </p:cNvSpPr>
          <p:nvPr>
            <p:ph type="title"/>
          </p:nvPr>
        </p:nvSpPr>
        <p:spPr/>
        <p:txBody>
          <a:bodyPr/>
          <a:lstStyle/>
          <a:p>
            <a:r>
              <a:rPr lang="en-US"/>
              <a:t>Analyse Processes in Advanced Testing Methods</a:t>
            </a:r>
            <a:endParaRPr lang="en-GB"/>
          </a:p>
        </p:txBody>
      </p:sp>
      <p:pic>
        <p:nvPicPr>
          <p:cNvPr id="5" name="Picture Placeholder 4">
            <a:extLst>
              <a:ext uri="{FF2B5EF4-FFF2-40B4-BE49-F238E27FC236}">
                <a16:creationId xmlns:a16="http://schemas.microsoft.com/office/drawing/2014/main" id="{5134623B-A9DA-126F-E480-E877D86AD4EA}"/>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5747957C-341E-FB3E-E86D-5CD3EF6BADBB}"/>
              </a:ext>
            </a:extLst>
          </p:cNvPr>
          <p:cNvSpPr>
            <a:spLocks noGrp="1"/>
          </p:cNvSpPr>
          <p:nvPr>
            <p:ph type="body" sz="half" idx="2"/>
          </p:nvPr>
        </p:nvSpPr>
        <p:spPr/>
        <p:txBody>
          <a:bodyPr/>
          <a:lstStyle/>
          <a:p>
            <a:pPr>
              <a:buFontTx/>
              <a:buChar char="•"/>
            </a:pPr>
            <a:r>
              <a:rPr lang="en-US"/>
              <a:t>Advanced testing methods can help to identify bugs and errors more quickly.</a:t>
            </a:r>
          </a:p>
          <a:p>
            <a:pPr>
              <a:buFontTx/>
              <a:buChar char="•"/>
            </a:pPr>
            <a:r>
              <a:rPr lang="en-US"/>
              <a:t>Advanced testing methods can help to reduce the time and cost of testing.</a:t>
            </a:r>
          </a:p>
          <a:p>
            <a:pPr>
              <a:buFontTx/>
              <a:buChar char="•"/>
            </a:pPr>
            <a:r>
              <a:rPr lang="en-US"/>
              <a:t>Advanced testing methods can help to improve the accuracy and reliability of tests.</a:t>
            </a:r>
          </a:p>
          <a:p>
            <a:pPr>
              <a:buFontTx/>
              <a:buChar char="•"/>
            </a:pPr>
            <a:r>
              <a:rPr lang="en-US"/>
              <a:t>Advanced testing methods can help to improve the quality of the software being tested.</a:t>
            </a:r>
            <a:endParaRPr lang="en-GB"/>
          </a:p>
        </p:txBody>
      </p:sp>
    </p:spTree>
    <p:extLst>
      <p:ext uri="{BB962C8B-B14F-4D97-AF65-F5344CB8AC3E}">
        <p14:creationId xmlns:p14="http://schemas.microsoft.com/office/powerpoint/2010/main" val="276614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D911-2DC4-4E9C-DCEA-45739ED7B6B0}"/>
              </a:ext>
            </a:extLst>
          </p:cNvPr>
          <p:cNvSpPr>
            <a:spLocks noGrp="1"/>
          </p:cNvSpPr>
          <p:nvPr>
            <p:ph type="title"/>
          </p:nvPr>
        </p:nvSpPr>
        <p:spPr/>
        <p:txBody>
          <a:bodyPr/>
          <a:lstStyle/>
          <a:p>
            <a:r>
              <a:rPr lang="en-GB"/>
              <a:t>Conclusion</a:t>
            </a:r>
          </a:p>
        </p:txBody>
      </p:sp>
      <p:pic>
        <p:nvPicPr>
          <p:cNvPr id="5" name="Picture Placeholder 4">
            <a:extLst>
              <a:ext uri="{FF2B5EF4-FFF2-40B4-BE49-F238E27FC236}">
                <a16:creationId xmlns:a16="http://schemas.microsoft.com/office/drawing/2014/main" id="{58D63B04-7CA2-1E5B-7539-D509913DB335}"/>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9E8D25E3-8311-7A63-C884-CB0891BA933F}"/>
              </a:ext>
            </a:extLst>
          </p:cNvPr>
          <p:cNvSpPr>
            <a:spLocks noGrp="1"/>
          </p:cNvSpPr>
          <p:nvPr>
            <p:ph type="body" sz="half" idx="2"/>
          </p:nvPr>
        </p:nvSpPr>
        <p:spPr/>
        <p:txBody>
          <a:bodyPr/>
          <a:lstStyle/>
          <a:p>
            <a:pPr>
              <a:buFontTx/>
              <a:buChar char="•"/>
            </a:pPr>
            <a:r>
              <a:rPr lang="en-US"/>
              <a:t>Automated testing is a powerful tool for testing software.</a:t>
            </a:r>
          </a:p>
          <a:p>
            <a:pPr>
              <a:buFontTx/>
              <a:buChar char="•"/>
            </a:pPr>
            <a:r>
              <a:rPr lang="en-US"/>
              <a:t>It can help to reduce the time and cost of testing.</a:t>
            </a:r>
          </a:p>
          <a:p>
            <a:pPr>
              <a:buFontTx/>
              <a:buChar char="•"/>
            </a:pPr>
            <a:r>
              <a:rPr lang="en-US"/>
              <a:t>It can help to improve the accuracy and reliability of tests.</a:t>
            </a:r>
          </a:p>
          <a:p>
            <a:pPr>
              <a:buFontTx/>
              <a:buChar char="•"/>
            </a:pPr>
            <a:r>
              <a:rPr lang="en-US"/>
              <a:t>It can help to improve the quality of the software being tested.</a:t>
            </a:r>
          </a:p>
          <a:p>
            <a:pPr>
              <a:buFontTx/>
              <a:buChar char="•"/>
            </a:pPr>
            <a:r>
              <a:rPr lang="en-US"/>
              <a:t>Advanced testing methods can help to further improve the testing process.</a:t>
            </a:r>
            <a:endParaRPr lang="en-GB"/>
          </a:p>
        </p:txBody>
      </p:sp>
    </p:spTree>
    <p:extLst>
      <p:ext uri="{BB962C8B-B14F-4D97-AF65-F5344CB8AC3E}">
        <p14:creationId xmlns:p14="http://schemas.microsoft.com/office/powerpoint/2010/main" val="26146675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Now,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Understand the Basics of Different Types of Software Testing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Identify Key Processes Involved in Unit and Integration Testing</a:t>
            </a:r>
          </a:p>
          <a:p>
            <a:r>
              <a:rPr lang="en-GB" sz="1800" dirty="0">
                <a:effectLst/>
                <a:latin typeface="Calibri" panose="020F0502020204030204" pitchFamily="34" charset="0"/>
                <a:ea typeface="Calibri" panose="020F0502020204030204" pitchFamily="34" charset="0"/>
                <a:cs typeface="Arial" panose="020B0604020202020204" pitchFamily="34" charset="0"/>
              </a:rPr>
              <a:t>Analyse Processes in Advanced Testing Methods</a:t>
            </a:r>
          </a:p>
          <a:p>
            <a:r>
              <a:rPr lang="en-GB" sz="1800" dirty="0">
                <a:cs typeface="Arial" panose="020B0604020202020204" pitchFamily="34" charset="0"/>
              </a:rPr>
              <a:t>Understand and solve nested selection challenges.</a:t>
            </a:r>
            <a:endParaRPr lang="en-GB" sz="1800" dirty="0"/>
          </a:p>
          <a:p>
            <a:endParaRPr lang="en-GB" dirty="0"/>
          </a:p>
        </p:txBody>
      </p:sp>
    </p:spTree>
    <p:extLst>
      <p:ext uri="{BB962C8B-B14F-4D97-AF65-F5344CB8AC3E}">
        <p14:creationId xmlns:p14="http://schemas.microsoft.com/office/powerpoint/2010/main" val="28358314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4BBA-171A-9A03-D44E-7E5C0BE38E00}"/>
              </a:ext>
            </a:extLst>
          </p:cNvPr>
          <p:cNvSpPr>
            <a:spLocks noGrp="1"/>
          </p:cNvSpPr>
          <p:nvPr>
            <p:ph type="title"/>
          </p:nvPr>
        </p:nvSpPr>
        <p:spPr/>
        <p:txBody>
          <a:bodyPr/>
          <a:lstStyle/>
          <a:p>
            <a:r>
              <a:rPr lang="en-GB"/>
              <a:t>Questions?</a:t>
            </a:r>
          </a:p>
        </p:txBody>
      </p:sp>
      <p:pic>
        <p:nvPicPr>
          <p:cNvPr id="5" name="Picture Placeholder 4">
            <a:extLst>
              <a:ext uri="{FF2B5EF4-FFF2-40B4-BE49-F238E27FC236}">
                <a16:creationId xmlns:a16="http://schemas.microsoft.com/office/drawing/2014/main" id="{B76B7A04-C9AB-D850-F6D4-ECF2CCAA8B0E}"/>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AD950994-E251-C742-EEAE-4AB0B195AB8F}"/>
              </a:ext>
            </a:extLst>
          </p:cNvPr>
          <p:cNvSpPr>
            <a:spLocks noGrp="1"/>
          </p:cNvSpPr>
          <p:nvPr>
            <p:ph type="body" sz="half" idx="2"/>
          </p:nvPr>
        </p:nvSpPr>
        <p:spPr/>
        <p:txBody>
          <a:bodyPr/>
          <a:lstStyle/>
          <a:p>
            <a:pPr>
              <a:buFontTx/>
              <a:buChar char="•"/>
            </a:pPr>
            <a:endParaRPr lang="en-GB"/>
          </a:p>
        </p:txBody>
      </p:sp>
    </p:spTree>
    <p:extLst>
      <p:ext uri="{BB962C8B-B14F-4D97-AF65-F5344CB8AC3E}">
        <p14:creationId xmlns:p14="http://schemas.microsoft.com/office/powerpoint/2010/main" val="18138302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3335-F8AB-36A3-1942-FBAB598164C2}"/>
              </a:ext>
            </a:extLst>
          </p:cNvPr>
          <p:cNvSpPr>
            <a:spLocks noGrp="1"/>
          </p:cNvSpPr>
          <p:nvPr>
            <p:ph type="ctrTitle"/>
          </p:nvPr>
        </p:nvSpPr>
        <p:spPr/>
        <p:txBody>
          <a:bodyPr/>
          <a:lstStyle/>
          <a:p>
            <a:r>
              <a:rPr lang="en-GB"/>
              <a:t>Thank You</a:t>
            </a:r>
          </a:p>
        </p:txBody>
      </p:sp>
    </p:spTree>
    <p:extLst>
      <p:ext uri="{BB962C8B-B14F-4D97-AF65-F5344CB8AC3E}">
        <p14:creationId xmlns:p14="http://schemas.microsoft.com/office/powerpoint/2010/main" val="3287103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31"/>
          <p:cNvSpPr txBox="1"/>
          <p:nvPr/>
        </p:nvSpPr>
        <p:spPr>
          <a:xfrm>
            <a:off x="7408201" y="2591572"/>
            <a:ext cx="2156408"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password</a:t>
            </a:r>
            <a:endParaRPr sz="2400" dirty="0"/>
          </a:p>
        </p:txBody>
      </p:sp>
      <p:sp>
        <p:nvSpPr>
          <p:cNvPr id="668" name="Google Shape;668;p31"/>
          <p:cNvSpPr/>
          <p:nvPr/>
        </p:nvSpPr>
        <p:spPr>
          <a:xfrm>
            <a:off x="9666216" y="265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endParaRPr sz="2400">
              <a:latin typeface="Roboto Mono"/>
              <a:ea typeface="Roboto Mono"/>
              <a:cs typeface="Roboto Mono"/>
              <a:sym typeface="Roboto Mono"/>
            </a:endParaRPr>
          </a:p>
        </p:txBody>
      </p:sp>
      <p:sp>
        <p:nvSpPr>
          <p:cNvPr id="669" name="Google Shape;669;p31"/>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Nested selection: walkthrough</a:t>
            </a:r>
            <a:endParaRPr/>
          </a:p>
        </p:txBody>
      </p:sp>
      <p:graphicFrame>
        <p:nvGraphicFramePr>
          <p:cNvPr id="671" name="Google Shape;671;p31"/>
          <p:cNvGraphicFramePr/>
          <p:nvPr/>
        </p:nvGraphicFramePr>
        <p:xfrm>
          <a:off x="368801" y="1931067"/>
          <a:ext cx="5467566" cy="4991947"/>
        </p:xfrm>
        <a:graphic>
          <a:graphicData uri="http://schemas.openxmlformats.org/drawingml/2006/table">
            <a:tbl>
              <a:tblPr>
                <a:noFill/>
              </a:tblPr>
              <a:tblGrid>
                <a:gridCol w="588633">
                  <a:extLst>
                    <a:ext uri="{9D8B030D-6E8A-4147-A177-3AD203B41FA5}">
                      <a16:colId xmlns:a16="http://schemas.microsoft.com/office/drawing/2014/main" val="20000"/>
                    </a:ext>
                  </a:extLst>
                </a:gridCol>
                <a:gridCol w="4878933">
                  <a:extLst>
                    <a:ext uri="{9D8B030D-6E8A-4147-A177-3AD203B41FA5}">
                      <a16:colId xmlns:a16="http://schemas.microsoft.com/office/drawing/2014/main" val="20001"/>
                    </a:ext>
                  </a:extLst>
                </a:gridCol>
              </a:tblGrid>
              <a:tr h="499194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8</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9</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10</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print("Username: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username = input()</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if username == "Eirini":</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print("Password: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password = input()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if password == "Fish4321":</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print("Access granted")</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print("...program closing")</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672" name="Google Shape;672;p31"/>
          <p:cNvSpPr txBox="1"/>
          <p:nvPr/>
        </p:nvSpPr>
        <p:spPr>
          <a:xfrm>
            <a:off x="7665578" y="2051572"/>
            <a:ext cx="1892066"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username</a:t>
            </a:r>
            <a:endParaRPr sz="2400" dirty="0"/>
          </a:p>
        </p:txBody>
      </p:sp>
      <p:sp>
        <p:nvSpPr>
          <p:cNvPr id="673" name="Google Shape;673;p31"/>
          <p:cNvSpPr/>
          <p:nvPr/>
        </p:nvSpPr>
        <p:spPr>
          <a:xfrm>
            <a:off x="9659249" y="211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p:txBody>
      </p:sp>
      <p:sp>
        <p:nvSpPr>
          <p:cNvPr id="674" name="Google Shape;674;p31"/>
          <p:cNvSpPr txBox="1"/>
          <p:nvPr/>
        </p:nvSpPr>
        <p:spPr>
          <a:xfrm>
            <a:off x="7924751" y="15585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675" name="Google Shape;675;p31"/>
          <p:cNvSpPr txBox="1"/>
          <p:nvPr/>
        </p:nvSpPr>
        <p:spPr>
          <a:xfrm>
            <a:off x="7924751" y="35536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676" name="Google Shape;676;p31"/>
          <p:cNvSpPr txBox="1"/>
          <p:nvPr/>
        </p:nvSpPr>
        <p:spPr>
          <a:xfrm>
            <a:off x="7924833" y="4038067"/>
            <a:ext cx="3838800" cy="17548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Username:</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p:txBody>
      </p:sp>
      <p:grpSp>
        <p:nvGrpSpPr>
          <p:cNvPr id="677" name="Google Shape;677;p31"/>
          <p:cNvGrpSpPr/>
          <p:nvPr/>
        </p:nvGrpSpPr>
        <p:grpSpPr>
          <a:xfrm>
            <a:off x="6032585" y="1579125"/>
            <a:ext cx="1375617" cy="3458441"/>
            <a:chOff x="4524438" y="1184343"/>
            <a:chExt cx="1031713" cy="2593831"/>
          </a:xfrm>
        </p:grpSpPr>
        <p:sp>
          <p:nvSpPr>
            <p:cNvPr id="678" name="Google Shape;678;p31"/>
            <p:cNvSpPr/>
            <p:nvPr/>
          </p:nvSpPr>
          <p:spPr>
            <a:xfrm>
              <a:off x="4625238" y="3512071"/>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9" name="Google Shape;679;p31"/>
            <p:cNvSpPr/>
            <p:nvPr/>
          </p:nvSpPr>
          <p:spPr>
            <a:xfrm>
              <a:off x="4524763" y="214825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80" name="Google Shape;680;p31"/>
            <p:cNvCxnSpPr>
              <a:stCxn id="679" idx="2"/>
            </p:cNvCxnSpPr>
            <p:nvPr/>
          </p:nvCxnSpPr>
          <p:spPr>
            <a:xfrm rot="-5400000" flipH="1">
              <a:off x="3919188" y="3053525"/>
              <a:ext cx="1448700" cy="600"/>
            </a:xfrm>
            <a:prstGeom prst="curvedConnector3">
              <a:avLst>
                <a:gd name="adj1" fmla="val 50000"/>
              </a:avLst>
            </a:prstGeom>
            <a:noFill/>
            <a:ln w="9525" cap="flat" cmpd="sng">
              <a:solidFill>
                <a:srgbClr val="5B5BA5"/>
              </a:solidFill>
              <a:prstDash val="solid"/>
              <a:round/>
              <a:headEnd type="none" w="med" len="med"/>
              <a:tailEnd type="stealth" w="med" len="med"/>
            </a:ln>
          </p:spPr>
        </p:cxnSp>
        <p:cxnSp>
          <p:nvCxnSpPr>
            <p:cNvPr id="681" name="Google Shape;681;p31"/>
            <p:cNvCxnSpPr>
              <a:stCxn id="682" idx="4"/>
              <a:endCxn id="683" idx="0"/>
            </p:cNvCxnSpPr>
            <p:nvPr/>
          </p:nvCxnSpPr>
          <p:spPr>
            <a:xfrm rot="-5400000" flipH="1">
              <a:off x="4560588" y="1495593"/>
              <a:ext cx="165900" cy="600"/>
            </a:xfrm>
            <a:prstGeom prst="curvedConnector3">
              <a:avLst>
                <a:gd name="adj1" fmla="val 49977"/>
              </a:avLst>
            </a:prstGeom>
            <a:noFill/>
            <a:ln w="9525" cap="flat" cmpd="sng">
              <a:solidFill>
                <a:srgbClr val="5B5BA5"/>
              </a:solidFill>
              <a:prstDash val="solid"/>
              <a:round/>
              <a:headEnd type="none" w="med" len="med"/>
              <a:tailEnd type="none" w="med" len="med"/>
            </a:ln>
          </p:spPr>
        </p:cxnSp>
        <p:sp>
          <p:nvSpPr>
            <p:cNvPr id="682" name="Google Shape;682;p31"/>
            <p:cNvSpPr/>
            <p:nvPr/>
          </p:nvSpPr>
          <p:spPr>
            <a:xfrm>
              <a:off x="4625238" y="137694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84" name="Google Shape;684;p31"/>
            <p:cNvCxnSpPr>
              <a:endCxn id="682" idx="0"/>
            </p:cNvCxnSpPr>
            <p:nvPr/>
          </p:nvCxnSpPr>
          <p:spPr>
            <a:xfrm rot="-5400000" flipH="1">
              <a:off x="4546638" y="1280343"/>
              <a:ext cx="192600" cy="600"/>
            </a:xfrm>
            <a:prstGeom prst="curvedConnector3">
              <a:avLst>
                <a:gd name="adj1" fmla="val 50000"/>
              </a:avLst>
            </a:prstGeom>
            <a:noFill/>
            <a:ln w="9525" cap="flat" cmpd="sng">
              <a:solidFill>
                <a:srgbClr val="5B5BA5"/>
              </a:solidFill>
              <a:prstDash val="solid"/>
              <a:round/>
              <a:headEnd type="none" w="med" len="med"/>
              <a:tailEnd type="stealth" w="med" len="med"/>
            </a:ln>
          </p:spPr>
        </p:cxnSp>
        <p:sp>
          <p:nvSpPr>
            <p:cNvPr id="685" name="Google Shape;685;p31"/>
            <p:cNvSpPr/>
            <p:nvPr/>
          </p:nvSpPr>
          <p:spPr>
            <a:xfrm>
              <a:off x="4909828" y="3041758"/>
              <a:ext cx="237000" cy="97500"/>
            </a:xfrm>
            <a:prstGeom prst="rect">
              <a:avLst/>
            </a:prstGeom>
            <a:noFill/>
            <a:ln>
              <a:noFill/>
            </a:ln>
          </p:spPr>
          <p:txBody>
            <a:bodyPr spcFirstLastPara="1" wrap="square" lIns="121900" tIns="121900" rIns="121900" bIns="121900" anchor="ctr" anchorCtr="0">
              <a:noAutofit/>
            </a:bodyPr>
            <a:lstStyle/>
            <a:p>
              <a:endParaRPr sz="2400"/>
            </a:p>
          </p:txBody>
        </p:sp>
        <p:sp>
          <p:nvSpPr>
            <p:cNvPr id="686" name="Google Shape;686;p31"/>
            <p:cNvSpPr/>
            <p:nvPr/>
          </p:nvSpPr>
          <p:spPr>
            <a:xfrm>
              <a:off x="4909838" y="285342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87" name="Google Shape;687;p31"/>
            <p:cNvSpPr/>
            <p:nvPr/>
          </p:nvSpPr>
          <p:spPr>
            <a:xfrm>
              <a:off x="5319150" y="305784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88" name="Google Shape;688;p31"/>
            <p:cNvCxnSpPr>
              <a:stCxn id="679" idx="3"/>
            </p:cNvCxnSpPr>
            <p:nvPr/>
          </p:nvCxnSpPr>
          <p:spPr>
            <a:xfrm>
              <a:off x="4761713" y="2238862"/>
              <a:ext cx="272100" cy="0"/>
            </a:xfrm>
            <a:prstGeom prst="straightConnector1">
              <a:avLst/>
            </a:prstGeom>
            <a:noFill/>
            <a:ln w="9525" cap="flat" cmpd="sng">
              <a:solidFill>
                <a:schemeClr val="dk1"/>
              </a:solidFill>
              <a:prstDash val="solid"/>
              <a:round/>
              <a:headEnd type="none" w="med" len="med"/>
              <a:tailEnd type="none" w="med" len="med"/>
            </a:ln>
          </p:spPr>
        </p:cxnSp>
        <p:cxnSp>
          <p:nvCxnSpPr>
            <p:cNvPr id="689" name="Google Shape;689;p31"/>
            <p:cNvCxnSpPr>
              <a:stCxn id="686" idx="2"/>
              <a:endCxn id="690" idx="0"/>
            </p:cNvCxnSpPr>
            <p:nvPr/>
          </p:nvCxnSpPr>
          <p:spPr>
            <a:xfrm>
              <a:off x="5028313" y="3034645"/>
              <a:ext cx="0" cy="258000"/>
            </a:xfrm>
            <a:prstGeom prst="straightConnector1">
              <a:avLst/>
            </a:prstGeom>
            <a:noFill/>
            <a:ln w="9525" cap="flat" cmpd="sng">
              <a:solidFill>
                <a:schemeClr val="dk1"/>
              </a:solidFill>
              <a:prstDash val="solid"/>
              <a:round/>
              <a:headEnd type="none" w="med" len="med"/>
              <a:tailEnd type="none" w="med" len="med"/>
            </a:ln>
          </p:spPr>
        </p:cxnSp>
        <p:sp>
          <p:nvSpPr>
            <p:cNvPr id="691" name="Google Shape;691;p31"/>
            <p:cNvSpPr/>
            <p:nvPr/>
          </p:nvSpPr>
          <p:spPr>
            <a:xfrm>
              <a:off x="4909825" y="2412035"/>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92" name="Google Shape;692;p31"/>
            <p:cNvCxnSpPr>
              <a:stCxn id="691" idx="0"/>
            </p:cNvCxnSpPr>
            <p:nvPr/>
          </p:nvCxnSpPr>
          <p:spPr>
            <a:xfrm rot="10800000">
              <a:off x="5028325" y="2238935"/>
              <a:ext cx="0" cy="173100"/>
            </a:xfrm>
            <a:prstGeom prst="straightConnector1">
              <a:avLst/>
            </a:prstGeom>
            <a:noFill/>
            <a:ln w="9525" cap="flat" cmpd="sng">
              <a:solidFill>
                <a:schemeClr val="dk1"/>
              </a:solidFill>
              <a:prstDash val="solid"/>
              <a:round/>
              <a:headEnd type="none" w="med" len="med"/>
              <a:tailEnd type="none" w="med" len="med"/>
            </a:ln>
          </p:spPr>
        </p:cxnSp>
        <p:cxnSp>
          <p:nvCxnSpPr>
            <p:cNvPr id="693" name="Google Shape;693;p31"/>
            <p:cNvCxnSpPr>
              <a:stCxn id="686" idx="3"/>
              <a:endCxn id="687" idx="0"/>
            </p:cNvCxnSpPr>
            <p:nvPr/>
          </p:nvCxnSpPr>
          <p:spPr>
            <a:xfrm>
              <a:off x="5146788" y="2944032"/>
              <a:ext cx="291000" cy="113700"/>
            </a:xfrm>
            <a:prstGeom prst="bentConnector2">
              <a:avLst/>
            </a:prstGeom>
            <a:noFill/>
            <a:ln w="9525" cap="flat" cmpd="sng">
              <a:solidFill>
                <a:schemeClr val="dk1"/>
              </a:solidFill>
              <a:prstDash val="solid"/>
              <a:round/>
              <a:headEnd type="none" w="med" len="med"/>
              <a:tailEnd type="none" w="med" len="med"/>
            </a:ln>
          </p:spPr>
        </p:cxnSp>
        <p:sp>
          <p:nvSpPr>
            <p:cNvPr id="690" name="Google Shape;690;p31"/>
            <p:cNvSpPr/>
            <p:nvPr/>
          </p:nvSpPr>
          <p:spPr>
            <a:xfrm>
              <a:off x="5010325" y="329252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83" name="Google Shape;683;p31"/>
            <p:cNvSpPr/>
            <p:nvPr/>
          </p:nvSpPr>
          <p:spPr>
            <a:xfrm>
              <a:off x="4524450" y="1578766"/>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94" name="Google Shape;694;p31"/>
            <p:cNvSpPr/>
            <p:nvPr/>
          </p:nvSpPr>
          <p:spPr>
            <a:xfrm>
              <a:off x="4524438" y="1790754"/>
              <a:ext cx="237000" cy="143400"/>
            </a:xfrm>
            <a:prstGeom prst="rect">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95" name="Google Shape;695;p31"/>
            <p:cNvCxnSpPr>
              <a:stCxn id="683" idx="2"/>
              <a:endCxn id="694" idx="0"/>
            </p:cNvCxnSpPr>
            <p:nvPr/>
          </p:nvCxnSpPr>
          <p:spPr>
            <a:xfrm>
              <a:off x="4642950" y="1722166"/>
              <a:ext cx="0" cy="68700"/>
            </a:xfrm>
            <a:prstGeom prst="straightConnector1">
              <a:avLst/>
            </a:prstGeom>
            <a:noFill/>
            <a:ln w="9525" cap="flat" cmpd="sng">
              <a:solidFill>
                <a:srgbClr val="5B5BA5"/>
              </a:solidFill>
              <a:prstDash val="solid"/>
              <a:round/>
              <a:headEnd type="none" w="med" len="med"/>
              <a:tailEnd type="none" w="med" len="med"/>
            </a:ln>
          </p:spPr>
        </p:cxnSp>
        <p:cxnSp>
          <p:nvCxnSpPr>
            <p:cNvPr id="696" name="Google Shape;696;p31"/>
            <p:cNvCxnSpPr>
              <a:stCxn id="694" idx="2"/>
              <a:endCxn id="679" idx="0"/>
            </p:cNvCxnSpPr>
            <p:nvPr/>
          </p:nvCxnSpPr>
          <p:spPr>
            <a:xfrm>
              <a:off x="4642938" y="1934154"/>
              <a:ext cx="300" cy="214200"/>
            </a:xfrm>
            <a:prstGeom prst="straightConnector1">
              <a:avLst/>
            </a:prstGeom>
            <a:noFill/>
            <a:ln w="9525" cap="flat" cmpd="sng">
              <a:solidFill>
                <a:srgbClr val="5B5BA5"/>
              </a:solidFill>
              <a:prstDash val="solid"/>
              <a:round/>
              <a:headEnd type="none" w="med" len="med"/>
              <a:tailEnd type="none" w="med" len="med"/>
            </a:ln>
          </p:spPr>
        </p:cxnSp>
        <p:sp>
          <p:nvSpPr>
            <p:cNvPr id="697" name="Google Shape;697;p31"/>
            <p:cNvSpPr/>
            <p:nvPr/>
          </p:nvSpPr>
          <p:spPr>
            <a:xfrm>
              <a:off x="4909825" y="263611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98" name="Google Shape;698;p31"/>
            <p:cNvCxnSpPr>
              <a:stCxn id="691" idx="2"/>
              <a:endCxn id="697" idx="0"/>
            </p:cNvCxnSpPr>
            <p:nvPr/>
          </p:nvCxnSpPr>
          <p:spPr>
            <a:xfrm>
              <a:off x="5028325" y="2555435"/>
              <a:ext cx="0" cy="80700"/>
            </a:xfrm>
            <a:prstGeom prst="straightConnector1">
              <a:avLst/>
            </a:prstGeom>
            <a:noFill/>
            <a:ln w="9525" cap="flat" cmpd="sng">
              <a:solidFill>
                <a:schemeClr val="dk1"/>
              </a:solidFill>
              <a:prstDash val="solid"/>
              <a:round/>
              <a:headEnd type="none" w="med" len="med"/>
              <a:tailEnd type="none" w="med" len="med"/>
            </a:ln>
          </p:spPr>
        </p:cxnSp>
        <p:cxnSp>
          <p:nvCxnSpPr>
            <p:cNvPr id="699" name="Google Shape;699;p31"/>
            <p:cNvCxnSpPr>
              <a:stCxn id="697" idx="2"/>
              <a:endCxn id="686" idx="0"/>
            </p:cNvCxnSpPr>
            <p:nvPr/>
          </p:nvCxnSpPr>
          <p:spPr>
            <a:xfrm>
              <a:off x="5028325" y="2779510"/>
              <a:ext cx="0" cy="73800"/>
            </a:xfrm>
            <a:prstGeom prst="straightConnector1">
              <a:avLst/>
            </a:prstGeom>
            <a:noFill/>
            <a:ln w="9525" cap="flat" cmpd="sng">
              <a:solidFill>
                <a:schemeClr val="dk1"/>
              </a:solidFill>
              <a:prstDash val="solid"/>
              <a:round/>
              <a:headEnd type="none" w="med" len="med"/>
              <a:tailEnd type="none" w="med" len="med"/>
            </a:ln>
          </p:spPr>
        </p:cxnSp>
        <p:cxnSp>
          <p:nvCxnSpPr>
            <p:cNvPr id="700" name="Google Shape;700;p31"/>
            <p:cNvCxnSpPr>
              <a:stCxn id="678" idx="6"/>
              <a:endCxn id="690" idx="4"/>
            </p:cNvCxnSpPr>
            <p:nvPr/>
          </p:nvCxnSpPr>
          <p:spPr>
            <a:xfrm rot="10800000" flipH="1">
              <a:off x="4661238" y="3328471"/>
              <a:ext cx="367200" cy="201600"/>
            </a:xfrm>
            <a:prstGeom prst="bentConnector2">
              <a:avLst/>
            </a:prstGeom>
            <a:noFill/>
            <a:ln w="9525" cap="flat" cmpd="sng">
              <a:solidFill>
                <a:schemeClr val="dk1"/>
              </a:solidFill>
              <a:prstDash val="solid"/>
              <a:round/>
              <a:headEnd type="none" w="med" len="med"/>
              <a:tailEnd type="none" w="med" len="med"/>
            </a:ln>
          </p:spPr>
        </p:cxnSp>
        <p:cxnSp>
          <p:nvCxnSpPr>
            <p:cNvPr id="701" name="Google Shape;701;p31"/>
            <p:cNvCxnSpPr>
              <a:stCxn id="687" idx="2"/>
              <a:endCxn id="690" idx="6"/>
            </p:cNvCxnSpPr>
            <p:nvPr/>
          </p:nvCxnSpPr>
          <p:spPr>
            <a:xfrm rot="5400000">
              <a:off x="5187450" y="3060240"/>
              <a:ext cx="109200" cy="391200"/>
            </a:xfrm>
            <a:prstGeom prst="bentConnector2">
              <a:avLst/>
            </a:prstGeom>
            <a:noFill/>
            <a:ln w="9525" cap="flat" cmpd="sng">
              <a:solidFill>
                <a:schemeClr val="dk1"/>
              </a:solidFill>
              <a:prstDash val="solid"/>
              <a:round/>
              <a:headEnd type="none" w="med" len="med"/>
              <a:tailEnd type="none" w="med" len="med"/>
            </a:ln>
          </p:spPr>
        </p:cxnSp>
      </p:grpSp>
      <p:sp>
        <p:nvSpPr>
          <p:cNvPr id="702" name="Google Shape;702;p31"/>
          <p:cNvSpPr/>
          <p:nvPr/>
        </p:nvSpPr>
        <p:spPr>
          <a:xfrm>
            <a:off x="6032600" y="5037553"/>
            <a:ext cx="316000" cy="1912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03" name="Google Shape;703;p31"/>
          <p:cNvSpPr/>
          <p:nvPr/>
        </p:nvSpPr>
        <p:spPr>
          <a:xfrm>
            <a:off x="1030573" y="2387673"/>
            <a:ext cx="3515790" cy="381164"/>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32"/>
          <p:cNvSpPr txBox="1"/>
          <p:nvPr/>
        </p:nvSpPr>
        <p:spPr>
          <a:xfrm>
            <a:off x="7735809" y="2591572"/>
            <a:ext cx="1828800"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password</a:t>
            </a:r>
            <a:endParaRPr sz="2400" dirty="0"/>
          </a:p>
        </p:txBody>
      </p:sp>
      <p:sp>
        <p:nvSpPr>
          <p:cNvPr id="709" name="Google Shape;709;p32"/>
          <p:cNvSpPr/>
          <p:nvPr/>
        </p:nvSpPr>
        <p:spPr>
          <a:xfrm>
            <a:off x="9666216" y="265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endParaRPr sz="2400">
              <a:latin typeface="Roboto Mono"/>
              <a:ea typeface="Roboto Mono"/>
              <a:cs typeface="Roboto Mono"/>
              <a:sym typeface="Roboto Mono"/>
            </a:endParaRPr>
          </a:p>
        </p:txBody>
      </p:sp>
      <p:sp>
        <p:nvSpPr>
          <p:cNvPr id="710" name="Google Shape;710;p32"/>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Nested selection: walkthrough</a:t>
            </a:r>
            <a:endParaRPr/>
          </a:p>
        </p:txBody>
      </p:sp>
      <p:graphicFrame>
        <p:nvGraphicFramePr>
          <p:cNvPr id="712" name="Google Shape;712;p32"/>
          <p:cNvGraphicFramePr/>
          <p:nvPr/>
        </p:nvGraphicFramePr>
        <p:xfrm>
          <a:off x="368801" y="1931067"/>
          <a:ext cx="5467566" cy="4991947"/>
        </p:xfrm>
        <a:graphic>
          <a:graphicData uri="http://schemas.openxmlformats.org/drawingml/2006/table">
            <a:tbl>
              <a:tblPr>
                <a:noFill/>
              </a:tblPr>
              <a:tblGrid>
                <a:gridCol w="588633">
                  <a:extLst>
                    <a:ext uri="{9D8B030D-6E8A-4147-A177-3AD203B41FA5}">
                      <a16:colId xmlns:a16="http://schemas.microsoft.com/office/drawing/2014/main" val="20000"/>
                    </a:ext>
                  </a:extLst>
                </a:gridCol>
                <a:gridCol w="4878933">
                  <a:extLst>
                    <a:ext uri="{9D8B030D-6E8A-4147-A177-3AD203B41FA5}">
                      <a16:colId xmlns:a16="http://schemas.microsoft.com/office/drawing/2014/main" val="20001"/>
                    </a:ext>
                  </a:extLst>
                </a:gridCol>
              </a:tblGrid>
              <a:tr h="499194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8</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9</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10</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dirty="0">
                          <a:latin typeface="Roboto Mono"/>
                          <a:ea typeface="Roboto Mono"/>
                          <a:cs typeface="Roboto Mono"/>
                          <a:sym typeface="Roboto Mono"/>
                        </a:rPr>
                        <a:t>print("Username: ")</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username = input()</a:t>
                      </a:r>
                      <a:endParaRPr sz="2400" dirty="0">
                        <a:latin typeface="Roboto Mono"/>
                        <a:ea typeface="Roboto Mono"/>
                        <a:cs typeface="Roboto Mono"/>
                        <a:sym typeface="Roboto Mono"/>
                      </a:endParaRPr>
                    </a:p>
                    <a:p>
                      <a:pPr marL="0" lvl="0" indent="0" algn="l" rtl="0">
                        <a:spcBef>
                          <a:spcPts val="0"/>
                        </a:spcBef>
                        <a:spcAft>
                          <a:spcPts val="0"/>
                        </a:spcAft>
                        <a:buNone/>
                      </a:pP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if username == "Eirini":</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print("Password: ")</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password = input()</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if password == "Fish4321":</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print("Access granted")</a:t>
                      </a:r>
                      <a:endParaRPr sz="2400" dirty="0">
                        <a:latin typeface="Roboto Mono"/>
                        <a:ea typeface="Roboto Mono"/>
                        <a:cs typeface="Roboto Mono"/>
                        <a:sym typeface="Roboto Mono"/>
                      </a:endParaRPr>
                    </a:p>
                    <a:p>
                      <a:pPr marL="0" lvl="0" indent="0" algn="l" rtl="0">
                        <a:spcBef>
                          <a:spcPts val="0"/>
                        </a:spcBef>
                        <a:spcAft>
                          <a:spcPts val="0"/>
                        </a:spcAft>
                        <a:buNone/>
                      </a:pP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print("...program closing")</a:t>
                      </a:r>
                      <a:endParaRPr sz="2400" dirty="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713" name="Google Shape;713;p32"/>
          <p:cNvSpPr txBox="1"/>
          <p:nvPr/>
        </p:nvSpPr>
        <p:spPr>
          <a:xfrm>
            <a:off x="7588665" y="2051572"/>
            <a:ext cx="1968979"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username</a:t>
            </a:r>
            <a:endParaRPr sz="2400"/>
          </a:p>
        </p:txBody>
      </p:sp>
      <p:sp>
        <p:nvSpPr>
          <p:cNvPr id="714" name="Google Shape;714;p32"/>
          <p:cNvSpPr/>
          <p:nvPr/>
        </p:nvSpPr>
        <p:spPr>
          <a:xfrm>
            <a:off x="9659249" y="211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p:txBody>
      </p:sp>
      <p:sp>
        <p:nvSpPr>
          <p:cNvPr id="715" name="Google Shape;715;p32"/>
          <p:cNvSpPr txBox="1"/>
          <p:nvPr/>
        </p:nvSpPr>
        <p:spPr>
          <a:xfrm>
            <a:off x="7924751" y="15585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716" name="Google Shape;716;p32"/>
          <p:cNvSpPr txBox="1"/>
          <p:nvPr/>
        </p:nvSpPr>
        <p:spPr>
          <a:xfrm>
            <a:off x="7924751" y="35536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717" name="Google Shape;717;p32"/>
          <p:cNvSpPr txBox="1"/>
          <p:nvPr/>
        </p:nvSpPr>
        <p:spPr>
          <a:xfrm>
            <a:off x="7924833" y="4038067"/>
            <a:ext cx="3838800" cy="17548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Username:</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p:txBody>
      </p:sp>
      <p:grpSp>
        <p:nvGrpSpPr>
          <p:cNvPr id="718" name="Google Shape;718;p32"/>
          <p:cNvGrpSpPr/>
          <p:nvPr/>
        </p:nvGrpSpPr>
        <p:grpSpPr>
          <a:xfrm>
            <a:off x="6032585" y="1579125"/>
            <a:ext cx="1375617" cy="3458441"/>
            <a:chOff x="4524438" y="1184343"/>
            <a:chExt cx="1031713" cy="2593831"/>
          </a:xfrm>
        </p:grpSpPr>
        <p:sp>
          <p:nvSpPr>
            <p:cNvPr id="719" name="Google Shape;719;p32"/>
            <p:cNvSpPr/>
            <p:nvPr/>
          </p:nvSpPr>
          <p:spPr>
            <a:xfrm>
              <a:off x="4625238" y="3512071"/>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20" name="Google Shape;720;p32"/>
            <p:cNvSpPr/>
            <p:nvPr/>
          </p:nvSpPr>
          <p:spPr>
            <a:xfrm>
              <a:off x="4524763" y="2148250"/>
              <a:ext cx="236950" cy="181225"/>
            </a:xfrm>
            <a:prstGeom prst="flowChartDecision">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721" name="Google Shape;721;p32"/>
            <p:cNvCxnSpPr>
              <a:stCxn id="720" idx="2"/>
            </p:cNvCxnSpPr>
            <p:nvPr/>
          </p:nvCxnSpPr>
          <p:spPr>
            <a:xfrm rot="-5400000" flipH="1">
              <a:off x="3919188" y="3053525"/>
              <a:ext cx="1448700" cy="600"/>
            </a:xfrm>
            <a:prstGeom prst="curvedConnector3">
              <a:avLst>
                <a:gd name="adj1" fmla="val 50000"/>
              </a:avLst>
            </a:prstGeom>
            <a:noFill/>
            <a:ln w="9525" cap="flat" cmpd="sng">
              <a:solidFill>
                <a:srgbClr val="5B5BA5"/>
              </a:solidFill>
              <a:prstDash val="solid"/>
              <a:round/>
              <a:headEnd type="none" w="med" len="med"/>
              <a:tailEnd type="stealth" w="med" len="med"/>
            </a:ln>
          </p:spPr>
        </p:cxnSp>
        <p:cxnSp>
          <p:nvCxnSpPr>
            <p:cNvPr id="722" name="Google Shape;722;p32"/>
            <p:cNvCxnSpPr>
              <a:stCxn id="723" idx="4"/>
              <a:endCxn id="724" idx="0"/>
            </p:cNvCxnSpPr>
            <p:nvPr/>
          </p:nvCxnSpPr>
          <p:spPr>
            <a:xfrm rot="-5400000" flipH="1">
              <a:off x="4560588" y="1495593"/>
              <a:ext cx="165900" cy="600"/>
            </a:xfrm>
            <a:prstGeom prst="curvedConnector3">
              <a:avLst>
                <a:gd name="adj1" fmla="val 49977"/>
              </a:avLst>
            </a:prstGeom>
            <a:noFill/>
            <a:ln w="9525" cap="flat" cmpd="sng">
              <a:solidFill>
                <a:srgbClr val="5B5BA5"/>
              </a:solidFill>
              <a:prstDash val="solid"/>
              <a:round/>
              <a:headEnd type="none" w="med" len="med"/>
              <a:tailEnd type="none" w="med" len="med"/>
            </a:ln>
          </p:spPr>
        </p:cxnSp>
        <p:sp>
          <p:nvSpPr>
            <p:cNvPr id="723" name="Google Shape;723;p32"/>
            <p:cNvSpPr/>
            <p:nvPr/>
          </p:nvSpPr>
          <p:spPr>
            <a:xfrm>
              <a:off x="4625238" y="137694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725" name="Google Shape;725;p32"/>
            <p:cNvCxnSpPr>
              <a:endCxn id="723" idx="0"/>
            </p:cNvCxnSpPr>
            <p:nvPr/>
          </p:nvCxnSpPr>
          <p:spPr>
            <a:xfrm rot="-5400000" flipH="1">
              <a:off x="4546638" y="1280343"/>
              <a:ext cx="192600" cy="600"/>
            </a:xfrm>
            <a:prstGeom prst="curvedConnector3">
              <a:avLst>
                <a:gd name="adj1" fmla="val 50000"/>
              </a:avLst>
            </a:prstGeom>
            <a:noFill/>
            <a:ln w="9525" cap="flat" cmpd="sng">
              <a:solidFill>
                <a:srgbClr val="5B5BA5"/>
              </a:solidFill>
              <a:prstDash val="solid"/>
              <a:round/>
              <a:headEnd type="none" w="med" len="med"/>
              <a:tailEnd type="stealth" w="med" len="med"/>
            </a:ln>
          </p:spPr>
        </p:cxnSp>
        <p:sp>
          <p:nvSpPr>
            <p:cNvPr id="726" name="Google Shape;726;p32"/>
            <p:cNvSpPr/>
            <p:nvPr/>
          </p:nvSpPr>
          <p:spPr>
            <a:xfrm>
              <a:off x="4909828" y="3041758"/>
              <a:ext cx="237000" cy="97500"/>
            </a:xfrm>
            <a:prstGeom prst="rect">
              <a:avLst/>
            </a:prstGeom>
            <a:noFill/>
            <a:ln>
              <a:noFill/>
            </a:ln>
          </p:spPr>
          <p:txBody>
            <a:bodyPr spcFirstLastPara="1" wrap="square" lIns="121900" tIns="121900" rIns="121900" bIns="121900" anchor="ctr" anchorCtr="0">
              <a:noAutofit/>
            </a:bodyPr>
            <a:lstStyle/>
            <a:p>
              <a:endParaRPr sz="2400"/>
            </a:p>
          </p:txBody>
        </p:sp>
        <p:sp>
          <p:nvSpPr>
            <p:cNvPr id="727" name="Google Shape;727;p32"/>
            <p:cNvSpPr/>
            <p:nvPr/>
          </p:nvSpPr>
          <p:spPr>
            <a:xfrm>
              <a:off x="4909838" y="285342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28" name="Google Shape;728;p32"/>
            <p:cNvSpPr/>
            <p:nvPr/>
          </p:nvSpPr>
          <p:spPr>
            <a:xfrm>
              <a:off x="5319150" y="305784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729" name="Google Shape;729;p32"/>
            <p:cNvCxnSpPr>
              <a:stCxn id="720" idx="3"/>
            </p:cNvCxnSpPr>
            <p:nvPr/>
          </p:nvCxnSpPr>
          <p:spPr>
            <a:xfrm>
              <a:off x="4761713" y="2238862"/>
              <a:ext cx="272100" cy="0"/>
            </a:xfrm>
            <a:prstGeom prst="straightConnector1">
              <a:avLst/>
            </a:prstGeom>
            <a:noFill/>
            <a:ln w="9525" cap="flat" cmpd="sng">
              <a:solidFill>
                <a:schemeClr val="dk1"/>
              </a:solidFill>
              <a:prstDash val="solid"/>
              <a:round/>
              <a:headEnd type="none" w="med" len="med"/>
              <a:tailEnd type="none" w="med" len="med"/>
            </a:ln>
          </p:spPr>
        </p:cxnSp>
        <p:cxnSp>
          <p:nvCxnSpPr>
            <p:cNvPr id="730" name="Google Shape;730;p32"/>
            <p:cNvCxnSpPr>
              <a:stCxn id="727" idx="2"/>
              <a:endCxn id="731" idx="0"/>
            </p:cNvCxnSpPr>
            <p:nvPr/>
          </p:nvCxnSpPr>
          <p:spPr>
            <a:xfrm>
              <a:off x="5028313" y="3034645"/>
              <a:ext cx="0" cy="258000"/>
            </a:xfrm>
            <a:prstGeom prst="straightConnector1">
              <a:avLst/>
            </a:prstGeom>
            <a:noFill/>
            <a:ln w="9525" cap="flat" cmpd="sng">
              <a:solidFill>
                <a:schemeClr val="dk1"/>
              </a:solidFill>
              <a:prstDash val="solid"/>
              <a:round/>
              <a:headEnd type="none" w="med" len="med"/>
              <a:tailEnd type="none" w="med" len="med"/>
            </a:ln>
          </p:spPr>
        </p:cxnSp>
        <p:sp>
          <p:nvSpPr>
            <p:cNvPr id="732" name="Google Shape;732;p32"/>
            <p:cNvSpPr/>
            <p:nvPr/>
          </p:nvSpPr>
          <p:spPr>
            <a:xfrm>
              <a:off x="4909825" y="2412035"/>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733" name="Google Shape;733;p32"/>
            <p:cNvCxnSpPr>
              <a:stCxn id="732" idx="0"/>
            </p:cNvCxnSpPr>
            <p:nvPr/>
          </p:nvCxnSpPr>
          <p:spPr>
            <a:xfrm rot="10800000">
              <a:off x="5028325" y="2238935"/>
              <a:ext cx="0" cy="173100"/>
            </a:xfrm>
            <a:prstGeom prst="straightConnector1">
              <a:avLst/>
            </a:prstGeom>
            <a:noFill/>
            <a:ln w="9525" cap="flat" cmpd="sng">
              <a:solidFill>
                <a:schemeClr val="dk1"/>
              </a:solidFill>
              <a:prstDash val="solid"/>
              <a:round/>
              <a:headEnd type="none" w="med" len="med"/>
              <a:tailEnd type="none" w="med" len="med"/>
            </a:ln>
          </p:spPr>
        </p:cxnSp>
        <p:cxnSp>
          <p:nvCxnSpPr>
            <p:cNvPr id="734" name="Google Shape;734;p32"/>
            <p:cNvCxnSpPr>
              <a:stCxn id="727" idx="3"/>
              <a:endCxn id="728" idx="0"/>
            </p:cNvCxnSpPr>
            <p:nvPr/>
          </p:nvCxnSpPr>
          <p:spPr>
            <a:xfrm>
              <a:off x="5146788" y="2944032"/>
              <a:ext cx="291000" cy="113700"/>
            </a:xfrm>
            <a:prstGeom prst="bentConnector2">
              <a:avLst/>
            </a:prstGeom>
            <a:noFill/>
            <a:ln w="9525" cap="flat" cmpd="sng">
              <a:solidFill>
                <a:schemeClr val="dk1"/>
              </a:solidFill>
              <a:prstDash val="solid"/>
              <a:round/>
              <a:headEnd type="none" w="med" len="med"/>
              <a:tailEnd type="none" w="med" len="med"/>
            </a:ln>
          </p:spPr>
        </p:cxnSp>
        <p:sp>
          <p:nvSpPr>
            <p:cNvPr id="731" name="Google Shape;731;p32"/>
            <p:cNvSpPr/>
            <p:nvPr/>
          </p:nvSpPr>
          <p:spPr>
            <a:xfrm>
              <a:off x="5010325" y="329252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24" name="Google Shape;724;p32"/>
            <p:cNvSpPr/>
            <p:nvPr/>
          </p:nvSpPr>
          <p:spPr>
            <a:xfrm>
              <a:off x="4524450" y="1578766"/>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35" name="Google Shape;735;p32"/>
            <p:cNvSpPr/>
            <p:nvPr/>
          </p:nvSpPr>
          <p:spPr>
            <a:xfrm>
              <a:off x="4524438" y="1790754"/>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736" name="Google Shape;736;p32"/>
            <p:cNvCxnSpPr>
              <a:stCxn id="724" idx="2"/>
              <a:endCxn id="735" idx="0"/>
            </p:cNvCxnSpPr>
            <p:nvPr/>
          </p:nvCxnSpPr>
          <p:spPr>
            <a:xfrm>
              <a:off x="4642950" y="1722166"/>
              <a:ext cx="0" cy="68700"/>
            </a:xfrm>
            <a:prstGeom prst="straightConnector1">
              <a:avLst/>
            </a:prstGeom>
            <a:noFill/>
            <a:ln w="9525" cap="flat" cmpd="sng">
              <a:solidFill>
                <a:srgbClr val="5B5BA5"/>
              </a:solidFill>
              <a:prstDash val="solid"/>
              <a:round/>
              <a:headEnd type="none" w="med" len="med"/>
              <a:tailEnd type="none" w="med" len="med"/>
            </a:ln>
          </p:spPr>
        </p:cxnSp>
        <p:cxnSp>
          <p:nvCxnSpPr>
            <p:cNvPr id="737" name="Google Shape;737;p32"/>
            <p:cNvCxnSpPr>
              <a:stCxn id="735" idx="2"/>
              <a:endCxn id="720" idx="0"/>
            </p:cNvCxnSpPr>
            <p:nvPr/>
          </p:nvCxnSpPr>
          <p:spPr>
            <a:xfrm>
              <a:off x="4642938" y="1934154"/>
              <a:ext cx="300" cy="214200"/>
            </a:xfrm>
            <a:prstGeom prst="straightConnector1">
              <a:avLst/>
            </a:prstGeom>
            <a:noFill/>
            <a:ln w="9525" cap="flat" cmpd="sng">
              <a:solidFill>
                <a:srgbClr val="5B5BA5"/>
              </a:solidFill>
              <a:prstDash val="solid"/>
              <a:round/>
              <a:headEnd type="none" w="med" len="med"/>
              <a:tailEnd type="none" w="med" len="med"/>
            </a:ln>
          </p:spPr>
        </p:cxnSp>
        <p:sp>
          <p:nvSpPr>
            <p:cNvPr id="738" name="Google Shape;738;p32"/>
            <p:cNvSpPr/>
            <p:nvPr/>
          </p:nvSpPr>
          <p:spPr>
            <a:xfrm>
              <a:off x="4909825" y="263611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739" name="Google Shape;739;p32"/>
            <p:cNvCxnSpPr>
              <a:stCxn id="732" idx="2"/>
              <a:endCxn id="738" idx="0"/>
            </p:cNvCxnSpPr>
            <p:nvPr/>
          </p:nvCxnSpPr>
          <p:spPr>
            <a:xfrm>
              <a:off x="5028325" y="2555435"/>
              <a:ext cx="0" cy="80700"/>
            </a:xfrm>
            <a:prstGeom prst="straightConnector1">
              <a:avLst/>
            </a:prstGeom>
            <a:noFill/>
            <a:ln w="9525" cap="flat" cmpd="sng">
              <a:solidFill>
                <a:schemeClr val="dk1"/>
              </a:solidFill>
              <a:prstDash val="solid"/>
              <a:round/>
              <a:headEnd type="none" w="med" len="med"/>
              <a:tailEnd type="none" w="med" len="med"/>
            </a:ln>
          </p:spPr>
        </p:cxnSp>
        <p:cxnSp>
          <p:nvCxnSpPr>
            <p:cNvPr id="740" name="Google Shape;740;p32"/>
            <p:cNvCxnSpPr>
              <a:stCxn id="738" idx="2"/>
              <a:endCxn id="727" idx="0"/>
            </p:cNvCxnSpPr>
            <p:nvPr/>
          </p:nvCxnSpPr>
          <p:spPr>
            <a:xfrm>
              <a:off x="5028325" y="2779510"/>
              <a:ext cx="0" cy="73800"/>
            </a:xfrm>
            <a:prstGeom prst="straightConnector1">
              <a:avLst/>
            </a:prstGeom>
            <a:noFill/>
            <a:ln w="9525" cap="flat" cmpd="sng">
              <a:solidFill>
                <a:schemeClr val="dk1"/>
              </a:solidFill>
              <a:prstDash val="solid"/>
              <a:round/>
              <a:headEnd type="none" w="med" len="med"/>
              <a:tailEnd type="none" w="med" len="med"/>
            </a:ln>
          </p:spPr>
        </p:cxnSp>
        <p:cxnSp>
          <p:nvCxnSpPr>
            <p:cNvPr id="741" name="Google Shape;741;p32"/>
            <p:cNvCxnSpPr>
              <a:stCxn id="719" idx="6"/>
              <a:endCxn id="731" idx="4"/>
            </p:cNvCxnSpPr>
            <p:nvPr/>
          </p:nvCxnSpPr>
          <p:spPr>
            <a:xfrm rot="10800000" flipH="1">
              <a:off x="4661238" y="3328471"/>
              <a:ext cx="367200" cy="201600"/>
            </a:xfrm>
            <a:prstGeom prst="bentConnector2">
              <a:avLst/>
            </a:prstGeom>
            <a:noFill/>
            <a:ln w="9525" cap="flat" cmpd="sng">
              <a:solidFill>
                <a:schemeClr val="dk1"/>
              </a:solidFill>
              <a:prstDash val="solid"/>
              <a:round/>
              <a:headEnd type="none" w="med" len="med"/>
              <a:tailEnd type="none" w="med" len="med"/>
            </a:ln>
          </p:spPr>
        </p:cxnSp>
        <p:cxnSp>
          <p:nvCxnSpPr>
            <p:cNvPr id="742" name="Google Shape;742;p32"/>
            <p:cNvCxnSpPr>
              <a:stCxn id="728" idx="2"/>
              <a:endCxn id="731" idx="6"/>
            </p:cNvCxnSpPr>
            <p:nvPr/>
          </p:nvCxnSpPr>
          <p:spPr>
            <a:xfrm rot="5400000">
              <a:off x="5187450" y="3060240"/>
              <a:ext cx="109200" cy="391200"/>
            </a:xfrm>
            <a:prstGeom prst="bentConnector2">
              <a:avLst/>
            </a:prstGeom>
            <a:noFill/>
            <a:ln w="9525" cap="flat" cmpd="sng">
              <a:solidFill>
                <a:schemeClr val="dk1"/>
              </a:solidFill>
              <a:prstDash val="solid"/>
              <a:round/>
              <a:headEnd type="none" w="med" len="med"/>
              <a:tailEnd type="none" w="med" len="med"/>
            </a:ln>
          </p:spPr>
        </p:cxnSp>
      </p:grpSp>
      <p:sp>
        <p:nvSpPr>
          <p:cNvPr id="743" name="Google Shape;743;p32"/>
          <p:cNvSpPr/>
          <p:nvPr/>
        </p:nvSpPr>
        <p:spPr>
          <a:xfrm>
            <a:off x="5554765" y="3217214"/>
            <a:ext cx="576000" cy="2976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0" tIns="19200" rIns="0" bIns="0" anchor="ctr" anchorCtr="0">
            <a:noAutofit/>
          </a:bodyPr>
          <a:lstStyle/>
          <a:p>
            <a:pPr algn="ctr">
              <a:lnSpc>
                <a:spcPct val="115000"/>
              </a:lnSpc>
            </a:pPr>
            <a:r>
              <a:rPr lang="en-GB" sz="1333">
                <a:latin typeface="Roboto Mono"/>
                <a:ea typeface="Roboto Mono"/>
                <a:cs typeface="Roboto Mono"/>
                <a:sym typeface="Roboto Mono"/>
              </a:rPr>
              <a:t>True</a:t>
            </a:r>
            <a:endParaRPr sz="1333"/>
          </a:p>
        </p:txBody>
      </p:sp>
      <p:sp>
        <p:nvSpPr>
          <p:cNvPr id="744" name="Google Shape;744;p32"/>
          <p:cNvSpPr/>
          <p:nvPr/>
        </p:nvSpPr>
        <p:spPr>
          <a:xfrm>
            <a:off x="6032600" y="5037553"/>
            <a:ext cx="316000" cy="1912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45" name="Google Shape;745;p32"/>
          <p:cNvSpPr/>
          <p:nvPr/>
        </p:nvSpPr>
        <p:spPr>
          <a:xfrm>
            <a:off x="1038584" y="3159047"/>
            <a:ext cx="4516181" cy="394624"/>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3"/>
          <p:cNvSpPr txBox="1"/>
          <p:nvPr/>
        </p:nvSpPr>
        <p:spPr>
          <a:xfrm>
            <a:off x="7735809" y="2591572"/>
            <a:ext cx="1828800"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password</a:t>
            </a:r>
            <a:endParaRPr sz="2400" dirty="0"/>
          </a:p>
        </p:txBody>
      </p:sp>
      <p:sp>
        <p:nvSpPr>
          <p:cNvPr id="751" name="Google Shape;751;p33"/>
          <p:cNvSpPr/>
          <p:nvPr/>
        </p:nvSpPr>
        <p:spPr>
          <a:xfrm>
            <a:off x="9666216" y="265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endParaRPr sz="2400">
              <a:latin typeface="Roboto Mono"/>
              <a:ea typeface="Roboto Mono"/>
              <a:cs typeface="Roboto Mono"/>
              <a:sym typeface="Roboto Mono"/>
            </a:endParaRPr>
          </a:p>
        </p:txBody>
      </p:sp>
      <p:sp>
        <p:nvSpPr>
          <p:cNvPr id="752" name="Google Shape;752;p33"/>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Nested selection: walkthrough</a:t>
            </a:r>
            <a:endParaRPr/>
          </a:p>
        </p:txBody>
      </p:sp>
      <p:graphicFrame>
        <p:nvGraphicFramePr>
          <p:cNvPr id="754" name="Google Shape;754;p33"/>
          <p:cNvGraphicFramePr/>
          <p:nvPr/>
        </p:nvGraphicFramePr>
        <p:xfrm>
          <a:off x="368801" y="1931067"/>
          <a:ext cx="5467566" cy="4991947"/>
        </p:xfrm>
        <a:graphic>
          <a:graphicData uri="http://schemas.openxmlformats.org/drawingml/2006/table">
            <a:tbl>
              <a:tblPr>
                <a:noFill/>
              </a:tblPr>
              <a:tblGrid>
                <a:gridCol w="588633">
                  <a:extLst>
                    <a:ext uri="{9D8B030D-6E8A-4147-A177-3AD203B41FA5}">
                      <a16:colId xmlns:a16="http://schemas.microsoft.com/office/drawing/2014/main" val="20000"/>
                    </a:ext>
                  </a:extLst>
                </a:gridCol>
                <a:gridCol w="4878933">
                  <a:extLst>
                    <a:ext uri="{9D8B030D-6E8A-4147-A177-3AD203B41FA5}">
                      <a16:colId xmlns:a16="http://schemas.microsoft.com/office/drawing/2014/main" val="20001"/>
                    </a:ext>
                  </a:extLst>
                </a:gridCol>
              </a:tblGrid>
              <a:tr h="499194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8</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9</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10</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dirty="0">
                          <a:latin typeface="Roboto Mono"/>
                          <a:ea typeface="Roboto Mono"/>
                          <a:cs typeface="Roboto Mono"/>
                          <a:sym typeface="Roboto Mono"/>
                        </a:rPr>
                        <a:t>print("Username: ")</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username = input()</a:t>
                      </a:r>
                      <a:endParaRPr sz="2400" dirty="0">
                        <a:latin typeface="Roboto Mono"/>
                        <a:ea typeface="Roboto Mono"/>
                        <a:cs typeface="Roboto Mono"/>
                        <a:sym typeface="Roboto Mono"/>
                      </a:endParaRPr>
                    </a:p>
                    <a:p>
                      <a:pPr marL="0" lvl="0" indent="0" algn="l" rtl="0">
                        <a:spcBef>
                          <a:spcPts val="0"/>
                        </a:spcBef>
                        <a:spcAft>
                          <a:spcPts val="0"/>
                        </a:spcAft>
                        <a:buNone/>
                      </a:pP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if username == "Eirini":</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print("Password: ")</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password = input()</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if password == "Fish4321":</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print("Access granted")</a:t>
                      </a:r>
                      <a:endParaRPr sz="2400" dirty="0">
                        <a:latin typeface="Roboto Mono"/>
                        <a:ea typeface="Roboto Mono"/>
                        <a:cs typeface="Roboto Mono"/>
                        <a:sym typeface="Roboto Mono"/>
                      </a:endParaRPr>
                    </a:p>
                    <a:p>
                      <a:pPr marL="0" lvl="0" indent="0" algn="l" rtl="0">
                        <a:spcBef>
                          <a:spcPts val="0"/>
                        </a:spcBef>
                        <a:spcAft>
                          <a:spcPts val="0"/>
                        </a:spcAft>
                        <a:buNone/>
                      </a:pP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print("...program closing")</a:t>
                      </a:r>
                      <a:endParaRPr sz="2400" dirty="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755" name="Google Shape;755;p33"/>
          <p:cNvSpPr txBox="1"/>
          <p:nvPr/>
        </p:nvSpPr>
        <p:spPr>
          <a:xfrm>
            <a:off x="7665578" y="2051572"/>
            <a:ext cx="1892066"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username</a:t>
            </a:r>
            <a:endParaRPr sz="2400" dirty="0"/>
          </a:p>
        </p:txBody>
      </p:sp>
      <p:sp>
        <p:nvSpPr>
          <p:cNvPr id="756" name="Google Shape;756;p33"/>
          <p:cNvSpPr/>
          <p:nvPr/>
        </p:nvSpPr>
        <p:spPr>
          <a:xfrm>
            <a:off x="9659249" y="211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p:txBody>
      </p:sp>
      <p:sp>
        <p:nvSpPr>
          <p:cNvPr id="757" name="Google Shape;757;p33"/>
          <p:cNvSpPr txBox="1"/>
          <p:nvPr/>
        </p:nvSpPr>
        <p:spPr>
          <a:xfrm>
            <a:off x="7924751" y="15585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758" name="Google Shape;758;p33"/>
          <p:cNvSpPr txBox="1"/>
          <p:nvPr/>
        </p:nvSpPr>
        <p:spPr>
          <a:xfrm>
            <a:off x="7924751" y="35536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759" name="Google Shape;759;p33"/>
          <p:cNvSpPr txBox="1"/>
          <p:nvPr/>
        </p:nvSpPr>
        <p:spPr>
          <a:xfrm>
            <a:off x="7924833" y="4038067"/>
            <a:ext cx="3838800" cy="23576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Username:</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Password:</a:t>
            </a:r>
            <a:endParaRPr sz="2400">
              <a:latin typeface="Roboto Mono"/>
              <a:ea typeface="Roboto Mono"/>
              <a:cs typeface="Roboto Mono"/>
              <a:sym typeface="Roboto Mono"/>
            </a:endParaRPr>
          </a:p>
        </p:txBody>
      </p:sp>
      <p:grpSp>
        <p:nvGrpSpPr>
          <p:cNvPr id="760" name="Google Shape;760;p33"/>
          <p:cNvGrpSpPr/>
          <p:nvPr/>
        </p:nvGrpSpPr>
        <p:grpSpPr>
          <a:xfrm>
            <a:off x="6032585" y="1579125"/>
            <a:ext cx="1375617" cy="3458441"/>
            <a:chOff x="4524438" y="1184343"/>
            <a:chExt cx="1031713" cy="2593831"/>
          </a:xfrm>
        </p:grpSpPr>
        <p:sp>
          <p:nvSpPr>
            <p:cNvPr id="761" name="Google Shape;761;p33"/>
            <p:cNvSpPr/>
            <p:nvPr/>
          </p:nvSpPr>
          <p:spPr>
            <a:xfrm>
              <a:off x="4625238" y="3512071"/>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62" name="Google Shape;762;p33"/>
            <p:cNvSpPr/>
            <p:nvPr/>
          </p:nvSpPr>
          <p:spPr>
            <a:xfrm>
              <a:off x="4524763" y="214825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763" name="Google Shape;763;p33"/>
            <p:cNvCxnSpPr>
              <a:stCxn id="762" idx="2"/>
            </p:cNvCxnSpPr>
            <p:nvPr/>
          </p:nvCxnSpPr>
          <p:spPr>
            <a:xfrm rot="-5400000" flipH="1">
              <a:off x="3919188" y="3053525"/>
              <a:ext cx="1448700" cy="600"/>
            </a:xfrm>
            <a:prstGeom prst="curvedConnector3">
              <a:avLst>
                <a:gd name="adj1" fmla="val 50000"/>
              </a:avLst>
            </a:prstGeom>
            <a:noFill/>
            <a:ln w="9525" cap="flat" cmpd="sng">
              <a:solidFill>
                <a:srgbClr val="5B5BA5"/>
              </a:solidFill>
              <a:prstDash val="solid"/>
              <a:round/>
              <a:headEnd type="none" w="med" len="med"/>
              <a:tailEnd type="stealth" w="med" len="med"/>
            </a:ln>
          </p:spPr>
        </p:cxnSp>
        <p:cxnSp>
          <p:nvCxnSpPr>
            <p:cNvPr id="764" name="Google Shape;764;p33"/>
            <p:cNvCxnSpPr>
              <a:stCxn id="765" idx="4"/>
              <a:endCxn id="766" idx="0"/>
            </p:cNvCxnSpPr>
            <p:nvPr/>
          </p:nvCxnSpPr>
          <p:spPr>
            <a:xfrm rot="-5400000" flipH="1">
              <a:off x="4560588" y="1495593"/>
              <a:ext cx="165900" cy="600"/>
            </a:xfrm>
            <a:prstGeom prst="curvedConnector3">
              <a:avLst>
                <a:gd name="adj1" fmla="val 49977"/>
              </a:avLst>
            </a:prstGeom>
            <a:noFill/>
            <a:ln w="9525" cap="flat" cmpd="sng">
              <a:solidFill>
                <a:srgbClr val="5B5BA5"/>
              </a:solidFill>
              <a:prstDash val="solid"/>
              <a:round/>
              <a:headEnd type="none" w="med" len="med"/>
              <a:tailEnd type="none" w="med" len="med"/>
            </a:ln>
          </p:spPr>
        </p:cxnSp>
        <p:sp>
          <p:nvSpPr>
            <p:cNvPr id="765" name="Google Shape;765;p33"/>
            <p:cNvSpPr/>
            <p:nvPr/>
          </p:nvSpPr>
          <p:spPr>
            <a:xfrm>
              <a:off x="4625238" y="137694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767" name="Google Shape;767;p33"/>
            <p:cNvCxnSpPr>
              <a:endCxn id="765" idx="0"/>
            </p:cNvCxnSpPr>
            <p:nvPr/>
          </p:nvCxnSpPr>
          <p:spPr>
            <a:xfrm rot="-5400000" flipH="1">
              <a:off x="4546638" y="1280343"/>
              <a:ext cx="192600" cy="600"/>
            </a:xfrm>
            <a:prstGeom prst="curvedConnector3">
              <a:avLst>
                <a:gd name="adj1" fmla="val 50000"/>
              </a:avLst>
            </a:prstGeom>
            <a:noFill/>
            <a:ln w="9525" cap="flat" cmpd="sng">
              <a:solidFill>
                <a:srgbClr val="5B5BA5"/>
              </a:solidFill>
              <a:prstDash val="solid"/>
              <a:round/>
              <a:headEnd type="none" w="med" len="med"/>
              <a:tailEnd type="stealth" w="med" len="med"/>
            </a:ln>
          </p:spPr>
        </p:cxnSp>
        <p:sp>
          <p:nvSpPr>
            <p:cNvPr id="768" name="Google Shape;768;p33"/>
            <p:cNvSpPr/>
            <p:nvPr/>
          </p:nvSpPr>
          <p:spPr>
            <a:xfrm>
              <a:off x="4909828" y="3041758"/>
              <a:ext cx="237000" cy="97500"/>
            </a:xfrm>
            <a:prstGeom prst="rect">
              <a:avLst/>
            </a:prstGeom>
            <a:noFill/>
            <a:ln>
              <a:noFill/>
            </a:ln>
          </p:spPr>
          <p:txBody>
            <a:bodyPr spcFirstLastPara="1" wrap="square" lIns="121900" tIns="121900" rIns="121900" bIns="121900" anchor="ctr" anchorCtr="0">
              <a:noAutofit/>
            </a:bodyPr>
            <a:lstStyle/>
            <a:p>
              <a:endParaRPr sz="2400"/>
            </a:p>
          </p:txBody>
        </p:sp>
        <p:sp>
          <p:nvSpPr>
            <p:cNvPr id="769" name="Google Shape;769;p33"/>
            <p:cNvSpPr/>
            <p:nvPr/>
          </p:nvSpPr>
          <p:spPr>
            <a:xfrm>
              <a:off x="4909838" y="285342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70" name="Google Shape;770;p33"/>
            <p:cNvSpPr/>
            <p:nvPr/>
          </p:nvSpPr>
          <p:spPr>
            <a:xfrm>
              <a:off x="5319150" y="305784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771" name="Google Shape;771;p33"/>
            <p:cNvCxnSpPr>
              <a:stCxn id="762" idx="3"/>
            </p:cNvCxnSpPr>
            <p:nvPr/>
          </p:nvCxnSpPr>
          <p:spPr>
            <a:xfrm>
              <a:off x="4761713" y="2238862"/>
              <a:ext cx="272100" cy="0"/>
            </a:xfrm>
            <a:prstGeom prst="straightConnector1">
              <a:avLst/>
            </a:prstGeom>
            <a:noFill/>
            <a:ln w="9525" cap="flat" cmpd="sng">
              <a:solidFill>
                <a:schemeClr val="dk1"/>
              </a:solidFill>
              <a:prstDash val="solid"/>
              <a:round/>
              <a:headEnd type="none" w="med" len="med"/>
              <a:tailEnd type="none" w="med" len="med"/>
            </a:ln>
          </p:spPr>
        </p:cxnSp>
        <p:cxnSp>
          <p:nvCxnSpPr>
            <p:cNvPr id="772" name="Google Shape;772;p33"/>
            <p:cNvCxnSpPr>
              <a:stCxn id="769" idx="2"/>
              <a:endCxn id="773" idx="0"/>
            </p:cNvCxnSpPr>
            <p:nvPr/>
          </p:nvCxnSpPr>
          <p:spPr>
            <a:xfrm>
              <a:off x="5028313" y="3034645"/>
              <a:ext cx="0" cy="258000"/>
            </a:xfrm>
            <a:prstGeom prst="straightConnector1">
              <a:avLst/>
            </a:prstGeom>
            <a:noFill/>
            <a:ln w="9525" cap="flat" cmpd="sng">
              <a:solidFill>
                <a:schemeClr val="dk1"/>
              </a:solidFill>
              <a:prstDash val="solid"/>
              <a:round/>
              <a:headEnd type="none" w="med" len="med"/>
              <a:tailEnd type="none" w="med" len="med"/>
            </a:ln>
          </p:spPr>
        </p:cxnSp>
        <p:sp>
          <p:nvSpPr>
            <p:cNvPr id="774" name="Google Shape;774;p33"/>
            <p:cNvSpPr/>
            <p:nvPr/>
          </p:nvSpPr>
          <p:spPr>
            <a:xfrm>
              <a:off x="4909825" y="2412035"/>
              <a:ext cx="237000" cy="143400"/>
            </a:xfrm>
            <a:prstGeom prst="rect">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775" name="Google Shape;775;p33"/>
            <p:cNvCxnSpPr>
              <a:stCxn id="774" idx="0"/>
            </p:cNvCxnSpPr>
            <p:nvPr/>
          </p:nvCxnSpPr>
          <p:spPr>
            <a:xfrm rot="10800000">
              <a:off x="5028325" y="2238935"/>
              <a:ext cx="0" cy="1731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33"/>
            <p:cNvCxnSpPr>
              <a:stCxn id="769" idx="3"/>
              <a:endCxn id="770" idx="0"/>
            </p:cNvCxnSpPr>
            <p:nvPr/>
          </p:nvCxnSpPr>
          <p:spPr>
            <a:xfrm>
              <a:off x="5146788" y="2944032"/>
              <a:ext cx="291000" cy="113700"/>
            </a:xfrm>
            <a:prstGeom prst="bentConnector2">
              <a:avLst/>
            </a:prstGeom>
            <a:noFill/>
            <a:ln w="9525" cap="flat" cmpd="sng">
              <a:solidFill>
                <a:schemeClr val="dk1"/>
              </a:solidFill>
              <a:prstDash val="solid"/>
              <a:round/>
              <a:headEnd type="none" w="med" len="med"/>
              <a:tailEnd type="none" w="med" len="med"/>
            </a:ln>
          </p:spPr>
        </p:cxnSp>
        <p:sp>
          <p:nvSpPr>
            <p:cNvPr id="773" name="Google Shape;773;p33"/>
            <p:cNvSpPr/>
            <p:nvPr/>
          </p:nvSpPr>
          <p:spPr>
            <a:xfrm>
              <a:off x="5010325" y="329252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66" name="Google Shape;766;p33"/>
            <p:cNvSpPr/>
            <p:nvPr/>
          </p:nvSpPr>
          <p:spPr>
            <a:xfrm>
              <a:off x="4524450" y="1578766"/>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77" name="Google Shape;777;p33"/>
            <p:cNvSpPr/>
            <p:nvPr/>
          </p:nvSpPr>
          <p:spPr>
            <a:xfrm>
              <a:off x="4524438" y="1790754"/>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778" name="Google Shape;778;p33"/>
            <p:cNvCxnSpPr>
              <a:stCxn id="766" idx="2"/>
              <a:endCxn id="777" idx="0"/>
            </p:cNvCxnSpPr>
            <p:nvPr/>
          </p:nvCxnSpPr>
          <p:spPr>
            <a:xfrm>
              <a:off x="4642950" y="1722166"/>
              <a:ext cx="0" cy="68700"/>
            </a:xfrm>
            <a:prstGeom prst="straightConnector1">
              <a:avLst/>
            </a:prstGeom>
            <a:noFill/>
            <a:ln w="9525" cap="flat" cmpd="sng">
              <a:solidFill>
                <a:srgbClr val="5B5BA5"/>
              </a:solidFill>
              <a:prstDash val="solid"/>
              <a:round/>
              <a:headEnd type="none" w="med" len="med"/>
              <a:tailEnd type="none" w="med" len="med"/>
            </a:ln>
          </p:spPr>
        </p:cxnSp>
        <p:cxnSp>
          <p:nvCxnSpPr>
            <p:cNvPr id="779" name="Google Shape;779;p33"/>
            <p:cNvCxnSpPr>
              <a:stCxn id="777" idx="2"/>
              <a:endCxn id="762" idx="0"/>
            </p:cNvCxnSpPr>
            <p:nvPr/>
          </p:nvCxnSpPr>
          <p:spPr>
            <a:xfrm>
              <a:off x="4642938" y="1934154"/>
              <a:ext cx="300" cy="214200"/>
            </a:xfrm>
            <a:prstGeom prst="straightConnector1">
              <a:avLst/>
            </a:prstGeom>
            <a:noFill/>
            <a:ln w="9525" cap="flat" cmpd="sng">
              <a:solidFill>
                <a:srgbClr val="5B5BA5"/>
              </a:solidFill>
              <a:prstDash val="solid"/>
              <a:round/>
              <a:headEnd type="none" w="med" len="med"/>
              <a:tailEnd type="none" w="med" len="med"/>
            </a:ln>
          </p:spPr>
        </p:cxnSp>
        <p:sp>
          <p:nvSpPr>
            <p:cNvPr id="780" name="Google Shape;780;p33"/>
            <p:cNvSpPr/>
            <p:nvPr/>
          </p:nvSpPr>
          <p:spPr>
            <a:xfrm>
              <a:off x="4909825" y="263611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781" name="Google Shape;781;p33"/>
            <p:cNvCxnSpPr>
              <a:stCxn id="774" idx="2"/>
              <a:endCxn id="780" idx="0"/>
            </p:cNvCxnSpPr>
            <p:nvPr/>
          </p:nvCxnSpPr>
          <p:spPr>
            <a:xfrm>
              <a:off x="5028325" y="2555435"/>
              <a:ext cx="0" cy="80700"/>
            </a:xfrm>
            <a:prstGeom prst="straightConnector1">
              <a:avLst/>
            </a:prstGeom>
            <a:noFill/>
            <a:ln w="9525" cap="flat" cmpd="sng">
              <a:solidFill>
                <a:schemeClr val="dk1"/>
              </a:solidFill>
              <a:prstDash val="solid"/>
              <a:round/>
              <a:headEnd type="none" w="med" len="med"/>
              <a:tailEnd type="none" w="med" len="med"/>
            </a:ln>
          </p:spPr>
        </p:cxnSp>
        <p:cxnSp>
          <p:nvCxnSpPr>
            <p:cNvPr id="782" name="Google Shape;782;p33"/>
            <p:cNvCxnSpPr>
              <a:stCxn id="780" idx="2"/>
              <a:endCxn id="769" idx="0"/>
            </p:cNvCxnSpPr>
            <p:nvPr/>
          </p:nvCxnSpPr>
          <p:spPr>
            <a:xfrm>
              <a:off x="5028325" y="2779510"/>
              <a:ext cx="0" cy="73800"/>
            </a:xfrm>
            <a:prstGeom prst="straightConnector1">
              <a:avLst/>
            </a:prstGeom>
            <a:noFill/>
            <a:ln w="9525" cap="flat" cmpd="sng">
              <a:solidFill>
                <a:schemeClr val="dk1"/>
              </a:solidFill>
              <a:prstDash val="solid"/>
              <a:round/>
              <a:headEnd type="none" w="med" len="med"/>
              <a:tailEnd type="none" w="med" len="med"/>
            </a:ln>
          </p:spPr>
        </p:cxnSp>
        <p:cxnSp>
          <p:nvCxnSpPr>
            <p:cNvPr id="783" name="Google Shape;783;p33"/>
            <p:cNvCxnSpPr>
              <a:stCxn id="761" idx="6"/>
              <a:endCxn id="773" idx="4"/>
            </p:cNvCxnSpPr>
            <p:nvPr/>
          </p:nvCxnSpPr>
          <p:spPr>
            <a:xfrm rot="10800000" flipH="1">
              <a:off x="4661238" y="3328471"/>
              <a:ext cx="367200" cy="201600"/>
            </a:xfrm>
            <a:prstGeom prst="bentConnector2">
              <a:avLst/>
            </a:prstGeom>
            <a:noFill/>
            <a:ln w="9525" cap="flat" cmpd="sng">
              <a:solidFill>
                <a:schemeClr val="dk1"/>
              </a:solidFill>
              <a:prstDash val="solid"/>
              <a:round/>
              <a:headEnd type="none" w="med" len="med"/>
              <a:tailEnd type="none" w="med" len="med"/>
            </a:ln>
          </p:spPr>
        </p:cxnSp>
        <p:cxnSp>
          <p:nvCxnSpPr>
            <p:cNvPr id="784" name="Google Shape;784;p33"/>
            <p:cNvCxnSpPr>
              <a:stCxn id="770" idx="2"/>
              <a:endCxn id="773" idx="6"/>
            </p:cNvCxnSpPr>
            <p:nvPr/>
          </p:nvCxnSpPr>
          <p:spPr>
            <a:xfrm rot="5400000">
              <a:off x="5187450" y="3060240"/>
              <a:ext cx="109200" cy="391200"/>
            </a:xfrm>
            <a:prstGeom prst="bentConnector2">
              <a:avLst/>
            </a:prstGeom>
            <a:noFill/>
            <a:ln w="9525" cap="flat" cmpd="sng">
              <a:solidFill>
                <a:schemeClr val="dk1"/>
              </a:solidFill>
              <a:prstDash val="solid"/>
              <a:round/>
              <a:headEnd type="none" w="med" len="med"/>
              <a:tailEnd type="none" w="med" len="med"/>
            </a:ln>
          </p:spPr>
        </p:cxnSp>
      </p:grpSp>
      <p:sp>
        <p:nvSpPr>
          <p:cNvPr id="785" name="Google Shape;785;p33"/>
          <p:cNvSpPr/>
          <p:nvPr/>
        </p:nvSpPr>
        <p:spPr>
          <a:xfrm>
            <a:off x="6032600" y="5037553"/>
            <a:ext cx="316000" cy="1912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86" name="Google Shape;786;p33"/>
          <p:cNvSpPr/>
          <p:nvPr/>
        </p:nvSpPr>
        <p:spPr>
          <a:xfrm>
            <a:off x="1703536" y="3553671"/>
            <a:ext cx="3780532" cy="371706"/>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34"/>
          <p:cNvSpPr txBox="1"/>
          <p:nvPr/>
        </p:nvSpPr>
        <p:spPr>
          <a:xfrm>
            <a:off x="7648487" y="2591572"/>
            <a:ext cx="1916122"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password</a:t>
            </a:r>
            <a:endParaRPr sz="2400" dirty="0"/>
          </a:p>
        </p:txBody>
      </p:sp>
      <p:sp>
        <p:nvSpPr>
          <p:cNvPr id="792" name="Google Shape;792;p34"/>
          <p:cNvSpPr/>
          <p:nvPr/>
        </p:nvSpPr>
        <p:spPr>
          <a:xfrm>
            <a:off x="9666216" y="265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Fish4321</a:t>
            </a:r>
            <a:endParaRPr sz="2400">
              <a:latin typeface="Roboto Mono"/>
              <a:ea typeface="Roboto Mono"/>
              <a:cs typeface="Roboto Mono"/>
              <a:sym typeface="Roboto Mono"/>
            </a:endParaRPr>
          </a:p>
        </p:txBody>
      </p:sp>
      <p:sp>
        <p:nvSpPr>
          <p:cNvPr id="793" name="Google Shape;793;p34"/>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dirty="0"/>
              <a:t>Nested selection: walkthrough</a:t>
            </a:r>
            <a:endParaRPr dirty="0"/>
          </a:p>
        </p:txBody>
      </p:sp>
      <p:graphicFrame>
        <p:nvGraphicFramePr>
          <p:cNvPr id="795" name="Google Shape;795;p34"/>
          <p:cNvGraphicFramePr/>
          <p:nvPr/>
        </p:nvGraphicFramePr>
        <p:xfrm>
          <a:off x="368801" y="1931067"/>
          <a:ext cx="5467566" cy="4991947"/>
        </p:xfrm>
        <a:graphic>
          <a:graphicData uri="http://schemas.openxmlformats.org/drawingml/2006/table">
            <a:tbl>
              <a:tblPr>
                <a:noFill/>
              </a:tblPr>
              <a:tblGrid>
                <a:gridCol w="588633">
                  <a:extLst>
                    <a:ext uri="{9D8B030D-6E8A-4147-A177-3AD203B41FA5}">
                      <a16:colId xmlns:a16="http://schemas.microsoft.com/office/drawing/2014/main" val="20000"/>
                    </a:ext>
                  </a:extLst>
                </a:gridCol>
                <a:gridCol w="4878933">
                  <a:extLst>
                    <a:ext uri="{9D8B030D-6E8A-4147-A177-3AD203B41FA5}">
                      <a16:colId xmlns:a16="http://schemas.microsoft.com/office/drawing/2014/main" val="20001"/>
                    </a:ext>
                  </a:extLst>
                </a:gridCol>
              </a:tblGrid>
              <a:tr h="499194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8</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9</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10</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print("Username: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username = input()</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if username == "Eirini":</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print("Password: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password = input()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if password == "Fish4321":</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print("Access granted")</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print("...program closing")</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796" name="Google Shape;796;p34"/>
          <p:cNvSpPr txBox="1"/>
          <p:nvPr/>
        </p:nvSpPr>
        <p:spPr>
          <a:xfrm>
            <a:off x="7648487" y="2051572"/>
            <a:ext cx="1909157"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username</a:t>
            </a:r>
            <a:endParaRPr sz="2400" dirty="0"/>
          </a:p>
        </p:txBody>
      </p:sp>
      <p:sp>
        <p:nvSpPr>
          <p:cNvPr id="797" name="Google Shape;797;p34"/>
          <p:cNvSpPr/>
          <p:nvPr/>
        </p:nvSpPr>
        <p:spPr>
          <a:xfrm>
            <a:off x="9659249" y="211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p:txBody>
      </p:sp>
      <p:sp>
        <p:nvSpPr>
          <p:cNvPr id="798" name="Google Shape;798;p34"/>
          <p:cNvSpPr txBox="1"/>
          <p:nvPr/>
        </p:nvSpPr>
        <p:spPr>
          <a:xfrm>
            <a:off x="7924751" y="15585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799" name="Google Shape;799;p34"/>
          <p:cNvSpPr txBox="1"/>
          <p:nvPr/>
        </p:nvSpPr>
        <p:spPr>
          <a:xfrm>
            <a:off x="7924751" y="35536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800" name="Google Shape;800;p34"/>
          <p:cNvSpPr txBox="1"/>
          <p:nvPr/>
        </p:nvSpPr>
        <p:spPr>
          <a:xfrm>
            <a:off x="7924833" y="4038067"/>
            <a:ext cx="3838800" cy="23576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Username:</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Password:</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Fish4321</a:t>
            </a:r>
            <a:endParaRPr sz="2400">
              <a:latin typeface="Roboto Mono"/>
              <a:ea typeface="Roboto Mono"/>
              <a:cs typeface="Roboto Mono"/>
              <a:sym typeface="Roboto Mono"/>
            </a:endParaRPr>
          </a:p>
        </p:txBody>
      </p:sp>
      <p:grpSp>
        <p:nvGrpSpPr>
          <p:cNvPr id="801" name="Google Shape;801;p34"/>
          <p:cNvGrpSpPr/>
          <p:nvPr/>
        </p:nvGrpSpPr>
        <p:grpSpPr>
          <a:xfrm>
            <a:off x="6032585" y="1579125"/>
            <a:ext cx="1375617" cy="3458441"/>
            <a:chOff x="4524438" y="1184343"/>
            <a:chExt cx="1031713" cy="2593831"/>
          </a:xfrm>
        </p:grpSpPr>
        <p:sp>
          <p:nvSpPr>
            <p:cNvPr id="802" name="Google Shape;802;p34"/>
            <p:cNvSpPr/>
            <p:nvPr/>
          </p:nvSpPr>
          <p:spPr>
            <a:xfrm>
              <a:off x="4625238" y="3512071"/>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03" name="Google Shape;803;p34"/>
            <p:cNvSpPr/>
            <p:nvPr/>
          </p:nvSpPr>
          <p:spPr>
            <a:xfrm>
              <a:off x="4524763" y="214825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04" name="Google Shape;804;p34"/>
            <p:cNvCxnSpPr>
              <a:stCxn id="803" idx="2"/>
            </p:cNvCxnSpPr>
            <p:nvPr/>
          </p:nvCxnSpPr>
          <p:spPr>
            <a:xfrm rot="-5400000" flipH="1">
              <a:off x="3919188" y="3053525"/>
              <a:ext cx="1448700" cy="600"/>
            </a:xfrm>
            <a:prstGeom prst="curvedConnector3">
              <a:avLst>
                <a:gd name="adj1" fmla="val 50000"/>
              </a:avLst>
            </a:prstGeom>
            <a:noFill/>
            <a:ln w="9525" cap="flat" cmpd="sng">
              <a:solidFill>
                <a:srgbClr val="5B5BA5"/>
              </a:solidFill>
              <a:prstDash val="solid"/>
              <a:round/>
              <a:headEnd type="none" w="med" len="med"/>
              <a:tailEnd type="stealth" w="med" len="med"/>
            </a:ln>
          </p:spPr>
        </p:cxnSp>
        <p:cxnSp>
          <p:nvCxnSpPr>
            <p:cNvPr id="805" name="Google Shape;805;p34"/>
            <p:cNvCxnSpPr>
              <a:stCxn id="806" idx="4"/>
              <a:endCxn id="807" idx="0"/>
            </p:cNvCxnSpPr>
            <p:nvPr/>
          </p:nvCxnSpPr>
          <p:spPr>
            <a:xfrm rot="-5400000" flipH="1">
              <a:off x="4560588" y="1495593"/>
              <a:ext cx="165900" cy="600"/>
            </a:xfrm>
            <a:prstGeom prst="curvedConnector3">
              <a:avLst>
                <a:gd name="adj1" fmla="val 49977"/>
              </a:avLst>
            </a:prstGeom>
            <a:noFill/>
            <a:ln w="9525" cap="flat" cmpd="sng">
              <a:solidFill>
                <a:srgbClr val="5B5BA5"/>
              </a:solidFill>
              <a:prstDash val="solid"/>
              <a:round/>
              <a:headEnd type="none" w="med" len="med"/>
              <a:tailEnd type="none" w="med" len="med"/>
            </a:ln>
          </p:spPr>
        </p:cxnSp>
        <p:sp>
          <p:nvSpPr>
            <p:cNvPr id="806" name="Google Shape;806;p34"/>
            <p:cNvSpPr/>
            <p:nvPr/>
          </p:nvSpPr>
          <p:spPr>
            <a:xfrm>
              <a:off x="4625238" y="137694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08" name="Google Shape;808;p34"/>
            <p:cNvCxnSpPr>
              <a:endCxn id="806" idx="0"/>
            </p:cNvCxnSpPr>
            <p:nvPr/>
          </p:nvCxnSpPr>
          <p:spPr>
            <a:xfrm rot="-5400000" flipH="1">
              <a:off x="4546638" y="1280343"/>
              <a:ext cx="192600" cy="600"/>
            </a:xfrm>
            <a:prstGeom prst="curvedConnector3">
              <a:avLst>
                <a:gd name="adj1" fmla="val 50000"/>
              </a:avLst>
            </a:prstGeom>
            <a:noFill/>
            <a:ln w="9525" cap="flat" cmpd="sng">
              <a:solidFill>
                <a:srgbClr val="5B5BA5"/>
              </a:solidFill>
              <a:prstDash val="solid"/>
              <a:round/>
              <a:headEnd type="none" w="med" len="med"/>
              <a:tailEnd type="stealth" w="med" len="med"/>
            </a:ln>
          </p:spPr>
        </p:cxnSp>
        <p:sp>
          <p:nvSpPr>
            <p:cNvPr id="809" name="Google Shape;809;p34"/>
            <p:cNvSpPr/>
            <p:nvPr/>
          </p:nvSpPr>
          <p:spPr>
            <a:xfrm>
              <a:off x="4909828" y="3041758"/>
              <a:ext cx="237000" cy="97500"/>
            </a:xfrm>
            <a:prstGeom prst="rect">
              <a:avLst/>
            </a:prstGeom>
            <a:noFill/>
            <a:ln>
              <a:noFill/>
            </a:ln>
          </p:spPr>
          <p:txBody>
            <a:bodyPr spcFirstLastPara="1" wrap="square" lIns="121900" tIns="121900" rIns="121900" bIns="121900" anchor="ctr" anchorCtr="0">
              <a:noAutofit/>
            </a:bodyPr>
            <a:lstStyle/>
            <a:p>
              <a:endParaRPr sz="2400"/>
            </a:p>
          </p:txBody>
        </p:sp>
        <p:sp>
          <p:nvSpPr>
            <p:cNvPr id="810" name="Google Shape;810;p34"/>
            <p:cNvSpPr/>
            <p:nvPr/>
          </p:nvSpPr>
          <p:spPr>
            <a:xfrm>
              <a:off x="4909838" y="285342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11" name="Google Shape;811;p34"/>
            <p:cNvSpPr/>
            <p:nvPr/>
          </p:nvSpPr>
          <p:spPr>
            <a:xfrm>
              <a:off x="5319150" y="305784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12" name="Google Shape;812;p34"/>
            <p:cNvCxnSpPr>
              <a:stCxn id="803" idx="3"/>
            </p:cNvCxnSpPr>
            <p:nvPr/>
          </p:nvCxnSpPr>
          <p:spPr>
            <a:xfrm>
              <a:off x="4761713" y="2238862"/>
              <a:ext cx="272100" cy="0"/>
            </a:xfrm>
            <a:prstGeom prst="straightConnector1">
              <a:avLst/>
            </a:prstGeom>
            <a:noFill/>
            <a:ln w="9525" cap="flat" cmpd="sng">
              <a:solidFill>
                <a:schemeClr val="dk1"/>
              </a:solidFill>
              <a:prstDash val="solid"/>
              <a:round/>
              <a:headEnd type="none" w="med" len="med"/>
              <a:tailEnd type="none" w="med" len="med"/>
            </a:ln>
          </p:spPr>
        </p:cxnSp>
        <p:cxnSp>
          <p:nvCxnSpPr>
            <p:cNvPr id="813" name="Google Shape;813;p34"/>
            <p:cNvCxnSpPr>
              <a:stCxn id="810" idx="2"/>
              <a:endCxn id="814" idx="0"/>
            </p:cNvCxnSpPr>
            <p:nvPr/>
          </p:nvCxnSpPr>
          <p:spPr>
            <a:xfrm>
              <a:off x="5028313" y="3034645"/>
              <a:ext cx="0" cy="258000"/>
            </a:xfrm>
            <a:prstGeom prst="straightConnector1">
              <a:avLst/>
            </a:prstGeom>
            <a:noFill/>
            <a:ln w="9525" cap="flat" cmpd="sng">
              <a:solidFill>
                <a:schemeClr val="dk1"/>
              </a:solidFill>
              <a:prstDash val="solid"/>
              <a:round/>
              <a:headEnd type="none" w="med" len="med"/>
              <a:tailEnd type="none" w="med" len="med"/>
            </a:ln>
          </p:spPr>
        </p:cxnSp>
        <p:sp>
          <p:nvSpPr>
            <p:cNvPr id="815" name="Google Shape;815;p34"/>
            <p:cNvSpPr/>
            <p:nvPr/>
          </p:nvSpPr>
          <p:spPr>
            <a:xfrm>
              <a:off x="4909825" y="2412035"/>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16" name="Google Shape;816;p34"/>
            <p:cNvCxnSpPr>
              <a:stCxn id="815" idx="0"/>
            </p:cNvCxnSpPr>
            <p:nvPr/>
          </p:nvCxnSpPr>
          <p:spPr>
            <a:xfrm rot="10800000">
              <a:off x="5028325" y="2238935"/>
              <a:ext cx="0" cy="173100"/>
            </a:xfrm>
            <a:prstGeom prst="straightConnector1">
              <a:avLst/>
            </a:prstGeom>
            <a:noFill/>
            <a:ln w="9525" cap="flat" cmpd="sng">
              <a:solidFill>
                <a:schemeClr val="dk1"/>
              </a:solidFill>
              <a:prstDash val="solid"/>
              <a:round/>
              <a:headEnd type="none" w="med" len="med"/>
              <a:tailEnd type="none" w="med" len="med"/>
            </a:ln>
          </p:spPr>
        </p:cxnSp>
        <p:cxnSp>
          <p:nvCxnSpPr>
            <p:cNvPr id="817" name="Google Shape;817;p34"/>
            <p:cNvCxnSpPr>
              <a:stCxn id="810" idx="3"/>
              <a:endCxn id="811" idx="0"/>
            </p:cNvCxnSpPr>
            <p:nvPr/>
          </p:nvCxnSpPr>
          <p:spPr>
            <a:xfrm>
              <a:off x="5146788" y="2944032"/>
              <a:ext cx="291000" cy="113700"/>
            </a:xfrm>
            <a:prstGeom prst="bentConnector2">
              <a:avLst/>
            </a:prstGeom>
            <a:noFill/>
            <a:ln w="9525" cap="flat" cmpd="sng">
              <a:solidFill>
                <a:schemeClr val="dk1"/>
              </a:solidFill>
              <a:prstDash val="solid"/>
              <a:round/>
              <a:headEnd type="none" w="med" len="med"/>
              <a:tailEnd type="none" w="med" len="med"/>
            </a:ln>
          </p:spPr>
        </p:cxnSp>
        <p:sp>
          <p:nvSpPr>
            <p:cNvPr id="814" name="Google Shape;814;p34"/>
            <p:cNvSpPr/>
            <p:nvPr/>
          </p:nvSpPr>
          <p:spPr>
            <a:xfrm>
              <a:off x="5010325" y="329252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07" name="Google Shape;807;p34"/>
            <p:cNvSpPr/>
            <p:nvPr/>
          </p:nvSpPr>
          <p:spPr>
            <a:xfrm>
              <a:off x="4524450" y="1578766"/>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18" name="Google Shape;818;p34"/>
            <p:cNvSpPr/>
            <p:nvPr/>
          </p:nvSpPr>
          <p:spPr>
            <a:xfrm>
              <a:off x="4524438" y="1790754"/>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19" name="Google Shape;819;p34"/>
            <p:cNvCxnSpPr>
              <a:stCxn id="807" idx="2"/>
              <a:endCxn id="818" idx="0"/>
            </p:cNvCxnSpPr>
            <p:nvPr/>
          </p:nvCxnSpPr>
          <p:spPr>
            <a:xfrm>
              <a:off x="4642950" y="1722166"/>
              <a:ext cx="0" cy="68700"/>
            </a:xfrm>
            <a:prstGeom prst="straightConnector1">
              <a:avLst/>
            </a:prstGeom>
            <a:noFill/>
            <a:ln w="9525" cap="flat" cmpd="sng">
              <a:solidFill>
                <a:srgbClr val="5B5BA5"/>
              </a:solidFill>
              <a:prstDash val="solid"/>
              <a:round/>
              <a:headEnd type="none" w="med" len="med"/>
              <a:tailEnd type="none" w="med" len="med"/>
            </a:ln>
          </p:spPr>
        </p:cxnSp>
        <p:cxnSp>
          <p:nvCxnSpPr>
            <p:cNvPr id="820" name="Google Shape;820;p34"/>
            <p:cNvCxnSpPr>
              <a:stCxn id="818" idx="2"/>
              <a:endCxn id="803" idx="0"/>
            </p:cNvCxnSpPr>
            <p:nvPr/>
          </p:nvCxnSpPr>
          <p:spPr>
            <a:xfrm>
              <a:off x="4642938" y="1934154"/>
              <a:ext cx="300" cy="214200"/>
            </a:xfrm>
            <a:prstGeom prst="straightConnector1">
              <a:avLst/>
            </a:prstGeom>
            <a:noFill/>
            <a:ln w="9525" cap="flat" cmpd="sng">
              <a:solidFill>
                <a:srgbClr val="5B5BA5"/>
              </a:solidFill>
              <a:prstDash val="solid"/>
              <a:round/>
              <a:headEnd type="none" w="med" len="med"/>
              <a:tailEnd type="none" w="med" len="med"/>
            </a:ln>
          </p:spPr>
        </p:cxnSp>
        <p:sp>
          <p:nvSpPr>
            <p:cNvPr id="821" name="Google Shape;821;p34"/>
            <p:cNvSpPr/>
            <p:nvPr/>
          </p:nvSpPr>
          <p:spPr>
            <a:xfrm>
              <a:off x="4909825" y="2636110"/>
              <a:ext cx="237000" cy="143400"/>
            </a:xfrm>
            <a:prstGeom prst="rect">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22" name="Google Shape;822;p34"/>
            <p:cNvCxnSpPr>
              <a:stCxn id="815" idx="2"/>
              <a:endCxn id="821" idx="0"/>
            </p:cNvCxnSpPr>
            <p:nvPr/>
          </p:nvCxnSpPr>
          <p:spPr>
            <a:xfrm>
              <a:off x="5028325" y="2555435"/>
              <a:ext cx="0" cy="80700"/>
            </a:xfrm>
            <a:prstGeom prst="straightConnector1">
              <a:avLst/>
            </a:prstGeom>
            <a:noFill/>
            <a:ln w="9525" cap="flat" cmpd="sng">
              <a:solidFill>
                <a:schemeClr val="dk1"/>
              </a:solidFill>
              <a:prstDash val="solid"/>
              <a:round/>
              <a:headEnd type="none" w="med" len="med"/>
              <a:tailEnd type="none" w="med" len="med"/>
            </a:ln>
          </p:spPr>
        </p:cxnSp>
        <p:cxnSp>
          <p:nvCxnSpPr>
            <p:cNvPr id="823" name="Google Shape;823;p34"/>
            <p:cNvCxnSpPr>
              <a:stCxn id="821" idx="2"/>
              <a:endCxn id="810" idx="0"/>
            </p:cNvCxnSpPr>
            <p:nvPr/>
          </p:nvCxnSpPr>
          <p:spPr>
            <a:xfrm>
              <a:off x="5028325" y="2779510"/>
              <a:ext cx="0" cy="73800"/>
            </a:xfrm>
            <a:prstGeom prst="straightConnector1">
              <a:avLst/>
            </a:prstGeom>
            <a:noFill/>
            <a:ln w="9525" cap="flat" cmpd="sng">
              <a:solidFill>
                <a:schemeClr val="dk1"/>
              </a:solidFill>
              <a:prstDash val="solid"/>
              <a:round/>
              <a:headEnd type="none" w="med" len="med"/>
              <a:tailEnd type="none" w="med" len="med"/>
            </a:ln>
          </p:spPr>
        </p:cxnSp>
        <p:cxnSp>
          <p:nvCxnSpPr>
            <p:cNvPr id="824" name="Google Shape;824;p34"/>
            <p:cNvCxnSpPr>
              <a:stCxn id="802" idx="6"/>
              <a:endCxn id="814" idx="4"/>
            </p:cNvCxnSpPr>
            <p:nvPr/>
          </p:nvCxnSpPr>
          <p:spPr>
            <a:xfrm rot="10800000" flipH="1">
              <a:off x="4661238" y="3328471"/>
              <a:ext cx="367200" cy="201600"/>
            </a:xfrm>
            <a:prstGeom prst="bentConnector2">
              <a:avLst/>
            </a:prstGeom>
            <a:noFill/>
            <a:ln w="9525" cap="flat" cmpd="sng">
              <a:solidFill>
                <a:schemeClr val="dk1"/>
              </a:solidFill>
              <a:prstDash val="solid"/>
              <a:round/>
              <a:headEnd type="none" w="med" len="med"/>
              <a:tailEnd type="none" w="med" len="med"/>
            </a:ln>
          </p:spPr>
        </p:cxnSp>
        <p:cxnSp>
          <p:nvCxnSpPr>
            <p:cNvPr id="825" name="Google Shape;825;p34"/>
            <p:cNvCxnSpPr>
              <a:stCxn id="811" idx="2"/>
              <a:endCxn id="814" idx="6"/>
            </p:cNvCxnSpPr>
            <p:nvPr/>
          </p:nvCxnSpPr>
          <p:spPr>
            <a:xfrm rot="5400000">
              <a:off x="5187450" y="3060240"/>
              <a:ext cx="109200" cy="391200"/>
            </a:xfrm>
            <a:prstGeom prst="bentConnector2">
              <a:avLst/>
            </a:prstGeom>
            <a:noFill/>
            <a:ln w="9525" cap="flat" cmpd="sng">
              <a:solidFill>
                <a:schemeClr val="dk1"/>
              </a:solidFill>
              <a:prstDash val="solid"/>
              <a:round/>
              <a:headEnd type="none" w="med" len="med"/>
              <a:tailEnd type="none" w="med" len="med"/>
            </a:ln>
          </p:spPr>
        </p:cxnSp>
      </p:grpSp>
      <p:sp>
        <p:nvSpPr>
          <p:cNvPr id="826" name="Google Shape;826;p34"/>
          <p:cNvSpPr/>
          <p:nvPr/>
        </p:nvSpPr>
        <p:spPr>
          <a:xfrm>
            <a:off x="6032600" y="5037553"/>
            <a:ext cx="316000" cy="1912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27" name="Google Shape;827;p34"/>
          <p:cNvSpPr/>
          <p:nvPr/>
        </p:nvSpPr>
        <p:spPr>
          <a:xfrm>
            <a:off x="1626721" y="3870721"/>
            <a:ext cx="3663125" cy="397600"/>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35"/>
          <p:cNvSpPr txBox="1"/>
          <p:nvPr/>
        </p:nvSpPr>
        <p:spPr>
          <a:xfrm>
            <a:off x="7931809" y="2591572"/>
            <a:ext cx="1632800"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password</a:t>
            </a:r>
            <a:endParaRPr sz="2400"/>
          </a:p>
        </p:txBody>
      </p:sp>
      <p:sp>
        <p:nvSpPr>
          <p:cNvPr id="833" name="Google Shape;833;p35"/>
          <p:cNvSpPr/>
          <p:nvPr/>
        </p:nvSpPr>
        <p:spPr>
          <a:xfrm>
            <a:off x="9666216" y="265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Fish4321</a:t>
            </a:r>
            <a:endParaRPr sz="2400">
              <a:latin typeface="Roboto Mono"/>
              <a:ea typeface="Roboto Mono"/>
              <a:cs typeface="Roboto Mono"/>
              <a:sym typeface="Roboto Mono"/>
            </a:endParaRPr>
          </a:p>
        </p:txBody>
      </p:sp>
      <p:sp>
        <p:nvSpPr>
          <p:cNvPr id="834" name="Google Shape;834;p35"/>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Nested selection: walkthrough</a:t>
            </a:r>
            <a:endParaRPr/>
          </a:p>
        </p:txBody>
      </p:sp>
      <p:graphicFrame>
        <p:nvGraphicFramePr>
          <p:cNvPr id="836" name="Google Shape;836;p35"/>
          <p:cNvGraphicFramePr/>
          <p:nvPr/>
        </p:nvGraphicFramePr>
        <p:xfrm>
          <a:off x="368801" y="1931067"/>
          <a:ext cx="5467566" cy="4991947"/>
        </p:xfrm>
        <a:graphic>
          <a:graphicData uri="http://schemas.openxmlformats.org/drawingml/2006/table">
            <a:tbl>
              <a:tblPr>
                <a:noFill/>
              </a:tblPr>
              <a:tblGrid>
                <a:gridCol w="588633">
                  <a:extLst>
                    <a:ext uri="{9D8B030D-6E8A-4147-A177-3AD203B41FA5}">
                      <a16:colId xmlns:a16="http://schemas.microsoft.com/office/drawing/2014/main" val="20000"/>
                    </a:ext>
                  </a:extLst>
                </a:gridCol>
                <a:gridCol w="4878933">
                  <a:extLst>
                    <a:ext uri="{9D8B030D-6E8A-4147-A177-3AD203B41FA5}">
                      <a16:colId xmlns:a16="http://schemas.microsoft.com/office/drawing/2014/main" val="20001"/>
                    </a:ext>
                  </a:extLst>
                </a:gridCol>
              </a:tblGrid>
              <a:tr h="499194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8</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9</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10</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print("Username: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username = input()</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if username == "Eirini":</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print("Password: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password = input()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if password == "Fish4321":</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print("Access granted")</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print("...program closing")</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837" name="Google Shape;837;p35"/>
          <p:cNvSpPr txBox="1"/>
          <p:nvPr/>
        </p:nvSpPr>
        <p:spPr>
          <a:xfrm>
            <a:off x="7924844" y="2051572"/>
            <a:ext cx="1632800"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username</a:t>
            </a:r>
            <a:endParaRPr sz="2400"/>
          </a:p>
        </p:txBody>
      </p:sp>
      <p:sp>
        <p:nvSpPr>
          <p:cNvPr id="838" name="Google Shape;838;p35"/>
          <p:cNvSpPr/>
          <p:nvPr/>
        </p:nvSpPr>
        <p:spPr>
          <a:xfrm>
            <a:off x="9659249" y="211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p:txBody>
      </p:sp>
      <p:sp>
        <p:nvSpPr>
          <p:cNvPr id="839" name="Google Shape;839;p35"/>
          <p:cNvSpPr txBox="1"/>
          <p:nvPr/>
        </p:nvSpPr>
        <p:spPr>
          <a:xfrm>
            <a:off x="7924751" y="15585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840" name="Google Shape;840;p35"/>
          <p:cNvSpPr txBox="1"/>
          <p:nvPr/>
        </p:nvSpPr>
        <p:spPr>
          <a:xfrm>
            <a:off x="7924751" y="35536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841" name="Google Shape;841;p35"/>
          <p:cNvSpPr txBox="1"/>
          <p:nvPr/>
        </p:nvSpPr>
        <p:spPr>
          <a:xfrm>
            <a:off x="7924833" y="4038067"/>
            <a:ext cx="3838800" cy="23576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Username:</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Password:</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Fish4321</a:t>
            </a:r>
            <a:endParaRPr sz="2400">
              <a:latin typeface="Roboto Mono"/>
              <a:ea typeface="Roboto Mono"/>
              <a:cs typeface="Roboto Mono"/>
              <a:sym typeface="Roboto Mono"/>
            </a:endParaRPr>
          </a:p>
        </p:txBody>
      </p:sp>
      <p:grpSp>
        <p:nvGrpSpPr>
          <p:cNvPr id="842" name="Google Shape;842;p35"/>
          <p:cNvGrpSpPr/>
          <p:nvPr/>
        </p:nvGrpSpPr>
        <p:grpSpPr>
          <a:xfrm>
            <a:off x="6032585" y="1579125"/>
            <a:ext cx="1375617" cy="3458441"/>
            <a:chOff x="4524438" y="1184343"/>
            <a:chExt cx="1031713" cy="2593831"/>
          </a:xfrm>
        </p:grpSpPr>
        <p:sp>
          <p:nvSpPr>
            <p:cNvPr id="843" name="Google Shape;843;p35"/>
            <p:cNvSpPr/>
            <p:nvPr/>
          </p:nvSpPr>
          <p:spPr>
            <a:xfrm>
              <a:off x="4625238" y="3512071"/>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44" name="Google Shape;844;p35"/>
            <p:cNvSpPr/>
            <p:nvPr/>
          </p:nvSpPr>
          <p:spPr>
            <a:xfrm>
              <a:off x="4524763" y="214825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45" name="Google Shape;845;p35"/>
            <p:cNvCxnSpPr>
              <a:stCxn id="844" idx="2"/>
            </p:cNvCxnSpPr>
            <p:nvPr/>
          </p:nvCxnSpPr>
          <p:spPr>
            <a:xfrm rot="-5400000" flipH="1">
              <a:off x="3919188" y="3053525"/>
              <a:ext cx="1448700" cy="600"/>
            </a:xfrm>
            <a:prstGeom prst="curvedConnector3">
              <a:avLst>
                <a:gd name="adj1" fmla="val 50000"/>
              </a:avLst>
            </a:prstGeom>
            <a:noFill/>
            <a:ln w="9525" cap="flat" cmpd="sng">
              <a:solidFill>
                <a:srgbClr val="5B5BA5"/>
              </a:solidFill>
              <a:prstDash val="solid"/>
              <a:round/>
              <a:headEnd type="none" w="med" len="med"/>
              <a:tailEnd type="stealth" w="med" len="med"/>
            </a:ln>
          </p:spPr>
        </p:cxnSp>
        <p:cxnSp>
          <p:nvCxnSpPr>
            <p:cNvPr id="846" name="Google Shape;846;p35"/>
            <p:cNvCxnSpPr>
              <a:stCxn id="847" idx="4"/>
              <a:endCxn id="848" idx="0"/>
            </p:cNvCxnSpPr>
            <p:nvPr/>
          </p:nvCxnSpPr>
          <p:spPr>
            <a:xfrm rot="-5400000" flipH="1">
              <a:off x="4560588" y="1495593"/>
              <a:ext cx="165900" cy="600"/>
            </a:xfrm>
            <a:prstGeom prst="curvedConnector3">
              <a:avLst>
                <a:gd name="adj1" fmla="val 49977"/>
              </a:avLst>
            </a:prstGeom>
            <a:noFill/>
            <a:ln w="9525" cap="flat" cmpd="sng">
              <a:solidFill>
                <a:srgbClr val="5B5BA5"/>
              </a:solidFill>
              <a:prstDash val="solid"/>
              <a:round/>
              <a:headEnd type="none" w="med" len="med"/>
              <a:tailEnd type="none" w="med" len="med"/>
            </a:ln>
          </p:spPr>
        </p:cxnSp>
        <p:sp>
          <p:nvSpPr>
            <p:cNvPr id="847" name="Google Shape;847;p35"/>
            <p:cNvSpPr/>
            <p:nvPr/>
          </p:nvSpPr>
          <p:spPr>
            <a:xfrm>
              <a:off x="4625238" y="137694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49" name="Google Shape;849;p35"/>
            <p:cNvCxnSpPr>
              <a:endCxn id="847" idx="0"/>
            </p:cNvCxnSpPr>
            <p:nvPr/>
          </p:nvCxnSpPr>
          <p:spPr>
            <a:xfrm rot="-5400000" flipH="1">
              <a:off x="4546638" y="1280343"/>
              <a:ext cx="192600" cy="600"/>
            </a:xfrm>
            <a:prstGeom prst="curvedConnector3">
              <a:avLst>
                <a:gd name="adj1" fmla="val 50000"/>
              </a:avLst>
            </a:prstGeom>
            <a:noFill/>
            <a:ln w="9525" cap="flat" cmpd="sng">
              <a:solidFill>
                <a:srgbClr val="5B5BA5"/>
              </a:solidFill>
              <a:prstDash val="solid"/>
              <a:round/>
              <a:headEnd type="none" w="med" len="med"/>
              <a:tailEnd type="stealth" w="med" len="med"/>
            </a:ln>
          </p:spPr>
        </p:cxnSp>
        <p:sp>
          <p:nvSpPr>
            <p:cNvPr id="850" name="Google Shape;850;p35"/>
            <p:cNvSpPr/>
            <p:nvPr/>
          </p:nvSpPr>
          <p:spPr>
            <a:xfrm>
              <a:off x="4909828" y="3041758"/>
              <a:ext cx="237000" cy="97500"/>
            </a:xfrm>
            <a:prstGeom prst="rect">
              <a:avLst/>
            </a:prstGeom>
            <a:noFill/>
            <a:ln>
              <a:noFill/>
            </a:ln>
          </p:spPr>
          <p:txBody>
            <a:bodyPr spcFirstLastPara="1" wrap="square" lIns="121900" tIns="121900" rIns="121900" bIns="121900" anchor="ctr" anchorCtr="0">
              <a:noAutofit/>
            </a:bodyPr>
            <a:lstStyle/>
            <a:p>
              <a:endParaRPr sz="2400"/>
            </a:p>
          </p:txBody>
        </p:sp>
        <p:sp>
          <p:nvSpPr>
            <p:cNvPr id="851" name="Google Shape;851;p35"/>
            <p:cNvSpPr/>
            <p:nvPr/>
          </p:nvSpPr>
          <p:spPr>
            <a:xfrm>
              <a:off x="4909838" y="2853420"/>
              <a:ext cx="236950" cy="181225"/>
            </a:xfrm>
            <a:prstGeom prst="flowChartDecision">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52" name="Google Shape;852;p35"/>
            <p:cNvSpPr/>
            <p:nvPr/>
          </p:nvSpPr>
          <p:spPr>
            <a:xfrm>
              <a:off x="5319150" y="305784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53" name="Google Shape;853;p35"/>
            <p:cNvCxnSpPr>
              <a:stCxn id="844" idx="3"/>
            </p:cNvCxnSpPr>
            <p:nvPr/>
          </p:nvCxnSpPr>
          <p:spPr>
            <a:xfrm>
              <a:off x="4761713" y="2238862"/>
              <a:ext cx="272100" cy="0"/>
            </a:xfrm>
            <a:prstGeom prst="straightConnector1">
              <a:avLst/>
            </a:prstGeom>
            <a:noFill/>
            <a:ln w="9525" cap="flat" cmpd="sng">
              <a:solidFill>
                <a:schemeClr val="dk1"/>
              </a:solidFill>
              <a:prstDash val="solid"/>
              <a:round/>
              <a:headEnd type="none" w="med" len="med"/>
              <a:tailEnd type="none" w="med" len="med"/>
            </a:ln>
          </p:spPr>
        </p:cxnSp>
        <p:cxnSp>
          <p:nvCxnSpPr>
            <p:cNvPr id="854" name="Google Shape;854;p35"/>
            <p:cNvCxnSpPr>
              <a:stCxn id="851" idx="2"/>
              <a:endCxn id="855" idx="0"/>
            </p:cNvCxnSpPr>
            <p:nvPr/>
          </p:nvCxnSpPr>
          <p:spPr>
            <a:xfrm>
              <a:off x="5028313" y="3034645"/>
              <a:ext cx="0" cy="258000"/>
            </a:xfrm>
            <a:prstGeom prst="straightConnector1">
              <a:avLst/>
            </a:prstGeom>
            <a:noFill/>
            <a:ln w="9525" cap="flat" cmpd="sng">
              <a:solidFill>
                <a:schemeClr val="dk1"/>
              </a:solidFill>
              <a:prstDash val="solid"/>
              <a:round/>
              <a:headEnd type="none" w="med" len="med"/>
              <a:tailEnd type="none" w="med" len="med"/>
            </a:ln>
          </p:spPr>
        </p:cxnSp>
        <p:sp>
          <p:nvSpPr>
            <p:cNvPr id="856" name="Google Shape;856;p35"/>
            <p:cNvSpPr/>
            <p:nvPr/>
          </p:nvSpPr>
          <p:spPr>
            <a:xfrm>
              <a:off x="4909825" y="2412035"/>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57" name="Google Shape;857;p35"/>
            <p:cNvCxnSpPr>
              <a:stCxn id="856" idx="0"/>
            </p:cNvCxnSpPr>
            <p:nvPr/>
          </p:nvCxnSpPr>
          <p:spPr>
            <a:xfrm rot="10800000">
              <a:off x="5028325" y="2238935"/>
              <a:ext cx="0" cy="173100"/>
            </a:xfrm>
            <a:prstGeom prst="straightConnector1">
              <a:avLst/>
            </a:prstGeom>
            <a:noFill/>
            <a:ln w="9525" cap="flat" cmpd="sng">
              <a:solidFill>
                <a:schemeClr val="dk1"/>
              </a:solidFill>
              <a:prstDash val="solid"/>
              <a:round/>
              <a:headEnd type="none" w="med" len="med"/>
              <a:tailEnd type="none" w="med" len="med"/>
            </a:ln>
          </p:spPr>
        </p:cxnSp>
        <p:cxnSp>
          <p:nvCxnSpPr>
            <p:cNvPr id="858" name="Google Shape;858;p35"/>
            <p:cNvCxnSpPr>
              <a:stCxn id="851" idx="3"/>
              <a:endCxn id="852" idx="0"/>
            </p:cNvCxnSpPr>
            <p:nvPr/>
          </p:nvCxnSpPr>
          <p:spPr>
            <a:xfrm>
              <a:off x="5146788" y="2944032"/>
              <a:ext cx="291000" cy="113700"/>
            </a:xfrm>
            <a:prstGeom prst="bentConnector2">
              <a:avLst/>
            </a:prstGeom>
            <a:noFill/>
            <a:ln w="9525" cap="flat" cmpd="sng">
              <a:solidFill>
                <a:schemeClr val="dk1"/>
              </a:solidFill>
              <a:prstDash val="solid"/>
              <a:round/>
              <a:headEnd type="none" w="med" len="med"/>
              <a:tailEnd type="none" w="med" len="med"/>
            </a:ln>
          </p:spPr>
        </p:cxnSp>
        <p:sp>
          <p:nvSpPr>
            <p:cNvPr id="855" name="Google Shape;855;p35"/>
            <p:cNvSpPr/>
            <p:nvPr/>
          </p:nvSpPr>
          <p:spPr>
            <a:xfrm>
              <a:off x="5010325" y="329252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48" name="Google Shape;848;p35"/>
            <p:cNvSpPr/>
            <p:nvPr/>
          </p:nvSpPr>
          <p:spPr>
            <a:xfrm>
              <a:off x="4524450" y="1578766"/>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59" name="Google Shape;859;p35"/>
            <p:cNvSpPr/>
            <p:nvPr/>
          </p:nvSpPr>
          <p:spPr>
            <a:xfrm>
              <a:off x="4524438" y="1790754"/>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60" name="Google Shape;860;p35"/>
            <p:cNvCxnSpPr>
              <a:stCxn id="848" idx="2"/>
              <a:endCxn id="859" idx="0"/>
            </p:cNvCxnSpPr>
            <p:nvPr/>
          </p:nvCxnSpPr>
          <p:spPr>
            <a:xfrm>
              <a:off x="4642950" y="1722166"/>
              <a:ext cx="0" cy="68700"/>
            </a:xfrm>
            <a:prstGeom prst="straightConnector1">
              <a:avLst/>
            </a:prstGeom>
            <a:noFill/>
            <a:ln w="9525" cap="flat" cmpd="sng">
              <a:solidFill>
                <a:srgbClr val="5B5BA5"/>
              </a:solidFill>
              <a:prstDash val="solid"/>
              <a:round/>
              <a:headEnd type="none" w="med" len="med"/>
              <a:tailEnd type="none" w="med" len="med"/>
            </a:ln>
          </p:spPr>
        </p:cxnSp>
        <p:cxnSp>
          <p:nvCxnSpPr>
            <p:cNvPr id="861" name="Google Shape;861;p35"/>
            <p:cNvCxnSpPr>
              <a:stCxn id="859" idx="2"/>
              <a:endCxn id="844" idx="0"/>
            </p:cNvCxnSpPr>
            <p:nvPr/>
          </p:nvCxnSpPr>
          <p:spPr>
            <a:xfrm>
              <a:off x="4642938" y="1934154"/>
              <a:ext cx="300" cy="214200"/>
            </a:xfrm>
            <a:prstGeom prst="straightConnector1">
              <a:avLst/>
            </a:prstGeom>
            <a:noFill/>
            <a:ln w="9525" cap="flat" cmpd="sng">
              <a:solidFill>
                <a:srgbClr val="5B5BA5"/>
              </a:solidFill>
              <a:prstDash val="solid"/>
              <a:round/>
              <a:headEnd type="none" w="med" len="med"/>
              <a:tailEnd type="none" w="med" len="med"/>
            </a:ln>
          </p:spPr>
        </p:cxnSp>
        <p:sp>
          <p:nvSpPr>
            <p:cNvPr id="862" name="Google Shape;862;p35"/>
            <p:cNvSpPr/>
            <p:nvPr/>
          </p:nvSpPr>
          <p:spPr>
            <a:xfrm>
              <a:off x="4909825" y="263611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63" name="Google Shape;863;p35"/>
            <p:cNvCxnSpPr>
              <a:stCxn id="856" idx="2"/>
              <a:endCxn id="862" idx="0"/>
            </p:cNvCxnSpPr>
            <p:nvPr/>
          </p:nvCxnSpPr>
          <p:spPr>
            <a:xfrm>
              <a:off x="5028325" y="2555435"/>
              <a:ext cx="0" cy="80700"/>
            </a:xfrm>
            <a:prstGeom prst="straightConnector1">
              <a:avLst/>
            </a:prstGeom>
            <a:noFill/>
            <a:ln w="9525" cap="flat" cmpd="sng">
              <a:solidFill>
                <a:schemeClr val="dk1"/>
              </a:solidFill>
              <a:prstDash val="solid"/>
              <a:round/>
              <a:headEnd type="none" w="med" len="med"/>
              <a:tailEnd type="none" w="med" len="med"/>
            </a:ln>
          </p:spPr>
        </p:cxnSp>
        <p:cxnSp>
          <p:nvCxnSpPr>
            <p:cNvPr id="864" name="Google Shape;864;p35"/>
            <p:cNvCxnSpPr>
              <a:stCxn id="862" idx="2"/>
              <a:endCxn id="851" idx="0"/>
            </p:cNvCxnSpPr>
            <p:nvPr/>
          </p:nvCxnSpPr>
          <p:spPr>
            <a:xfrm>
              <a:off x="5028325" y="2779510"/>
              <a:ext cx="0" cy="73800"/>
            </a:xfrm>
            <a:prstGeom prst="straightConnector1">
              <a:avLst/>
            </a:prstGeom>
            <a:noFill/>
            <a:ln w="9525" cap="flat" cmpd="sng">
              <a:solidFill>
                <a:schemeClr val="dk1"/>
              </a:solidFill>
              <a:prstDash val="solid"/>
              <a:round/>
              <a:headEnd type="none" w="med" len="med"/>
              <a:tailEnd type="none" w="med" len="med"/>
            </a:ln>
          </p:spPr>
        </p:cxnSp>
        <p:cxnSp>
          <p:nvCxnSpPr>
            <p:cNvPr id="865" name="Google Shape;865;p35"/>
            <p:cNvCxnSpPr>
              <a:stCxn id="843" idx="6"/>
              <a:endCxn id="855" idx="4"/>
            </p:cNvCxnSpPr>
            <p:nvPr/>
          </p:nvCxnSpPr>
          <p:spPr>
            <a:xfrm rot="10800000" flipH="1">
              <a:off x="4661238" y="3328471"/>
              <a:ext cx="367200" cy="201600"/>
            </a:xfrm>
            <a:prstGeom prst="bentConnector2">
              <a:avLst/>
            </a:prstGeom>
            <a:noFill/>
            <a:ln w="9525" cap="flat" cmpd="sng">
              <a:solidFill>
                <a:schemeClr val="dk1"/>
              </a:solidFill>
              <a:prstDash val="solid"/>
              <a:round/>
              <a:headEnd type="none" w="med" len="med"/>
              <a:tailEnd type="none" w="med" len="med"/>
            </a:ln>
          </p:spPr>
        </p:cxnSp>
        <p:cxnSp>
          <p:nvCxnSpPr>
            <p:cNvPr id="866" name="Google Shape;866;p35"/>
            <p:cNvCxnSpPr>
              <a:stCxn id="852" idx="2"/>
              <a:endCxn id="855" idx="6"/>
            </p:cNvCxnSpPr>
            <p:nvPr/>
          </p:nvCxnSpPr>
          <p:spPr>
            <a:xfrm rot="5400000">
              <a:off x="5187450" y="3060240"/>
              <a:ext cx="109200" cy="391200"/>
            </a:xfrm>
            <a:prstGeom prst="bentConnector2">
              <a:avLst/>
            </a:prstGeom>
            <a:noFill/>
            <a:ln w="9525" cap="flat" cmpd="sng">
              <a:solidFill>
                <a:schemeClr val="dk1"/>
              </a:solidFill>
              <a:prstDash val="solid"/>
              <a:round/>
              <a:headEnd type="none" w="med" len="med"/>
              <a:tailEnd type="none" w="med" len="med"/>
            </a:ln>
          </p:spPr>
        </p:cxnSp>
      </p:grpSp>
      <p:sp>
        <p:nvSpPr>
          <p:cNvPr id="867" name="Google Shape;867;p35"/>
          <p:cNvSpPr/>
          <p:nvPr/>
        </p:nvSpPr>
        <p:spPr>
          <a:xfrm>
            <a:off x="4418586" y="4533962"/>
            <a:ext cx="576000" cy="297600"/>
          </a:xfrm>
          <a:prstGeom prst="roundRect">
            <a:avLst>
              <a:gd name="adj" fmla="val 16667"/>
            </a:avLst>
          </a:prstGeom>
          <a:solidFill>
            <a:srgbClr val="D9D9D9"/>
          </a:solidFill>
          <a:ln w="9525" cap="flat" cmpd="sng">
            <a:solidFill>
              <a:srgbClr val="5B5BA5"/>
            </a:solidFill>
            <a:prstDash val="solid"/>
            <a:round/>
            <a:headEnd type="none" w="sm" len="sm"/>
            <a:tailEnd type="none" w="sm" len="sm"/>
          </a:ln>
        </p:spPr>
        <p:txBody>
          <a:bodyPr spcFirstLastPara="1" wrap="square" lIns="0" tIns="19200" rIns="0" bIns="0" anchor="ctr" anchorCtr="0">
            <a:noAutofit/>
          </a:bodyPr>
          <a:lstStyle/>
          <a:p>
            <a:pPr algn="ctr">
              <a:lnSpc>
                <a:spcPct val="115000"/>
              </a:lnSpc>
            </a:pPr>
            <a:r>
              <a:rPr lang="en-GB" sz="1333" dirty="0">
                <a:latin typeface="Roboto Mono"/>
                <a:ea typeface="Roboto Mono"/>
                <a:cs typeface="Roboto Mono"/>
                <a:sym typeface="Roboto Mono"/>
              </a:rPr>
              <a:t>True</a:t>
            </a:r>
            <a:endParaRPr sz="1333" dirty="0"/>
          </a:p>
        </p:txBody>
      </p:sp>
      <p:sp>
        <p:nvSpPr>
          <p:cNvPr id="868" name="Google Shape;868;p35"/>
          <p:cNvSpPr/>
          <p:nvPr/>
        </p:nvSpPr>
        <p:spPr>
          <a:xfrm>
            <a:off x="6032600" y="5037553"/>
            <a:ext cx="316000" cy="1912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9" name="Google Shape;869;p35"/>
          <p:cNvSpPr/>
          <p:nvPr/>
        </p:nvSpPr>
        <p:spPr>
          <a:xfrm>
            <a:off x="1068225" y="4218193"/>
            <a:ext cx="3254528" cy="892191"/>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9FA782D-2D17-4FF3-9FA1-E5BA3237BEC4}">
  <we:reference id="wa200005566" version="1.0.0.0" store="en-001" storeType="OMEX"/>
  <we:alternateReferences>
    <we:reference id="wa200005566"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55</TotalTime>
  <Words>2997</Words>
  <Application>Microsoft Office PowerPoint</Application>
  <PresentationFormat>Widescreen</PresentationFormat>
  <Paragraphs>460</Paragraphs>
  <Slides>45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Quicksand</vt:lpstr>
      <vt:lpstr>Quicksand Medium</vt:lpstr>
      <vt:lpstr>Roboto Mono</vt:lpstr>
      <vt:lpstr>Office Theme</vt:lpstr>
      <vt:lpstr>Skills Bootcamp Classroom Rules</vt:lpstr>
      <vt:lpstr>Software Developer Bootcamp</vt:lpstr>
      <vt:lpstr>Objectives</vt:lpstr>
      <vt:lpstr>Nested selection: walkthrough</vt:lpstr>
      <vt:lpstr>Nested selection: walkthrough</vt:lpstr>
      <vt:lpstr>Nested selection: walkthrough</vt:lpstr>
      <vt:lpstr>Nested selection: walkthrough</vt:lpstr>
      <vt:lpstr>Nested selection: walkthrough</vt:lpstr>
      <vt:lpstr>Nested selection: walkthrough</vt:lpstr>
      <vt:lpstr>Nested selection: walkthrough</vt:lpstr>
      <vt:lpstr>Nested selection: walkthrough</vt:lpstr>
      <vt:lpstr>Guess the animal game</vt:lpstr>
      <vt:lpstr>Nested selection</vt:lpstr>
      <vt:lpstr>Nested selection</vt:lpstr>
      <vt:lpstr>Basics of Different Types of Software Testing</vt:lpstr>
      <vt:lpstr>What is Software Testing?</vt:lpstr>
      <vt:lpstr>Unit Testing</vt:lpstr>
      <vt:lpstr>Integration Testing</vt:lpstr>
      <vt:lpstr>System Testing</vt:lpstr>
      <vt:lpstr>Acceptance Testing</vt:lpstr>
      <vt:lpstr>Usability Testing</vt:lpstr>
      <vt:lpstr>Security Testing</vt:lpstr>
      <vt:lpstr>Conclusion</vt:lpstr>
      <vt:lpstr>Key Processes Involved in Unit and Integration Testing</vt:lpstr>
      <vt:lpstr>What is Unit Testing?</vt:lpstr>
      <vt:lpstr>What is Integration Testing?</vt:lpstr>
      <vt:lpstr>Identifying Key Processes</vt:lpstr>
      <vt:lpstr>Identifying the Scope of the Test</vt:lpstr>
      <vt:lpstr>Writing Test Cases</vt:lpstr>
      <vt:lpstr>Executing the Tests</vt:lpstr>
      <vt:lpstr>Analysing the Results</vt:lpstr>
      <vt:lpstr>Benefits of Unit and Integration Testing</vt:lpstr>
      <vt:lpstr>Conclusion</vt:lpstr>
      <vt:lpstr>Processes in Advanced Testing Methods</vt:lpstr>
      <vt:lpstr>What is Automated Testing?</vt:lpstr>
      <vt:lpstr>Advantages of Automated Testing</vt:lpstr>
      <vt:lpstr>Disadvantages of Automated Testing</vt:lpstr>
      <vt:lpstr>Types of Automated Testing</vt:lpstr>
      <vt:lpstr>Tools for Automated Testing</vt:lpstr>
      <vt:lpstr>Best Practices for Automated Testing</vt:lpstr>
      <vt:lpstr>Analyse Processes in Advanced Testing Methods</vt:lpstr>
      <vt:lpstr>Conclusion</vt:lpstr>
      <vt:lpstr>Objectives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 the Basics of Different Types of Software Testing</dc:title>
  <dc:creator>Ali Mostafa</dc:creator>
  <cp:lastModifiedBy>Daanish hussain</cp:lastModifiedBy>
  <cp:revision>23</cp:revision>
  <dcterms:created xsi:type="dcterms:W3CDTF">2023-09-10T11:03:04Z</dcterms:created>
  <dcterms:modified xsi:type="dcterms:W3CDTF">2023-12-09T11:19:54Z</dcterms:modified>
</cp:coreProperties>
</file>