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19" r:id="rId2"/>
    <p:sldId id="256" r:id="rId3"/>
    <p:sldId id="257" r:id="rId4"/>
    <p:sldId id="333" r:id="rId5"/>
    <p:sldId id="258" r:id="rId6"/>
    <p:sldId id="259" r:id="rId7"/>
    <p:sldId id="334" r:id="rId8"/>
    <p:sldId id="335" r:id="rId9"/>
    <p:sldId id="268" r:id="rId10"/>
    <p:sldId id="267" r:id="rId11"/>
    <p:sldId id="266" r:id="rId12"/>
    <p:sldId id="265" r:id="rId13"/>
    <p:sldId id="264" r:id="rId14"/>
    <p:sldId id="263" r:id="rId15"/>
    <p:sldId id="262" r:id="rId16"/>
    <p:sldId id="261" r:id="rId17"/>
    <p:sldId id="260" r:id="rId18"/>
    <p:sldId id="269" r:id="rId19"/>
    <p:sldId id="270" r:id="rId20"/>
    <p:sldId id="271" r:id="rId21"/>
    <p:sldId id="272" r:id="rId22"/>
    <p:sldId id="273"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278" r:id="rId50"/>
    <p:sldId id="350" r:id="rId51"/>
    <p:sldId id="351" r:id="rId52"/>
    <p:sldId id="352" r:id="rId53"/>
    <p:sldId id="353" r:id="rId54"/>
    <p:sldId id="354" r:id="rId55"/>
    <p:sldId id="355" r:id="rId56"/>
    <p:sldId id="356" r:id="rId57"/>
    <p:sldId id="321" r:id="rId58"/>
    <p:sldId id="288" r:id="rId59"/>
    <p:sldId id="28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3067" autoAdjust="0"/>
  </p:normalViewPr>
  <p:slideViewPr>
    <p:cSldViewPr snapToGrid="0">
      <p:cViewPr varScale="1">
        <p:scale>
          <a:sx n="106" d="100"/>
          <a:sy n="106" d="100"/>
        </p:scale>
        <p:origin x="9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41604-25ED-4A63-916A-30898BB1D14E}"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8DC0F-53DC-4153-B779-D53A33F25A5A}" type="slidenum">
              <a:rPr lang="en-GB" smtClean="0"/>
              <a:t>‹#›</a:t>
            </a:fld>
            <a:endParaRPr lang="en-GB"/>
          </a:p>
        </p:txBody>
      </p:sp>
    </p:spTree>
    <p:extLst>
      <p:ext uri="{BB962C8B-B14F-4D97-AF65-F5344CB8AC3E}">
        <p14:creationId xmlns:p14="http://schemas.microsoft.com/office/powerpoint/2010/main" val="333234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ixabay.com/vectors/newspaper-news-paper-journal-151438/"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2036c531e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72036c531e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2036c531e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72036c531e_2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https://pixabay.com/vectors/newspaper-news-paper-journal-151438/</a:t>
            </a:r>
            <a:endParaRPr sz="1000">
              <a:latin typeface="Quicksand"/>
              <a:ea typeface="Quicksand"/>
              <a:cs typeface="Quicksand"/>
              <a:sym typeface="Quicksan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2036c531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72036c531e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2036c531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72036c531e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2036c531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72036c531e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9d9ec6b2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9d9ec6b2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9d9ec6b2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9d9ec6b2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fd46b6cd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7fd46b6cde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9af2e6a0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89af2e6a08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9af2e6a0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89af2e6a08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6dfea785a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6dfea785a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9af2e6a0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89af2e6a08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9af2e6a0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89af2e6a0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9af2e6a0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89af2e6a08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9af2e6a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89af2e6a08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9af2e6a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89af2e6a08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9af2e6a0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89af2e6a08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9af2e6a0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g89af2e6a08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9af2e6a0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89af2e6a08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f6342334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g7f63423342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HTML code – Worksheet to learners </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57</a:t>
            </a:fld>
            <a:endParaRPr lang="en-GB"/>
          </a:p>
        </p:txBody>
      </p:sp>
    </p:spTree>
    <p:extLst>
      <p:ext uri="{BB962C8B-B14F-4D97-AF65-F5344CB8AC3E}">
        <p14:creationId xmlns:p14="http://schemas.microsoft.com/office/powerpoint/2010/main" val="3398177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6dfea785a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6dfea785a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dfea785a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dfea785a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latin typeface="Quicksand"/>
              <a:ea typeface="Quicksand"/>
              <a:cs typeface="Quicksand"/>
              <a:sym typeface="Quicksan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fea785a6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fea785a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8043777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8043777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9d9ec6b2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b9d9ec6b27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f6ce0b0e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7f6ce0b0e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2036c531e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72036c531e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8B3C-07AB-C90D-E4B9-300C91AEFB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AF126B-42F3-C7EB-DDBD-A03C067D0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58B5F45-2A99-A27A-E5CC-475B0A7A5D55}"/>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5" name="Footer Placeholder 4">
            <a:extLst>
              <a:ext uri="{FF2B5EF4-FFF2-40B4-BE49-F238E27FC236}">
                <a16:creationId xmlns:a16="http://schemas.microsoft.com/office/drawing/2014/main" id="{E398410A-EFC5-40D7-904A-1E040AD6E4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2B0C62-6D29-4150-B819-A9F9E684B416}"/>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378432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6C4-9172-5212-9A9D-056F4C71CD5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5EC26C-2D2B-BAD6-FD46-4826F39AB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C92671-D000-F15F-F370-560D73756E53}"/>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5" name="Footer Placeholder 4">
            <a:extLst>
              <a:ext uri="{FF2B5EF4-FFF2-40B4-BE49-F238E27FC236}">
                <a16:creationId xmlns:a16="http://schemas.microsoft.com/office/drawing/2014/main" id="{1878A67D-159E-8A9D-B899-06DA83BC0D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C64663-B88B-6E75-057E-8F0C21419DDF}"/>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371573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64AC9-82B4-0908-5E20-764FFC7F2A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8A1669-1819-41A5-3D13-60FEE8B7F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D8D1F0-19EC-1E05-8982-C5524B9DF2CB}"/>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5" name="Footer Placeholder 4">
            <a:extLst>
              <a:ext uri="{FF2B5EF4-FFF2-40B4-BE49-F238E27FC236}">
                <a16:creationId xmlns:a16="http://schemas.microsoft.com/office/drawing/2014/main" id="{14589FD3-80CC-B8FB-31BD-8DFECB6A3C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CCF939-486E-7F2E-CAE3-F187C15B7A39}"/>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3369763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349987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1BDE-2ED6-4EDD-4861-F10EC1A734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8C4C0C-5566-AA2A-A8B7-E1BAD4CAA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5A9BEF-C58C-C8BE-8CBD-DF5FD3CD8DF3}"/>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5" name="Footer Placeholder 4">
            <a:extLst>
              <a:ext uri="{FF2B5EF4-FFF2-40B4-BE49-F238E27FC236}">
                <a16:creationId xmlns:a16="http://schemas.microsoft.com/office/drawing/2014/main" id="{74F3BAA5-4898-E6BD-30CE-94832E18DB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527E59-8596-E3ED-12A5-A583B17573FB}"/>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219414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95C8-81D3-774B-C10D-3795F2A167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2217BA-82AB-AA33-74C8-0439C30A7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928CC5-DEFE-09ED-DECF-58A777DB85F5}"/>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5" name="Footer Placeholder 4">
            <a:extLst>
              <a:ext uri="{FF2B5EF4-FFF2-40B4-BE49-F238E27FC236}">
                <a16:creationId xmlns:a16="http://schemas.microsoft.com/office/drawing/2014/main" id="{2CECA8EA-8660-91FD-C7DA-9E60B31AEE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2C98F-3DA0-4370-329F-286E49FA6AD7}"/>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214616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14A6-5968-F6DE-10D1-BB761BB5C3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80D0E4-F447-B0A5-522A-18B0CD80C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1D3C0A-D8FE-EF66-BED1-972B38A21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4E9A4C3-77ED-D25F-3C86-DDAD2C493E04}"/>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6" name="Footer Placeholder 5">
            <a:extLst>
              <a:ext uri="{FF2B5EF4-FFF2-40B4-BE49-F238E27FC236}">
                <a16:creationId xmlns:a16="http://schemas.microsoft.com/office/drawing/2014/main" id="{815414B5-2B58-A3A9-46AB-7AE1CF3F31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0CF660-2832-A12C-6CC7-D2E2485E7F54}"/>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313302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C87F-CCBE-F35B-0B41-B897BA580B3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7F306F-5368-0DD7-8051-EEE45B20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5412C-7F51-C82B-B55C-BF8CAA868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026E0D-DD4B-7FE1-D490-3CEAFCBA7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7F8CB-CD4A-5BD3-595C-0EA1C2EB8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E94477-797C-14B6-BA94-4FE1A369134B}"/>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8" name="Footer Placeholder 7">
            <a:extLst>
              <a:ext uri="{FF2B5EF4-FFF2-40B4-BE49-F238E27FC236}">
                <a16:creationId xmlns:a16="http://schemas.microsoft.com/office/drawing/2014/main" id="{D4DE0D09-D7CD-ECBA-6FE9-EFE9E8D7678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31D56F-685E-F05F-E544-2921E38997D5}"/>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206394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17E-C703-E913-16CA-9B3ACFCFA70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20E4FFF-CE7D-2E17-C7FB-DE36CB2267B9}"/>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4" name="Footer Placeholder 3">
            <a:extLst>
              <a:ext uri="{FF2B5EF4-FFF2-40B4-BE49-F238E27FC236}">
                <a16:creationId xmlns:a16="http://schemas.microsoft.com/office/drawing/2014/main" id="{7F8F8776-8AAD-46E1-E190-992E11AB8B9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5175ED-DEE5-23F3-C815-F3F8D8989B8C}"/>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253296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055A7E-E196-A23F-8C05-BAD604635953}"/>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3" name="Footer Placeholder 2">
            <a:extLst>
              <a:ext uri="{FF2B5EF4-FFF2-40B4-BE49-F238E27FC236}">
                <a16:creationId xmlns:a16="http://schemas.microsoft.com/office/drawing/2014/main" id="{F30C9B9B-6CDD-1450-673D-70BAFCFA6C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2699AF-8871-91D3-0BAF-8D7B8711D8AB}"/>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256642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5BF6-827F-E0FA-5A5E-0BBB1BA57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FE20DC-FF7F-75A2-51C3-BB9F985B2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F1050A-8175-7BB7-072C-BF03BE139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7C78E-A7D1-6293-45D7-4A0D97BA5017}"/>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6" name="Footer Placeholder 5">
            <a:extLst>
              <a:ext uri="{FF2B5EF4-FFF2-40B4-BE49-F238E27FC236}">
                <a16:creationId xmlns:a16="http://schemas.microsoft.com/office/drawing/2014/main" id="{F91C0969-871D-14F7-D6B9-0865B8BFCA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5BB8A6-4FF4-712E-D1A2-966F65CC6296}"/>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424307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E059-4BB9-A30F-2667-11A3B9467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288A6D-568C-B9C4-C054-A6D811D6A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1D936F-4B6D-FC06-A793-6FDF7F9A4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EE059-05D8-0F21-73D0-32A9CF0DF140}"/>
              </a:ext>
            </a:extLst>
          </p:cNvPr>
          <p:cNvSpPr>
            <a:spLocks noGrp="1"/>
          </p:cNvSpPr>
          <p:nvPr>
            <p:ph type="dt" sz="half" idx="10"/>
          </p:nvPr>
        </p:nvSpPr>
        <p:spPr/>
        <p:txBody>
          <a:bodyPr/>
          <a:lstStyle/>
          <a:p>
            <a:fld id="{77E7BF5A-3435-488B-A76F-5FA6F3DECF38}" type="datetimeFigureOut">
              <a:rPr lang="en-GB" smtClean="0"/>
              <a:t>03/12/2023</a:t>
            </a:fld>
            <a:endParaRPr lang="en-GB"/>
          </a:p>
        </p:txBody>
      </p:sp>
      <p:sp>
        <p:nvSpPr>
          <p:cNvPr id="6" name="Footer Placeholder 5">
            <a:extLst>
              <a:ext uri="{FF2B5EF4-FFF2-40B4-BE49-F238E27FC236}">
                <a16:creationId xmlns:a16="http://schemas.microsoft.com/office/drawing/2014/main" id="{25ED1001-20AE-EDED-45C2-CB2348C500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4DFFB7-B584-CB1F-1CA8-33F8F1C5B881}"/>
              </a:ext>
            </a:extLst>
          </p:cNvPr>
          <p:cNvSpPr>
            <a:spLocks noGrp="1"/>
          </p:cNvSpPr>
          <p:nvPr>
            <p:ph type="sldNum" sz="quarter" idx="12"/>
          </p:nvPr>
        </p:nvSpPr>
        <p:spPr/>
        <p:txBody>
          <a:bodyPr/>
          <a:lstStyle/>
          <a:p>
            <a:fld id="{B0276B4B-3275-4140-A58F-0B1A9CBE09BB}" type="slidenum">
              <a:rPr lang="en-GB" smtClean="0"/>
              <a:t>‹#›</a:t>
            </a:fld>
            <a:endParaRPr lang="en-GB"/>
          </a:p>
        </p:txBody>
      </p:sp>
    </p:spTree>
    <p:extLst>
      <p:ext uri="{BB962C8B-B14F-4D97-AF65-F5344CB8AC3E}">
        <p14:creationId xmlns:p14="http://schemas.microsoft.com/office/powerpoint/2010/main" val="278044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DEC44-5B10-AF0B-63D0-13BE73612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24F4D9-7FE5-9308-2B6E-9567B1ADD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63C3D0-985F-22F5-3261-6C3E923C2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7BF5A-3435-488B-A76F-5FA6F3DECF38}" type="datetimeFigureOut">
              <a:rPr lang="en-GB" smtClean="0"/>
              <a:t>03/12/2023</a:t>
            </a:fld>
            <a:endParaRPr lang="en-GB"/>
          </a:p>
        </p:txBody>
      </p:sp>
      <p:sp>
        <p:nvSpPr>
          <p:cNvPr id="5" name="Footer Placeholder 4">
            <a:extLst>
              <a:ext uri="{FF2B5EF4-FFF2-40B4-BE49-F238E27FC236}">
                <a16:creationId xmlns:a16="http://schemas.microsoft.com/office/drawing/2014/main" id="{E16E62ED-59F9-7A9B-36FA-82FB20B89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6B8777-1EDE-363F-A9D5-8B7384BA3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76B4B-3275-4140-A58F-0B1A9CBE09BB}" type="slidenum">
              <a:rPr lang="en-GB" smtClean="0"/>
              <a:t>‹#›</a:t>
            </a:fld>
            <a:endParaRPr lang="en-GB"/>
          </a:p>
        </p:txBody>
      </p:sp>
    </p:spTree>
    <p:extLst>
      <p:ext uri="{BB962C8B-B14F-4D97-AF65-F5344CB8AC3E}">
        <p14:creationId xmlns:p14="http://schemas.microsoft.com/office/powerpoint/2010/main" val="175451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are Digital Services?</a:t>
            </a:r>
          </a:p>
        </p:txBody>
      </p:sp>
      <p:pic>
        <p:nvPicPr>
          <p:cNvPr id="5" name="Picture Placeholder 4">
            <a:extLst>
              <a:ext uri="{FF2B5EF4-FFF2-40B4-BE49-F238E27FC236}">
                <a16:creationId xmlns:a16="http://schemas.microsoft.com/office/drawing/2014/main" id="{62B523CA-5989-1F84-97CB-82737C126A4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Digital services are services that are delivered or enabled through digital technology, such as the internet, mobile phones, and other digital media.</a:t>
            </a:r>
          </a:p>
          <a:p>
            <a:pPr>
              <a:buFontTx/>
              <a:buChar char="•"/>
            </a:pPr>
            <a:r>
              <a:rPr lang="en-US"/>
              <a:t>Digital services can include anything from online banking and shopping to streaming media and social media.</a:t>
            </a:r>
          </a:p>
        </p:txBody>
      </p:sp>
    </p:spTree>
    <p:extLst>
      <p:ext uri="{BB962C8B-B14F-4D97-AF65-F5344CB8AC3E}">
        <p14:creationId xmlns:p14="http://schemas.microsoft.com/office/powerpoint/2010/main" val="85638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Benefits of Digital Services</a:t>
            </a:r>
          </a:p>
        </p:txBody>
      </p:sp>
      <p:pic>
        <p:nvPicPr>
          <p:cNvPr id="5" name="Picture Placeholder 4">
            <a:extLst>
              <a:ext uri="{FF2B5EF4-FFF2-40B4-BE49-F238E27FC236}">
                <a16:creationId xmlns:a16="http://schemas.microsoft.com/office/drawing/2014/main" id="{A857B971-E5E9-452F-4925-AF257FA80ED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Digital services offer a number of advantages over traditional services, including:</a:t>
            </a:r>
          </a:p>
          <a:p>
            <a:pPr>
              <a:buFontTx/>
              <a:buChar char="•"/>
            </a:pPr>
            <a:r>
              <a:rPr lang="en-US"/>
              <a:t>• Increased efficiency and cost savings</a:t>
            </a:r>
          </a:p>
          <a:p>
            <a:pPr>
              <a:buFontTx/>
              <a:buChar char="•"/>
            </a:pPr>
            <a:r>
              <a:rPr lang="en-US"/>
              <a:t>• Improved customer service and satisfaction</a:t>
            </a:r>
          </a:p>
          <a:p>
            <a:pPr>
              <a:buFontTx/>
              <a:buChar char="•"/>
            </a:pPr>
            <a:r>
              <a:rPr lang="en-US"/>
              <a:t>• Increased access to information and resources</a:t>
            </a:r>
          </a:p>
          <a:p>
            <a:pPr>
              <a:buFontTx/>
              <a:buChar char="•"/>
            </a:pPr>
            <a:r>
              <a:rPr lang="en-US"/>
              <a:t>• Increased collaboration and communication</a:t>
            </a:r>
          </a:p>
        </p:txBody>
      </p:sp>
    </p:spTree>
    <p:extLst>
      <p:ext uri="{BB962C8B-B14F-4D97-AF65-F5344CB8AC3E}">
        <p14:creationId xmlns:p14="http://schemas.microsoft.com/office/powerpoint/2010/main" val="257586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Types of Digital Services</a:t>
            </a:r>
          </a:p>
        </p:txBody>
      </p:sp>
      <p:pic>
        <p:nvPicPr>
          <p:cNvPr id="5" name="Picture Placeholder 4">
            <a:extLst>
              <a:ext uri="{FF2B5EF4-FFF2-40B4-BE49-F238E27FC236}">
                <a16:creationId xmlns:a16="http://schemas.microsoft.com/office/drawing/2014/main" id="{F8269BB1-77B8-9E06-5622-B280F0CB5409}"/>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There are a number of different types of digital services, including:</a:t>
            </a:r>
          </a:p>
          <a:p>
            <a:pPr>
              <a:buFontTx/>
              <a:buChar char="•"/>
            </a:pPr>
            <a:r>
              <a:rPr lang="en-US"/>
              <a:t>• Web-based services, such as online banking and shopping</a:t>
            </a:r>
          </a:p>
          <a:p>
            <a:pPr>
              <a:buFontTx/>
              <a:buChar char="•"/>
            </a:pPr>
            <a:r>
              <a:rPr lang="en-US"/>
              <a:t>• Mobile services, such as mobile banking and shopping</a:t>
            </a:r>
          </a:p>
          <a:p>
            <a:pPr>
              <a:buFontTx/>
              <a:buChar char="•"/>
            </a:pPr>
            <a:r>
              <a:rPr lang="en-US"/>
              <a:t>• Social media services, such as Facebook and Twitter</a:t>
            </a:r>
          </a:p>
          <a:p>
            <a:pPr>
              <a:buFontTx/>
              <a:buChar char="•"/>
            </a:pPr>
            <a:r>
              <a:rPr lang="en-US"/>
              <a:t>• Streaming media services, such as Netflix and Hulu</a:t>
            </a:r>
          </a:p>
        </p:txBody>
      </p:sp>
    </p:spTree>
    <p:extLst>
      <p:ext uri="{BB962C8B-B14F-4D97-AF65-F5344CB8AC3E}">
        <p14:creationId xmlns:p14="http://schemas.microsoft.com/office/powerpoint/2010/main" val="225395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Features of Digital Services</a:t>
            </a:r>
          </a:p>
        </p:txBody>
      </p:sp>
      <p:pic>
        <p:nvPicPr>
          <p:cNvPr id="5" name="Picture Placeholder 4">
            <a:extLst>
              <a:ext uri="{FF2B5EF4-FFF2-40B4-BE49-F238E27FC236}">
                <a16:creationId xmlns:a16="http://schemas.microsoft.com/office/drawing/2014/main" id="{90457F36-538F-459E-4E3C-9592AF6E5F1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Digital services offer a number of features, including:</a:t>
            </a:r>
          </a:p>
          <a:p>
            <a:pPr>
              <a:buFontTx/>
              <a:buChar char="•"/>
            </a:pPr>
            <a:r>
              <a:rPr lang="en-US"/>
              <a:t>• Increased convenience and accessibility</a:t>
            </a:r>
          </a:p>
          <a:p>
            <a:pPr>
              <a:buFontTx/>
              <a:buChar char="•"/>
            </a:pPr>
            <a:r>
              <a:rPr lang="en-US"/>
              <a:t>• Increased security and privacy</a:t>
            </a:r>
          </a:p>
          <a:p>
            <a:pPr>
              <a:buFontTx/>
              <a:buChar char="•"/>
            </a:pPr>
            <a:r>
              <a:rPr lang="en-US"/>
              <a:t>• Increased speed and accuracy</a:t>
            </a:r>
          </a:p>
          <a:p>
            <a:pPr>
              <a:buFontTx/>
              <a:buChar char="•"/>
            </a:pPr>
            <a:r>
              <a:rPr lang="en-US"/>
              <a:t>• Increased scalability and flexibility</a:t>
            </a:r>
          </a:p>
        </p:txBody>
      </p:sp>
    </p:spTree>
    <p:extLst>
      <p:ext uri="{BB962C8B-B14F-4D97-AF65-F5344CB8AC3E}">
        <p14:creationId xmlns:p14="http://schemas.microsoft.com/office/powerpoint/2010/main" val="5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Advantages of Digital Services</a:t>
            </a:r>
          </a:p>
        </p:txBody>
      </p:sp>
      <p:pic>
        <p:nvPicPr>
          <p:cNvPr id="5" name="Picture Placeholder 4">
            <a:extLst>
              <a:ext uri="{FF2B5EF4-FFF2-40B4-BE49-F238E27FC236}">
                <a16:creationId xmlns:a16="http://schemas.microsoft.com/office/drawing/2014/main" id="{ACB8D21F-38B3-4D8B-67A9-B6B62BD21D2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Digital services offer a number of advantages over traditional services, including:</a:t>
            </a:r>
          </a:p>
          <a:p>
            <a:pPr>
              <a:buFontTx/>
              <a:buChar char="•"/>
            </a:pPr>
            <a:r>
              <a:rPr lang="en-US"/>
              <a:t>• Increased efficiency and cost savings</a:t>
            </a:r>
          </a:p>
          <a:p>
            <a:pPr>
              <a:buFontTx/>
              <a:buChar char="•"/>
            </a:pPr>
            <a:r>
              <a:rPr lang="en-US"/>
              <a:t>• Improved customer service and satisfaction</a:t>
            </a:r>
          </a:p>
          <a:p>
            <a:pPr>
              <a:buFontTx/>
              <a:buChar char="•"/>
            </a:pPr>
            <a:r>
              <a:rPr lang="en-US"/>
              <a:t>• Increased access to information and resources</a:t>
            </a:r>
          </a:p>
          <a:p>
            <a:pPr>
              <a:buFontTx/>
              <a:buChar char="•"/>
            </a:pPr>
            <a:r>
              <a:rPr lang="en-US"/>
              <a:t>• Increased collaboration and communication</a:t>
            </a:r>
          </a:p>
        </p:txBody>
      </p:sp>
    </p:spTree>
    <p:extLst>
      <p:ext uri="{BB962C8B-B14F-4D97-AF65-F5344CB8AC3E}">
        <p14:creationId xmlns:p14="http://schemas.microsoft.com/office/powerpoint/2010/main" val="253410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Disadvantages of Digital Services</a:t>
            </a:r>
          </a:p>
        </p:txBody>
      </p:sp>
      <p:pic>
        <p:nvPicPr>
          <p:cNvPr id="5" name="Picture Placeholder 4">
            <a:extLst>
              <a:ext uri="{FF2B5EF4-FFF2-40B4-BE49-F238E27FC236}">
                <a16:creationId xmlns:a16="http://schemas.microsoft.com/office/drawing/2014/main" id="{F1DFA433-D212-C2B0-4290-11E676C68325}"/>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Digital services also have some disadvantages, including:</a:t>
            </a:r>
          </a:p>
          <a:p>
            <a:pPr>
              <a:buFontTx/>
              <a:buChar char="•"/>
            </a:pPr>
            <a:r>
              <a:rPr lang="en-US"/>
              <a:t>• Increased risk of cybercrime and data breaches</a:t>
            </a:r>
          </a:p>
          <a:p>
            <a:pPr>
              <a:buFontTx/>
              <a:buChar char="•"/>
            </a:pPr>
            <a:r>
              <a:rPr lang="en-US"/>
              <a:t>• Increased reliance on technology</a:t>
            </a:r>
          </a:p>
          <a:p>
            <a:pPr>
              <a:buFontTx/>
              <a:buChar char="•"/>
            </a:pPr>
            <a:r>
              <a:rPr lang="en-US"/>
              <a:t>• Increased potential for misuse and abuse</a:t>
            </a:r>
          </a:p>
          <a:p>
            <a:pPr>
              <a:buFontTx/>
              <a:buChar char="•"/>
            </a:pPr>
            <a:r>
              <a:rPr lang="en-US"/>
              <a:t>• Increased potential for privacy violations</a:t>
            </a:r>
          </a:p>
        </p:txBody>
      </p:sp>
    </p:spTree>
    <p:extLst>
      <p:ext uri="{BB962C8B-B14F-4D97-AF65-F5344CB8AC3E}">
        <p14:creationId xmlns:p14="http://schemas.microsoft.com/office/powerpoint/2010/main" val="87791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Examples of Digital Services</a:t>
            </a:r>
          </a:p>
        </p:txBody>
      </p:sp>
      <p:pic>
        <p:nvPicPr>
          <p:cNvPr id="5" name="Picture Placeholder 4">
            <a:extLst>
              <a:ext uri="{FF2B5EF4-FFF2-40B4-BE49-F238E27FC236}">
                <a16:creationId xmlns:a16="http://schemas.microsoft.com/office/drawing/2014/main" id="{82447C18-DE4C-FD77-5C10-5A36940BB7B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Some examples of digital services include:</a:t>
            </a:r>
          </a:p>
          <a:p>
            <a:pPr>
              <a:buFontTx/>
              <a:buChar char="•"/>
            </a:pPr>
            <a:r>
              <a:rPr lang="en-US"/>
              <a:t>• Online banking and shopping</a:t>
            </a:r>
          </a:p>
          <a:p>
            <a:pPr>
              <a:buFontTx/>
              <a:buChar char="•"/>
            </a:pPr>
            <a:r>
              <a:rPr lang="en-US"/>
              <a:t>• Mobile banking and shopping</a:t>
            </a:r>
          </a:p>
          <a:p>
            <a:pPr>
              <a:buFontTx/>
              <a:buChar char="•"/>
            </a:pPr>
            <a:r>
              <a:rPr lang="en-US"/>
              <a:t>• Social media services</a:t>
            </a:r>
          </a:p>
          <a:p>
            <a:pPr>
              <a:buFontTx/>
              <a:buChar char="•"/>
            </a:pPr>
            <a:r>
              <a:rPr lang="en-US"/>
              <a:t>• Streaming media services</a:t>
            </a:r>
          </a:p>
        </p:txBody>
      </p:sp>
    </p:spTree>
    <p:extLst>
      <p:ext uri="{BB962C8B-B14F-4D97-AF65-F5344CB8AC3E}">
        <p14:creationId xmlns:p14="http://schemas.microsoft.com/office/powerpoint/2010/main" val="163015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626D757D-492D-3921-039A-8EB53479EB16}"/>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Digital services offer a number of advantages over traditional services, including increased efficiency and cost savings, improved customer service and satisfaction, increased access to information and resources, and increased collaboration and communication.</a:t>
            </a:r>
          </a:p>
          <a:p>
            <a:pPr>
              <a:buFontTx/>
              <a:buChar char="•"/>
            </a:pPr>
            <a:r>
              <a:rPr lang="en-US"/>
              <a:t>However, digital services also have some disadvantages, including increased risk of cybercrime and data breaches, increased reliance on technology, increased potential for misuse and abuse, and increased potential for privacy violations.</a:t>
            </a:r>
          </a:p>
        </p:txBody>
      </p:sp>
    </p:spTree>
    <p:extLst>
      <p:ext uri="{BB962C8B-B14F-4D97-AF65-F5344CB8AC3E}">
        <p14:creationId xmlns:p14="http://schemas.microsoft.com/office/powerpoint/2010/main" val="170018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BA91-26C0-A41F-7A75-11D715E84F19}"/>
              </a:ext>
            </a:extLst>
          </p:cNvPr>
          <p:cNvSpPr>
            <a:spLocks noGrp="1"/>
          </p:cNvSpPr>
          <p:nvPr>
            <p:ph type="ctrTitle"/>
          </p:nvPr>
        </p:nvSpPr>
        <p:spPr/>
        <p:txBody>
          <a:bodyPr>
            <a:normAutofit fontScale="90000"/>
          </a:bodyPr>
          <a:lstStyle/>
          <a:p>
            <a:r>
              <a:rPr lang="en-US" dirty="0"/>
              <a:t>Creating a Static Website with HTML, CSS, and JavaScript</a:t>
            </a:r>
            <a:endParaRPr lang="en-GB" dirty="0"/>
          </a:p>
        </p:txBody>
      </p:sp>
    </p:spTree>
    <p:extLst>
      <p:ext uri="{BB962C8B-B14F-4D97-AF65-F5344CB8AC3E}">
        <p14:creationId xmlns:p14="http://schemas.microsoft.com/office/powerpoint/2010/main" val="73655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40D4-0AC5-D513-AA92-FE5C5C5AE936}"/>
              </a:ext>
            </a:extLst>
          </p:cNvPr>
          <p:cNvSpPr>
            <a:spLocks noGrp="1"/>
          </p:cNvSpPr>
          <p:nvPr>
            <p:ph type="title"/>
          </p:nvPr>
        </p:nvSpPr>
        <p:spPr/>
        <p:txBody>
          <a:bodyPr/>
          <a:lstStyle/>
          <a:p>
            <a:r>
              <a:rPr lang="en-GB"/>
              <a:t>What is HTML?</a:t>
            </a:r>
          </a:p>
        </p:txBody>
      </p:sp>
      <p:pic>
        <p:nvPicPr>
          <p:cNvPr id="5" name="Picture Placeholder 4">
            <a:extLst>
              <a:ext uri="{FF2B5EF4-FFF2-40B4-BE49-F238E27FC236}">
                <a16:creationId xmlns:a16="http://schemas.microsoft.com/office/drawing/2014/main" id="{EF5BD227-EDF9-1412-1B05-98852974BAA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E2FF799-3F2E-8BDD-9D73-E92E241891F0}"/>
              </a:ext>
            </a:extLst>
          </p:cNvPr>
          <p:cNvSpPr>
            <a:spLocks noGrp="1"/>
          </p:cNvSpPr>
          <p:nvPr>
            <p:ph type="body" sz="half" idx="2"/>
          </p:nvPr>
        </p:nvSpPr>
        <p:spPr/>
        <p:txBody>
          <a:bodyPr/>
          <a:lstStyle/>
          <a:p>
            <a:pPr>
              <a:buFontTx/>
              <a:buChar char="•"/>
            </a:pPr>
            <a:r>
              <a:rPr lang="en-US"/>
              <a:t>HTML stands for Hypertext Markup Language and is the foundation of a website.</a:t>
            </a:r>
          </a:p>
          <a:p>
            <a:pPr>
              <a:buFontTx/>
              <a:buChar char="•"/>
            </a:pPr>
            <a:r>
              <a:rPr lang="en-US"/>
              <a:t>It is used to structure the content of a website, such as text, images, and links.</a:t>
            </a:r>
          </a:p>
          <a:p>
            <a:pPr>
              <a:buFontTx/>
              <a:buChar char="•"/>
            </a:pPr>
            <a:r>
              <a:rPr lang="en-US"/>
              <a:t>HTML is written in tags, which are used to define the structure of a website.</a:t>
            </a:r>
            <a:endParaRPr lang="en-GB"/>
          </a:p>
        </p:txBody>
      </p:sp>
    </p:spTree>
    <p:extLst>
      <p:ext uri="{BB962C8B-B14F-4D97-AF65-F5344CB8AC3E}">
        <p14:creationId xmlns:p14="http://schemas.microsoft.com/office/powerpoint/2010/main" val="402602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2 – </a:t>
            </a:r>
            <a:r>
              <a:rPr lang="en-GB" dirty="0">
                <a:effectLst/>
                <a:latin typeface="Calibri" panose="020F0502020204030204" pitchFamily="34" charset="0"/>
                <a:ea typeface="Calibri" panose="020F0502020204030204" pitchFamily="34" charset="0"/>
                <a:cs typeface="Arial" panose="020B0604020202020204" pitchFamily="34" charset="0"/>
              </a:rPr>
              <a:t>Digital Processes and Services</a:t>
            </a:r>
            <a:endParaRPr lang="en-GB" dirty="0"/>
          </a:p>
          <a:p>
            <a:endParaRPr lang="en-GB" dirty="0"/>
          </a:p>
          <a:p>
            <a:r>
              <a:rPr lang="en-GB" dirty="0"/>
              <a:t>Week 6A</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5E97-FCFA-41F6-2BFF-6268F3B28DE3}"/>
              </a:ext>
            </a:extLst>
          </p:cNvPr>
          <p:cNvSpPr>
            <a:spLocks noGrp="1"/>
          </p:cNvSpPr>
          <p:nvPr>
            <p:ph type="title"/>
          </p:nvPr>
        </p:nvSpPr>
        <p:spPr/>
        <p:txBody>
          <a:bodyPr/>
          <a:lstStyle/>
          <a:p>
            <a:r>
              <a:rPr lang="en-GB"/>
              <a:t>What is CSS?</a:t>
            </a:r>
          </a:p>
        </p:txBody>
      </p:sp>
      <p:pic>
        <p:nvPicPr>
          <p:cNvPr id="5" name="Picture Placeholder 4">
            <a:extLst>
              <a:ext uri="{FF2B5EF4-FFF2-40B4-BE49-F238E27FC236}">
                <a16:creationId xmlns:a16="http://schemas.microsoft.com/office/drawing/2014/main" id="{9F2D4AF5-368B-F8E3-89DF-3CEA2791AF3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FDE8818-74C7-0EDB-1547-2397C52A3D40}"/>
              </a:ext>
            </a:extLst>
          </p:cNvPr>
          <p:cNvSpPr>
            <a:spLocks noGrp="1"/>
          </p:cNvSpPr>
          <p:nvPr>
            <p:ph type="body" sz="half" idx="2"/>
          </p:nvPr>
        </p:nvSpPr>
        <p:spPr/>
        <p:txBody>
          <a:bodyPr/>
          <a:lstStyle/>
          <a:p>
            <a:pPr>
              <a:buFontTx/>
              <a:buChar char="•"/>
            </a:pPr>
            <a:r>
              <a:rPr lang="en-US"/>
              <a:t>CSS stands for Cascading Style Sheets and is used to style the content of a website.</a:t>
            </a:r>
          </a:p>
          <a:p>
            <a:pPr>
              <a:buFontTx/>
              <a:buChar char="•"/>
            </a:pPr>
            <a:r>
              <a:rPr lang="en-US"/>
              <a:t>It is used to define the look and feel of a website, such as colors, fonts, and layout.</a:t>
            </a:r>
          </a:p>
          <a:p>
            <a:pPr>
              <a:buFontTx/>
              <a:buChar char="•"/>
            </a:pPr>
            <a:r>
              <a:rPr lang="en-US"/>
              <a:t>CSS is written in rules, which are used to define the styling of a website.</a:t>
            </a:r>
            <a:endParaRPr lang="en-GB"/>
          </a:p>
        </p:txBody>
      </p:sp>
    </p:spTree>
    <p:extLst>
      <p:ext uri="{BB962C8B-B14F-4D97-AF65-F5344CB8AC3E}">
        <p14:creationId xmlns:p14="http://schemas.microsoft.com/office/powerpoint/2010/main" val="27478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AEE7-49F9-ECEE-2070-BE239225102D}"/>
              </a:ext>
            </a:extLst>
          </p:cNvPr>
          <p:cNvSpPr>
            <a:spLocks noGrp="1"/>
          </p:cNvSpPr>
          <p:nvPr>
            <p:ph type="title"/>
          </p:nvPr>
        </p:nvSpPr>
        <p:spPr/>
        <p:txBody>
          <a:bodyPr/>
          <a:lstStyle/>
          <a:p>
            <a:r>
              <a:rPr lang="en-GB"/>
              <a:t>What is JavaScript?</a:t>
            </a:r>
          </a:p>
        </p:txBody>
      </p:sp>
      <p:pic>
        <p:nvPicPr>
          <p:cNvPr id="5" name="Picture Placeholder 4">
            <a:extLst>
              <a:ext uri="{FF2B5EF4-FFF2-40B4-BE49-F238E27FC236}">
                <a16:creationId xmlns:a16="http://schemas.microsoft.com/office/drawing/2014/main" id="{5ADE1478-420C-F975-E1F6-FC73F31029D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76CE0D45-0EF4-7AE4-5769-3164E6D9D3DF}"/>
              </a:ext>
            </a:extLst>
          </p:cNvPr>
          <p:cNvSpPr>
            <a:spLocks noGrp="1"/>
          </p:cNvSpPr>
          <p:nvPr>
            <p:ph type="body" sz="half" idx="2"/>
          </p:nvPr>
        </p:nvSpPr>
        <p:spPr/>
        <p:txBody>
          <a:bodyPr/>
          <a:lstStyle/>
          <a:p>
            <a:pPr>
              <a:buFontTx/>
              <a:buChar char="•"/>
            </a:pPr>
            <a:r>
              <a:rPr lang="en-US"/>
              <a:t>JavaScript is a programming language used to add interactivity to a website.</a:t>
            </a:r>
          </a:p>
          <a:p>
            <a:pPr>
              <a:buFontTx/>
              <a:buChar char="•"/>
            </a:pPr>
            <a:r>
              <a:rPr lang="en-US"/>
              <a:t>It is used to create dynamic content, such as animations, forms, and games.</a:t>
            </a:r>
          </a:p>
          <a:p>
            <a:pPr>
              <a:buFontTx/>
              <a:buChar char="•"/>
            </a:pPr>
            <a:r>
              <a:rPr lang="en-US"/>
              <a:t>JavaScript is written in code, which is used to define the interactivity of a website.</a:t>
            </a:r>
            <a:endParaRPr lang="en-GB"/>
          </a:p>
        </p:txBody>
      </p:sp>
    </p:spTree>
    <p:extLst>
      <p:ext uri="{BB962C8B-B14F-4D97-AF65-F5344CB8AC3E}">
        <p14:creationId xmlns:p14="http://schemas.microsoft.com/office/powerpoint/2010/main" val="198392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55B8-A71C-B0F8-42CF-06DF98E71900}"/>
              </a:ext>
            </a:extLst>
          </p:cNvPr>
          <p:cNvSpPr>
            <a:spLocks noGrp="1"/>
          </p:cNvSpPr>
          <p:nvPr>
            <p:ph type="title"/>
          </p:nvPr>
        </p:nvSpPr>
        <p:spPr/>
        <p:txBody>
          <a:bodyPr/>
          <a:lstStyle/>
          <a:p>
            <a:r>
              <a:rPr lang="en-GB"/>
              <a:t>Creating a Static Website</a:t>
            </a:r>
          </a:p>
        </p:txBody>
      </p:sp>
      <p:pic>
        <p:nvPicPr>
          <p:cNvPr id="5" name="Picture Placeholder 4">
            <a:extLst>
              <a:ext uri="{FF2B5EF4-FFF2-40B4-BE49-F238E27FC236}">
                <a16:creationId xmlns:a16="http://schemas.microsoft.com/office/drawing/2014/main" id="{BB515ED9-7CCA-936F-EEDC-51ABA3F67B4B}"/>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8093023A-C64E-34F3-9108-C5CC8CD78143}"/>
              </a:ext>
            </a:extLst>
          </p:cNvPr>
          <p:cNvSpPr>
            <a:spLocks noGrp="1"/>
          </p:cNvSpPr>
          <p:nvPr>
            <p:ph type="body" sz="half" idx="2"/>
          </p:nvPr>
        </p:nvSpPr>
        <p:spPr/>
        <p:txBody>
          <a:bodyPr/>
          <a:lstStyle/>
          <a:p>
            <a:pPr>
              <a:buFontTx/>
              <a:buChar char="•"/>
            </a:pPr>
            <a:r>
              <a:rPr lang="en-US"/>
              <a:t>A static website is a website that does not change or update its content.</a:t>
            </a:r>
          </a:p>
          <a:p>
            <a:pPr>
              <a:buFontTx/>
              <a:buChar char="•"/>
            </a:pPr>
            <a:r>
              <a:rPr lang="en-US"/>
              <a:t>It is created by combining HTML, CSS, and JavaScript to create a basic website.</a:t>
            </a:r>
          </a:p>
          <a:p>
            <a:pPr>
              <a:buFontTx/>
              <a:buChar char="•"/>
            </a:pPr>
            <a:r>
              <a:rPr lang="en-US"/>
              <a:t>The HTML is used to structure the content, the CSS is used to style the content, and the JavaScript is used to add interactivity to the website.</a:t>
            </a:r>
            <a:endParaRPr lang="en-GB"/>
          </a:p>
        </p:txBody>
      </p:sp>
    </p:spTree>
    <p:extLst>
      <p:ext uri="{BB962C8B-B14F-4D97-AF65-F5344CB8AC3E}">
        <p14:creationId xmlns:p14="http://schemas.microsoft.com/office/powerpoint/2010/main" val="2768461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3699-8A94-FC4F-4E15-81A4BF542424}"/>
              </a:ext>
            </a:extLst>
          </p:cNvPr>
          <p:cNvSpPr>
            <a:spLocks noGrp="1"/>
          </p:cNvSpPr>
          <p:nvPr>
            <p:ph type="title"/>
          </p:nvPr>
        </p:nvSpPr>
        <p:spPr/>
        <p:txBody>
          <a:bodyPr/>
          <a:lstStyle/>
          <a:p>
            <a:r>
              <a:rPr lang="en-GB"/>
              <a:t>Creating a Basic Website</a:t>
            </a:r>
          </a:p>
        </p:txBody>
      </p:sp>
      <p:pic>
        <p:nvPicPr>
          <p:cNvPr id="5" name="Picture Placeholder 4">
            <a:extLst>
              <a:ext uri="{FF2B5EF4-FFF2-40B4-BE49-F238E27FC236}">
                <a16:creationId xmlns:a16="http://schemas.microsoft.com/office/drawing/2014/main" id="{7C00BC7A-02FF-6F39-80A0-780D904B7FC0}"/>
              </a:ext>
            </a:extLst>
          </p:cNvPr>
          <p:cNvPicPr>
            <a:picLocks noGrp="1" noChangeAspect="1"/>
          </p:cNvPicPr>
          <p:nvPr>
            <p:ph type="pic" idx="1"/>
          </p:nvPr>
        </p:nvPicPr>
        <p:blipFill>
          <a:blip r:embed="rId2"/>
          <a:srcRect l="16250" r="16250"/>
          <a:stretch>
            <a:fillRect/>
          </a:stretch>
        </p:blipFill>
        <p:spPr/>
      </p:pic>
      <p:sp>
        <p:nvSpPr>
          <p:cNvPr id="4" name="Text Placeholder 3">
            <a:extLst>
              <a:ext uri="{FF2B5EF4-FFF2-40B4-BE49-F238E27FC236}">
                <a16:creationId xmlns:a16="http://schemas.microsoft.com/office/drawing/2014/main" id="{42A41C2F-1C0D-D269-D866-D38E5EEF320E}"/>
              </a:ext>
            </a:extLst>
          </p:cNvPr>
          <p:cNvSpPr>
            <a:spLocks noGrp="1"/>
          </p:cNvSpPr>
          <p:nvPr>
            <p:ph type="body" sz="half" idx="2"/>
          </p:nvPr>
        </p:nvSpPr>
        <p:spPr/>
        <p:txBody>
          <a:bodyPr/>
          <a:lstStyle/>
          <a:p>
            <a:pPr>
              <a:buFontTx/>
              <a:buChar char="•"/>
            </a:pPr>
            <a:r>
              <a:rPr lang="en-US"/>
              <a:t>Creating a basic website is a great way to learn the basics of web development.</a:t>
            </a:r>
          </a:p>
          <a:p>
            <a:pPr>
              <a:buFontTx/>
              <a:buChar char="•"/>
            </a:pPr>
            <a:r>
              <a:rPr lang="en-US"/>
              <a:t>By combining HTML, CSS, and JavaScript, you can create a simple website with basic functionality.</a:t>
            </a:r>
          </a:p>
          <a:p>
            <a:pPr>
              <a:buFontTx/>
              <a:buChar char="•"/>
            </a:pPr>
            <a:r>
              <a:rPr lang="en-US"/>
              <a:t>This is a great way to learn the fundamentals of web development and get started with creating websites.</a:t>
            </a:r>
            <a:endParaRPr lang="en-GB"/>
          </a:p>
        </p:txBody>
      </p:sp>
    </p:spTree>
    <p:extLst>
      <p:ext uri="{BB962C8B-B14F-4D97-AF65-F5344CB8AC3E}">
        <p14:creationId xmlns:p14="http://schemas.microsoft.com/office/powerpoint/2010/main" val="156250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A1D1-7383-A4FF-18F2-8CD4B15F1026}"/>
              </a:ext>
            </a:extLst>
          </p:cNvPr>
          <p:cNvSpPr>
            <a:spLocks noGrp="1"/>
          </p:cNvSpPr>
          <p:nvPr>
            <p:ph type="title"/>
          </p:nvPr>
        </p:nvSpPr>
        <p:spPr/>
        <p:txBody>
          <a:bodyPr/>
          <a:lstStyle/>
          <a:p>
            <a:r>
              <a:rPr lang="en-US"/>
              <a:t>Learning HTML, CSS, and JavaScript</a:t>
            </a:r>
            <a:endParaRPr lang="en-GB"/>
          </a:p>
        </p:txBody>
      </p:sp>
      <p:pic>
        <p:nvPicPr>
          <p:cNvPr id="5" name="Picture Placeholder 4">
            <a:extLst>
              <a:ext uri="{FF2B5EF4-FFF2-40B4-BE49-F238E27FC236}">
                <a16:creationId xmlns:a16="http://schemas.microsoft.com/office/drawing/2014/main" id="{B7D3B090-D0CD-D4F3-FEFA-CA36176881C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E768A9C-5B75-F6FC-8194-F7BED57FA2E5}"/>
              </a:ext>
            </a:extLst>
          </p:cNvPr>
          <p:cNvSpPr>
            <a:spLocks noGrp="1"/>
          </p:cNvSpPr>
          <p:nvPr>
            <p:ph type="body" sz="half" idx="2"/>
          </p:nvPr>
        </p:nvSpPr>
        <p:spPr/>
        <p:txBody>
          <a:bodyPr/>
          <a:lstStyle/>
          <a:p>
            <a:pPr>
              <a:buFontTx/>
              <a:buChar char="•"/>
            </a:pPr>
            <a:r>
              <a:rPr lang="en-US"/>
              <a:t>Learning HTML, CSS, and JavaScript is the first step to becoming a web developer.</a:t>
            </a:r>
          </a:p>
          <a:p>
            <a:pPr>
              <a:buFontTx/>
              <a:buChar char="•"/>
            </a:pPr>
            <a:r>
              <a:rPr lang="en-US"/>
              <a:t>These three languages are the foundation of web development and are essential for creating websites.</a:t>
            </a:r>
          </a:p>
          <a:p>
            <a:pPr>
              <a:buFontTx/>
              <a:buChar char="•"/>
            </a:pPr>
            <a:r>
              <a:rPr lang="en-US"/>
              <a:t>By learning these languages, you can create a basic website and start your journey as a web developer.</a:t>
            </a:r>
            <a:endParaRPr lang="en-GB"/>
          </a:p>
        </p:txBody>
      </p:sp>
    </p:spTree>
    <p:extLst>
      <p:ext uri="{BB962C8B-B14F-4D97-AF65-F5344CB8AC3E}">
        <p14:creationId xmlns:p14="http://schemas.microsoft.com/office/powerpoint/2010/main" val="523698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3C40-63A6-DB40-4457-3BA8EAD7B194}"/>
              </a:ext>
            </a:extLst>
          </p:cNvPr>
          <p:cNvSpPr>
            <a:spLocks noGrp="1"/>
          </p:cNvSpPr>
          <p:nvPr>
            <p:ph type="title"/>
          </p:nvPr>
        </p:nvSpPr>
        <p:spPr/>
        <p:txBody>
          <a:bodyPr/>
          <a:lstStyle/>
          <a:p>
            <a:r>
              <a:rPr lang="en-GB"/>
              <a:t>Creating a Static Website</a:t>
            </a:r>
          </a:p>
        </p:txBody>
      </p:sp>
      <p:pic>
        <p:nvPicPr>
          <p:cNvPr id="5" name="Picture Placeholder 4">
            <a:extLst>
              <a:ext uri="{FF2B5EF4-FFF2-40B4-BE49-F238E27FC236}">
                <a16:creationId xmlns:a16="http://schemas.microsoft.com/office/drawing/2014/main" id="{34AADB66-C879-8BF6-1026-CCD3284B35A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EBF0BDB1-79A7-E955-01E8-D1F85FEAF351}"/>
              </a:ext>
            </a:extLst>
          </p:cNvPr>
          <p:cNvSpPr>
            <a:spLocks noGrp="1"/>
          </p:cNvSpPr>
          <p:nvPr>
            <p:ph type="body" sz="half" idx="2"/>
          </p:nvPr>
        </p:nvSpPr>
        <p:spPr/>
        <p:txBody>
          <a:bodyPr/>
          <a:lstStyle/>
          <a:p>
            <a:pPr>
              <a:buFontTx/>
              <a:buChar char="•"/>
            </a:pPr>
            <a:r>
              <a:rPr lang="en-US"/>
              <a:t>Creating a static website is a great way to learn the basics of web development.</a:t>
            </a:r>
          </a:p>
          <a:p>
            <a:pPr>
              <a:buFontTx/>
              <a:buChar char="•"/>
            </a:pPr>
            <a:r>
              <a:rPr lang="en-US"/>
              <a:t>By combining HTML, CSS, and JavaScript, you can create a basic website with basic functionality.</a:t>
            </a:r>
          </a:p>
          <a:p>
            <a:pPr>
              <a:buFontTx/>
              <a:buChar char="•"/>
            </a:pPr>
            <a:r>
              <a:rPr lang="en-US"/>
              <a:t>This is a great way to learn the fundamentals of web development and get started with creating websites.</a:t>
            </a:r>
            <a:endParaRPr lang="en-GB"/>
          </a:p>
        </p:txBody>
      </p:sp>
    </p:spTree>
    <p:extLst>
      <p:ext uri="{BB962C8B-B14F-4D97-AF65-F5344CB8AC3E}">
        <p14:creationId xmlns:p14="http://schemas.microsoft.com/office/powerpoint/2010/main" val="1949614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322C-388C-1AC7-7C00-2175DC3983A8}"/>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871D0F4F-E1B6-2476-F088-105571CC8AA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DD70530-1EC0-554D-EAAD-407D37816573}"/>
              </a:ext>
            </a:extLst>
          </p:cNvPr>
          <p:cNvSpPr>
            <a:spLocks noGrp="1"/>
          </p:cNvSpPr>
          <p:nvPr>
            <p:ph type="body" sz="half" idx="2"/>
          </p:nvPr>
        </p:nvSpPr>
        <p:spPr/>
        <p:txBody>
          <a:bodyPr/>
          <a:lstStyle/>
          <a:p>
            <a:pPr>
              <a:buFontTx/>
              <a:buChar char="•"/>
            </a:pPr>
            <a:r>
              <a:rPr lang="en-US"/>
              <a:t>Creating a static website is a great way to learn the basics of web development.</a:t>
            </a:r>
          </a:p>
          <a:p>
            <a:pPr>
              <a:buFontTx/>
              <a:buChar char="•"/>
            </a:pPr>
            <a:r>
              <a:rPr lang="en-US"/>
              <a:t>By combining HTML, CSS, and JavaScript, you can create a basic website with basic functionality.</a:t>
            </a:r>
          </a:p>
          <a:p>
            <a:pPr>
              <a:buFontTx/>
              <a:buChar char="•"/>
            </a:pPr>
            <a:r>
              <a:rPr lang="en-US"/>
              <a:t>This is a great way to learn the fundamentals of web development and get started with creating websites.</a:t>
            </a:r>
            <a:endParaRPr lang="en-GB"/>
          </a:p>
        </p:txBody>
      </p:sp>
    </p:spTree>
    <p:extLst>
      <p:ext uri="{BB962C8B-B14F-4D97-AF65-F5344CB8AC3E}">
        <p14:creationId xmlns:p14="http://schemas.microsoft.com/office/powerpoint/2010/main" val="3396305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99D3-07AF-276E-4A50-168A7469AA2A}"/>
              </a:ext>
            </a:extLst>
          </p:cNvPr>
          <p:cNvSpPr>
            <a:spLocks noGrp="1"/>
          </p:cNvSpPr>
          <p:nvPr>
            <p:ph type="ctrTitle"/>
          </p:nvPr>
        </p:nvSpPr>
        <p:spPr/>
        <p:txBody>
          <a:bodyPr>
            <a:normAutofit/>
          </a:bodyPr>
          <a:lstStyle/>
          <a:p>
            <a:r>
              <a:rPr lang="en-US" dirty="0"/>
              <a:t>User-Responsive Elements</a:t>
            </a:r>
            <a:endParaRPr lang="en-GB" dirty="0"/>
          </a:p>
        </p:txBody>
      </p:sp>
    </p:spTree>
    <p:extLst>
      <p:ext uri="{BB962C8B-B14F-4D97-AF65-F5344CB8AC3E}">
        <p14:creationId xmlns:p14="http://schemas.microsoft.com/office/powerpoint/2010/main" val="2143632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34B2-687F-F7AE-C2A1-81DD6EAC7866}"/>
              </a:ext>
            </a:extLst>
          </p:cNvPr>
          <p:cNvSpPr>
            <a:spLocks noGrp="1"/>
          </p:cNvSpPr>
          <p:nvPr>
            <p:ph type="title"/>
          </p:nvPr>
        </p:nvSpPr>
        <p:spPr/>
        <p:txBody>
          <a:bodyPr/>
          <a:lstStyle/>
          <a:p>
            <a:r>
              <a:rPr lang="en-GB"/>
              <a:t>What is User-Responsive Content?</a:t>
            </a:r>
          </a:p>
        </p:txBody>
      </p:sp>
      <p:pic>
        <p:nvPicPr>
          <p:cNvPr id="5" name="Picture Placeholder 4">
            <a:extLst>
              <a:ext uri="{FF2B5EF4-FFF2-40B4-BE49-F238E27FC236}">
                <a16:creationId xmlns:a16="http://schemas.microsoft.com/office/drawing/2014/main" id="{1B808F56-1A9F-C2CA-066E-93BBE820045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8DC162E2-2443-C457-AA89-392DF5D900C7}"/>
              </a:ext>
            </a:extLst>
          </p:cNvPr>
          <p:cNvSpPr>
            <a:spLocks noGrp="1"/>
          </p:cNvSpPr>
          <p:nvPr>
            <p:ph type="body" sz="half" idx="2"/>
          </p:nvPr>
        </p:nvSpPr>
        <p:spPr/>
        <p:txBody>
          <a:bodyPr/>
          <a:lstStyle/>
          <a:p>
            <a:pPr>
              <a:buFontTx/>
              <a:buChar char="•"/>
            </a:pPr>
            <a:r>
              <a:rPr lang="en-US"/>
              <a:t>User-responsive content is content that is tailored to the user's needs and preferences.</a:t>
            </a:r>
          </a:p>
          <a:p>
            <a:pPr>
              <a:buFontTx/>
              <a:buChar char="•"/>
            </a:pPr>
            <a:r>
              <a:rPr lang="en-US"/>
              <a:t>It is designed to be accessible to all users, regardless of their language, location, or device.</a:t>
            </a:r>
            <a:endParaRPr lang="en-GB"/>
          </a:p>
        </p:txBody>
      </p:sp>
    </p:spTree>
    <p:extLst>
      <p:ext uri="{BB962C8B-B14F-4D97-AF65-F5344CB8AC3E}">
        <p14:creationId xmlns:p14="http://schemas.microsoft.com/office/powerpoint/2010/main" val="3905196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0DC0-0521-3EDE-6265-49F0888BB027}"/>
              </a:ext>
            </a:extLst>
          </p:cNvPr>
          <p:cNvSpPr>
            <a:spLocks noGrp="1"/>
          </p:cNvSpPr>
          <p:nvPr>
            <p:ph type="title"/>
          </p:nvPr>
        </p:nvSpPr>
        <p:spPr/>
        <p:txBody>
          <a:bodyPr/>
          <a:lstStyle/>
          <a:p>
            <a:r>
              <a:rPr lang="en-GB"/>
              <a:t>Why is User-Responsive Content Important?</a:t>
            </a:r>
          </a:p>
        </p:txBody>
      </p:sp>
      <p:pic>
        <p:nvPicPr>
          <p:cNvPr id="5" name="Picture Placeholder 4">
            <a:extLst>
              <a:ext uri="{FF2B5EF4-FFF2-40B4-BE49-F238E27FC236}">
                <a16:creationId xmlns:a16="http://schemas.microsoft.com/office/drawing/2014/main" id="{130CAECC-3BA8-6017-7F7F-2C55DE669516}"/>
              </a:ext>
            </a:extLst>
          </p:cNvPr>
          <p:cNvPicPr>
            <a:picLocks noGrp="1" noChangeAspect="1"/>
          </p:cNvPicPr>
          <p:nvPr>
            <p:ph type="pic" idx="1"/>
          </p:nvPr>
        </p:nvPicPr>
        <p:blipFill>
          <a:blip r:embed="rId2"/>
          <a:srcRect l="8504" r="8504"/>
          <a:stretch>
            <a:fillRect/>
          </a:stretch>
        </p:blipFill>
        <p:spPr/>
      </p:pic>
      <p:sp>
        <p:nvSpPr>
          <p:cNvPr id="4" name="Text Placeholder 3">
            <a:extLst>
              <a:ext uri="{FF2B5EF4-FFF2-40B4-BE49-F238E27FC236}">
                <a16:creationId xmlns:a16="http://schemas.microsoft.com/office/drawing/2014/main" id="{FC8DE8AB-C510-CF83-D358-7A4F8FC5228F}"/>
              </a:ext>
            </a:extLst>
          </p:cNvPr>
          <p:cNvSpPr>
            <a:spLocks noGrp="1"/>
          </p:cNvSpPr>
          <p:nvPr>
            <p:ph type="body" sz="half" idx="2"/>
          </p:nvPr>
        </p:nvSpPr>
        <p:spPr/>
        <p:txBody>
          <a:bodyPr/>
          <a:lstStyle/>
          <a:p>
            <a:pPr>
              <a:buFontTx/>
              <a:buChar char="•"/>
            </a:pPr>
            <a:r>
              <a:rPr lang="en-US"/>
              <a:t>User-responsive content is important because it ensures that all users can access and understand the content.</a:t>
            </a:r>
          </a:p>
          <a:p>
            <a:pPr>
              <a:buFontTx/>
              <a:buChar char="•"/>
            </a:pPr>
            <a:r>
              <a:rPr lang="en-US"/>
              <a:t>It also helps to create a more inclusive and diverse online experience for all users.</a:t>
            </a:r>
            <a:endParaRPr lang="en-GB"/>
          </a:p>
        </p:txBody>
      </p:sp>
    </p:spTree>
    <p:extLst>
      <p:ext uri="{BB962C8B-B14F-4D97-AF65-F5344CB8AC3E}">
        <p14:creationId xmlns:p14="http://schemas.microsoft.com/office/powerpoint/2010/main" val="380793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Fundamentals of Digital Services and Their Features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Master Basic HTML, CSS, and JavaScript to Create a Static Website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Implement User-responsive Elements</a:t>
            </a:r>
          </a:p>
          <a:p>
            <a:pPr>
              <a:lnSpc>
                <a:spcPct val="107000"/>
              </a:lnSpc>
              <a:spcAft>
                <a:spcPts val="800"/>
              </a:spcAft>
            </a:pPr>
            <a:r>
              <a:rPr lang="en-GB" sz="1800" dirty="0">
                <a:latin typeface="Calibri" panose="020F0502020204030204" pitchFamily="34" charset="0"/>
                <a:cs typeface="Calibri" panose="020F0502020204030204" pitchFamily="34" charset="0"/>
              </a:rPr>
              <a:t>Describe the purpose of HTML and tags when designing a website</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DC7-D019-3520-FFD7-58B8E8E25773}"/>
              </a:ext>
            </a:extLst>
          </p:cNvPr>
          <p:cNvSpPr>
            <a:spLocks noGrp="1"/>
          </p:cNvSpPr>
          <p:nvPr>
            <p:ph type="title"/>
          </p:nvPr>
        </p:nvSpPr>
        <p:spPr/>
        <p:txBody>
          <a:bodyPr/>
          <a:lstStyle/>
          <a:p>
            <a:r>
              <a:rPr lang="en-US"/>
              <a:t>Implementing User-Responsive Elements in British English</a:t>
            </a:r>
            <a:endParaRPr lang="en-GB"/>
          </a:p>
        </p:txBody>
      </p:sp>
      <p:pic>
        <p:nvPicPr>
          <p:cNvPr id="5" name="Picture Placeholder 4">
            <a:extLst>
              <a:ext uri="{FF2B5EF4-FFF2-40B4-BE49-F238E27FC236}">
                <a16:creationId xmlns:a16="http://schemas.microsoft.com/office/drawing/2014/main" id="{9D922A4F-2F7C-84D6-22D8-EC535DF7AB6D}"/>
              </a:ext>
            </a:extLst>
          </p:cNvPr>
          <p:cNvPicPr>
            <a:picLocks noGrp="1" noChangeAspect="1"/>
          </p:cNvPicPr>
          <p:nvPr>
            <p:ph type="pic" idx="1"/>
          </p:nvPr>
        </p:nvPicPr>
        <p:blipFill>
          <a:blip r:embed="rId2"/>
          <a:srcRect l="5213" r="5213"/>
          <a:stretch>
            <a:fillRect/>
          </a:stretch>
        </p:blipFill>
        <p:spPr/>
      </p:pic>
      <p:sp>
        <p:nvSpPr>
          <p:cNvPr id="4" name="Text Placeholder 3">
            <a:extLst>
              <a:ext uri="{FF2B5EF4-FFF2-40B4-BE49-F238E27FC236}">
                <a16:creationId xmlns:a16="http://schemas.microsoft.com/office/drawing/2014/main" id="{2B516B77-3E7D-FF4F-92F4-380906BE83CC}"/>
              </a:ext>
            </a:extLst>
          </p:cNvPr>
          <p:cNvSpPr>
            <a:spLocks noGrp="1"/>
          </p:cNvSpPr>
          <p:nvPr>
            <p:ph type="body" sz="half" idx="2"/>
          </p:nvPr>
        </p:nvSpPr>
        <p:spPr/>
        <p:txBody>
          <a:bodyPr/>
          <a:lstStyle/>
          <a:p>
            <a:pPr>
              <a:buFontTx/>
              <a:buChar char="•"/>
            </a:pPr>
            <a:r>
              <a:rPr lang="en-US"/>
              <a:t>When implementing user-responsive elements in British English, it is important to consider the language, spelling, and grammar used.</a:t>
            </a:r>
          </a:p>
          <a:p>
            <a:pPr>
              <a:buFontTx/>
              <a:buChar char="•"/>
            </a:pPr>
            <a:r>
              <a:rPr lang="en-US"/>
              <a:t>It is also important to consider the cultural context of the content, as well as the regional dialects and accents used in the UK.</a:t>
            </a:r>
            <a:endParaRPr lang="en-GB"/>
          </a:p>
        </p:txBody>
      </p:sp>
    </p:spTree>
    <p:extLst>
      <p:ext uri="{BB962C8B-B14F-4D97-AF65-F5344CB8AC3E}">
        <p14:creationId xmlns:p14="http://schemas.microsoft.com/office/powerpoint/2010/main" val="93289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116E-DEB9-DCE1-29D4-B2C4B1595CAF}"/>
              </a:ext>
            </a:extLst>
          </p:cNvPr>
          <p:cNvSpPr>
            <a:spLocks noGrp="1"/>
          </p:cNvSpPr>
          <p:nvPr>
            <p:ph type="title"/>
          </p:nvPr>
        </p:nvSpPr>
        <p:spPr/>
        <p:txBody>
          <a:bodyPr/>
          <a:lstStyle/>
          <a:p>
            <a:r>
              <a:rPr lang="en-GB"/>
              <a:t>Spelling and Grammar</a:t>
            </a:r>
          </a:p>
        </p:txBody>
      </p:sp>
      <p:pic>
        <p:nvPicPr>
          <p:cNvPr id="5" name="Picture Placeholder 4">
            <a:extLst>
              <a:ext uri="{FF2B5EF4-FFF2-40B4-BE49-F238E27FC236}">
                <a16:creationId xmlns:a16="http://schemas.microsoft.com/office/drawing/2014/main" id="{EF31DD53-216A-54DC-EEEE-5A06AC069FE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7FDD7B26-43E6-79EE-4887-DC282829C929}"/>
              </a:ext>
            </a:extLst>
          </p:cNvPr>
          <p:cNvSpPr>
            <a:spLocks noGrp="1"/>
          </p:cNvSpPr>
          <p:nvPr>
            <p:ph type="body" sz="half" idx="2"/>
          </p:nvPr>
        </p:nvSpPr>
        <p:spPr/>
        <p:txBody>
          <a:bodyPr/>
          <a:lstStyle/>
          <a:p>
            <a:pPr>
              <a:buFontTx/>
              <a:buChar char="•"/>
            </a:pPr>
            <a:r>
              <a:rPr lang="en-US"/>
              <a:t>When creating user-responsive content in British English, it is important to ensure that the spelling and grammar are accurate.</a:t>
            </a:r>
          </a:p>
          <a:p>
            <a:pPr>
              <a:buFontTx/>
              <a:buChar char="•"/>
            </a:pPr>
            <a:r>
              <a:rPr lang="en-US"/>
              <a:t>This includes using British English spellings, such as 'colour' instead of 'color', and using British English grammar, such as 'have got' instead of 'have'.</a:t>
            </a:r>
            <a:endParaRPr lang="en-GB"/>
          </a:p>
        </p:txBody>
      </p:sp>
    </p:spTree>
    <p:extLst>
      <p:ext uri="{BB962C8B-B14F-4D97-AF65-F5344CB8AC3E}">
        <p14:creationId xmlns:p14="http://schemas.microsoft.com/office/powerpoint/2010/main" val="42890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F30B-4315-A759-64E7-C95013788B61}"/>
              </a:ext>
            </a:extLst>
          </p:cNvPr>
          <p:cNvSpPr>
            <a:spLocks noGrp="1"/>
          </p:cNvSpPr>
          <p:nvPr>
            <p:ph type="title"/>
          </p:nvPr>
        </p:nvSpPr>
        <p:spPr/>
        <p:txBody>
          <a:bodyPr/>
          <a:lstStyle/>
          <a:p>
            <a:r>
              <a:rPr lang="en-GB"/>
              <a:t>Cultural Context</a:t>
            </a:r>
          </a:p>
        </p:txBody>
      </p:sp>
      <p:pic>
        <p:nvPicPr>
          <p:cNvPr id="5" name="Picture Placeholder 4">
            <a:extLst>
              <a:ext uri="{FF2B5EF4-FFF2-40B4-BE49-F238E27FC236}">
                <a16:creationId xmlns:a16="http://schemas.microsoft.com/office/drawing/2014/main" id="{4870DDB3-F9EC-6B70-FBF4-E6528460CB8A}"/>
              </a:ext>
            </a:extLst>
          </p:cNvPr>
          <p:cNvPicPr>
            <a:picLocks noGrp="1" noChangeAspect="1"/>
          </p:cNvPicPr>
          <p:nvPr>
            <p:ph type="pic" idx="1"/>
          </p:nvPr>
        </p:nvPicPr>
        <p:blipFill>
          <a:blip r:embed="rId2"/>
          <a:srcRect l="9514" r="9514"/>
          <a:stretch>
            <a:fillRect/>
          </a:stretch>
        </p:blipFill>
        <p:spPr/>
      </p:pic>
      <p:sp>
        <p:nvSpPr>
          <p:cNvPr id="4" name="Text Placeholder 3">
            <a:extLst>
              <a:ext uri="{FF2B5EF4-FFF2-40B4-BE49-F238E27FC236}">
                <a16:creationId xmlns:a16="http://schemas.microsoft.com/office/drawing/2014/main" id="{43DF3EF9-1D7C-DE35-0201-5B9854080C65}"/>
              </a:ext>
            </a:extLst>
          </p:cNvPr>
          <p:cNvSpPr>
            <a:spLocks noGrp="1"/>
          </p:cNvSpPr>
          <p:nvPr>
            <p:ph type="body" sz="half" idx="2"/>
          </p:nvPr>
        </p:nvSpPr>
        <p:spPr/>
        <p:txBody>
          <a:bodyPr/>
          <a:lstStyle/>
          <a:p>
            <a:pPr>
              <a:buFontTx/>
              <a:buChar char="•"/>
            </a:pPr>
            <a:r>
              <a:rPr lang="en-US"/>
              <a:t>When creating user-responsive content in British English, it is important to consider the cultural context of the content.</a:t>
            </a:r>
          </a:p>
          <a:p>
            <a:pPr>
              <a:buFontTx/>
              <a:buChar char="•"/>
            </a:pPr>
            <a:r>
              <a:rPr lang="en-US"/>
              <a:t>This includes understanding the cultural norms and values of the UK, as well as the regional dialects and accents used in the UK.</a:t>
            </a:r>
            <a:endParaRPr lang="en-GB"/>
          </a:p>
        </p:txBody>
      </p:sp>
    </p:spTree>
    <p:extLst>
      <p:ext uri="{BB962C8B-B14F-4D97-AF65-F5344CB8AC3E}">
        <p14:creationId xmlns:p14="http://schemas.microsoft.com/office/powerpoint/2010/main" val="1349381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59C1-F252-DBA6-2A11-28FA019CC91C}"/>
              </a:ext>
            </a:extLst>
          </p:cNvPr>
          <p:cNvSpPr>
            <a:spLocks noGrp="1"/>
          </p:cNvSpPr>
          <p:nvPr>
            <p:ph type="title"/>
          </p:nvPr>
        </p:nvSpPr>
        <p:spPr/>
        <p:txBody>
          <a:bodyPr/>
          <a:lstStyle/>
          <a:p>
            <a:r>
              <a:rPr lang="en-GB" dirty="0"/>
              <a:t>Localisation</a:t>
            </a:r>
          </a:p>
        </p:txBody>
      </p:sp>
      <p:pic>
        <p:nvPicPr>
          <p:cNvPr id="5" name="Picture Placeholder 4">
            <a:extLst>
              <a:ext uri="{FF2B5EF4-FFF2-40B4-BE49-F238E27FC236}">
                <a16:creationId xmlns:a16="http://schemas.microsoft.com/office/drawing/2014/main" id="{F8310E88-FF31-3CC0-60B7-AC3982CFF6E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0567965-9D18-90EA-6C10-A13E730932E2}"/>
              </a:ext>
            </a:extLst>
          </p:cNvPr>
          <p:cNvSpPr>
            <a:spLocks noGrp="1"/>
          </p:cNvSpPr>
          <p:nvPr>
            <p:ph type="body" sz="half" idx="2"/>
          </p:nvPr>
        </p:nvSpPr>
        <p:spPr/>
        <p:txBody>
          <a:bodyPr/>
          <a:lstStyle/>
          <a:p>
            <a:pPr>
              <a:buFontTx/>
              <a:buChar char="•"/>
            </a:pPr>
            <a:r>
              <a:rPr lang="en-US"/>
              <a:t>When creating user-responsive content in British English, it is important to consider localization.</a:t>
            </a:r>
          </a:p>
          <a:p>
            <a:pPr>
              <a:buFontTx/>
              <a:buChar char="•"/>
            </a:pPr>
            <a:r>
              <a:rPr lang="en-US"/>
              <a:t>This includes adapting the content to different regions, such as Scotland, Wales, and Northern Ireland, as well as adapting the content to different dialects and accents.</a:t>
            </a:r>
            <a:endParaRPr lang="en-GB"/>
          </a:p>
        </p:txBody>
      </p:sp>
    </p:spTree>
    <p:extLst>
      <p:ext uri="{BB962C8B-B14F-4D97-AF65-F5344CB8AC3E}">
        <p14:creationId xmlns:p14="http://schemas.microsoft.com/office/powerpoint/2010/main" val="2175606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06E2-BD97-1A89-2045-E9545E2377D9}"/>
              </a:ext>
            </a:extLst>
          </p:cNvPr>
          <p:cNvSpPr>
            <a:spLocks noGrp="1"/>
          </p:cNvSpPr>
          <p:nvPr>
            <p:ph type="title"/>
          </p:nvPr>
        </p:nvSpPr>
        <p:spPr/>
        <p:txBody>
          <a:bodyPr/>
          <a:lstStyle/>
          <a:p>
            <a:r>
              <a:rPr lang="en-GB"/>
              <a:t>Testing and Evaluation</a:t>
            </a:r>
          </a:p>
        </p:txBody>
      </p:sp>
      <p:pic>
        <p:nvPicPr>
          <p:cNvPr id="5" name="Picture Placeholder 4">
            <a:extLst>
              <a:ext uri="{FF2B5EF4-FFF2-40B4-BE49-F238E27FC236}">
                <a16:creationId xmlns:a16="http://schemas.microsoft.com/office/drawing/2014/main" id="{7DD18713-3AE2-F451-DAF0-7A6F1CE543E9}"/>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E14E5255-14BF-DC78-A01E-AE204B40CB91}"/>
              </a:ext>
            </a:extLst>
          </p:cNvPr>
          <p:cNvSpPr>
            <a:spLocks noGrp="1"/>
          </p:cNvSpPr>
          <p:nvPr>
            <p:ph type="body" sz="half" idx="2"/>
          </p:nvPr>
        </p:nvSpPr>
        <p:spPr/>
        <p:txBody>
          <a:bodyPr/>
          <a:lstStyle/>
          <a:p>
            <a:pPr>
              <a:buFontTx/>
              <a:buChar char="•"/>
            </a:pPr>
            <a:r>
              <a:rPr lang="en-US"/>
              <a:t>When creating user-responsive content in British English, it is important to test and evaluate the content.</a:t>
            </a:r>
          </a:p>
          <a:p>
            <a:pPr>
              <a:buFontTx/>
              <a:buChar char="•"/>
            </a:pPr>
            <a:r>
              <a:rPr lang="en-US"/>
              <a:t>This includes testing the content with users from different regions and dialects, as well as evaluating the content to ensure it is accessible to all users.</a:t>
            </a:r>
            <a:endParaRPr lang="en-GB"/>
          </a:p>
        </p:txBody>
      </p:sp>
    </p:spTree>
    <p:extLst>
      <p:ext uri="{BB962C8B-B14F-4D97-AF65-F5344CB8AC3E}">
        <p14:creationId xmlns:p14="http://schemas.microsoft.com/office/powerpoint/2010/main" val="2927201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buNone/>
            </a:pPr>
            <a:r>
              <a:rPr lang="en-GB"/>
              <a:t>HTML is a </a:t>
            </a:r>
            <a:r>
              <a:rPr lang="en-GB" b="1"/>
              <a:t>markup language</a:t>
            </a:r>
            <a:r>
              <a:rPr lang="en-GB"/>
              <a:t> as it defines structure. </a:t>
            </a:r>
            <a:endParaRPr/>
          </a:p>
          <a:p>
            <a:pPr marL="0" indent="0">
              <a:lnSpc>
                <a:spcPct val="115000"/>
              </a:lnSpc>
              <a:spcBef>
                <a:spcPts val="2133"/>
              </a:spcBef>
              <a:buNone/>
            </a:pPr>
            <a:r>
              <a:rPr lang="en-GB"/>
              <a:t>HTML is not a programming language as it does not have features such as iteration (loops/repetition such as </a:t>
            </a:r>
            <a:r>
              <a:rPr lang="en-GB">
                <a:latin typeface="Roboto Mono"/>
                <a:ea typeface="Roboto Mono"/>
                <a:cs typeface="Roboto Mono"/>
                <a:sym typeface="Roboto Mono"/>
              </a:rPr>
              <a:t>for</a:t>
            </a:r>
            <a:r>
              <a:rPr lang="en-GB"/>
              <a:t> and </a:t>
            </a:r>
            <a:r>
              <a:rPr lang="en-GB">
                <a:latin typeface="Roboto Mono"/>
                <a:ea typeface="Roboto Mono"/>
                <a:cs typeface="Roboto Mono"/>
                <a:sym typeface="Roboto Mono"/>
              </a:rPr>
              <a:t>while</a:t>
            </a:r>
            <a:r>
              <a:rPr lang="en-GB"/>
              <a:t>) or branching (conditionals/decisions such as </a:t>
            </a:r>
            <a:r>
              <a:rPr lang="en-GB">
                <a:latin typeface="Roboto Mono"/>
                <a:ea typeface="Roboto Mono"/>
                <a:cs typeface="Roboto Mono"/>
                <a:sym typeface="Roboto Mono"/>
              </a:rPr>
              <a:t>if</a:t>
            </a:r>
            <a:r>
              <a:rPr lang="en-GB"/>
              <a:t>, </a:t>
            </a:r>
            <a:r>
              <a:rPr lang="en-GB">
                <a:latin typeface="Roboto Mono"/>
                <a:ea typeface="Roboto Mono"/>
                <a:cs typeface="Roboto Mono"/>
                <a:sym typeface="Roboto Mono"/>
              </a:rPr>
              <a:t>elif</a:t>
            </a:r>
            <a:r>
              <a:rPr lang="en-GB"/>
              <a:t>, and </a:t>
            </a:r>
            <a:r>
              <a:rPr lang="en-GB">
                <a:latin typeface="Roboto Mono"/>
                <a:ea typeface="Roboto Mono"/>
                <a:cs typeface="Roboto Mono"/>
                <a:sym typeface="Roboto Mono"/>
              </a:rPr>
              <a:t>else</a:t>
            </a:r>
            <a:r>
              <a:rPr lang="en-GB"/>
              <a:t>).</a:t>
            </a:r>
            <a:endParaRPr/>
          </a:p>
          <a:p>
            <a:pPr marL="0" indent="0">
              <a:lnSpc>
                <a:spcPct val="115000"/>
              </a:lnSpc>
              <a:spcBef>
                <a:spcPts val="2133"/>
              </a:spcBef>
              <a:buNone/>
            </a:pPr>
            <a:endParaRPr/>
          </a:p>
          <a:p>
            <a:pPr marL="0" indent="0">
              <a:lnSpc>
                <a:spcPct val="115000"/>
              </a:lnSpc>
              <a:spcBef>
                <a:spcPts val="2133"/>
              </a:spcBef>
              <a:spcAft>
                <a:spcPts val="2133"/>
              </a:spcAft>
              <a:buNone/>
            </a:pPr>
            <a:endParaRPr/>
          </a:p>
        </p:txBody>
      </p:sp>
      <p:sp>
        <p:nvSpPr>
          <p:cNvPr id="191" name="Google Shape;191;p25"/>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So, what is HTML?</a:t>
            </a:r>
            <a:endParaRPr/>
          </a:p>
        </p:txBody>
      </p:sp>
      <p:sp>
        <p:nvSpPr>
          <p:cNvPr id="192" name="Google Shape;192;p25"/>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fld id="{00000000-1234-1234-1234-123412341234}" type="slidenum">
              <a:rPr lang="en-GB"/>
              <a:pPr algn="ctr"/>
              <a:t>35</a:t>
            </a:fld>
            <a:endParaRPr/>
          </a:p>
        </p:txBody>
      </p:sp>
      <p:pic>
        <p:nvPicPr>
          <p:cNvPr id="194" name="Google Shape;194;p25"/>
          <p:cNvPicPr preferRelativeResize="0"/>
          <p:nvPr/>
        </p:nvPicPr>
        <p:blipFill rotWithShape="1">
          <a:blip r:embed="rId3">
            <a:alphaModFix/>
          </a:blip>
          <a:srcRect r="39598"/>
          <a:stretch/>
        </p:blipFill>
        <p:spPr>
          <a:xfrm>
            <a:off x="6488600" y="1356801"/>
            <a:ext cx="4692200" cy="2433833"/>
          </a:xfrm>
          <a:prstGeom prst="rect">
            <a:avLst/>
          </a:prstGeom>
          <a:noFill/>
          <a:ln>
            <a:noFill/>
          </a:ln>
        </p:spPr>
      </p:pic>
      <p:pic>
        <p:nvPicPr>
          <p:cNvPr id="195" name="Google Shape;195;p25"/>
          <p:cNvPicPr preferRelativeResize="0"/>
          <p:nvPr/>
        </p:nvPicPr>
        <p:blipFill rotWithShape="1">
          <a:blip r:embed="rId3">
            <a:alphaModFix/>
          </a:blip>
          <a:srcRect l="59842"/>
          <a:stretch/>
        </p:blipFill>
        <p:spPr>
          <a:xfrm>
            <a:off x="6488600" y="4053167"/>
            <a:ext cx="3234000" cy="25231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a:lnSpc>
                <a:spcPct val="115000"/>
              </a:lnSpc>
              <a:buAutoNum type="arabicPeriod"/>
            </a:pPr>
            <a:r>
              <a:rPr lang="en-GB"/>
              <a:t>There are chevrons </a:t>
            </a:r>
            <a:r>
              <a:rPr lang="en-GB">
                <a:latin typeface="Roboto Mono"/>
                <a:ea typeface="Roboto Mono"/>
                <a:cs typeface="Roboto Mono"/>
                <a:sym typeface="Roboto Mono"/>
              </a:rPr>
              <a:t>&lt; &gt;</a:t>
            </a:r>
            <a:r>
              <a:rPr lang="en-GB"/>
              <a:t> around tags.</a:t>
            </a:r>
            <a:endParaRPr/>
          </a:p>
          <a:p>
            <a:pPr>
              <a:lnSpc>
                <a:spcPct val="115000"/>
              </a:lnSpc>
              <a:buAutoNum type="arabicPeriod"/>
            </a:pPr>
            <a:r>
              <a:rPr lang="en-GB"/>
              <a:t>The four essential HTML features are </a:t>
            </a:r>
            <a:r>
              <a:rPr lang="en-GB">
                <a:latin typeface="Roboto Mono"/>
                <a:ea typeface="Roboto Mono"/>
                <a:cs typeface="Roboto Mono"/>
                <a:sym typeface="Roboto Mono"/>
              </a:rPr>
              <a:t>DOCTYPE</a:t>
            </a:r>
            <a:r>
              <a:rPr lang="en-GB"/>
              <a:t>, </a:t>
            </a:r>
            <a:r>
              <a:rPr lang="en-GB">
                <a:latin typeface="Roboto Mono"/>
                <a:ea typeface="Roboto Mono"/>
                <a:cs typeface="Roboto Mono"/>
                <a:sym typeface="Roboto Mono"/>
              </a:rPr>
              <a:t>html</a:t>
            </a:r>
            <a:r>
              <a:rPr lang="en-GB"/>
              <a:t>, </a:t>
            </a:r>
            <a:r>
              <a:rPr lang="en-GB">
                <a:latin typeface="Roboto Mono"/>
                <a:ea typeface="Roboto Mono"/>
                <a:cs typeface="Roboto Mono"/>
                <a:sym typeface="Roboto Mono"/>
              </a:rPr>
              <a:t>head</a:t>
            </a:r>
            <a:r>
              <a:rPr lang="en-GB"/>
              <a:t>, and </a:t>
            </a:r>
            <a:r>
              <a:rPr lang="en-GB">
                <a:latin typeface="Roboto Mono"/>
                <a:ea typeface="Roboto Mono"/>
                <a:cs typeface="Roboto Mono"/>
                <a:sym typeface="Roboto Mono"/>
              </a:rPr>
              <a:t>body</a:t>
            </a:r>
            <a:r>
              <a:rPr lang="en-GB"/>
              <a:t>. This is what we call boilerplate code as every page has it.</a:t>
            </a:r>
            <a:endParaRPr/>
          </a:p>
          <a:p>
            <a:pPr>
              <a:lnSpc>
                <a:spcPct val="115000"/>
              </a:lnSpc>
              <a:buAutoNum type="arabicPeriod"/>
            </a:pPr>
            <a:r>
              <a:rPr lang="en-GB"/>
              <a:t>Most tags have a closing tag with a forward slash.</a:t>
            </a:r>
            <a:endParaRPr/>
          </a:p>
          <a:p>
            <a:pPr marL="0" indent="0">
              <a:lnSpc>
                <a:spcPct val="115000"/>
              </a:lnSpc>
              <a:spcBef>
                <a:spcPts val="2133"/>
              </a:spcBef>
              <a:buNone/>
            </a:pPr>
            <a:endParaRPr/>
          </a:p>
          <a:p>
            <a:pPr marL="0" indent="0" algn="ctr">
              <a:lnSpc>
                <a:spcPct val="115000"/>
              </a:lnSpc>
              <a:spcBef>
                <a:spcPts val="2133"/>
              </a:spcBef>
              <a:spcAft>
                <a:spcPts val="2133"/>
              </a:spcAft>
              <a:buNone/>
            </a:pPr>
            <a:endParaRPr sz="8000">
              <a:latin typeface="Roboto Mono"/>
              <a:ea typeface="Roboto Mono"/>
              <a:cs typeface="Roboto Mono"/>
              <a:sym typeface="Roboto Mono"/>
            </a:endParaRPr>
          </a:p>
        </p:txBody>
      </p:sp>
      <p:sp>
        <p:nvSpPr>
          <p:cNvPr id="201" name="Google Shape;201;p26"/>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HTML essentials</a:t>
            </a:r>
            <a:endParaRPr/>
          </a:p>
        </p:txBody>
      </p:sp>
      <p:sp>
        <p:nvSpPr>
          <p:cNvPr id="202" name="Google Shape;202;p26"/>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36</a:t>
            </a:fld>
            <a:endParaRPr/>
          </a:p>
        </p:txBody>
      </p:sp>
      <p:pic>
        <p:nvPicPr>
          <p:cNvPr id="204" name="Google Shape;204;p26"/>
          <p:cNvPicPr preferRelativeResize="0"/>
          <p:nvPr/>
        </p:nvPicPr>
        <p:blipFill>
          <a:blip r:embed="rId3">
            <a:alphaModFix/>
          </a:blip>
          <a:stretch>
            <a:fillRect/>
          </a:stretch>
        </p:blipFill>
        <p:spPr>
          <a:xfrm>
            <a:off x="7298350" y="2074701"/>
            <a:ext cx="3496233" cy="38496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Effect transition="in" filter="fade">
                                      <p:cBhvr>
                                        <p:cTn id="7" dur="1000"/>
                                        <p:tgtEl>
                                          <p:spTgt spid="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xEl>
                                              <p:pRg st="1" end="1"/>
                                            </p:txEl>
                                          </p:spTgt>
                                        </p:tgtEl>
                                        <p:attrNameLst>
                                          <p:attrName>style.visibility</p:attrName>
                                        </p:attrNameLst>
                                      </p:cBhvr>
                                      <p:to>
                                        <p:strVal val="visible"/>
                                      </p:to>
                                    </p:set>
                                    <p:animEffect transition="in" filter="fade">
                                      <p:cBhvr>
                                        <p:cTn id="12" dur="1000"/>
                                        <p:tgtEl>
                                          <p:spTgt spid="2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0">
                                            <p:txEl>
                                              <p:pRg st="2" end="2"/>
                                            </p:txEl>
                                          </p:spTgt>
                                        </p:tgtEl>
                                        <p:attrNameLst>
                                          <p:attrName>style.visibility</p:attrName>
                                        </p:attrNameLst>
                                      </p:cBhvr>
                                      <p:to>
                                        <p:strVal val="visible"/>
                                      </p:to>
                                    </p:set>
                                    <p:animEffect transition="in" filter="fade">
                                      <p:cBhvr>
                                        <p:cTn id="17" dur="1000"/>
                                        <p:tgtEl>
                                          <p:spTgt spid="2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b="1">
                <a:latin typeface="Roboto Mono"/>
                <a:ea typeface="Roboto Mono"/>
                <a:cs typeface="Roboto Mono"/>
                <a:sym typeface="Roboto Mono"/>
              </a:rPr>
              <a:t>&lt;!DOCTYPE html&gt;</a:t>
            </a:r>
            <a:r>
              <a:rPr lang="en-GB"/>
              <a:t> is always the first line of an HTML file. </a:t>
            </a:r>
            <a:endParaRPr/>
          </a:p>
          <a:p>
            <a:pPr marL="0" indent="0">
              <a:lnSpc>
                <a:spcPct val="100000"/>
              </a:lnSpc>
              <a:buNone/>
            </a:pPr>
            <a:endParaRPr/>
          </a:p>
          <a:p>
            <a:pPr marL="0" indent="0">
              <a:lnSpc>
                <a:spcPct val="100000"/>
              </a:lnSpc>
              <a:buNone/>
            </a:pPr>
            <a:r>
              <a:rPr lang="en-GB" b="1">
                <a:latin typeface="Roboto Mono"/>
                <a:ea typeface="Roboto Mono"/>
                <a:cs typeface="Roboto Mono"/>
                <a:sym typeface="Roboto Mono"/>
              </a:rPr>
              <a:t>&lt;html&gt;</a:t>
            </a:r>
            <a:r>
              <a:rPr lang="en-GB"/>
              <a:t> tells the browser that we have used HTML to code the page.</a:t>
            </a:r>
            <a:endParaRPr/>
          </a:p>
          <a:p>
            <a:pPr marL="0" indent="0">
              <a:lnSpc>
                <a:spcPct val="100000"/>
              </a:lnSpc>
              <a:buNone/>
            </a:pPr>
            <a:endParaRPr/>
          </a:p>
          <a:p>
            <a:pPr marL="0" indent="0">
              <a:lnSpc>
                <a:spcPct val="100000"/>
              </a:lnSpc>
              <a:buNone/>
            </a:pPr>
            <a:r>
              <a:rPr lang="en-GB" b="1">
                <a:latin typeface="Roboto Mono"/>
                <a:ea typeface="Roboto Mono"/>
                <a:cs typeface="Roboto Mono"/>
                <a:sym typeface="Roboto Mono"/>
              </a:rPr>
              <a:t>&lt;head&gt;</a:t>
            </a:r>
            <a:r>
              <a:rPr lang="en-GB"/>
              <a:t> is meant for things that aren’t displayed in the main body of your page, like the title.</a:t>
            </a:r>
            <a:endParaRPr/>
          </a:p>
          <a:p>
            <a:pPr marL="0" indent="0">
              <a:lnSpc>
                <a:spcPct val="100000"/>
              </a:lnSpc>
              <a:buNone/>
            </a:pPr>
            <a:endParaRPr/>
          </a:p>
          <a:p>
            <a:pPr marL="0" indent="0">
              <a:lnSpc>
                <a:spcPct val="100000"/>
              </a:lnSpc>
              <a:buNone/>
            </a:pPr>
            <a:r>
              <a:rPr lang="en-GB" b="1">
                <a:latin typeface="Roboto Mono"/>
                <a:ea typeface="Roboto Mono"/>
                <a:cs typeface="Roboto Mono"/>
                <a:sym typeface="Roboto Mono"/>
              </a:rPr>
              <a:t>&lt;body&gt;</a:t>
            </a:r>
            <a:r>
              <a:rPr lang="en-GB"/>
              <a:t> contains all the content you want to see displayed.</a:t>
            </a:r>
            <a:endParaRPr/>
          </a:p>
        </p:txBody>
      </p:sp>
      <p:sp>
        <p:nvSpPr>
          <p:cNvPr id="210" name="Google Shape;210;p27"/>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dirty="0"/>
              <a:t>HTML essentials</a:t>
            </a:r>
            <a:endParaRPr dirty="0"/>
          </a:p>
        </p:txBody>
      </p:sp>
      <p:sp>
        <p:nvSpPr>
          <p:cNvPr id="211" name="Google Shape;211;p27"/>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37</a:t>
            </a:fld>
            <a:endParaRPr/>
          </a:p>
        </p:txBody>
      </p:sp>
      <p:pic>
        <p:nvPicPr>
          <p:cNvPr id="213" name="Google Shape;213;p27"/>
          <p:cNvPicPr preferRelativeResize="0"/>
          <p:nvPr/>
        </p:nvPicPr>
        <p:blipFill>
          <a:blip r:embed="rId3">
            <a:alphaModFix/>
          </a:blip>
          <a:stretch>
            <a:fillRect/>
          </a:stretch>
        </p:blipFill>
        <p:spPr>
          <a:xfrm>
            <a:off x="7298350" y="2074701"/>
            <a:ext cx="3496233" cy="38496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000"/>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2" end="2"/>
                                            </p:txEl>
                                          </p:spTgt>
                                        </p:tgtEl>
                                        <p:attrNameLst>
                                          <p:attrName>style.visibility</p:attrName>
                                        </p:attrNameLst>
                                      </p:cBhvr>
                                      <p:to>
                                        <p:strVal val="visible"/>
                                      </p:to>
                                    </p:set>
                                    <p:animEffect transition="in" filter="fade">
                                      <p:cBhvr>
                                        <p:cTn id="12" dur="1000"/>
                                        <p:tgtEl>
                                          <p:spTgt spid="2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4" end="4"/>
                                            </p:txEl>
                                          </p:spTgt>
                                        </p:tgtEl>
                                        <p:attrNameLst>
                                          <p:attrName>style.visibility</p:attrName>
                                        </p:attrNameLst>
                                      </p:cBhvr>
                                      <p:to>
                                        <p:strVal val="visible"/>
                                      </p:to>
                                    </p:set>
                                    <p:animEffect transition="in" filter="fade">
                                      <p:cBhvr>
                                        <p:cTn id="17" dur="1000"/>
                                        <p:tgtEl>
                                          <p:spTgt spid="20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6" end="6"/>
                                            </p:txEl>
                                          </p:spTgt>
                                        </p:tgtEl>
                                        <p:attrNameLst>
                                          <p:attrName>style.visibility</p:attrName>
                                        </p:attrNameLst>
                                      </p:cBhvr>
                                      <p:to>
                                        <p:strVal val="visible"/>
                                      </p:to>
                                    </p:set>
                                    <p:animEffect transition="in" filter="fade">
                                      <p:cBhvr>
                                        <p:cTn id="22" dur="1000"/>
                                        <p:tgtEl>
                                          <p:spTgt spid="2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buNone/>
            </a:pPr>
            <a:r>
              <a:rPr lang="en-GB"/>
              <a:t>We can prove that all webpages have boilerplate by looking at the underlying code for one.</a:t>
            </a:r>
            <a:endParaRPr/>
          </a:p>
          <a:p>
            <a:pPr marL="0" indent="0">
              <a:lnSpc>
                <a:spcPct val="115000"/>
              </a:lnSpc>
              <a:spcBef>
                <a:spcPts val="2133"/>
              </a:spcBef>
              <a:buNone/>
            </a:pPr>
            <a:r>
              <a:rPr lang="en-GB"/>
              <a:t>In a browser we can:</a:t>
            </a:r>
            <a:endParaRPr/>
          </a:p>
          <a:p>
            <a:pPr>
              <a:lnSpc>
                <a:spcPct val="115000"/>
              </a:lnSpc>
              <a:spcBef>
                <a:spcPts val="2133"/>
              </a:spcBef>
            </a:pPr>
            <a:r>
              <a:rPr lang="en-GB"/>
              <a:t>press CTRL+U</a:t>
            </a:r>
            <a:r>
              <a:rPr lang="en-GB" b="1"/>
              <a:t> </a:t>
            </a:r>
            <a:endParaRPr b="1"/>
          </a:p>
          <a:p>
            <a:pPr>
              <a:lnSpc>
                <a:spcPct val="115000"/>
              </a:lnSpc>
            </a:pPr>
            <a:r>
              <a:rPr lang="en-GB"/>
              <a:t>right-click on the page we are on and choose ‘View Source’ (IE) or ‘View Page Source’ (Chrome)</a:t>
            </a:r>
            <a:endParaRPr/>
          </a:p>
          <a:p>
            <a:pPr marL="0" indent="0">
              <a:lnSpc>
                <a:spcPct val="115000"/>
              </a:lnSpc>
              <a:spcBef>
                <a:spcPts val="2133"/>
              </a:spcBef>
              <a:spcAft>
                <a:spcPts val="2133"/>
              </a:spcAft>
              <a:buNone/>
            </a:pPr>
            <a:endParaRPr/>
          </a:p>
        </p:txBody>
      </p:sp>
      <p:sp>
        <p:nvSpPr>
          <p:cNvPr id="219" name="Google Shape;219;p28"/>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Browser</a:t>
            </a:r>
            <a:endParaRPr/>
          </a:p>
        </p:txBody>
      </p:sp>
      <p:sp>
        <p:nvSpPr>
          <p:cNvPr id="220" name="Google Shape;220;p28"/>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38</a:t>
            </a:fld>
            <a:endParaRPr/>
          </a:p>
        </p:txBody>
      </p:sp>
      <p:sp>
        <p:nvSpPr>
          <p:cNvPr id="222" name="Google Shape;222;p28"/>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Clr>
                <a:srgbClr val="000000"/>
              </a:buClr>
              <a:buNone/>
            </a:pPr>
            <a:r>
              <a:rPr lang="en-GB"/>
              <a:t>You should be able to find features from the boilerplate such as: </a:t>
            </a:r>
            <a:endParaRPr/>
          </a:p>
          <a:p>
            <a:pPr marL="0" indent="0">
              <a:spcBef>
                <a:spcPts val="2133"/>
              </a:spcBef>
              <a:buNone/>
            </a:pPr>
            <a:r>
              <a:rPr lang="en-GB">
                <a:latin typeface="Roboto Mono"/>
                <a:ea typeface="Roboto Mono"/>
                <a:cs typeface="Roboto Mono"/>
                <a:sym typeface="Roboto Mono"/>
              </a:rPr>
              <a:t>&lt;!DOCTYPE&gt; </a:t>
            </a:r>
            <a:endParaRPr>
              <a:latin typeface="Roboto Mono"/>
              <a:ea typeface="Roboto Mono"/>
              <a:cs typeface="Roboto Mono"/>
              <a:sym typeface="Roboto Mono"/>
            </a:endParaRPr>
          </a:p>
          <a:p>
            <a:pPr marL="0" indent="0">
              <a:spcBef>
                <a:spcPts val="2133"/>
              </a:spcBef>
              <a:buNone/>
            </a:pPr>
            <a:r>
              <a:rPr lang="en-GB">
                <a:latin typeface="Roboto Mono"/>
                <a:ea typeface="Roboto Mono"/>
                <a:cs typeface="Roboto Mono"/>
                <a:sym typeface="Roboto Mono"/>
              </a:rPr>
              <a:t>&lt;html&gt; </a:t>
            </a:r>
            <a:endParaRPr>
              <a:latin typeface="Roboto Mono"/>
              <a:ea typeface="Roboto Mono"/>
              <a:cs typeface="Roboto Mono"/>
              <a:sym typeface="Roboto Mono"/>
            </a:endParaRPr>
          </a:p>
          <a:p>
            <a:pPr marL="0" indent="0">
              <a:spcBef>
                <a:spcPts val="2133"/>
              </a:spcBef>
              <a:buNone/>
            </a:pPr>
            <a:r>
              <a:rPr lang="en-GB">
                <a:latin typeface="Roboto Mono"/>
                <a:ea typeface="Roboto Mono"/>
                <a:cs typeface="Roboto Mono"/>
                <a:sym typeface="Roboto Mono"/>
              </a:rPr>
              <a:t>&lt;head&gt; </a:t>
            </a:r>
            <a:endParaRPr>
              <a:latin typeface="Roboto Mono"/>
              <a:ea typeface="Roboto Mono"/>
              <a:cs typeface="Roboto Mono"/>
              <a:sym typeface="Roboto Mono"/>
            </a:endParaRPr>
          </a:p>
          <a:p>
            <a:pPr marL="0" indent="0">
              <a:spcBef>
                <a:spcPts val="2133"/>
              </a:spcBef>
              <a:buClr>
                <a:srgbClr val="000000"/>
              </a:buClr>
              <a:buNone/>
            </a:pPr>
            <a:r>
              <a:rPr lang="en-GB">
                <a:latin typeface="Roboto Mono"/>
                <a:ea typeface="Roboto Mono"/>
                <a:cs typeface="Roboto Mono"/>
                <a:sym typeface="Roboto Mono"/>
              </a:rPr>
              <a:t>&lt;body&gt;</a:t>
            </a:r>
            <a:endParaRPr>
              <a:latin typeface="Roboto Mono"/>
              <a:ea typeface="Roboto Mono"/>
              <a:cs typeface="Roboto Mono"/>
              <a:sym typeface="Roboto Mono"/>
            </a:endParaRPr>
          </a:p>
          <a:p>
            <a:pPr marL="0" indent="0">
              <a:spcBef>
                <a:spcPts val="2133"/>
              </a:spcBef>
              <a:buNone/>
            </a:pPr>
            <a:endParaRPr/>
          </a:p>
        </p:txBody>
      </p:sp>
      <p:pic>
        <p:nvPicPr>
          <p:cNvPr id="223" name="Google Shape;223;p28"/>
          <p:cNvPicPr preferRelativeResize="0"/>
          <p:nvPr/>
        </p:nvPicPr>
        <p:blipFill>
          <a:blip r:embed="rId3">
            <a:alphaModFix/>
          </a:blip>
          <a:stretch>
            <a:fillRect/>
          </a:stretch>
        </p:blipFill>
        <p:spPr>
          <a:xfrm>
            <a:off x="8320603" y="3467701"/>
            <a:ext cx="3683165" cy="16633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Common HTML elements</a:t>
            </a:r>
            <a:endParaRPr/>
          </a:p>
        </p:txBody>
      </p:sp>
      <p:sp>
        <p:nvSpPr>
          <p:cNvPr id="229" name="Google Shape;229;p29"/>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39</a:t>
            </a:fld>
            <a:endParaRPr/>
          </a:p>
        </p:txBody>
      </p:sp>
      <p:pic>
        <p:nvPicPr>
          <p:cNvPr id="231" name="Google Shape;231;p29"/>
          <p:cNvPicPr preferRelativeResize="0"/>
          <p:nvPr/>
        </p:nvPicPr>
        <p:blipFill>
          <a:blip r:embed="rId3">
            <a:alphaModFix/>
          </a:blip>
          <a:stretch>
            <a:fillRect/>
          </a:stretch>
        </p:blipFill>
        <p:spPr>
          <a:xfrm>
            <a:off x="312268" y="1560167"/>
            <a:ext cx="5462001" cy="4860101"/>
          </a:xfrm>
          <a:prstGeom prst="rect">
            <a:avLst/>
          </a:prstGeom>
          <a:noFill/>
          <a:ln>
            <a:noFill/>
          </a:ln>
        </p:spPr>
      </p:pic>
      <p:sp>
        <p:nvSpPr>
          <p:cNvPr id="232" name="Google Shape;232;p29"/>
          <p:cNvSpPr txBox="1">
            <a:spLocks noGrp="1"/>
          </p:cNvSpPr>
          <p:nvPr>
            <p:ph type="body" idx="2"/>
          </p:nvPr>
        </p:nvSpPr>
        <p:spPr>
          <a:xfrm>
            <a:off x="6224932" y="880832"/>
            <a:ext cx="5462000" cy="48788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GB" b="1" dirty="0"/>
              <a:t>Main heading</a:t>
            </a:r>
            <a:endParaRPr b="1" dirty="0"/>
          </a:p>
          <a:p>
            <a:pPr marL="0" indent="0">
              <a:lnSpc>
                <a:spcPct val="100000"/>
              </a:lnSpc>
              <a:buNone/>
            </a:pPr>
            <a:r>
              <a:rPr lang="en-GB" dirty="0"/>
              <a:t>In HTML this is given by</a:t>
            </a:r>
            <a:endParaRPr dirty="0"/>
          </a:p>
          <a:p>
            <a:pPr marL="0" indent="0">
              <a:lnSpc>
                <a:spcPct val="100000"/>
              </a:lnSpc>
              <a:buNone/>
            </a:pPr>
            <a:r>
              <a:rPr lang="en-GB" dirty="0">
                <a:latin typeface="Roboto Mono"/>
                <a:ea typeface="Roboto Mono"/>
                <a:cs typeface="Roboto Mono"/>
                <a:sym typeface="Roboto Mono"/>
              </a:rPr>
              <a:t>&lt;h1&gt;</a:t>
            </a:r>
            <a:r>
              <a:rPr lang="en-GB" dirty="0"/>
              <a:t>The Daily News</a:t>
            </a:r>
            <a:r>
              <a:rPr lang="en-GB" dirty="0">
                <a:latin typeface="Roboto Mono"/>
                <a:ea typeface="Roboto Mono"/>
                <a:cs typeface="Roboto Mono"/>
                <a:sym typeface="Roboto Mono"/>
              </a:rPr>
              <a:t>&lt;/h1&gt;</a:t>
            </a:r>
            <a:endParaRPr dirty="0"/>
          </a:p>
          <a:p>
            <a:pPr marL="0" indent="0">
              <a:lnSpc>
                <a:spcPct val="100000"/>
              </a:lnSpc>
              <a:buNone/>
            </a:pPr>
            <a:endParaRPr dirty="0"/>
          </a:p>
          <a:p>
            <a:pPr marL="0" indent="0">
              <a:lnSpc>
                <a:spcPct val="100000"/>
              </a:lnSpc>
              <a:buNone/>
            </a:pPr>
            <a:r>
              <a:rPr lang="en-GB" b="1" dirty="0"/>
              <a:t>Subheading</a:t>
            </a:r>
            <a:endParaRPr b="1" dirty="0"/>
          </a:p>
          <a:p>
            <a:pPr marL="0" indent="0">
              <a:lnSpc>
                <a:spcPct val="100000"/>
              </a:lnSpc>
              <a:buNone/>
            </a:pPr>
            <a:r>
              <a:rPr lang="en-GB" dirty="0"/>
              <a:t>In HTML this is given by </a:t>
            </a:r>
            <a:endParaRPr dirty="0"/>
          </a:p>
          <a:p>
            <a:pPr marL="0" indent="0">
              <a:lnSpc>
                <a:spcPct val="100000"/>
              </a:lnSpc>
              <a:buNone/>
            </a:pPr>
            <a:r>
              <a:rPr lang="en-GB" dirty="0">
                <a:latin typeface="Roboto Mono"/>
                <a:ea typeface="Roboto Mono"/>
                <a:cs typeface="Roboto Mono"/>
                <a:sym typeface="Roboto Mono"/>
              </a:rPr>
              <a:t>&lt;h3&gt;</a:t>
            </a:r>
            <a:r>
              <a:rPr lang="en-GB" dirty="0"/>
              <a:t>The Daily News</a:t>
            </a:r>
            <a:r>
              <a:rPr lang="en-GB" dirty="0">
                <a:latin typeface="Roboto Mono"/>
                <a:ea typeface="Roboto Mono"/>
                <a:cs typeface="Roboto Mono"/>
                <a:sym typeface="Roboto Mono"/>
              </a:rPr>
              <a:t>&lt;/h3&gt;</a:t>
            </a:r>
            <a:endParaRPr dirty="0">
              <a:latin typeface="Roboto Mono"/>
              <a:ea typeface="Roboto Mono"/>
              <a:cs typeface="Roboto Mono"/>
              <a:sym typeface="Roboto Mono"/>
            </a:endParaRPr>
          </a:p>
          <a:p>
            <a:pPr marL="0" indent="0">
              <a:lnSpc>
                <a:spcPct val="100000"/>
              </a:lnSpc>
              <a:buNone/>
            </a:pPr>
            <a:r>
              <a:rPr lang="en-GB" dirty="0"/>
              <a:t>There are six different sizes of the </a:t>
            </a:r>
            <a:endParaRPr dirty="0"/>
          </a:p>
          <a:p>
            <a:pPr marL="0" indent="0">
              <a:lnSpc>
                <a:spcPct val="100000"/>
              </a:lnSpc>
              <a:buNone/>
            </a:pPr>
            <a:r>
              <a:rPr lang="en-GB" dirty="0">
                <a:latin typeface="Roboto Mono"/>
                <a:ea typeface="Roboto Mono"/>
                <a:cs typeface="Roboto Mono"/>
                <a:sym typeface="Roboto Mono"/>
              </a:rPr>
              <a:t>h</a:t>
            </a:r>
            <a:r>
              <a:rPr lang="en-GB" dirty="0"/>
              <a:t> tag (</a:t>
            </a:r>
            <a:r>
              <a:rPr lang="en-GB" dirty="0">
                <a:latin typeface="Roboto Mono"/>
                <a:ea typeface="Roboto Mono"/>
                <a:cs typeface="Roboto Mono"/>
                <a:sym typeface="Roboto Mono"/>
              </a:rPr>
              <a:t>h1</a:t>
            </a:r>
            <a:r>
              <a:rPr lang="en-GB" dirty="0"/>
              <a:t> to </a:t>
            </a:r>
            <a:r>
              <a:rPr lang="en-GB" dirty="0">
                <a:latin typeface="Roboto Mono"/>
                <a:ea typeface="Roboto Mono"/>
                <a:cs typeface="Roboto Mono"/>
                <a:sym typeface="Roboto Mono"/>
              </a:rPr>
              <a:t>h6</a:t>
            </a:r>
            <a:r>
              <a:rPr lang="en-GB" dirty="0"/>
              <a:t>)</a:t>
            </a:r>
            <a:endParaRPr dirty="0"/>
          </a:p>
          <a:p>
            <a:pPr marL="0" indent="0">
              <a:lnSpc>
                <a:spcPct val="100000"/>
              </a:lnSpc>
              <a:buNone/>
            </a:pPr>
            <a:endParaRPr dirty="0"/>
          </a:p>
          <a:p>
            <a:pPr marL="0" indent="0">
              <a:lnSpc>
                <a:spcPct val="100000"/>
              </a:lnSpc>
              <a:buNone/>
            </a:pPr>
            <a:r>
              <a:rPr lang="en-GB" b="1" dirty="0"/>
              <a:t>Paragraphs (normal text)</a:t>
            </a:r>
            <a:endParaRPr b="1" dirty="0"/>
          </a:p>
          <a:p>
            <a:pPr marL="0" indent="0">
              <a:lnSpc>
                <a:spcPct val="100000"/>
              </a:lnSpc>
              <a:buNone/>
            </a:pPr>
            <a:r>
              <a:rPr lang="en-GB" dirty="0"/>
              <a:t>In HTML this is given by</a:t>
            </a:r>
            <a:endParaRPr dirty="0"/>
          </a:p>
          <a:p>
            <a:pPr marL="0" indent="0">
              <a:lnSpc>
                <a:spcPct val="100000"/>
              </a:lnSpc>
              <a:buNone/>
            </a:pPr>
            <a:r>
              <a:rPr lang="en-GB" dirty="0">
                <a:latin typeface="Roboto Mono"/>
                <a:ea typeface="Roboto Mono"/>
                <a:cs typeface="Roboto Mono"/>
                <a:sym typeface="Roboto Mono"/>
              </a:rPr>
              <a:t>&lt;p&gt;</a:t>
            </a:r>
            <a:r>
              <a:rPr lang="en-GB" dirty="0"/>
              <a:t>Some text</a:t>
            </a:r>
            <a:r>
              <a:rPr lang="en-GB" dirty="0">
                <a:latin typeface="Roboto Mono"/>
                <a:ea typeface="Roboto Mono"/>
                <a:cs typeface="Roboto Mono"/>
                <a:sym typeface="Roboto Mono"/>
              </a:rPr>
              <a:t>&lt;/p&gt;</a:t>
            </a:r>
            <a:endParaRPr b="1" dirty="0"/>
          </a:p>
        </p:txBody>
      </p:sp>
      <p:cxnSp>
        <p:nvCxnSpPr>
          <p:cNvPr id="233" name="Google Shape;233;p29"/>
          <p:cNvCxnSpPr/>
          <p:nvPr/>
        </p:nvCxnSpPr>
        <p:spPr>
          <a:xfrm flipH="1">
            <a:off x="5475767" y="1874467"/>
            <a:ext cx="873200" cy="627600"/>
          </a:xfrm>
          <a:prstGeom prst="straightConnector1">
            <a:avLst/>
          </a:prstGeom>
          <a:noFill/>
          <a:ln w="19050" cap="flat" cmpd="sng">
            <a:solidFill>
              <a:schemeClr val="dk1"/>
            </a:solidFill>
            <a:prstDash val="solid"/>
            <a:round/>
            <a:headEnd type="none" w="med" len="med"/>
            <a:tailEnd type="triangle" w="med" len="med"/>
          </a:ln>
        </p:spPr>
      </p:cxnSp>
      <p:cxnSp>
        <p:nvCxnSpPr>
          <p:cNvPr id="234" name="Google Shape;234;p29"/>
          <p:cNvCxnSpPr/>
          <p:nvPr/>
        </p:nvCxnSpPr>
        <p:spPr>
          <a:xfrm rot="10800000">
            <a:off x="5294000" y="3301633"/>
            <a:ext cx="1000400" cy="37200"/>
          </a:xfrm>
          <a:prstGeom prst="straightConnector1">
            <a:avLst/>
          </a:prstGeom>
          <a:noFill/>
          <a:ln w="19050" cap="flat" cmpd="sng">
            <a:solidFill>
              <a:schemeClr val="dk1"/>
            </a:solidFill>
            <a:prstDash val="solid"/>
            <a:round/>
            <a:headEnd type="none" w="med" len="med"/>
            <a:tailEnd type="triangle" w="med" len="med"/>
          </a:ln>
        </p:spPr>
      </p:cxnSp>
      <p:cxnSp>
        <p:nvCxnSpPr>
          <p:cNvPr id="235" name="Google Shape;235;p29"/>
          <p:cNvCxnSpPr/>
          <p:nvPr/>
        </p:nvCxnSpPr>
        <p:spPr>
          <a:xfrm rot="10800000">
            <a:off x="5248300" y="4430167"/>
            <a:ext cx="1055200" cy="1091600"/>
          </a:xfrm>
          <a:prstGeom prst="straightConnector1">
            <a:avLst/>
          </a:prstGeom>
          <a:noFill/>
          <a:ln w="19050" cap="flat" cmpd="sng">
            <a:solidFill>
              <a:schemeClr val="dk1"/>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indent="0" algn="r">
              <a:buNone/>
            </a:pPr>
            <a:r>
              <a:rPr lang="en-GB" b="1"/>
              <a:t>==</a:t>
            </a:r>
            <a:endParaRPr b="1"/>
          </a:p>
          <a:p>
            <a:pPr indent="0" algn="r">
              <a:spcBef>
                <a:spcPts val="2133"/>
              </a:spcBef>
              <a:buNone/>
            </a:pPr>
            <a:r>
              <a:rPr lang="en-GB" b="1"/>
              <a:t>&gt;</a:t>
            </a:r>
            <a:endParaRPr b="1"/>
          </a:p>
          <a:p>
            <a:pPr indent="0" algn="r">
              <a:spcBef>
                <a:spcPts val="2133"/>
              </a:spcBef>
              <a:buNone/>
            </a:pPr>
            <a:r>
              <a:rPr lang="en-GB" b="1"/>
              <a:t>&lt;</a:t>
            </a:r>
            <a:endParaRPr b="1"/>
          </a:p>
          <a:p>
            <a:pPr indent="0" algn="r">
              <a:spcBef>
                <a:spcPts val="2133"/>
              </a:spcBef>
              <a:buNone/>
            </a:pPr>
            <a:r>
              <a:rPr lang="en-GB" b="1"/>
              <a:t>!=</a:t>
            </a:r>
            <a:endParaRPr b="1"/>
          </a:p>
          <a:p>
            <a:pPr indent="0" algn="r">
              <a:spcBef>
                <a:spcPts val="2133"/>
              </a:spcBef>
              <a:buNone/>
            </a:pPr>
            <a:r>
              <a:rPr lang="en-GB" b="1"/>
              <a:t>&lt;=</a:t>
            </a:r>
            <a:endParaRPr b="1"/>
          </a:p>
          <a:p>
            <a:pPr indent="0" algn="r">
              <a:spcBef>
                <a:spcPts val="2133"/>
              </a:spcBef>
              <a:spcAft>
                <a:spcPts val="2133"/>
              </a:spcAft>
              <a:buNone/>
            </a:pPr>
            <a:r>
              <a:rPr lang="en-GB" b="1"/>
              <a:t>&gt;=</a:t>
            </a:r>
            <a:endParaRPr b="1"/>
          </a:p>
        </p:txBody>
      </p:sp>
      <p:sp>
        <p:nvSpPr>
          <p:cNvPr id="57" name="Google Shape;57;p1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What is the purpose of each of the following operators?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buNone/>
            </a:pPr>
            <a:r>
              <a:rPr lang="en-GB" dirty="0"/>
              <a:t>Create a folder in your user area named ‘website’.</a:t>
            </a:r>
            <a:endParaRPr sz="3200" b="1" dirty="0"/>
          </a:p>
          <a:p>
            <a:pPr marL="0" indent="0">
              <a:lnSpc>
                <a:spcPct val="115000"/>
              </a:lnSpc>
              <a:spcBef>
                <a:spcPts val="2133"/>
              </a:spcBef>
              <a:buNone/>
            </a:pPr>
            <a:r>
              <a:rPr lang="en-GB" dirty="0"/>
              <a:t>This is where you are going to save all of your work for this project.</a:t>
            </a:r>
            <a:endParaRPr dirty="0"/>
          </a:p>
          <a:p>
            <a:pPr marL="0" indent="0">
              <a:lnSpc>
                <a:spcPct val="115000"/>
              </a:lnSpc>
              <a:spcBef>
                <a:spcPts val="2133"/>
              </a:spcBef>
              <a:spcAft>
                <a:spcPts val="2133"/>
              </a:spcAft>
              <a:buNone/>
            </a:pPr>
            <a:r>
              <a:rPr lang="en-GB" dirty="0"/>
              <a:t>Be careful to only work within this folder during the project otherwise your website may not work as intended.</a:t>
            </a:r>
            <a:endParaRPr dirty="0"/>
          </a:p>
        </p:txBody>
      </p:sp>
      <p:sp>
        <p:nvSpPr>
          <p:cNvPr id="241" name="Google Shape;241;p30"/>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Task</a:t>
            </a:r>
            <a:endParaRPr/>
          </a:p>
        </p:txBody>
      </p:sp>
      <p:sp>
        <p:nvSpPr>
          <p:cNvPr id="242" name="Google Shape;242;p30"/>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40</a:t>
            </a:fld>
            <a:endParaRPr/>
          </a:p>
        </p:txBody>
      </p:sp>
      <p:pic>
        <p:nvPicPr>
          <p:cNvPr id="245" name="Google Shape;245;p30"/>
          <p:cNvPicPr preferRelativeResize="0"/>
          <p:nvPr/>
        </p:nvPicPr>
        <p:blipFill>
          <a:blip r:embed="rId3">
            <a:alphaModFix/>
          </a:blip>
          <a:stretch>
            <a:fillRect/>
          </a:stretch>
        </p:blipFill>
        <p:spPr>
          <a:xfrm>
            <a:off x="7309168" y="1801434"/>
            <a:ext cx="3546633" cy="390513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buNone/>
            </a:pPr>
            <a:r>
              <a:rPr lang="en-GB"/>
              <a:t>What do you think this code will display, and what will it look like?</a:t>
            </a:r>
            <a:endParaRPr/>
          </a:p>
          <a:p>
            <a:pPr marL="0" indent="0">
              <a:lnSpc>
                <a:spcPct val="115000"/>
              </a:lnSpc>
              <a:spcBef>
                <a:spcPts val="2133"/>
              </a:spcBef>
              <a:buNone/>
            </a:pPr>
            <a:r>
              <a:rPr lang="en-GB"/>
              <a:t>Use the code editor to see if your prediction was correct.</a:t>
            </a:r>
            <a:endParaRPr/>
          </a:p>
          <a:p>
            <a:pPr marL="0" indent="0">
              <a:lnSpc>
                <a:spcPct val="115000"/>
              </a:lnSpc>
              <a:spcBef>
                <a:spcPts val="2133"/>
              </a:spcBef>
              <a:spcAft>
                <a:spcPts val="2133"/>
              </a:spcAft>
              <a:buNone/>
            </a:pPr>
            <a:endParaRPr/>
          </a:p>
        </p:txBody>
      </p:sp>
      <p:sp>
        <p:nvSpPr>
          <p:cNvPr id="251" name="Google Shape;251;p31"/>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Clr>
                <a:srgbClr val="000000"/>
              </a:buClr>
              <a:buSzPts val="2800"/>
            </a:pPr>
            <a:r>
              <a:rPr lang="en-GB" dirty="0"/>
              <a:t>Your first webpage</a:t>
            </a:r>
            <a:endParaRPr dirty="0"/>
          </a:p>
        </p:txBody>
      </p:sp>
      <p:sp>
        <p:nvSpPr>
          <p:cNvPr id="252" name="Google Shape;252;p31"/>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41</a:t>
            </a:fld>
            <a:endParaRPr/>
          </a:p>
        </p:txBody>
      </p:sp>
      <p:pic>
        <p:nvPicPr>
          <p:cNvPr id="254" name="Google Shape;254;p31"/>
          <p:cNvPicPr preferRelativeResize="0"/>
          <p:nvPr/>
        </p:nvPicPr>
        <p:blipFill rotWithShape="1">
          <a:blip r:embed="rId3">
            <a:alphaModFix/>
          </a:blip>
          <a:srcRect l="6068" t="38373" b="8390"/>
          <a:stretch/>
        </p:blipFill>
        <p:spPr>
          <a:xfrm>
            <a:off x="581633" y="4084630"/>
            <a:ext cx="8244767" cy="25575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body" idx="1"/>
          </p:nvPr>
        </p:nvSpPr>
        <p:spPr>
          <a:xfrm>
            <a:off x="333052" y="930800"/>
            <a:ext cx="5462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buNone/>
            </a:pPr>
            <a:r>
              <a:rPr lang="en-GB" dirty="0"/>
              <a:t>After you have finished writing the code, save it</a:t>
            </a:r>
            <a:r>
              <a:rPr lang="en-GB" b="1" dirty="0"/>
              <a:t> </a:t>
            </a:r>
            <a:r>
              <a:rPr lang="en-GB" dirty="0"/>
              <a:t>(CTRL+S) into the folder you created</a:t>
            </a:r>
            <a:r>
              <a:rPr lang="en-GB" b="1" dirty="0"/>
              <a:t> </a:t>
            </a:r>
            <a:r>
              <a:rPr lang="en-GB" dirty="0"/>
              <a:t>as </a:t>
            </a:r>
            <a:r>
              <a:rPr lang="en-GB" b="1" dirty="0"/>
              <a:t>index.html</a:t>
            </a:r>
            <a:r>
              <a:rPr lang="en-GB" dirty="0"/>
              <a:t>.</a:t>
            </a:r>
            <a:endParaRPr dirty="0"/>
          </a:p>
          <a:p>
            <a:pPr marL="0" indent="0">
              <a:lnSpc>
                <a:spcPct val="115000"/>
              </a:lnSpc>
              <a:spcBef>
                <a:spcPts val="2133"/>
              </a:spcBef>
              <a:buNone/>
            </a:pPr>
            <a:r>
              <a:rPr lang="en-GB" dirty="0"/>
              <a:t>Then navigate to where you saved the file.</a:t>
            </a:r>
            <a:endParaRPr dirty="0"/>
          </a:p>
          <a:p>
            <a:pPr marL="0" indent="0">
              <a:lnSpc>
                <a:spcPct val="115000"/>
              </a:lnSpc>
              <a:spcBef>
                <a:spcPts val="2133"/>
              </a:spcBef>
              <a:spcAft>
                <a:spcPts val="2133"/>
              </a:spcAft>
              <a:buNone/>
            </a:pPr>
            <a:r>
              <a:rPr lang="en-GB" dirty="0"/>
              <a:t>You should be able to </a:t>
            </a:r>
            <a:r>
              <a:rPr lang="en-GB" b="1" dirty="0"/>
              <a:t>double click on the file</a:t>
            </a:r>
            <a:r>
              <a:rPr lang="en-GB" dirty="0"/>
              <a:t>, or </a:t>
            </a:r>
            <a:r>
              <a:rPr lang="en-GB" b="1" dirty="0"/>
              <a:t>right-click</a:t>
            </a:r>
            <a:r>
              <a:rPr lang="en-GB" dirty="0"/>
              <a:t> on it and </a:t>
            </a:r>
            <a:r>
              <a:rPr lang="en-GB" b="1" dirty="0"/>
              <a:t>choose ‘Open with’</a:t>
            </a:r>
            <a:r>
              <a:rPr lang="en-GB" dirty="0"/>
              <a:t> then choose Google Chrome/Safari/Edge/Firefox.</a:t>
            </a:r>
            <a:endParaRPr dirty="0"/>
          </a:p>
        </p:txBody>
      </p:sp>
      <p:sp>
        <p:nvSpPr>
          <p:cNvPr id="260" name="Google Shape;260;p32"/>
          <p:cNvSpPr txBox="1">
            <a:spLocks noGrp="1"/>
          </p:cNvSpPr>
          <p:nvPr>
            <p:ph type="title"/>
          </p:nvPr>
        </p:nvSpPr>
        <p:spPr>
          <a:xfrm>
            <a:off x="333052" y="0"/>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dirty="0"/>
              <a:t>Saving and displaying your page</a:t>
            </a:r>
            <a:endParaRPr dirty="0"/>
          </a:p>
        </p:txBody>
      </p:sp>
      <p:sp>
        <p:nvSpPr>
          <p:cNvPr id="261" name="Google Shape;261;p32"/>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Using HTML list tags we can create two different types of lists: </a:t>
            </a:r>
            <a:endParaRPr/>
          </a:p>
          <a:p>
            <a:pPr marL="0" indent="0">
              <a:buNone/>
            </a:pPr>
            <a:endParaRPr/>
          </a:p>
          <a:p>
            <a:r>
              <a:rPr lang="en-GB" b="1"/>
              <a:t>&lt;ul&gt;</a:t>
            </a:r>
            <a:r>
              <a:rPr lang="en-GB"/>
              <a:t> stands for unordered list</a:t>
            </a:r>
            <a:endParaRPr/>
          </a:p>
          <a:p>
            <a:r>
              <a:rPr lang="en-GB" b="1"/>
              <a:t>&lt;ol&gt;</a:t>
            </a:r>
            <a:r>
              <a:rPr lang="en-GB"/>
              <a:t> stands for an ordered list</a:t>
            </a:r>
            <a:endParaRPr/>
          </a:p>
          <a:p>
            <a:pPr marL="0" indent="0">
              <a:buNone/>
            </a:pPr>
            <a:endParaRPr/>
          </a:p>
          <a:p>
            <a:pPr marL="0" indent="0">
              <a:buNone/>
            </a:pPr>
            <a:r>
              <a:rPr lang="en-GB"/>
              <a:t>What do you think is the difference?</a:t>
            </a:r>
            <a:endParaRPr/>
          </a:p>
          <a:p>
            <a:pPr marL="0" indent="0">
              <a:buNone/>
            </a:pPr>
            <a:endParaRPr/>
          </a:p>
          <a:p>
            <a:pPr marL="0" indent="0">
              <a:buNone/>
            </a:pPr>
            <a:endParaRPr/>
          </a:p>
        </p:txBody>
      </p:sp>
      <p:sp>
        <p:nvSpPr>
          <p:cNvPr id="268" name="Google Shape;268;p3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List tags</a:t>
            </a:r>
            <a:endParaRPr/>
          </a:p>
        </p:txBody>
      </p:sp>
      <p:sp>
        <p:nvSpPr>
          <p:cNvPr id="269" name="Google Shape;269;p33"/>
          <p:cNvSpPr txBox="1">
            <a:spLocks noGrp="1"/>
          </p:cNvSpPr>
          <p:nvPr>
            <p:ph type="sldNum" idx="12"/>
          </p:nvPr>
        </p:nvSpPr>
        <p:spPr>
          <a:xfrm>
            <a:off x="11776267" y="6439067"/>
            <a:ext cx="415600" cy="418800"/>
          </a:xfrm>
          <a:prstGeom prst="rect">
            <a:avLst/>
          </a:prstGeom>
        </p:spPr>
        <p:txBody>
          <a:bodyPr spcFirstLastPara="1" vert="horz" wrap="square" lIns="121900" tIns="121900" rIns="121900" bIns="121900" rtlCol="0" anchor="t" anchorCtr="0">
            <a:noAutofit/>
          </a:bodyPr>
          <a:lstStyle/>
          <a:p>
            <a:pPr algn="ctr">
              <a:buClr>
                <a:srgbClr val="000000"/>
              </a:buClr>
              <a:buSzPts val="800"/>
            </a:pPr>
            <a:fld id="{00000000-1234-1234-1234-123412341234}" type="slidenum">
              <a:rPr lang="en-GB"/>
              <a:pPr algn="ctr">
                <a:buClr>
                  <a:srgbClr val="000000"/>
                </a:buClr>
                <a:buSzPts val="800"/>
              </a:pPr>
              <a:t>43</a:t>
            </a:fld>
            <a:endParaRPr/>
          </a:p>
        </p:txBody>
      </p:sp>
      <p:pic>
        <p:nvPicPr>
          <p:cNvPr id="271" name="Google Shape;271;p33"/>
          <p:cNvPicPr preferRelativeResize="0"/>
          <p:nvPr/>
        </p:nvPicPr>
        <p:blipFill>
          <a:blip r:embed="rId3">
            <a:alphaModFix/>
          </a:blip>
          <a:stretch>
            <a:fillRect/>
          </a:stretch>
        </p:blipFill>
        <p:spPr>
          <a:xfrm>
            <a:off x="7010400" y="2016867"/>
            <a:ext cx="3792867" cy="1451200"/>
          </a:xfrm>
          <a:prstGeom prst="rect">
            <a:avLst/>
          </a:prstGeom>
          <a:noFill/>
          <a:ln>
            <a:noFill/>
          </a:ln>
        </p:spPr>
      </p:pic>
      <p:pic>
        <p:nvPicPr>
          <p:cNvPr id="272" name="Google Shape;272;p33"/>
          <p:cNvPicPr preferRelativeResize="0"/>
          <p:nvPr/>
        </p:nvPicPr>
        <p:blipFill>
          <a:blip r:embed="rId4">
            <a:alphaModFix/>
          </a:blip>
          <a:stretch>
            <a:fillRect/>
          </a:stretch>
        </p:blipFill>
        <p:spPr>
          <a:xfrm>
            <a:off x="7010400" y="3947283"/>
            <a:ext cx="3792867" cy="145118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List tags</a:t>
            </a:r>
            <a:endParaRPr/>
          </a:p>
        </p:txBody>
      </p:sp>
      <p:sp>
        <p:nvSpPr>
          <p:cNvPr id="278" name="Google Shape;278;p34"/>
          <p:cNvSpPr txBox="1">
            <a:spLocks noGrp="1"/>
          </p:cNvSpPr>
          <p:nvPr>
            <p:ph type="sldNum" idx="12"/>
          </p:nvPr>
        </p:nvSpPr>
        <p:spPr>
          <a:xfrm>
            <a:off x="11776267" y="6439067"/>
            <a:ext cx="415600" cy="418800"/>
          </a:xfrm>
          <a:prstGeom prst="rect">
            <a:avLst/>
          </a:prstGeom>
        </p:spPr>
        <p:txBody>
          <a:bodyPr spcFirstLastPara="1" vert="horz" wrap="square" lIns="121900" tIns="121900" rIns="121900" bIns="121900" rtlCol="0" anchor="t" anchorCtr="0">
            <a:noAutofit/>
          </a:bodyPr>
          <a:lstStyle/>
          <a:p>
            <a:pPr algn="ctr"/>
            <a:fld id="{00000000-1234-1234-1234-123412341234}" type="slidenum">
              <a:rPr lang="en-GB"/>
              <a:pPr algn="ctr"/>
              <a:t>44</a:t>
            </a:fld>
            <a:endParaRPr/>
          </a:p>
        </p:txBody>
      </p:sp>
      <p:pic>
        <p:nvPicPr>
          <p:cNvPr id="280" name="Google Shape;280;p34"/>
          <p:cNvPicPr preferRelativeResize="0"/>
          <p:nvPr/>
        </p:nvPicPr>
        <p:blipFill>
          <a:blip r:embed="rId3">
            <a:alphaModFix/>
          </a:blip>
          <a:stretch>
            <a:fillRect/>
          </a:stretch>
        </p:blipFill>
        <p:spPr>
          <a:xfrm>
            <a:off x="508000" y="1915267"/>
            <a:ext cx="3792867" cy="1451200"/>
          </a:xfrm>
          <a:prstGeom prst="rect">
            <a:avLst/>
          </a:prstGeom>
          <a:noFill/>
          <a:ln>
            <a:noFill/>
          </a:ln>
        </p:spPr>
      </p:pic>
      <p:pic>
        <p:nvPicPr>
          <p:cNvPr id="281" name="Google Shape;281;p34"/>
          <p:cNvPicPr preferRelativeResize="0"/>
          <p:nvPr/>
        </p:nvPicPr>
        <p:blipFill>
          <a:blip r:embed="rId4">
            <a:alphaModFix/>
          </a:blip>
          <a:stretch>
            <a:fillRect/>
          </a:stretch>
        </p:blipFill>
        <p:spPr>
          <a:xfrm>
            <a:off x="508000" y="3947283"/>
            <a:ext cx="3792867" cy="1451184"/>
          </a:xfrm>
          <a:prstGeom prst="rect">
            <a:avLst/>
          </a:prstGeom>
          <a:noFill/>
          <a:ln>
            <a:noFill/>
          </a:ln>
        </p:spPr>
      </p:pic>
      <p:pic>
        <p:nvPicPr>
          <p:cNvPr id="282" name="Google Shape;282;p34"/>
          <p:cNvPicPr preferRelativeResize="0"/>
          <p:nvPr/>
        </p:nvPicPr>
        <p:blipFill>
          <a:blip r:embed="rId5">
            <a:alphaModFix/>
          </a:blip>
          <a:stretch>
            <a:fillRect/>
          </a:stretch>
        </p:blipFill>
        <p:spPr>
          <a:xfrm>
            <a:off x="4669667" y="1915267"/>
            <a:ext cx="3204800" cy="1531167"/>
          </a:xfrm>
          <a:prstGeom prst="rect">
            <a:avLst/>
          </a:prstGeom>
          <a:noFill/>
          <a:ln>
            <a:noFill/>
          </a:ln>
        </p:spPr>
      </p:pic>
      <p:pic>
        <p:nvPicPr>
          <p:cNvPr id="283" name="Google Shape;283;p34"/>
          <p:cNvPicPr preferRelativeResize="0"/>
          <p:nvPr/>
        </p:nvPicPr>
        <p:blipFill>
          <a:blip r:embed="rId6">
            <a:alphaModFix/>
          </a:blip>
          <a:stretch>
            <a:fillRect/>
          </a:stretch>
        </p:blipFill>
        <p:spPr>
          <a:xfrm>
            <a:off x="4669665" y="3947267"/>
            <a:ext cx="2953599" cy="15311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0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3"/>
                                        </p:tgtEl>
                                        <p:attrNameLst>
                                          <p:attrName>style.visibility</p:attrName>
                                        </p:attrNameLst>
                                      </p:cBhvr>
                                      <p:to>
                                        <p:strVal val="visible"/>
                                      </p:to>
                                    </p:set>
                                    <p:animEffect transition="in" filter="fade">
                                      <p:cBhvr>
                                        <p:cTn id="12" dur="10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marL="0" indent="0">
              <a:buNone/>
            </a:pPr>
            <a:r>
              <a:rPr lang="en-GB"/>
              <a:t>Can you create some lists for your page (top 10 musical artists, games, etc.)?</a:t>
            </a:r>
            <a:endParaRPr/>
          </a:p>
          <a:p>
            <a:pPr marL="0" indent="0">
              <a:lnSpc>
                <a:spcPct val="100000"/>
              </a:lnSpc>
              <a:spcBef>
                <a:spcPts val="2133"/>
              </a:spcBef>
              <a:buNone/>
            </a:pPr>
            <a:r>
              <a:rPr lang="en-GB" b="1"/>
              <a:t>Explorer task:</a:t>
            </a:r>
            <a:r>
              <a:rPr lang="en-GB"/>
              <a:t> Can you create a list with different levels like this?</a:t>
            </a:r>
            <a:endParaRPr/>
          </a:p>
          <a:p>
            <a:pPr marL="0" indent="0">
              <a:lnSpc>
                <a:spcPct val="100000"/>
              </a:lnSpc>
              <a:buNone/>
            </a:pPr>
            <a:endParaRPr/>
          </a:p>
          <a:p>
            <a:pPr>
              <a:lnSpc>
                <a:spcPct val="100000"/>
              </a:lnSpc>
            </a:pPr>
            <a:r>
              <a:rPr lang="en-GB"/>
              <a:t>Item 1</a:t>
            </a:r>
            <a:endParaRPr/>
          </a:p>
          <a:p>
            <a:pPr lvl="1">
              <a:lnSpc>
                <a:spcPct val="100000"/>
              </a:lnSpc>
              <a:spcBef>
                <a:spcPts val="0"/>
              </a:spcBef>
            </a:pPr>
            <a:r>
              <a:rPr lang="en-GB"/>
              <a:t>Item a</a:t>
            </a:r>
            <a:endParaRPr/>
          </a:p>
          <a:p>
            <a:pPr lvl="1">
              <a:lnSpc>
                <a:spcPct val="100000"/>
              </a:lnSpc>
              <a:spcBef>
                <a:spcPts val="0"/>
              </a:spcBef>
            </a:pPr>
            <a:r>
              <a:rPr lang="en-GB"/>
              <a:t>Item b</a:t>
            </a:r>
            <a:endParaRPr/>
          </a:p>
          <a:p>
            <a:pPr>
              <a:lnSpc>
                <a:spcPct val="100000"/>
              </a:lnSpc>
            </a:pPr>
            <a:r>
              <a:rPr lang="en-GB"/>
              <a:t>Item 2</a:t>
            </a:r>
            <a:endParaRPr/>
          </a:p>
          <a:p>
            <a:pPr>
              <a:lnSpc>
                <a:spcPct val="100000"/>
              </a:lnSpc>
            </a:pPr>
            <a:r>
              <a:rPr lang="en-GB"/>
              <a:t>Item 3</a:t>
            </a:r>
            <a:endParaRPr/>
          </a:p>
          <a:p>
            <a:pPr marL="0" indent="0">
              <a:lnSpc>
                <a:spcPct val="115000"/>
              </a:lnSpc>
              <a:spcBef>
                <a:spcPts val="2133"/>
              </a:spcBef>
              <a:buClr>
                <a:schemeClr val="dk1"/>
              </a:buClr>
              <a:buSzPts val="1100"/>
              <a:buNone/>
            </a:pPr>
            <a:endParaRPr/>
          </a:p>
          <a:p>
            <a:pPr marL="0" indent="0">
              <a:lnSpc>
                <a:spcPct val="115000"/>
              </a:lnSpc>
              <a:spcBef>
                <a:spcPts val="2133"/>
              </a:spcBef>
              <a:spcAft>
                <a:spcPts val="2133"/>
              </a:spcAft>
              <a:buNone/>
            </a:pPr>
            <a:endParaRPr/>
          </a:p>
        </p:txBody>
      </p:sp>
      <p:sp>
        <p:nvSpPr>
          <p:cNvPr id="289" name="Google Shape;289;p35"/>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List tags</a:t>
            </a:r>
            <a:endParaRPr/>
          </a:p>
        </p:txBody>
      </p:sp>
      <p:sp>
        <p:nvSpPr>
          <p:cNvPr id="290" name="Google Shape;290;p35"/>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45</a:t>
            </a:fld>
            <a:endParaRPr/>
          </a:p>
        </p:txBody>
      </p:sp>
      <p:grpSp>
        <p:nvGrpSpPr>
          <p:cNvPr id="292" name="Google Shape;292;p35"/>
          <p:cNvGrpSpPr/>
          <p:nvPr/>
        </p:nvGrpSpPr>
        <p:grpSpPr>
          <a:xfrm>
            <a:off x="6375469" y="2573629"/>
            <a:ext cx="5341996" cy="2851815"/>
            <a:chOff x="4814076" y="2257471"/>
            <a:chExt cx="4006497" cy="2138861"/>
          </a:xfrm>
        </p:grpSpPr>
        <p:pic>
          <p:nvPicPr>
            <p:cNvPr id="293" name="Google Shape;293;p35"/>
            <p:cNvPicPr preferRelativeResize="0"/>
            <p:nvPr/>
          </p:nvPicPr>
          <p:blipFill>
            <a:blip r:embed="rId3">
              <a:alphaModFix/>
            </a:blip>
            <a:stretch>
              <a:fillRect/>
            </a:stretch>
          </p:blipFill>
          <p:spPr>
            <a:xfrm>
              <a:off x="4979516" y="2257471"/>
              <a:ext cx="1983998" cy="961908"/>
            </a:xfrm>
            <a:prstGeom prst="rect">
              <a:avLst/>
            </a:prstGeom>
            <a:noFill/>
            <a:ln>
              <a:noFill/>
            </a:ln>
          </p:spPr>
        </p:pic>
        <p:pic>
          <p:nvPicPr>
            <p:cNvPr id="294" name="Google Shape;294;p35"/>
            <p:cNvPicPr preferRelativeResize="0"/>
            <p:nvPr/>
          </p:nvPicPr>
          <p:blipFill>
            <a:blip r:embed="rId4">
              <a:alphaModFix/>
            </a:blip>
            <a:stretch>
              <a:fillRect/>
            </a:stretch>
          </p:blipFill>
          <p:spPr>
            <a:xfrm>
              <a:off x="6963515" y="2262024"/>
              <a:ext cx="1828458" cy="952788"/>
            </a:xfrm>
            <a:prstGeom prst="rect">
              <a:avLst/>
            </a:prstGeom>
            <a:noFill/>
            <a:ln>
              <a:noFill/>
            </a:ln>
          </p:spPr>
        </p:pic>
        <p:pic>
          <p:nvPicPr>
            <p:cNvPr id="295" name="Google Shape;295;p35"/>
            <p:cNvPicPr preferRelativeResize="0"/>
            <p:nvPr/>
          </p:nvPicPr>
          <p:blipFill>
            <a:blip r:embed="rId5">
              <a:alphaModFix/>
            </a:blip>
            <a:stretch>
              <a:fillRect/>
            </a:stretch>
          </p:blipFill>
          <p:spPr>
            <a:xfrm>
              <a:off x="4814076" y="3434429"/>
              <a:ext cx="2308693" cy="961902"/>
            </a:xfrm>
            <a:prstGeom prst="rect">
              <a:avLst/>
            </a:prstGeom>
            <a:noFill/>
            <a:ln>
              <a:noFill/>
            </a:ln>
          </p:spPr>
        </p:pic>
        <p:pic>
          <p:nvPicPr>
            <p:cNvPr id="296" name="Google Shape;296;p35"/>
            <p:cNvPicPr preferRelativeResize="0"/>
            <p:nvPr/>
          </p:nvPicPr>
          <p:blipFill>
            <a:blip r:embed="rId6">
              <a:alphaModFix/>
            </a:blip>
            <a:stretch>
              <a:fillRect/>
            </a:stretch>
          </p:blipFill>
          <p:spPr>
            <a:xfrm>
              <a:off x="7135445" y="3438982"/>
              <a:ext cx="1685128" cy="952797"/>
            </a:xfrm>
            <a:prstGeom prst="rect">
              <a:avLst/>
            </a:prstGeom>
            <a:noFill/>
            <a:ln>
              <a:noFill/>
            </a:ln>
          </p:spPr>
        </p:pic>
      </p:grpSp>
      <p:sp>
        <p:nvSpPr>
          <p:cNvPr id="3" name="Subtitle 2">
            <a:extLst>
              <a:ext uri="{FF2B5EF4-FFF2-40B4-BE49-F238E27FC236}">
                <a16:creationId xmlns:a16="http://schemas.microsoft.com/office/drawing/2014/main" id="{C53699E7-35A3-B612-D81C-A7F05A11B2E6}"/>
              </a:ext>
            </a:extLst>
          </p:cNvPr>
          <p:cNvSpPr>
            <a:spLocks noGrp="1"/>
          </p:cNvSpPr>
          <p:nvPr>
            <p:ph type="subTitle" idx="3"/>
          </p:nvPr>
        </p:nvSpPr>
        <p:spPr/>
        <p:txBody>
          <a:bodyPr/>
          <a:lstStyle/>
          <a:p>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does HTML stand for?</a:t>
            </a:r>
            <a:endParaRPr>
              <a:latin typeface="Roboto Mono"/>
              <a:ea typeface="Roboto Mono"/>
              <a:cs typeface="Roboto Mono"/>
              <a:sym typeface="Roboto Mono"/>
            </a:endParaRPr>
          </a:p>
          <a:p>
            <a:pPr marL="0" indent="0">
              <a:lnSpc>
                <a:spcPct val="115000"/>
              </a:lnSpc>
              <a:spcBef>
                <a:spcPts val="2133"/>
              </a:spcBef>
              <a:buClr>
                <a:schemeClr val="dk1"/>
              </a:buClr>
              <a:buSzPts val="1100"/>
              <a:buNone/>
            </a:pPr>
            <a:endParaRPr/>
          </a:p>
          <a:p>
            <a:pPr marL="0" indent="0">
              <a:lnSpc>
                <a:spcPct val="115000"/>
              </a:lnSpc>
              <a:spcBef>
                <a:spcPts val="2133"/>
              </a:spcBef>
              <a:spcAft>
                <a:spcPts val="2133"/>
              </a:spcAft>
              <a:buNone/>
            </a:pPr>
            <a:endParaRPr/>
          </a:p>
        </p:txBody>
      </p:sp>
      <p:sp>
        <p:nvSpPr>
          <p:cNvPr id="303" name="Google Shape;303;p36"/>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Question 1</a:t>
            </a:r>
            <a:endParaRPr/>
          </a:p>
        </p:txBody>
      </p:sp>
      <p:sp>
        <p:nvSpPr>
          <p:cNvPr id="304" name="Google Shape;304;p36"/>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does HTML stand for?</a:t>
            </a:r>
            <a:endParaRPr/>
          </a:p>
          <a:p>
            <a:pPr marL="0" indent="0">
              <a:lnSpc>
                <a:spcPct val="100000"/>
              </a:lnSpc>
              <a:buNone/>
            </a:pPr>
            <a:endParaRPr/>
          </a:p>
          <a:p>
            <a:pPr marL="0" indent="0">
              <a:lnSpc>
                <a:spcPct val="100000"/>
              </a:lnSpc>
              <a:buNone/>
            </a:pPr>
            <a:r>
              <a:rPr lang="en-GB" b="1"/>
              <a:t>HyperText Markup Language</a:t>
            </a:r>
            <a:endParaRPr b="1"/>
          </a:p>
          <a:p>
            <a:pPr marL="0" indent="0">
              <a:lnSpc>
                <a:spcPct val="115000"/>
              </a:lnSpc>
              <a:spcBef>
                <a:spcPts val="2133"/>
              </a:spcBef>
              <a:buClr>
                <a:schemeClr val="dk1"/>
              </a:buClr>
              <a:buSzPts val="1100"/>
              <a:buNone/>
            </a:pPr>
            <a:endParaRPr/>
          </a:p>
          <a:p>
            <a:pPr marL="0" indent="0">
              <a:lnSpc>
                <a:spcPct val="115000"/>
              </a:lnSpc>
              <a:spcBef>
                <a:spcPts val="2133"/>
              </a:spcBef>
              <a:spcAft>
                <a:spcPts val="2133"/>
              </a:spcAft>
              <a:buNone/>
            </a:pPr>
            <a:endParaRPr/>
          </a:p>
        </p:txBody>
      </p:sp>
      <p:sp>
        <p:nvSpPr>
          <p:cNvPr id="311" name="Google Shape;311;p37"/>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dirty="0"/>
              <a:t>Question 1 – answer</a:t>
            </a:r>
            <a:endParaRPr dirty="0"/>
          </a:p>
        </p:txBody>
      </p:sp>
      <p:sp>
        <p:nvSpPr>
          <p:cNvPr id="312" name="Google Shape;312;p37"/>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does the tag look like for creating a heading?</a:t>
            </a:r>
            <a:endParaRPr/>
          </a:p>
          <a:p>
            <a:pPr marL="0" indent="0">
              <a:lnSpc>
                <a:spcPct val="100000"/>
              </a:lnSpc>
              <a:buNone/>
            </a:pPr>
            <a:endParaRPr b="1"/>
          </a:p>
          <a:p>
            <a:pPr marL="0" indent="0">
              <a:lnSpc>
                <a:spcPct val="100000"/>
              </a:lnSpc>
              <a:buNone/>
            </a:pPr>
            <a:endParaRPr/>
          </a:p>
          <a:p>
            <a:pPr marL="0" indent="0">
              <a:lnSpc>
                <a:spcPct val="100000"/>
              </a:lnSpc>
              <a:buNone/>
            </a:pPr>
            <a:endParaRPr/>
          </a:p>
          <a:p>
            <a:pPr marL="0" indent="0">
              <a:lnSpc>
                <a:spcPct val="100000"/>
              </a:lnSpc>
              <a:buNone/>
            </a:pPr>
            <a:r>
              <a:rPr lang="en-GB"/>
              <a:t>How many different types of headings are there?</a:t>
            </a:r>
            <a:endParaRPr/>
          </a:p>
          <a:p>
            <a:pPr marL="0" indent="0">
              <a:lnSpc>
                <a:spcPct val="115000"/>
              </a:lnSpc>
              <a:spcBef>
                <a:spcPts val="2133"/>
              </a:spcBef>
              <a:buClr>
                <a:schemeClr val="dk1"/>
              </a:buClr>
              <a:buSzPts val="1100"/>
              <a:buNone/>
            </a:pPr>
            <a:endParaRPr b="1"/>
          </a:p>
          <a:p>
            <a:pPr marL="0" indent="0">
              <a:lnSpc>
                <a:spcPct val="115000"/>
              </a:lnSpc>
              <a:spcBef>
                <a:spcPts val="2133"/>
              </a:spcBef>
              <a:spcAft>
                <a:spcPts val="2133"/>
              </a:spcAft>
              <a:buNone/>
            </a:pPr>
            <a:endParaRPr/>
          </a:p>
        </p:txBody>
      </p:sp>
      <p:sp>
        <p:nvSpPr>
          <p:cNvPr id="319" name="Google Shape;319;p38"/>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Question 2</a:t>
            </a:r>
            <a:endParaRPr/>
          </a:p>
        </p:txBody>
      </p:sp>
      <p:sp>
        <p:nvSpPr>
          <p:cNvPr id="320" name="Google Shape;320;p38"/>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does the tag look like for creating a heading?</a:t>
            </a:r>
            <a:endParaRPr/>
          </a:p>
          <a:p>
            <a:pPr marL="0" indent="0">
              <a:lnSpc>
                <a:spcPct val="100000"/>
              </a:lnSpc>
              <a:buNone/>
            </a:pPr>
            <a:endParaRPr/>
          </a:p>
          <a:p>
            <a:pPr marL="0" indent="0">
              <a:lnSpc>
                <a:spcPct val="100000"/>
              </a:lnSpc>
              <a:buNone/>
            </a:pPr>
            <a:r>
              <a:rPr lang="en-GB" b="1">
                <a:latin typeface="Roboto Mono"/>
                <a:ea typeface="Roboto Mono"/>
                <a:cs typeface="Roboto Mono"/>
                <a:sym typeface="Roboto Mono"/>
              </a:rPr>
              <a:t>&lt;h1&gt;</a:t>
            </a:r>
            <a:r>
              <a:rPr lang="en-GB" b="1"/>
              <a:t> to </a:t>
            </a:r>
            <a:r>
              <a:rPr lang="en-GB" b="1">
                <a:latin typeface="Roboto Mono"/>
                <a:ea typeface="Roboto Mono"/>
                <a:cs typeface="Roboto Mono"/>
                <a:sym typeface="Roboto Mono"/>
              </a:rPr>
              <a:t>&lt;h6&gt;</a:t>
            </a:r>
            <a:endParaRPr b="1">
              <a:latin typeface="Roboto Mono"/>
              <a:ea typeface="Roboto Mono"/>
              <a:cs typeface="Roboto Mono"/>
              <a:sym typeface="Roboto Mono"/>
            </a:endParaRPr>
          </a:p>
          <a:p>
            <a:pPr marL="0" indent="0">
              <a:lnSpc>
                <a:spcPct val="100000"/>
              </a:lnSpc>
              <a:buNone/>
            </a:pPr>
            <a:endParaRPr/>
          </a:p>
          <a:p>
            <a:pPr marL="0" indent="0">
              <a:lnSpc>
                <a:spcPct val="100000"/>
              </a:lnSpc>
              <a:buNone/>
            </a:pPr>
            <a:r>
              <a:rPr lang="en-GB"/>
              <a:t>How many different types of headings are there?</a:t>
            </a:r>
            <a:endParaRPr/>
          </a:p>
          <a:p>
            <a:pPr marL="0" indent="0">
              <a:lnSpc>
                <a:spcPct val="115000"/>
              </a:lnSpc>
              <a:spcBef>
                <a:spcPts val="2133"/>
              </a:spcBef>
              <a:buClr>
                <a:schemeClr val="dk1"/>
              </a:buClr>
              <a:buSzPts val="1100"/>
              <a:buNone/>
            </a:pPr>
            <a:r>
              <a:rPr lang="en-GB" b="1"/>
              <a:t>Six: </a:t>
            </a:r>
            <a:r>
              <a:rPr lang="en-GB" b="1">
                <a:latin typeface="Roboto Mono"/>
                <a:ea typeface="Roboto Mono"/>
                <a:cs typeface="Roboto Mono"/>
                <a:sym typeface="Roboto Mono"/>
              </a:rPr>
              <a:t>&lt;h1&gt;</a:t>
            </a:r>
            <a:r>
              <a:rPr lang="en-GB" b="1"/>
              <a:t> to </a:t>
            </a:r>
            <a:r>
              <a:rPr lang="en-GB" b="1">
                <a:latin typeface="Roboto Mono"/>
                <a:ea typeface="Roboto Mono"/>
                <a:cs typeface="Roboto Mono"/>
                <a:sym typeface="Roboto Mono"/>
              </a:rPr>
              <a:t>&lt;h6&gt;</a:t>
            </a:r>
            <a:endParaRPr b="1">
              <a:latin typeface="Roboto Mono"/>
              <a:ea typeface="Roboto Mono"/>
              <a:cs typeface="Roboto Mono"/>
              <a:sym typeface="Roboto Mono"/>
            </a:endParaRPr>
          </a:p>
          <a:p>
            <a:pPr marL="0" indent="0">
              <a:lnSpc>
                <a:spcPct val="115000"/>
              </a:lnSpc>
              <a:spcBef>
                <a:spcPts val="2133"/>
              </a:spcBef>
              <a:buClr>
                <a:schemeClr val="dk1"/>
              </a:buClr>
              <a:buSzPts val="1100"/>
              <a:buNone/>
            </a:pPr>
            <a:r>
              <a:rPr lang="en-GB" b="1"/>
              <a:t>(biggest to smallest / most important to least important)</a:t>
            </a:r>
            <a:endParaRPr b="1"/>
          </a:p>
          <a:p>
            <a:pPr marL="0" indent="0">
              <a:lnSpc>
                <a:spcPct val="115000"/>
              </a:lnSpc>
              <a:spcBef>
                <a:spcPts val="2133"/>
              </a:spcBef>
              <a:spcAft>
                <a:spcPts val="2133"/>
              </a:spcAft>
              <a:buNone/>
            </a:pPr>
            <a:endParaRPr/>
          </a:p>
        </p:txBody>
      </p:sp>
      <p:sp>
        <p:nvSpPr>
          <p:cNvPr id="327" name="Google Shape;327;p39"/>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dirty="0"/>
              <a:t>Question 2 – answer</a:t>
            </a:r>
            <a:endParaRPr dirty="0"/>
          </a:p>
        </p:txBody>
      </p:sp>
      <p:sp>
        <p:nvSpPr>
          <p:cNvPr id="328" name="Google Shape;328;p39"/>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indent="0" algn="r">
              <a:buNone/>
            </a:pPr>
            <a:r>
              <a:rPr lang="en-GB" b="1" dirty="0"/>
              <a:t>==</a:t>
            </a:r>
            <a:endParaRPr b="1" dirty="0"/>
          </a:p>
          <a:p>
            <a:pPr indent="0" algn="r">
              <a:spcBef>
                <a:spcPts val="2133"/>
              </a:spcBef>
              <a:buNone/>
            </a:pPr>
            <a:r>
              <a:rPr lang="en-GB" b="1" dirty="0"/>
              <a:t>&gt;</a:t>
            </a:r>
            <a:endParaRPr b="1" dirty="0"/>
          </a:p>
          <a:p>
            <a:pPr indent="0" algn="r">
              <a:spcBef>
                <a:spcPts val="2133"/>
              </a:spcBef>
              <a:buNone/>
            </a:pPr>
            <a:r>
              <a:rPr lang="en-GB" b="1" dirty="0"/>
              <a:t>&lt;</a:t>
            </a:r>
            <a:endParaRPr b="1" dirty="0"/>
          </a:p>
          <a:p>
            <a:pPr indent="0" algn="r">
              <a:spcBef>
                <a:spcPts val="2133"/>
              </a:spcBef>
              <a:buNone/>
            </a:pPr>
            <a:r>
              <a:rPr lang="en-GB" b="1" dirty="0"/>
              <a:t>!=</a:t>
            </a:r>
            <a:endParaRPr b="1" dirty="0"/>
          </a:p>
          <a:p>
            <a:pPr indent="0" algn="r">
              <a:spcBef>
                <a:spcPts val="2133"/>
              </a:spcBef>
              <a:buNone/>
            </a:pPr>
            <a:r>
              <a:rPr lang="en-GB" b="1" dirty="0"/>
              <a:t>&lt;=</a:t>
            </a:r>
            <a:endParaRPr b="1" dirty="0"/>
          </a:p>
          <a:p>
            <a:pPr indent="0" algn="r">
              <a:spcBef>
                <a:spcPts val="2133"/>
              </a:spcBef>
              <a:spcAft>
                <a:spcPts val="2133"/>
              </a:spcAft>
              <a:buNone/>
            </a:pPr>
            <a:r>
              <a:rPr lang="en-GB" b="1" dirty="0"/>
              <a:t>&gt;=</a:t>
            </a:r>
            <a:endParaRPr b="1" dirty="0"/>
          </a:p>
        </p:txBody>
      </p:sp>
      <p:sp>
        <p:nvSpPr>
          <p:cNvPr id="64" name="Google Shape;64;p1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What does each comparison operator do?</a:t>
            </a:r>
            <a:endParaRPr dirty="0"/>
          </a:p>
        </p:txBody>
      </p:sp>
      <p:sp>
        <p:nvSpPr>
          <p:cNvPr id="66" name="Google Shape;66;p11"/>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t>Equal to</a:t>
            </a:r>
            <a:endParaRPr dirty="0"/>
          </a:p>
          <a:p>
            <a:pPr marL="0" indent="0">
              <a:spcBef>
                <a:spcPts val="2133"/>
              </a:spcBef>
              <a:buNone/>
            </a:pPr>
            <a:r>
              <a:rPr lang="en-GB" dirty="0"/>
              <a:t>More than</a:t>
            </a:r>
            <a:endParaRPr dirty="0"/>
          </a:p>
          <a:p>
            <a:pPr marL="0" indent="0">
              <a:spcBef>
                <a:spcPts val="2133"/>
              </a:spcBef>
              <a:buNone/>
            </a:pPr>
            <a:r>
              <a:rPr lang="en-GB" dirty="0"/>
              <a:t>Less than</a:t>
            </a:r>
            <a:endParaRPr dirty="0"/>
          </a:p>
          <a:p>
            <a:pPr marL="0" indent="0">
              <a:spcBef>
                <a:spcPts val="2133"/>
              </a:spcBef>
              <a:buNone/>
            </a:pPr>
            <a:r>
              <a:rPr lang="en-GB" dirty="0"/>
              <a:t>Not equal to</a:t>
            </a:r>
            <a:endParaRPr dirty="0"/>
          </a:p>
          <a:p>
            <a:pPr marL="0" indent="0">
              <a:spcBef>
                <a:spcPts val="2133"/>
              </a:spcBef>
              <a:buNone/>
            </a:pPr>
            <a:r>
              <a:rPr lang="en-GB" dirty="0"/>
              <a:t>Less than or equal to</a:t>
            </a:r>
            <a:endParaRPr dirty="0"/>
          </a:p>
          <a:p>
            <a:pPr marL="0" indent="0">
              <a:spcBef>
                <a:spcPts val="2133"/>
              </a:spcBef>
              <a:spcAft>
                <a:spcPts val="2133"/>
              </a:spcAft>
              <a:buNone/>
            </a:pPr>
            <a:r>
              <a:rPr lang="en-GB" dirty="0"/>
              <a:t>More than or equal to</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1" end="1"/>
                                            </p:txEl>
                                          </p:spTgt>
                                        </p:tgtEl>
                                        <p:attrNameLst>
                                          <p:attrName>style.visibility</p:attrName>
                                        </p:attrNameLst>
                                      </p:cBhvr>
                                      <p:to>
                                        <p:strVal val="visible"/>
                                      </p:to>
                                    </p:set>
                                    <p:animEffect transition="in" filter="fade">
                                      <p:cBhvr>
                                        <p:cTn id="12" dur="1"/>
                                        <p:tgtEl>
                                          <p:spTgt spid="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xEl>
                                              <p:pRg st="2" end="2"/>
                                            </p:txEl>
                                          </p:spTgt>
                                        </p:tgtEl>
                                        <p:attrNameLst>
                                          <p:attrName>style.visibility</p:attrName>
                                        </p:attrNameLst>
                                      </p:cBhvr>
                                      <p:to>
                                        <p:strVal val="visible"/>
                                      </p:to>
                                    </p:set>
                                    <p:animEffect transition="in" filter="fade">
                                      <p:cBhvr>
                                        <p:cTn id="17" dur="1"/>
                                        <p:tgtEl>
                                          <p:spTgt spid="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xEl>
                                              <p:pRg st="3" end="3"/>
                                            </p:txEl>
                                          </p:spTgt>
                                        </p:tgtEl>
                                        <p:attrNameLst>
                                          <p:attrName>style.visibility</p:attrName>
                                        </p:attrNameLst>
                                      </p:cBhvr>
                                      <p:to>
                                        <p:strVal val="visible"/>
                                      </p:to>
                                    </p:set>
                                    <p:animEffect transition="in" filter="fade">
                                      <p:cBhvr>
                                        <p:cTn id="22" dur="1"/>
                                        <p:tgtEl>
                                          <p:spTgt spid="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xEl>
                                              <p:pRg st="4" end="4"/>
                                            </p:txEl>
                                          </p:spTgt>
                                        </p:tgtEl>
                                        <p:attrNameLst>
                                          <p:attrName>style.visibility</p:attrName>
                                        </p:attrNameLst>
                                      </p:cBhvr>
                                      <p:to>
                                        <p:strVal val="visible"/>
                                      </p:to>
                                    </p:set>
                                    <p:animEffect transition="in" filter="fade">
                                      <p:cBhvr>
                                        <p:cTn id="27" dur="1"/>
                                        <p:tgtEl>
                                          <p:spTgt spid="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
                                            <p:txEl>
                                              <p:pRg st="5" end="5"/>
                                            </p:txEl>
                                          </p:spTgt>
                                        </p:tgtEl>
                                        <p:attrNameLst>
                                          <p:attrName>style.visibility</p:attrName>
                                        </p:attrNameLst>
                                      </p:cBhvr>
                                      <p:to>
                                        <p:strVal val="visible"/>
                                      </p:to>
                                    </p:set>
                                    <p:animEffect transition="in" filter="fade">
                                      <p:cBhvr>
                                        <p:cTn id="32" dur="1"/>
                                        <p:tgtEl>
                                          <p:spTgt spid="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is the difference between the start and end tags?</a:t>
            </a:r>
            <a:endParaRPr/>
          </a:p>
          <a:p>
            <a:pPr marL="0" indent="0">
              <a:lnSpc>
                <a:spcPct val="100000"/>
              </a:lnSpc>
              <a:buNone/>
            </a:pPr>
            <a:endParaRPr/>
          </a:p>
          <a:p>
            <a:pPr marL="0" indent="0">
              <a:lnSpc>
                <a:spcPct val="100000"/>
              </a:lnSpc>
              <a:buNone/>
            </a:pPr>
            <a:endParaRPr/>
          </a:p>
          <a:p>
            <a:pPr marL="0" indent="0">
              <a:lnSpc>
                <a:spcPct val="100000"/>
              </a:lnSpc>
              <a:buNone/>
            </a:pPr>
            <a:endParaRPr/>
          </a:p>
          <a:p>
            <a:pPr marL="0" indent="0">
              <a:lnSpc>
                <a:spcPct val="100000"/>
              </a:lnSpc>
              <a:buNone/>
            </a:pPr>
            <a:r>
              <a:rPr lang="en-GB"/>
              <a:t>What do we call this?  </a:t>
            </a:r>
            <a:r>
              <a:rPr lang="en-GB">
                <a:latin typeface="Roboto Mono"/>
                <a:ea typeface="Roboto Mono"/>
                <a:cs typeface="Roboto Mono"/>
                <a:sym typeface="Roboto Mono"/>
              </a:rPr>
              <a:t>&lt;</a:t>
            </a:r>
            <a:endParaRPr/>
          </a:p>
          <a:p>
            <a:pPr marL="0" indent="0">
              <a:lnSpc>
                <a:spcPct val="115000"/>
              </a:lnSpc>
              <a:spcBef>
                <a:spcPts val="2133"/>
              </a:spcBef>
              <a:buClr>
                <a:schemeClr val="dk1"/>
              </a:buClr>
              <a:buSzPts val="1100"/>
              <a:buNone/>
            </a:pPr>
            <a:endParaRPr/>
          </a:p>
          <a:p>
            <a:pPr marL="0" indent="0">
              <a:lnSpc>
                <a:spcPct val="115000"/>
              </a:lnSpc>
              <a:spcBef>
                <a:spcPts val="2133"/>
              </a:spcBef>
              <a:spcAft>
                <a:spcPts val="2133"/>
              </a:spcAft>
              <a:buNone/>
            </a:pPr>
            <a:endParaRPr/>
          </a:p>
        </p:txBody>
      </p:sp>
      <p:sp>
        <p:nvSpPr>
          <p:cNvPr id="335" name="Google Shape;335;p40"/>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Question 3</a:t>
            </a:r>
            <a:endParaRPr/>
          </a:p>
        </p:txBody>
      </p:sp>
      <p:sp>
        <p:nvSpPr>
          <p:cNvPr id="336" name="Google Shape;336;p40"/>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is the difference between the start and end tags?</a:t>
            </a:r>
            <a:endParaRPr/>
          </a:p>
          <a:p>
            <a:pPr marL="0" indent="0">
              <a:lnSpc>
                <a:spcPct val="100000"/>
              </a:lnSpc>
              <a:buNone/>
            </a:pPr>
            <a:endParaRPr/>
          </a:p>
          <a:p>
            <a:pPr marL="0" indent="0">
              <a:lnSpc>
                <a:spcPct val="100000"/>
              </a:lnSpc>
              <a:buNone/>
            </a:pPr>
            <a:r>
              <a:rPr lang="en-GB" b="1"/>
              <a:t>End tags have a forward slash: </a:t>
            </a:r>
            <a:r>
              <a:rPr lang="en-GB" b="1">
                <a:latin typeface="Roboto Mono"/>
                <a:ea typeface="Roboto Mono"/>
                <a:cs typeface="Roboto Mono"/>
                <a:sym typeface="Roboto Mono"/>
              </a:rPr>
              <a:t>&lt;h1&gt; &lt;/h1&gt;</a:t>
            </a:r>
            <a:endParaRPr b="1">
              <a:latin typeface="Roboto Mono"/>
              <a:ea typeface="Roboto Mono"/>
              <a:cs typeface="Roboto Mono"/>
              <a:sym typeface="Roboto Mono"/>
            </a:endParaRPr>
          </a:p>
          <a:p>
            <a:pPr marL="0" indent="0">
              <a:lnSpc>
                <a:spcPct val="100000"/>
              </a:lnSpc>
              <a:buNone/>
            </a:pPr>
            <a:endParaRPr/>
          </a:p>
          <a:p>
            <a:pPr marL="0" indent="0">
              <a:lnSpc>
                <a:spcPct val="100000"/>
              </a:lnSpc>
              <a:buNone/>
            </a:pPr>
            <a:r>
              <a:rPr lang="en-GB"/>
              <a:t>What do we call this?  </a:t>
            </a:r>
            <a:r>
              <a:rPr lang="en-GB">
                <a:latin typeface="Roboto Mono"/>
                <a:ea typeface="Roboto Mono"/>
                <a:cs typeface="Roboto Mono"/>
                <a:sym typeface="Roboto Mono"/>
              </a:rPr>
              <a:t>&lt;</a:t>
            </a:r>
            <a:endParaRPr/>
          </a:p>
          <a:p>
            <a:pPr marL="0" indent="0">
              <a:lnSpc>
                <a:spcPct val="115000"/>
              </a:lnSpc>
              <a:spcBef>
                <a:spcPts val="2133"/>
              </a:spcBef>
              <a:buClr>
                <a:schemeClr val="dk1"/>
              </a:buClr>
              <a:buSzPts val="1100"/>
              <a:buNone/>
            </a:pPr>
            <a:r>
              <a:rPr lang="en-GB" b="1"/>
              <a:t>A chevron</a:t>
            </a:r>
            <a:endParaRPr b="1"/>
          </a:p>
          <a:p>
            <a:pPr marL="0" indent="0">
              <a:lnSpc>
                <a:spcPct val="115000"/>
              </a:lnSpc>
              <a:spcBef>
                <a:spcPts val="2133"/>
              </a:spcBef>
              <a:spcAft>
                <a:spcPts val="2133"/>
              </a:spcAft>
              <a:buNone/>
            </a:pPr>
            <a:endParaRPr/>
          </a:p>
        </p:txBody>
      </p:sp>
      <p:sp>
        <p:nvSpPr>
          <p:cNvPr id="343" name="Google Shape;343;p41"/>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Question 3 – answer</a:t>
            </a:r>
            <a:endParaRPr/>
          </a:p>
        </p:txBody>
      </p:sp>
      <p:sp>
        <p:nvSpPr>
          <p:cNvPr id="344" name="Google Shape;344;p41"/>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Which of these comes first? </a:t>
            </a:r>
            <a:r>
              <a:rPr lang="en-GB">
                <a:latin typeface="Roboto Mono"/>
                <a:ea typeface="Roboto Mono"/>
                <a:cs typeface="Roboto Mono"/>
                <a:sym typeface="Roboto Mono"/>
              </a:rPr>
              <a:t>&lt;head&gt;</a:t>
            </a:r>
            <a:r>
              <a:rPr lang="en-GB"/>
              <a:t> or </a:t>
            </a:r>
            <a:r>
              <a:rPr lang="en-GB">
                <a:latin typeface="Roboto Mono"/>
                <a:ea typeface="Roboto Mono"/>
                <a:cs typeface="Roboto Mono"/>
                <a:sym typeface="Roboto Mono"/>
              </a:rPr>
              <a:t>&lt;body&gt;</a:t>
            </a:r>
            <a:endParaRPr>
              <a:latin typeface="Roboto Mono"/>
              <a:ea typeface="Roboto Mono"/>
              <a:cs typeface="Roboto Mono"/>
              <a:sym typeface="Roboto Mono"/>
            </a:endParaRPr>
          </a:p>
          <a:p>
            <a:pPr marL="0" indent="0">
              <a:lnSpc>
                <a:spcPct val="100000"/>
              </a:lnSpc>
              <a:buNone/>
            </a:pPr>
            <a:endParaRPr/>
          </a:p>
          <a:p>
            <a:pPr marL="0" indent="0">
              <a:lnSpc>
                <a:spcPct val="100000"/>
              </a:lnSpc>
              <a:buNone/>
            </a:pPr>
            <a:endParaRPr b="1"/>
          </a:p>
          <a:p>
            <a:pPr marL="0" indent="0">
              <a:lnSpc>
                <a:spcPct val="100000"/>
              </a:lnSpc>
              <a:buNone/>
            </a:pPr>
            <a:endParaRPr/>
          </a:p>
          <a:p>
            <a:pPr marL="0" indent="0">
              <a:lnSpc>
                <a:spcPct val="100000"/>
              </a:lnSpc>
              <a:buNone/>
            </a:pPr>
            <a:r>
              <a:rPr lang="en-GB"/>
              <a:t>What is the purpose of these sections?</a:t>
            </a:r>
            <a:endParaRPr/>
          </a:p>
          <a:p>
            <a:pPr marL="0" indent="0">
              <a:lnSpc>
                <a:spcPct val="115000"/>
              </a:lnSpc>
              <a:spcBef>
                <a:spcPts val="2133"/>
              </a:spcBef>
              <a:spcAft>
                <a:spcPts val="2133"/>
              </a:spcAft>
              <a:buNone/>
            </a:pPr>
            <a:endParaRPr/>
          </a:p>
        </p:txBody>
      </p:sp>
      <p:sp>
        <p:nvSpPr>
          <p:cNvPr id="351" name="Google Shape;351;p42"/>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Question 4</a:t>
            </a:r>
            <a:endParaRPr/>
          </a:p>
        </p:txBody>
      </p:sp>
      <p:sp>
        <p:nvSpPr>
          <p:cNvPr id="352" name="Google Shape;352;p42"/>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Which of these comes first? </a:t>
            </a:r>
            <a:r>
              <a:rPr lang="en-GB">
                <a:latin typeface="Roboto Mono"/>
                <a:ea typeface="Roboto Mono"/>
                <a:cs typeface="Roboto Mono"/>
                <a:sym typeface="Roboto Mono"/>
              </a:rPr>
              <a:t>&lt;head&gt;</a:t>
            </a:r>
            <a:r>
              <a:rPr lang="en-GB"/>
              <a:t> or </a:t>
            </a:r>
            <a:r>
              <a:rPr lang="en-GB">
                <a:latin typeface="Roboto Mono"/>
                <a:ea typeface="Roboto Mono"/>
                <a:cs typeface="Roboto Mono"/>
                <a:sym typeface="Roboto Mono"/>
              </a:rPr>
              <a:t>&lt;body&gt;</a:t>
            </a:r>
            <a:endParaRPr>
              <a:latin typeface="Roboto Mono"/>
              <a:ea typeface="Roboto Mono"/>
              <a:cs typeface="Roboto Mono"/>
              <a:sym typeface="Roboto Mono"/>
            </a:endParaRPr>
          </a:p>
          <a:p>
            <a:pPr marL="0" indent="0">
              <a:lnSpc>
                <a:spcPct val="100000"/>
              </a:lnSpc>
              <a:buNone/>
            </a:pPr>
            <a:endParaRPr/>
          </a:p>
          <a:p>
            <a:pPr marL="0" indent="0">
              <a:lnSpc>
                <a:spcPct val="100000"/>
              </a:lnSpc>
              <a:buNone/>
            </a:pPr>
            <a:r>
              <a:rPr lang="en-GB" b="1">
                <a:latin typeface="Roboto Mono"/>
                <a:ea typeface="Roboto Mono"/>
                <a:cs typeface="Roboto Mono"/>
                <a:sym typeface="Roboto Mono"/>
              </a:rPr>
              <a:t>&lt;head&gt;</a:t>
            </a:r>
            <a:r>
              <a:rPr lang="en-GB" b="1"/>
              <a:t> is first, followed by </a:t>
            </a:r>
            <a:r>
              <a:rPr lang="en-GB" b="1">
                <a:latin typeface="Roboto Mono"/>
                <a:ea typeface="Roboto Mono"/>
                <a:cs typeface="Roboto Mono"/>
                <a:sym typeface="Roboto Mono"/>
              </a:rPr>
              <a:t>&lt;body&gt;</a:t>
            </a:r>
            <a:endParaRPr b="1">
              <a:latin typeface="Roboto Mono"/>
              <a:ea typeface="Roboto Mono"/>
              <a:cs typeface="Roboto Mono"/>
              <a:sym typeface="Roboto Mono"/>
            </a:endParaRPr>
          </a:p>
          <a:p>
            <a:pPr marL="0" indent="0">
              <a:lnSpc>
                <a:spcPct val="100000"/>
              </a:lnSpc>
              <a:buNone/>
            </a:pPr>
            <a:endParaRPr/>
          </a:p>
          <a:p>
            <a:pPr marL="0" indent="0">
              <a:lnSpc>
                <a:spcPct val="100000"/>
              </a:lnSpc>
              <a:buNone/>
            </a:pPr>
            <a:r>
              <a:rPr lang="en-GB"/>
              <a:t>What is the purpose of these sections?</a:t>
            </a:r>
            <a:endParaRPr/>
          </a:p>
          <a:p>
            <a:pPr marL="0" indent="0">
              <a:lnSpc>
                <a:spcPct val="115000"/>
              </a:lnSpc>
              <a:spcBef>
                <a:spcPts val="2133"/>
              </a:spcBef>
              <a:buClr>
                <a:schemeClr val="dk1"/>
              </a:buClr>
              <a:buSzPts val="1100"/>
              <a:buNone/>
            </a:pPr>
            <a:r>
              <a:rPr lang="en-GB" b="1">
                <a:latin typeface="Roboto Mono"/>
                <a:ea typeface="Roboto Mono"/>
                <a:cs typeface="Roboto Mono"/>
                <a:sym typeface="Roboto Mono"/>
              </a:rPr>
              <a:t>&lt;head&gt;</a:t>
            </a:r>
            <a:r>
              <a:rPr lang="en-GB" b="1"/>
              <a:t> is meant for things that aren’t displayed in the main body of your page, like the title</a:t>
            </a:r>
            <a:endParaRPr b="1"/>
          </a:p>
          <a:p>
            <a:pPr marL="0" indent="0">
              <a:lnSpc>
                <a:spcPct val="115000"/>
              </a:lnSpc>
              <a:spcBef>
                <a:spcPts val="2133"/>
              </a:spcBef>
              <a:buClr>
                <a:schemeClr val="dk1"/>
              </a:buClr>
              <a:buSzPts val="1100"/>
              <a:buNone/>
            </a:pPr>
            <a:r>
              <a:rPr lang="en-GB" b="1">
                <a:latin typeface="Roboto Mono"/>
                <a:ea typeface="Roboto Mono"/>
                <a:cs typeface="Roboto Mono"/>
                <a:sym typeface="Roboto Mono"/>
              </a:rPr>
              <a:t>&lt;body&gt;</a:t>
            </a:r>
            <a:r>
              <a:rPr lang="en-GB" b="1"/>
              <a:t> contains all the content you want to see displayed</a:t>
            </a:r>
            <a:endParaRPr b="1"/>
          </a:p>
          <a:p>
            <a:pPr marL="0" indent="0">
              <a:lnSpc>
                <a:spcPct val="115000"/>
              </a:lnSpc>
              <a:spcBef>
                <a:spcPts val="2133"/>
              </a:spcBef>
              <a:spcAft>
                <a:spcPts val="2133"/>
              </a:spcAft>
              <a:buNone/>
            </a:pPr>
            <a:endParaRPr/>
          </a:p>
        </p:txBody>
      </p:sp>
      <p:sp>
        <p:nvSpPr>
          <p:cNvPr id="359" name="Google Shape;359;p43"/>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dirty="0"/>
              <a:t>Question 4 – answer</a:t>
            </a:r>
            <a:endParaRPr dirty="0"/>
          </a:p>
        </p:txBody>
      </p:sp>
      <p:sp>
        <p:nvSpPr>
          <p:cNvPr id="360" name="Google Shape;360;p43"/>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does the tag look like for creating a paragraph?</a:t>
            </a:r>
            <a:endParaRPr/>
          </a:p>
          <a:p>
            <a:pPr marL="0" indent="0">
              <a:lnSpc>
                <a:spcPct val="100000"/>
              </a:lnSpc>
              <a:buNone/>
            </a:pPr>
            <a:endParaRPr/>
          </a:p>
          <a:p>
            <a:pPr marL="0" indent="0">
              <a:lnSpc>
                <a:spcPct val="100000"/>
              </a:lnSpc>
              <a:buNone/>
            </a:pPr>
            <a:endParaRPr b="1">
              <a:latin typeface="Roboto Mono"/>
              <a:ea typeface="Roboto Mono"/>
              <a:cs typeface="Roboto Mono"/>
              <a:sym typeface="Roboto Mono"/>
            </a:endParaRPr>
          </a:p>
          <a:p>
            <a:pPr marL="0" indent="0">
              <a:lnSpc>
                <a:spcPct val="100000"/>
              </a:lnSpc>
              <a:buNone/>
            </a:pPr>
            <a:endParaRPr/>
          </a:p>
          <a:p>
            <a:pPr marL="0" indent="0">
              <a:lnSpc>
                <a:spcPct val="100000"/>
              </a:lnSpc>
              <a:buNone/>
            </a:pPr>
            <a:r>
              <a:rPr lang="en-GB"/>
              <a:t>When should we use paragraphs and when should we use headings?</a:t>
            </a:r>
            <a:endParaRPr/>
          </a:p>
          <a:p>
            <a:pPr marL="0" indent="0">
              <a:lnSpc>
                <a:spcPct val="115000"/>
              </a:lnSpc>
              <a:spcBef>
                <a:spcPts val="2133"/>
              </a:spcBef>
              <a:buClr>
                <a:schemeClr val="dk1"/>
              </a:buClr>
              <a:buSzPts val="1100"/>
              <a:buNone/>
            </a:pPr>
            <a:endParaRPr b="1"/>
          </a:p>
          <a:p>
            <a:pPr marL="0" indent="0">
              <a:lnSpc>
                <a:spcPct val="115000"/>
              </a:lnSpc>
              <a:spcBef>
                <a:spcPts val="2133"/>
              </a:spcBef>
              <a:spcAft>
                <a:spcPts val="2133"/>
              </a:spcAft>
              <a:buNone/>
            </a:pPr>
            <a:endParaRPr/>
          </a:p>
        </p:txBody>
      </p:sp>
      <p:sp>
        <p:nvSpPr>
          <p:cNvPr id="367" name="Google Shape;367;p44"/>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Question 5</a:t>
            </a:r>
            <a:endParaRPr/>
          </a:p>
        </p:txBody>
      </p:sp>
      <p:sp>
        <p:nvSpPr>
          <p:cNvPr id="368" name="Google Shape;368;p44"/>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a:spLocks noGrp="1"/>
          </p:cNvSpPr>
          <p:nvPr>
            <p:ph type="body" idx="1"/>
          </p:nvPr>
        </p:nvSpPr>
        <p:spPr>
          <a:xfrm>
            <a:off x="414533" y="1560167"/>
            <a:ext cx="11224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buNone/>
            </a:pPr>
            <a:r>
              <a:rPr lang="en-GB"/>
              <a:t>What does the tag look like for creating a paragraph?</a:t>
            </a:r>
            <a:endParaRPr/>
          </a:p>
          <a:p>
            <a:pPr marL="0" indent="0">
              <a:lnSpc>
                <a:spcPct val="100000"/>
              </a:lnSpc>
              <a:buNone/>
            </a:pPr>
            <a:endParaRPr/>
          </a:p>
          <a:p>
            <a:pPr marL="0" indent="0">
              <a:lnSpc>
                <a:spcPct val="100000"/>
              </a:lnSpc>
              <a:buNone/>
            </a:pPr>
            <a:r>
              <a:rPr lang="en-GB" b="1">
                <a:latin typeface="Roboto Mono"/>
                <a:ea typeface="Roboto Mono"/>
                <a:cs typeface="Roboto Mono"/>
                <a:sym typeface="Roboto Mono"/>
              </a:rPr>
              <a:t>&lt;p&gt; &lt;/p&gt;</a:t>
            </a:r>
            <a:endParaRPr b="1">
              <a:latin typeface="Roboto Mono"/>
              <a:ea typeface="Roboto Mono"/>
              <a:cs typeface="Roboto Mono"/>
              <a:sym typeface="Roboto Mono"/>
            </a:endParaRPr>
          </a:p>
          <a:p>
            <a:pPr marL="0" indent="0">
              <a:lnSpc>
                <a:spcPct val="100000"/>
              </a:lnSpc>
              <a:buNone/>
            </a:pPr>
            <a:endParaRPr/>
          </a:p>
          <a:p>
            <a:pPr marL="0" indent="0">
              <a:lnSpc>
                <a:spcPct val="100000"/>
              </a:lnSpc>
              <a:buNone/>
            </a:pPr>
            <a:r>
              <a:rPr lang="en-GB"/>
              <a:t>When should we use paragraphs and when should we use headings?</a:t>
            </a:r>
            <a:endParaRPr/>
          </a:p>
          <a:p>
            <a:pPr marL="0" indent="0">
              <a:lnSpc>
                <a:spcPct val="115000"/>
              </a:lnSpc>
              <a:spcBef>
                <a:spcPts val="2133"/>
              </a:spcBef>
              <a:buClr>
                <a:schemeClr val="dk1"/>
              </a:buClr>
              <a:buSzPts val="1100"/>
              <a:buNone/>
            </a:pPr>
            <a:r>
              <a:rPr lang="en-GB" b="1"/>
              <a:t>Headings are meant for signalling the start of a section of text so a user can skim the contents of a page. Search engines can also use headings to index the content and structure of your webpages.</a:t>
            </a:r>
            <a:endParaRPr b="1"/>
          </a:p>
          <a:p>
            <a:pPr marL="0" indent="0">
              <a:lnSpc>
                <a:spcPct val="115000"/>
              </a:lnSpc>
              <a:spcBef>
                <a:spcPts val="2133"/>
              </a:spcBef>
              <a:buClr>
                <a:schemeClr val="dk1"/>
              </a:buClr>
              <a:buSzPts val="1100"/>
              <a:buNone/>
            </a:pPr>
            <a:r>
              <a:rPr lang="en-GB" b="1"/>
              <a:t>Paragraphs are meant for normal text</a:t>
            </a:r>
            <a:endParaRPr b="1"/>
          </a:p>
          <a:p>
            <a:pPr marL="0" indent="0">
              <a:lnSpc>
                <a:spcPct val="115000"/>
              </a:lnSpc>
              <a:spcBef>
                <a:spcPts val="2133"/>
              </a:spcBef>
              <a:spcAft>
                <a:spcPts val="2133"/>
              </a:spcAft>
              <a:buNone/>
            </a:pPr>
            <a:endParaRPr/>
          </a:p>
        </p:txBody>
      </p:sp>
      <p:sp>
        <p:nvSpPr>
          <p:cNvPr id="375" name="Google Shape;375;p45"/>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a:t>Question 5 – answer</a:t>
            </a:r>
            <a:endParaRPr/>
          </a:p>
        </p:txBody>
      </p:sp>
      <p:sp>
        <p:nvSpPr>
          <p:cNvPr id="376" name="Google Shape;376;p45"/>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6"/>
          <p:cNvSpPr txBox="1">
            <a:spLocks noGrp="1"/>
          </p:cNvSpPr>
          <p:nvPr>
            <p:ph type="body" idx="1"/>
          </p:nvPr>
        </p:nvSpPr>
        <p:spPr>
          <a:xfrm>
            <a:off x="414533" y="1560165"/>
            <a:ext cx="5462000" cy="4878800"/>
          </a:xfrm>
          <a:prstGeom prst="rect">
            <a:avLst/>
          </a:prstGeom>
          <a:noFill/>
          <a:ln>
            <a:noFill/>
          </a:ln>
        </p:spPr>
        <p:txBody>
          <a:bodyPr spcFirstLastPara="1" vert="horz" wrap="square" lIns="121900" tIns="121900" rIns="121900" bIns="121900" rtlCol="0" anchor="t" anchorCtr="0">
            <a:noAutofit/>
          </a:bodyPr>
          <a:lstStyle/>
          <a:p>
            <a:pPr marL="0" indent="0">
              <a:lnSpc>
                <a:spcPct val="115000"/>
              </a:lnSpc>
              <a:spcBef>
                <a:spcPts val="2133"/>
              </a:spcBef>
              <a:buNone/>
            </a:pPr>
            <a:r>
              <a:rPr lang="en-GB" dirty="0"/>
              <a:t>On the handout write the HTML for the page on the sheet using the box provided</a:t>
            </a:r>
            <a:endParaRPr dirty="0"/>
          </a:p>
          <a:p>
            <a:pPr marL="0" indent="0">
              <a:lnSpc>
                <a:spcPct val="115000"/>
              </a:lnSpc>
              <a:spcBef>
                <a:spcPts val="2133"/>
              </a:spcBef>
              <a:buNone/>
            </a:pPr>
            <a:r>
              <a:rPr lang="en-GB" b="1" dirty="0"/>
              <a:t>Also: </a:t>
            </a:r>
            <a:r>
              <a:rPr lang="en-GB" dirty="0"/>
              <a:t>You could also try practising at home!</a:t>
            </a:r>
            <a:endParaRPr dirty="0"/>
          </a:p>
          <a:p>
            <a:pPr marL="0" indent="0">
              <a:lnSpc>
                <a:spcPct val="115000"/>
              </a:lnSpc>
              <a:spcBef>
                <a:spcPts val="2133"/>
              </a:spcBef>
              <a:buNone/>
            </a:pPr>
            <a:endParaRPr dirty="0"/>
          </a:p>
          <a:p>
            <a:pPr marL="0" indent="0">
              <a:lnSpc>
                <a:spcPct val="115000"/>
              </a:lnSpc>
              <a:spcBef>
                <a:spcPts val="2133"/>
              </a:spcBef>
              <a:spcAft>
                <a:spcPts val="2133"/>
              </a:spcAft>
              <a:buNone/>
            </a:pPr>
            <a:endParaRPr dirty="0"/>
          </a:p>
        </p:txBody>
      </p:sp>
      <p:sp>
        <p:nvSpPr>
          <p:cNvPr id="383" name="Google Shape;383;p46"/>
          <p:cNvSpPr txBox="1">
            <a:spLocks noGrp="1"/>
          </p:cNvSpPr>
          <p:nvPr>
            <p:ph type="title"/>
          </p:nvPr>
        </p:nvSpPr>
        <p:spPr>
          <a:xfrm>
            <a:off x="414533" y="426133"/>
            <a:ext cx="11361600" cy="930800"/>
          </a:xfrm>
          <a:prstGeom prst="rect">
            <a:avLst/>
          </a:prstGeom>
          <a:noFill/>
          <a:ln>
            <a:noFill/>
          </a:ln>
        </p:spPr>
        <p:txBody>
          <a:bodyPr spcFirstLastPara="1" vert="horz" wrap="square" lIns="121900" tIns="121900" rIns="121900" bIns="121900" rtlCol="0" anchor="ctr" anchorCtr="0">
            <a:noAutofit/>
          </a:bodyPr>
          <a:lstStyle/>
          <a:p>
            <a:pPr>
              <a:lnSpc>
                <a:spcPct val="100000"/>
              </a:lnSpc>
              <a:buSzPts val="2800"/>
            </a:pPr>
            <a:r>
              <a:rPr lang="en-GB" dirty="0"/>
              <a:t>Write the HTML for a page</a:t>
            </a:r>
            <a:endParaRPr dirty="0"/>
          </a:p>
        </p:txBody>
      </p:sp>
      <p:sp>
        <p:nvSpPr>
          <p:cNvPr id="384" name="Google Shape;384;p46"/>
          <p:cNvSpPr txBox="1">
            <a:spLocks noGrp="1"/>
          </p:cNvSpPr>
          <p:nvPr>
            <p:ph type="sldNum" idx="12"/>
          </p:nvPr>
        </p:nvSpPr>
        <p:spPr>
          <a:xfrm>
            <a:off x="11776267" y="6439067"/>
            <a:ext cx="415600" cy="418800"/>
          </a:xfrm>
          <a:prstGeom prst="rect">
            <a:avLst/>
          </a:prstGeom>
          <a:noFill/>
          <a:ln>
            <a:noFill/>
          </a:ln>
        </p:spPr>
        <p:txBody>
          <a:bodyPr spcFirstLastPara="1" vert="horz" wrap="square" lIns="121900" tIns="121900" rIns="121900" bIns="121900" rtlCol="0" anchor="t" anchorCtr="0">
            <a:noAutofit/>
          </a:bodyPr>
          <a:lstStyle/>
          <a:p>
            <a:pPr algn="ctr">
              <a:buSzPts val="800"/>
            </a:pPr>
            <a:fld id="{00000000-1234-1234-1234-123412341234}" type="slidenum">
              <a:rPr lang="en-GB"/>
              <a:pPr algn="ctr">
                <a:buSzPts val="800"/>
              </a:pPr>
              <a:t>56</a:t>
            </a:fld>
            <a:endParaRPr/>
          </a:p>
        </p:txBody>
      </p:sp>
      <p:pic>
        <p:nvPicPr>
          <p:cNvPr id="387" name="Google Shape;387;p46"/>
          <p:cNvPicPr preferRelativeResize="0"/>
          <p:nvPr/>
        </p:nvPicPr>
        <p:blipFill rotWithShape="1">
          <a:blip r:embed="rId3">
            <a:alphaModFix/>
          </a:blip>
          <a:srcRect t="13066"/>
          <a:stretch/>
        </p:blipFill>
        <p:spPr>
          <a:xfrm>
            <a:off x="6014633" y="2453488"/>
            <a:ext cx="5909067" cy="340006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Fundamentals of Digital Services and Their Features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Master Basic HTML, CSS, and JavaScript to Create a Static Website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Implement User-responsive Elements</a:t>
            </a:r>
          </a:p>
          <a:p>
            <a:pPr>
              <a:lnSpc>
                <a:spcPct val="107000"/>
              </a:lnSpc>
              <a:spcAft>
                <a:spcPts val="800"/>
              </a:spcAft>
            </a:pPr>
            <a:r>
              <a:rPr lang="en-GB" sz="1800" dirty="0">
                <a:latin typeface="Calibri" panose="020F0502020204030204" pitchFamily="34" charset="0"/>
                <a:cs typeface="Calibri" panose="020F0502020204030204" pitchFamily="34" charset="0"/>
              </a:rPr>
              <a:t>Describe the purpose of HTML and tags when designing a website</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4061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823D-E30E-EF5E-A4E1-1B552552EBF3}"/>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B8973881-4699-3BDD-F51F-9C37FA507BB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9191D3A-8C98-D743-F0A6-C84F8980354F}"/>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4319503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F4A4-60FF-5458-CF80-3F12692370E0}"/>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374834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How to remember less than and more than</a:t>
            </a:r>
            <a:endParaRPr/>
          </a:p>
        </p:txBody>
      </p:sp>
      <p:sp>
        <p:nvSpPr>
          <p:cNvPr id="73" name="Google Shape;73;p1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b="1"/>
              <a:t>Le</a:t>
            </a:r>
            <a:r>
              <a:rPr lang="en-GB"/>
              <a:t>ss than is on the </a:t>
            </a:r>
            <a:r>
              <a:rPr lang="en-GB" b="1"/>
              <a:t>le</a:t>
            </a:r>
            <a:r>
              <a:rPr lang="en-GB"/>
              <a:t>ft on a typical keyboard.</a:t>
            </a:r>
            <a:endParaRPr/>
          </a:p>
        </p:txBody>
      </p:sp>
      <p:pic>
        <p:nvPicPr>
          <p:cNvPr id="74" name="Google Shape;74;p12"/>
          <p:cNvPicPr preferRelativeResize="0"/>
          <p:nvPr/>
        </p:nvPicPr>
        <p:blipFill>
          <a:blip r:embed="rId3">
            <a:alphaModFix/>
          </a:blip>
          <a:stretch>
            <a:fillRect/>
          </a:stretch>
        </p:blipFill>
        <p:spPr>
          <a:xfrm>
            <a:off x="6315468" y="1560168"/>
            <a:ext cx="5462001" cy="3071345"/>
          </a:xfrm>
          <a:prstGeom prst="rect">
            <a:avLst/>
          </a:prstGeom>
          <a:noFill/>
          <a:ln>
            <a:noFill/>
          </a:ln>
        </p:spPr>
      </p:pic>
      <p:sp>
        <p:nvSpPr>
          <p:cNvPr id="75" name="Google Shape;75;p12"/>
          <p:cNvSpPr/>
          <p:nvPr/>
        </p:nvSpPr>
        <p:spPr>
          <a:xfrm rot="302519">
            <a:off x="6641035" y="1811230"/>
            <a:ext cx="2858260" cy="2622540"/>
          </a:xfrm>
          <a:prstGeom prst="roundRect">
            <a:avLst>
              <a:gd name="adj" fmla="val 16667"/>
            </a:avLst>
          </a:prstGeom>
          <a:noFill/>
          <a:ln w="762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These are all key words that have been used so far in this unit.  </a:t>
            </a:r>
            <a:endParaRPr/>
          </a:p>
          <a:p>
            <a:pPr marL="0" indent="0">
              <a:spcBef>
                <a:spcPts val="2133"/>
              </a:spcBef>
              <a:buNone/>
            </a:pPr>
            <a:r>
              <a:rPr lang="en-GB"/>
              <a:t>TEENSLIOC</a:t>
            </a:r>
            <a:endParaRPr/>
          </a:p>
          <a:p>
            <a:pPr marL="0" indent="0">
              <a:spcBef>
                <a:spcPts val="2133"/>
              </a:spcBef>
              <a:buNone/>
            </a:pPr>
            <a:r>
              <a:rPr lang="en-GB"/>
              <a:t>TOCODIINN</a:t>
            </a:r>
            <a:endParaRPr/>
          </a:p>
          <a:p>
            <a:pPr marL="0" indent="0">
              <a:spcBef>
                <a:spcPts val="2133"/>
              </a:spcBef>
              <a:buNone/>
            </a:pPr>
            <a:r>
              <a:rPr lang="en-GB"/>
              <a:t>WOLF RACHT</a:t>
            </a:r>
            <a:endParaRPr/>
          </a:p>
          <a:p>
            <a:pPr marL="0" indent="0">
              <a:spcBef>
                <a:spcPts val="2133"/>
              </a:spcBef>
              <a:buNone/>
            </a:pPr>
            <a:r>
              <a:rPr lang="en-GB"/>
              <a:t>RIVEBALA</a:t>
            </a:r>
            <a:endParaRPr/>
          </a:p>
          <a:p>
            <a:pPr marL="0" indent="0">
              <a:spcBef>
                <a:spcPts val="2133"/>
              </a:spcBef>
              <a:buNone/>
            </a:pPr>
            <a:r>
              <a:rPr lang="en-GB"/>
              <a:t>TORNASLTRA </a:t>
            </a:r>
            <a:endParaRPr/>
          </a:p>
          <a:p>
            <a:pPr marL="0" indent="0">
              <a:spcBef>
                <a:spcPts val="2133"/>
              </a:spcBef>
              <a:spcAft>
                <a:spcPts val="2133"/>
              </a:spcAft>
              <a:buNone/>
            </a:pPr>
            <a:endParaRPr/>
          </a:p>
        </p:txBody>
      </p:sp>
      <p:sp>
        <p:nvSpPr>
          <p:cNvPr id="114" name="Google Shape;114;p1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Solve the anagrams</a:t>
            </a:r>
            <a:endParaRPr/>
          </a:p>
        </p:txBody>
      </p:sp>
      <p:sp>
        <p:nvSpPr>
          <p:cNvPr id="115" name="Google Shape;115;p17"/>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Explorer task</a:t>
            </a:r>
            <a:endParaRPr b="1"/>
          </a:p>
          <a:p>
            <a:pPr marL="0" indent="0">
              <a:spcBef>
                <a:spcPts val="2133"/>
              </a:spcBef>
              <a:spcAft>
                <a:spcPts val="2133"/>
              </a:spcAft>
              <a:buNone/>
            </a:pPr>
            <a:r>
              <a:rPr lang="en-GB"/>
              <a:t>Can you write a definition for any of the words?</a:t>
            </a:r>
            <a:endParaRPr/>
          </a:p>
        </p:txBody>
      </p:sp>
      <p:pic>
        <p:nvPicPr>
          <p:cNvPr id="117" name="Google Shape;117;p17"/>
          <p:cNvPicPr preferRelativeResize="0"/>
          <p:nvPr/>
        </p:nvPicPr>
        <p:blipFill>
          <a:blip r:embed="rId3">
            <a:alphaModFix/>
          </a:blip>
          <a:stretch>
            <a:fillRect/>
          </a:stretch>
        </p:blipFill>
        <p:spPr>
          <a:xfrm>
            <a:off x="8501201" y="1653034"/>
            <a:ext cx="328367" cy="328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These are all key words that have been used so far in this unit. </a:t>
            </a:r>
            <a:endParaRPr/>
          </a:p>
          <a:p>
            <a:pPr marL="0" indent="0">
              <a:spcBef>
                <a:spcPts val="2133"/>
              </a:spcBef>
              <a:buNone/>
            </a:pPr>
            <a:r>
              <a:rPr lang="en-GB"/>
              <a:t>SELECTION</a:t>
            </a:r>
            <a:endParaRPr/>
          </a:p>
          <a:p>
            <a:pPr marL="0" indent="0">
              <a:spcBef>
                <a:spcPts val="2133"/>
              </a:spcBef>
              <a:buNone/>
            </a:pPr>
            <a:r>
              <a:rPr lang="en-GB"/>
              <a:t>CONDITION</a:t>
            </a:r>
            <a:endParaRPr/>
          </a:p>
          <a:p>
            <a:pPr marL="0" indent="0">
              <a:spcBef>
                <a:spcPts val="2133"/>
              </a:spcBef>
              <a:buNone/>
            </a:pPr>
            <a:r>
              <a:rPr lang="en-GB"/>
              <a:t>FLOW CHART</a:t>
            </a:r>
            <a:endParaRPr/>
          </a:p>
          <a:p>
            <a:pPr marL="0" indent="0">
              <a:spcBef>
                <a:spcPts val="2133"/>
              </a:spcBef>
              <a:buNone/>
            </a:pPr>
            <a:r>
              <a:rPr lang="en-GB"/>
              <a:t>VARIABLE</a:t>
            </a:r>
            <a:endParaRPr/>
          </a:p>
          <a:p>
            <a:pPr marL="0" indent="0">
              <a:spcBef>
                <a:spcPts val="2133"/>
              </a:spcBef>
              <a:buNone/>
            </a:pPr>
            <a:r>
              <a:rPr lang="en-GB"/>
              <a:t>TRANSLATOR </a:t>
            </a:r>
            <a:endParaRPr/>
          </a:p>
          <a:p>
            <a:pPr marL="0" indent="0">
              <a:spcBef>
                <a:spcPts val="2133"/>
              </a:spcBef>
              <a:spcAft>
                <a:spcPts val="2133"/>
              </a:spcAft>
              <a:buNone/>
            </a:pPr>
            <a:endParaRPr/>
          </a:p>
        </p:txBody>
      </p:sp>
      <p:sp>
        <p:nvSpPr>
          <p:cNvPr id="123" name="Google Shape;123;p1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Solve the anagrams</a:t>
            </a:r>
            <a:endParaRPr/>
          </a:p>
        </p:txBody>
      </p:sp>
      <p:sp>
        <p:nvSpPr>
          <p:cNvPr id="124" name="Google Shape;124;p18"/>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Explorer task</a:t>
            </a:r>
            <a:endParaRPr b="1"/>
          </a:p>
          <a:p>
            <a:pPr marL="0" indent="0">
              <a:spcBef>
                <a:spcPts val="2133"/>
              </a:spcBef>
              <a:spcAft>
                <a:spcPts val="2133"/>
              </a:spcAft>
              <a:buNone/>
            </a:pPr>
            <a:r>
              <a:rPr lang="en-GB"/>
              <a:t>Can you write a definition for any of the words?</a:t>
            </a:r>
            <a:endParaRPr/>
          </a:p>
        </p:txBody>
      </p:sp>
      <p:pic>
        <p:nvPicPr>
          <p:cNvPr id="126" name="Google Shape;126;p18"/>
          <p:cNvPicPr preferRelativeResize="0"/>
          <p:nvPr/>
        </p:nvPicPr>
        <p:blipFill>
          <a:blip r:embed="rId3">
            <a:alphaModFix/>
          </a:blip>
          <a:stretch>
            <a:fillRect/>
          </a:stretch>
        </p:blipFill>
        <p:spPr>
          <a:xfrm>
            <a:off x="8501201" y="1653034"/>
            <a:ext cx="328367" cy="3283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Fundamentals of Digital Services and Their Features</a:t>
            </a:r>
          </a:p>
        </p:txBody>
      </p:sp>
    </p:spTree>
    <p:extLst>
      <p:ext uri="{BB962C8B-B14F-4D97-AF65-F5344CB8AC3E}">
        <p14:creationId xmlns:p14="http://schemas.microsoft.com/office/powerpoint/2010/main" val="50999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BBD695-DE0D-401E-9CFA-C8541F81D78C}">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186</TotalTime>
  <Words>2722</Words>
  <Application>Microsoft Office PowerPoint</Application>
  <PresentationFormat>Widescreen</PresentationFormat>
  <Paragraphs>326</Paragraphs>
  <Slides>59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What is the purpose of each of the following operators?</vt:lpstr>
      <vt:lpstr>What does each comparison operator do?</vt:lpstr>
      <vt:lpstr>How to remember less than and more than</vt:lpstr>
      <vt:lpstr>Solve the anagrams</vt:lpstr>
      <vt:lpstr>Solve the anagrams</vt:lpstr>
      <vt:lpstr>Fundamentals of Digital Services and Their Features</vt:lpstr>
      <vt:lpstr>What are Digital Services?</vt:lpstr>
      <vt:lpstr>Benefits of Digital Services</vt:lpstr>
      <vt:lpstr>Types of Digital Services</vt:lpstr>
      <vt:lpstr>Features of Digital Services</vt:lpstr>
      <vt:lpstr>Advantages of Digital Services</vt:lpstr>
      <vt:lpstr>Disadvantages of Digital Services</vt:lpstr>
      <vt:lpstr>Examples of Digital Services</vt:lpstr>
      <vt:lpstr>Conclusion</vt:lpstr>
      <vt:lpstr>Creating a Static Website with HTML, CSS, and JavaScript</vt:lpstr>
      <vt:lpstr>What is HTML?</vt:lpstr>
      <vt:lpstr>What is CSS?</vt:lpstr>
      <vt:lpstr>What is JavaScript?</vt:lpstr>
      <vt:lpstr>Creating a Static Website</vt:lpstr>
      <vt:lpstr>Creating a Basic Website</vt:lpstr>
      <vt:lpstr>Learning HTML, CSS, and JavaScript</vt:lpstr>
      <vt:lpstr>Creating a Static Website</vt:lpstr>
      <vt:lpstr>Conclusion</vt:lpstr>
      <vt:lpstr>User-Responsive Elements</vt:lpstr>
      <vt:lpstr>What is User-Responsive Content?</vt:lpstr>
      <vt:lpstr>Why is User-Responsive Content Important?</vt:lpstr>
      <vt:lpstr>Implementing User-Responsive Elements in British English</vt:lpstr>
      <vt:lpstr>Spelling and Grammar</vt:lpstr>
      <vt:lpstr>Cultural Context</vt:lpstr>
      <vt:lpstr>Localisation</vt:lpstr>
      <vt:lpstr>Testing and Evaluation</vt:lpstr>
      <vt:lpstr>So, what is HTML?</vt:lpstr>
      <vt:lpstr>HTML essentials</vt:lpstr>
      <vt:lpstr>HTML essentials</vt:lpstr>
      <vt:lpstr>Browser</vt:lpstr>
      <vt:lpstr>Common HTML elements</vt:lpstr>
      <vt:lpstr>Task</vt:lpstr>
      <vt:lpstr>Your first webpage</vt:lpstr>
      <vt:lpstr>Saving and displaying your page</vt:lpstr>
      <vt:lpstr>List tags</vt:lpstr>
      <vt:lpstr>List tags</vt:lpstr>
      <vt:lpstr>List tags</vt:lpstr>
      <vt:lpstr>Question 1</vt:lpstr>
      <vt:lpstr>Question 1 – answer</vt:lpstr>
      <vt:lpstr>Question 2</vt:lpstr>
      <vt:lpstr>Question 2 – answer</vt:lpstr>
      <vt:lpstr>Question 3</vt:lpstr>
      <vt:lpstr>Question 3 – answer</vt:lpstr>
      <vt:lpstr>Question 4</vt:lpstr>
      <vt:lpstr>Question 4 – answer</vt:lpstr>
      <vt:lpstr>Question 5</vt:lpstr>
      <vt:lpstr>Question 5 – answer</vt:lpstr>
      <vt:lpstr>Write the HTML for a page</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Digital Services and Their Features</dc:title>
  <dc:creator>Ali Mostafa</dc:creator>
  <cp:lastModifiedBy>Daanish Hussain</cp:lastModifiedBy>
  <cp:revision>31</cp:revision>
  <dcterms:created xsi:type="dcterms:W3CDTF">2023-09-07T03:59:15Z</dcterms:created>
  <dcterms:modified xsi:type="dcterms:W3CDTF">2023-12-03T10:22:54Z</dcterms:modified>
</cp:coreProperties>
</file>