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322" r:id="rId2"/>
    <p:sldId id="295" r:id="rId3"/>
    <p:sldId id="267" r:id="rId4"/>
    <p:sldId id="268" r:id="rId5"/>
    <p:sldId id="294" r:id="rId6"/>
    <p:sldId id="367" r:id="rId7"/>
    <p:sldId id="266" r:id="rId8"/>
    <p:sldId id="368" r:id="rId9"/>
    <p:sldId id="323" r:id="rId10"/>
    <p:sldId id="325" r:id="rId11"/>
    <p:sldId id="326" r:id="rId12"/>
    <p:sldId id="319" r:id="rId13"/>
    <p:sldId id="327" r:id="rId14"/>
    <p:sldId id="328" r:id="rId15"/>
    <p:sldId id="329" r:id="rId16"/>
    <p:sldId id="330" r:id="rId17"/>
    <p:sldId id="331" r:id="rId18"/>
    <p:sldId id="359" r:id="rId19"/>
    <p:sldId id="369" r:id="rId20"/>
    <p:sldId id="378" r:id="rId21"/>
    <p:sldId id="285" r:id="rId22"/>
    <p:sldId id="364" r:id="rId23"/>
    <p:sldId id="370" r:id="rId24"/>
    <p:sldId id="362" r:id="rId25"/>
    <p:sldId id="352" r:id="rId26"/>
    <p:sldId id="289" r:id="rId27"/>
    <p:sldId id="290" r:id="rId28"/>
    <p:sldId id="287" r:id="rId29"/>
    <p:sldId id="292" r:id="rId30"/>
    <p:sldId id="259" r:id="rId31"/>
    <p:sldId id="262" r:id="rId32"/>
    <p:sldId id="263" r:id="rId33"/>
    <p:sldId id="264" r:id="rId34"/>
    <p:sldId id="265" r:id="rId35"/>
    <p:sldId id="375" r:id="rId36"/>
    <p:sldId id="376" r:id="rId37"/>
    <p:sldId id="377" r:id="rId38"/>
    <p:sldId id="269" r:id="rId39"/>
    <p:sldId id="270" r:id="rId40"/>
    <p:sldId id="271" r:id="rId41"/>
    <p:sldId id="272" r:id="rId42"/>
    <p:sldId id="273" r:id="rId43"/>
    <p:sldId id="274" r:id="rId44"/>
    <p:sldId id="275" r:id="rId45"/>
    <p:sldId id="276" r:id="rId46"/>
    <p:sldId id="371" r:id="rId47"/>
    <p:sldId id="28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027" autoAdjust="0"/>
  </p:normalViewPr>
  <p:slideViewPr>
    <p:cSldViewPr snapToGrid="0">
      <p:cViewPr varScale="1">
        <p:scale>
          <a:sx n="88" d="100"/>
          <a:sy n="88" d="100"/>
        </p:scale>
        <p:origin x="103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17B3FE-0B85-4574-9819-63D792A33730}" type="datetimeFigureOut">
              <a:rPr lang="en-GB" smtClean="0"/>
              <a:t>02/04/2024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2DAEF6-D747-4C7E-A3CA-B9EA2A25B0B3}" type="slidenum">
              <a:rPr lang="en-GB" smtClean="0"/>
              <a:t>‹#›</a:t>
            </a:fld>
            <a:endParaRPr lang="en-GB"/>
          </a:p>
        </p:txBody>
      </p:sp>
    </p:spTree>
    <p:extLst>
      <p:ext uri="{BB962C8B-B14F-4D97-AF65-F5344CB8AC3E}">
        <p14:creationId xmlns:p14="http://schemas.microsoft.com/office/powerpoint/2010/main" val="3056713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pixabay.com/photos/post-post-office-letter-old-3471110/"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pixabay.com/vectors/check-cross-red-green-attention-158879/"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By the end of this session, you should possess a nuanced understanding of the Software Development Life Cycle and the Waterfall Model. This includes a thorough grasp of their stages, inputs, outputs, and the merits and demerits of the Waterfall Model.</a:t>
            </a:r>
          </a:p>
          <a:p>
            <a:endParaRPr lang="en-GB" dirty="0"/>
          </a:p>
        </p:txBody>
      </p:sp>
      <p:sp>
        <p:nvSpPr>
          <p:cNvPr id="4" name="Slide Number Placeholder 3"/>
          <p:cNvSpPr>
            <a:spLocks noGrp="1"/>
          </p:cNvSpPr>
          <p:nvPr>
            <p:ph type="sldNum" sz="quarter" idx="5"/>
          </p:nvPr>
        </p:nvSpPr>
        <p:spPr/>
        <p:txBody>
          <a:bodyPr/>
          <a:lstStyle/>
          <a:p>
            <a:fld id="{102DAEF6-D747-4C7E-A3CA-B9EA2A25B0B3}" type="slidenum">
              <a:rPr lang="en-GB" smtClean="0"/>
              <a:t>3</a:t>
            </a:fld>
            <a:endParaRPr lang="en-GB"/>
          </a:p>
        </p:txBody>
      </p:sp>
    </p:spTree>
    <p:extLst>
      <p:ext uri="{BB962C8B-B14F-4D97-AF65-F5344CB8AC3E}">
        <p14:creationId xmlns:p14="http://schemas.microsoft.com/office/powerpoint/2010/main" val="3708352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The Deployment stage marks the transition of the software from a development setting to a live environment. This involves choosing an appropriate deployment strategy, which could range from a phased rollout to a full-scale implementation. Additionally, end-users may require training to use the software effectively, thereby ensuring that the software not only becomes operational but also usable and effective.</a:t>
            </a:r>
          </a:p>
          <a:p>
            <a:endParaRPr lang="en-GB" dirty="0"/>
          </a:p>
        </p:txBody>
      </p:sp>
      <p:sp>
        <p:nvSpPr>
          <p:cNvPr id="4" name="Slide Number Placeholder 3"/>
          <p:cNvSpPr>
            <a:spLocks noGrp="1"/>
          </p:cNvSpPr>
          <p:nvPr>
            <p:ph type="sldNum" sz="quarter" idx="5"/>
          </p:nvPr>
        </p:nvSpPr>
        <p:spPr/>
        <p:txBody>
          <a:bodyPr/>
          <a:lstStyle/>
          <a:p>
            <a:fld id="{102DAEF6-D747-4C7E-A3CA-B9EA2A25B0B3}" type="slidenum">
              <a:rPr lang="en-GB" smtClean="0"/>
              <a:t>16</a:t>
            </a:fld>
            <a:endParaRPr lang="en-GB"/>
          </a:p>
        </p:txBody>
      </p:sp>
    </p:spTree>
    <p:extLst>
      <p:ext uri="{BB962C8B-B14F-4D97-AF65-F5344CB8AC3E}">
        <p14:creationId xmlns:p14="http://schemas.microsoft.com/office/powerpoint/2010/main" val="4272090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The Maintenance stage is not merely an endpoint but a continuous phase that ensures the software's long-term viability and relevance. This involves periodic updates to add new features, improve performance, or fix bugs. Patches may also be issued to address specific issues, thereby ensuring that the software remains robust, reliable, and aligned with user needs.</a:t>
            </a:r>
          </a:p>
          <a:p>
            <a:endParaRPr lang="en-GB" dirty="0"/>
          </a:p>
        </p:txBody>
      </p:sp>
      <p:sp>
        <p:nvSpPr>
          <p:cNvPr id="4" name="Slide Number Placeholder 3"/>
          <p:cNvSpPr>
            <a:spLocks noGrp="1"/>
          </p:cNvSpPr>
          <p:nvPr>
            <p:ph type="sldNum" sz="quarter" idx="5"/>
          </p:nvPr>
        </p:nvSpPr>
        <p:spPr/>
        <p:txBody>
          <a:bodyPr/>
          <a:lstStyle/>
          <a:p>
            <a:fld id="{5955D33B-4DBB-4641-9951-7C933F4D5731}" type="slidenum">
              <a:rPr lang="en-GB" smtClean="0"/>
              <a:t>17</a:t>
            </a:fld>
            <a:endParaRPr lang="en-GB"/>
          </a:p>
        </p:txBody>
      </p:sp>
    </p:spTree>
    <p:extLst>
      <p:ext uri="{BB962C8B-B14F-4D97-AF65-F5344CB8AC3E}">
        <p14:creationId xmlns:p14="http://schemas.microsoft.com/office/powerpoint/2010/main" val="1050214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4D2FE2A-48A1-4C8E-AB5E-4F6891578F23}" type="slidenum">
              <a:rPr lang="en-GB" smtClean="0"/>
              <a:t>20</a:t>
            </a:fld>
            <a:endParaRPr lang="en-GB"/>
          </a:p>
        </p:txBody>
      </p:sp>
    </p:spTree>
    <p:extLst>
      <p:ext uri="{BB962C8B-B14F-4D97-AF65-F5344CB8AC3E}">
        <p14:creationId xmlns:p14="http://schemas.microsoft.com/office/powerpoint/2010/main" val="1721537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The Waterfall Model is a specific instantiation of the SDLC that is characterised by its linear and sequential approach. Each phase must be completed before the next begins, making it one of the simplest and easiest methodologies to understand and implement. However, this simplicity comes with its own set of advantages and disadvantages, which we shall explore.</a:t>
            </a:r>
          </a:p>
        </p:txBody>
      </p:sp>
      <p:sp>
        <p:nvSpPr>
          <p:cNvPr id="4" name="Slide Number Placeholder 3"/>
          <p:cNvSpPr>
            <a:spLocks noGrp="1"/>
          </p:cNvSpPr>
          <p:nvPr>
            <p:ph type="sldNum" sz="quarter" idx="5"/>
          </p:nvPr>
        </p:nvSpPr>
        <p:spPr/>
        <p:txBody>
          <a:bodyPr/>
          <a:lstStyle/>
          <a:p>
            <a:fld id="{CDE37D3C-9456-41B2-9BB5-2163F9ED162D}" type="slidenum">
              <a:rPr lang="en-GB" smtClean="0"/>
              <a:t>22</a:t>
            </a:fld>
            <a:endParaRPr lang="en-GB"/>
          </a:p>
        </p:txBody>
      </p:sp>
    </p:spTree>
    <p:extLst>
      <p:ext uri="{BB962C8B-B14F-4D97-AF65-F5344CB8AC3E}">
        <p14:creationId xmlns:p14="http://schemas.microsoft.com/office/powerpoint/2010/main" val="33089185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The Waterfall Model adheres to a strict, linear sequence of phases, each culminating in a milestone that serves as a checkpoint for assessing project progress. Unlike the SDLC, which allows for iterative feedback and adjustments, the Waterfall Model is rigid in its sequence, thereby necessitating a high level of accuracy and completeness in each phase.</a:t>
            </a:r>
          </a:p>
          <a:p>
            <a:endParaRPr lang="en-GB" dirty="0"/>
          </a:p>
        </p:txBody>
      </p:sp>
      <p:sp>
        <p:nvSpPr>
          <p:cNvPr id="4" name="Slide Number Placeholder 3"/>
          <p:cNvSpPr>
            <a:spLocks noGrp="1"/>
          </p:cNvSpPr>
          <p:nvPr>
            <p:ph type="sldNum" sz="quarter" idx="5"/>
          </p:nvPr>
        </p:nvSpPr>
        <p:spPr/>
        <p:txBody>
          <a:bodyPr/>
          <a:lstStyle/>
          <a:p>
            <a:fld id="{CDE37D3C-9456-41B2-9BB5-2163F9ED162D}" type="slidenum">
              <a:rPr lang="en-GB" smtClean="0"/>
              <a:t>24</a:t>
            </a:fld>
            <a:endParaRPr lang="en-GB"/>
          </a:p>
        </p:txBody>
      </p:sp>
    </p:spTree>
    <p:extLst>
      <p:ext uri="{BB962C8B-B14F-4D97-AF65-F5344CB8AC3E}">
        <p14:creationId xmlns:p14="http://schemas.microsoft.com/office/powerpoint/2010/main" val="3679902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https://www.umsl.edu/~hugheyd/is6840/waterfall.html</a:t>
            </a:r>
          </a:p>
        </p:txBody>
      </p:sp>
      <p:sp>
        <p:nvSpPr>
          <p:cNvPr id="4" name="Slide Number Placeholder 3"/>
          <p:cNvSpPr>
            <a:spLocks noGrp="1"/>
          </p:cNvSpPr>
          <p:nvPr>
            <p:ph type="sldNum" sz="quarter" idx="5"/>
          </p:nvPr>
        </p:nvSpPr>
        <p:spPr/>
        <p:txBody>
          <a:bodyPr/>
          <a:lstStyle/>
          <a:p>
            <a:fld id="{CDE37D3C-9456-41B2-9BB5-2163F9ED162D}" type="slidenum">
              <a:rPr lang="en-GB" smtClean="0"/>
              <a:t>25</a:t>
            </a:fld>
            <a:endParaRPr lang="en-GB"/>
          </a:p>
        </p:txBody>
      </p:sp>
    </p:spTree>
    <p:extLst>
      <p:ext uri="{BB962C8B-B14F-4D97-AF65-F5344CB8AC3E}">
        <p14:creationId xmlns:p14="http://schemas.microsoft.com/office/powerpoint/2010/main" val="14713904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The Waterfall Model adheres to a strict, linear sequence of phases, each culminating in a milestone that serves as a checkpoint for assessing project progress. Unlike the SDLC, which allows for iterative feedback and adjustments, the Waterfall Model is rigid in its sequence, thereby necessitating a high level of accuracy and completeness in each phase.</a:t>
            </a:r>
          </a:p>
          <a:p>
            <a:endParaRPr lang="en-GB" dirty="0"/>
          </a:p>
        </p:txBody>
      </p:sp>
      <p:sp>
        <p:nvSpPr>
          <p:cNvPr id="4" name="Slide Number Placeholder 3"/>
          <p:cNvSpPr>
            <a:spLocks noGrp="1"/>
          </p:cNvSpPr>
          <p:nvPr>
            <p:ph type="sldNum" sz="quarter" idx="5"/>
          </p:nvPr>
        </p:nvSpPr>
        <p:spPr/>
        <p:txBody>
          <a:bodyPr/>
          <a:lstStyle/>
          <a:p>
            <a:fld id="{102DAEF6-D747-4C7E-A3CA-B9EA2A25B0B3}" type="slidenum">
              <a:rPr lang="en-GB" smtClean="0"/>
              <a:t>26</a:t>
            </a:fld>
            <a:endParaRPr lang="en-GB"/>
          </a:p>
        </p:txBody>
      </p:sp>
    </p:spTree>
    <p:extLst>
      <p:ext uri="{BB962C8B-B14F-4D97-AF65-F5344CB8AC3E}">
        <p14:creationId xmlns:p14="http://schemas.microsoft.com/office/powerpoint/2010/main" val="12144691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Arial" panose="020B0604020202020204" pitchFamily="34" charset="0"/>
              </a:rPr>
              <a:t>The Waterfall Model, despite its simplicity, offers several advantages that make it suitable for certain types of projects. Its linear and sequential nature makes it easy to understand and manage, thereby reducing the complexity associated with project management. Additionally, each stage is well-defined with specific deliverables, making it easier to monitor and assess project progress.</a:t>
            </a:r>
            <a:endParaRPr lang="en-GB" dirty="0"/>
          </a:p>
        </p:txBody>
      </p:sp>
      <p:sp>
        <p:nvSpPr>
          <p:cNvPr id="4" name="Slide Number Placeholder 3"/>
          <p:cNvSpPr>
            <a:spLocks noGrp="1"/>
          </p:cNvSpPr>
          <p:nvPr>
            <p:ph type="sldNum" sz="quarter" idx="5"/>
          </p:nvPr>
        </p:nvSpPr>
        <p:spPr/>
        <p:txBody>
          <a:bodyPr/>
          <a:lstStyle/>
          <a:p>
            <a:fld id="{102DAEF6-D747-4C7E-A3CA-B9EA2A25B0B3}" type="slidenum">
              <a:rPr lang="en-GB" smtClean="0"/>
              <a:t>28</a:t>
            </a:fld>
            <a:endParaRPr lang="en-GB"/>
          </a:p>
        </p:txBody>
      </p:sp>
    </p:spTree>
    <p:extLst>
      <p:ext uri="{BB962C8B-B14F-4D97-AF65-F5344CB8AC3E}">
        <p14:creationId xmlns:p14="http://schemas.microsoft.com/office/powerpoint/2010/main" val="7572571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The Waterfall Model, while advantageous in certain contexts, has significant drawbacks that limit its applicability. The lack of flexibility inherent in its linear sequence makes it difficult to go back and make changes once a phase has been completed. This rigidity can be particularly problematic if the project requirements are not well-understood or change over time, thereby increasing the risk of project failure.</a:t>
            </a:r>
          </a:p>
          <a:p>
            <a:endParaRPr lang="en-GB" dirty="0"/>
          </a:p>
        </p:txBody>
      </p:sp>
      <p:sp>
        <p:nvSpPr>
          <p:cNvPr id="4" name="Slide Number Placeholder 3"/>
          <p:cNvSpPr>
            <a:spLocks noGrp="1"/>
          </p:cNvSpPr>
          <p:nvPr>
            <p:ph type="sldNum" sz="quarter" idx="5"/>
          </p:nvPr>
        </p:nvSpPr>
        <p:spPr/>
        <p:txBody>
          <a:bodyPr/>
          <a:lstStyle/>
          <a:p>
            <a:fld id="{34D2FE2A-48A1-4C8E-AB5E-4F6891578F23}" type="slidenum">
              <a:rPr lang="en-GB" smtClean="0"/>
              <a:t>29</a:t>
            </a:fld>
            <a:endParaRPr lang="en-GB"/>
          </a:p>
        </p:txBody>
      </p:sp>
    </p:spTree>
    <p:extLst>
      <p:ext uri="{BB962C8B-B14F-4D97-AF65-F5344CB8AC3E}">
        <p14:creationId xmlns:p14="http://schemas.microsoft.com/office/powerpoint/2010/main" val="1809559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75c8662e6d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75c8662e6d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The Software Development Life Cycle, commonly abbreviated as SDLC, is a systematic, structured framework used for guiding the creation and maintenance of high-quality software. It is not merely a methodology but a paradigm that ensures the software meets or exceeds customer expectations, reaches completion within times and cost estimates, and is maintainable.</a:t>
            </a:r>
          </a:p>
          <a:p>
            <a:endParaRPr lang="en-GB" dirty="0"/>
          </a:p>
        </p:txBody>
      </p:sp>
      <p:sp>
        <p:nvSpPr>
          <p:cNvPr id="4" name="Slide Number Placeholder 3"/>
          <p:cNvSpPr>
            <a:spLocks noGrp="1"/>
          </p:cNvSpPr>
          <p:nvPr>
            <p:ph type="sldNum" sz="quarter" idx="5"/>
          </p:nvPr>
        </p:nvSpPr>
        <p:spPr/>
        <p:txBody>
          <a:bodyPr/>
          <a:lstStyle/>
          <a:p>
            <a:fld id="{102DAEF6-D747-4C7E-A3CA-B9EA2A25B0B3}" type="slidenum">
              <a:rPr lang="en-GB" smtClean="0"/>
              <a:t>5</a:t>
            </a:fld>
            <a:endParaRPr lang="en-GB"/>
          </a:p>
        </p:txBody>
      </p:sp>
    </p:spTree>
    <p:extLst>
      <p:ext uri="{BB962C8B-B14F-4D97-AF65-F5344CB8AC3E}">
        <p14:creationId xmlns:p14="http://schemas.microsoft.com/office/powerpoint/2010/main" val="30847926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bfca9f90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bfca9f90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635d798f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635d798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635d798f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635d798f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635d798f6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635d798f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bfca9f90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bfca9f90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000">
                <a:latin typeface="Quicksand"/>
                <a:ea typeface="Quicksand"/>
                <a:cs typeface="Quicksand"/>
                <a:sym typeface="Quicksand"/>
              </a:rPr>
              <a:t>Image source: </a:t>
            </a:r>
            <a:r>
              <a:rPr lang="en-GB" sz="1000" u="sng">
                <a:solidFill>
                  <a:schemeClr val="hlink"/>
                </a:solidFill>
                <a:latin typeface="Quicksand"/>
                <a:ea typeface="Quicksand"/>
                <a:cs typeface="Quicksand"/>
                <a:sym typeface="Quicksand"/>
                <a:hlinkClick r:id="rId3"/>
              </a:rPr>
              <a:t>https://pixabay.com/photos/post-post-office-letter-old-3471110/</a:t>
            </a:r>
            <a:endParaRPr sz="1000">
              <a:latin typeface="Quicksand"/>
              <a:ea typeface="Quicksand"/>
              <a:cs typeface="Quicksand"/>
              <a:sym typeface="Quicksan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6bfca9f905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6bfca9f90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6bfca9f905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6bfca9f905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6bfca9f905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6bfca9f905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https://replit.com/~         (SET LANGUAGE TO PYTHON)</a:t>
            </a: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6bfca9f905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6bfca9f90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6bfca9f90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6bfca9f90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SDLC is multi-dimensional. Firstly, it aims to assure the quality of the software by aligning the development process with user requirements and industry standards. Secondly, it provides a cost-efficient route to software development by enabling optimal resource allocation and eliminating redundant tasks. Lastly, it ensures that the project adheres to predefined timelines, thereby mitigating the risks associated with delayed project delivery.</a:t>
            </a:r>
          </a:p>
          <a:p>
            <a:endParaRPr lang="en-GB" dirty="0"/>
          </a:p>
        </p:txBody>
      </p:sp>
      <p:sp>
        <p:nvSpPr>
          <p:cNvPr id="4" name="Slide Number Placeholder 3"/>
          <p:cNvSpPr>
            <a:spLocks noGrp="1"/>
          </p:cNvSpPr>
          <p:nvPr>
            <p:ph type="sldNum" sz="quarter" idx="5"/>
          </p:nvPr>
        </p:nvSpPr>
        <p:spPr/>
        <p:txBody>
          <a:bodyPr/>
          <a:lstStyle/>
          <a:p>
            <a:fld id="{102DAEF6-D747-4C7E-A3CA-B9EA2A25B0B3}" type="slidenum">
              <a:rPr lang="en-GB" smtClean="0"/>
              <a:t>7</a:t>
            </a:fld>
            <a:endParaRPr lang="en-GB"/>
          </a:p>
        </p:txBody>
      </p:sp>
    </p:spTree>
    <p:extLst>
      <p:ext uri="{BB962C8B-B14F-4D97-AF65-F5344CB8AC3E}">
        <p14:creationId xmlns:p14="http://schemas.microsoft.com/office/powerpoint/2010/main" val="21004200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6bfca9f905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6bfca9f905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6bfca9f905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6bfca9f905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000">
                <a:latin typeface="Quicksand"/>
                <a:ea typeface="Quicksand"/>
                <a:cs typeface="Quicksand"/>
                <a:sym typeface="Quicksand"/>
              </a:rPr>
              <a:t>Image source: </a:t>
            </a:r>
            <a:r>
              <a:rPr lang="en-GB" sz="1000" u="sng">
                <a:solidFill>
                  <a:schemeClr val="hlink"/>
                </a:solidFill>
                <a:latin typeface="Quicksand"/>
                <a:ea typeface="Quicksand"/>
                <a:cs typeface="Quicksand"/>
                <a:sym typeface="Quicksand"/>
                <a:hlinkClick r:id="rId3"/>
              </a:rPr>
              <a:t>https://pixabay.com/vectors/check-cross-red-green-attention-158879/</a:t>
            </a:r>
            <a:endParaRPr sz="1000">
              <a:latin typeface="Quicksand"/>
              <a:ea typeface="Quicksand"/>
              <a:cs typeface="Quicksand"/>
              <a:sym typeface="Quicksan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6bfca9f905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6bfca9f90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fca9f905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fca9f905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6bfca9f90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6bfca9f90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A2 Worksheet – Silly sentences </a:t>
            </a: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5" name="Google Shape;285;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The SDLC is generally demarcated into seven pivotal stages, each with its own set of activities, objectives, and deliverables. These stages collectively contribute to the development of software that is not only functional but also reliable, maintainable, and aligned with user requirements.</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The Planning stage serves as the bedrock upon which the entire project is built. It involves a triad of critical activities. Firstly, it necessitates the setting of clear, measurable objectives that the software is expected to achieve. Secondly, it requires the meticulous allocation of resources, including human capital, technology, and finances, to ensure that the project is both viable and sustainable. Lastly, it mandates the establishment of a realistic, achievable timeline within which the project is expected to reach fruition.</a:t>
            </a:r>
          </a:p>
          <a:p>
            <a:endParaRPr lang="en-GB" dirty="0"/>
          </a:p>
        </p:txBody>
      </p:sp>
      <p:sp>
        <p:nvSpPr>
          <p:cNvPr id="4" name="Slide Number Placeholder 3"/>
          <p:cNvSpPr>
            <a:spLocks noGrp="1"/>
          </p:cNvSpPr>
          <p:nvPr>
            <p:ph type="sldNum" sz="quarter" idx="5"/>
          </p:nvPr>
        </p:nvSpPr>
        <p:spPr/>
        <p:txBody>
          <a:bodyPr/>
          <a:lstStyle/>
          <a:p>
            <a:fld id="{102DAEF6-D747-4C7E-A3CA-B9EA2A25B0B3}" type="slidenum">
              <a:rPr lang="en-GB" smtClean="0"/>
              <a:t>10</a:t>
            </a:fld>
            <a:endParaRPr lang="en-GB"/>
          </a:p>
        </p:txBody>
      </p:sp>
    </p:spTree>
    <p:extLst>
      <p:ext uri="{BB962C8B-B14F-4D97-AF65-F5344CB8AC3E}">
        <p14:creationId xmlns:p14="http://schemas.microsoft.com/office/powerpoint/2010/main" val="2600612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The Analysis stage is a linchpin in the SDLC framework. It involves two primary activities. The first is the gathering of detailed requirements, both software and system, from various stakeholders, including end-users, managers, and clients. This ensures that the software is aligned with user needs and expectations. The second activity is the conduct of a feasibility study, which evaluates the project's viability from multiple dimensions, including economic feasibility, technical feasibility, and operational feasibility.</a:t>
            </a:r>
          </a:p>
          <a:p>
            <a:endParaRPr lang="en-GB" dirty="0"/>
          </a:p>
        </p:txBody>
      </p:sp>
      <p:sp>
        <p:nvSpPr>
          <p:cNvPr id="4" name="Slide Number Placeholder 3"/>
          <p:cNvSpPr>
            <a:spLocks noGrp="1"/>
          </p:cNvSpPr>
          <p:nvPr>
            <p:ph type="sldNum" sz="quarter" idx="5"/>
          </p:nvPr>
        </p:nvSpPr>
        <p:spPr/>
        <p:txBody>
          <a:bodyPr/>
          <a:lstStyle/>
          <a:p>
            <a:fld id="{5955D33B-4DBB-4641-9951-7C933F4D5731}" type="slidenum">
              <a:rPr lang="en-GB" smtClean="0"/>
              <a:t>11</a:t>
            </a:fld>
            <a:endParaRPr lang="en-GB"/>
          </a:p>
        </p:txBody>
      </p:sp>
    </p:spTree>
    <p:extLst>
      <p:ext uri="{BB962C8B-B14F-4D97-AF65-F5344CB8AC3E}">
        <p14:creationId xmlns:p14="http://schemas.microsoft.com/office/powerpoint/2010/main" val="3384756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The Design stage serves as the crucible where the abstract requirements gathered during the Analysis stage are transformed into a concrete operational model. The first step involves the creation of an architectural design, which serves as a blueprint for the entire software system. This is followed by the definition of data structures, algorithms, and interfaces, which specify how data will be stored, processed, and accessed, thereby laying the groundwork for the subsequent Implementation stage.</a:t>
            </a:r>
          </a:p>
          <a:p>
            <a:endParaRPr lang="en-GB" dirty="0"/>
          </a:p>
        </p:txBody>
      </p:sp>
      <p:sp>
        <p:nvSpPr>
          <p:cNvPr id="4" name="Slide Number Placeholder 3"/>
          <p:cNvSpPr>
            <a:spLocks noGrp="1"/>
          </p:cNvSpPr>
          <p:nvPr>
            <p:ph type="sldNum" sz="quarter" idx="5"/>
          </p:nvPr>
        </p:nvSpPr>
        <p:spPr/>
        <p:txBody>
          <a:bodyPr/>
          <a:lstStyle/>
          <a:p>
            <a:fld id="{102DAEF6-D747-4C7E-A3CA-B9EA2A25B0B3}" type="slidenum">
              <a:rPr lang="en-GB" smtClean="0"/>
              <a:t>13</a:t>
            </a:fld>
            <a:endParaRPr lang="en-GB"/>
          </a:p>
        </p:txBody>
      </p:sp>
    </p:spTree>
    <p:extLst>
      <p:ext uri="{BB962C8B-B14F-4D97-AF65-F5344CB8AC3E}">
        <p14:creationId xmlns:p14="http://schemas.microsoft.com/office/powerpoint/2010/main" val="3212823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Arial" panose="020B0604020202020204" pitchFamily="34" charset="0"/>
              </a:rPr>
              <a:t>The Implementation stage is where the rubber meets the road. It involves the translation of the design blueprint into actual, machine-readable code. This is a meticulous process that requires a high level of expertise and attention to detail. Once the coding is completed, the next step is Unit Testing, where each individual component of the software is tested to ensure that it functions in accordance with its design specifications.</a:t>
            </a:r>
            <a:endParaRPr lang="en-GB" dirty="0"/>
          </a:p>
        </p:txBody>
      </p:sp>
      <p:sp>
        <p:nvSpPr>
          <p:cNvPr id="4" name="Slide Number Placeholder 3"/>
          <p:cNvSpPr>
            <a:spLocks noGrp="1"/>
          </p:cNvSpPr>
          <p:nvPr>
            <p:ph type="sldNum" sz="quarter" idx="5"/>
          </p:nvPr>
        </p:nvSpPr>
        <p:spPr/>
        <p:txBody>
          <a:bodyPr/>
          <a:lstStyle/>
          <a:p>
            <a:fld id="{5955D33B-4DBB-4641-9951-7C933F4D5731}" type="slidenum">
              <a:rPr lang="en-GB" smtClean="0"/>
              <a:t>14</a:t>
            </a:fld>
            <a:endParaRPr lang="en-GB"/>
          </a:p>
        </p:txBody>
      </p:sp>
    </p:spTree>
    <p:extLst>
      <p:ext uri="{BB962C8B-B14F-4D97-AF65-F5344CB8AC3E}">
        <p14:creationId xmlns:p14="http://schemas.microsoft.com/office/powerpoint/2010/main" val="2489558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Arial" panose="020B0604020202020204" pitchFamily="34" charset="0"/>
              </a:rPr>
              <a:t>The Testing stage serves as the quality control mechanism for the entire software development process. It involves multiple types of testing, each serving a specific purpose. Unit Testing ensures that individual components function as intended. Integration Testing verifies that these components work in harmony. System Testing checks the software's overall functionality, and Acceptance Testing confirms that it meets user requirements. Concurrently, any bugs or errors identified are fixed to ensure the highest level of quality.</a:t>
            </a:r>
            <a:endParaRPr lang="en-GB" dirty="0"/>
          </a:p>
        </p:txBody>
      </p:sp>
      <p:sp>
        <p:nvSpPr>
          <p:cNvPr id="4" name="Slide Number Placeholder 3"/>
          <p:cNvSpPr>
            <a:spLocks noGrp="1"/>
          </p:cNvSpPr>
          <p:nvPr>
            <p:ph type="sldNum" sz="quarter" idx="5"/>
          </p:nvPr>
        </p:nvSpPr>
        <p:spPr/>
        <p:txBody>
          <a:bodyPr/>
          <a:lstStyle/>
          <a:p>
            <a:fld id="{5955D33B-4DBB-4641-9951-7C933F4D5731}" type="slidenum">
              <a:rPr lang="en-GB" smtClean="0"/>
              <a:t>15</a:t>
            </a:fld>
            <a:endParaRPr lang="en-GB"/>
          </a:p>
        </p:txBody>
      </p:sp>
    </p:spTree>
    <p:extLst>
      <p:ext uri="{BB962C8B-B14F-4D97-AF65-F5344CB8AC3E}">
        <p14:creationId xmlns:p14="http://schemas.microsoft.com/office/powerpoint/2010/main" val="1199593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96B71-0295-0032-77F2-447990FA38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638F0BF-4282-B8A5-9F3B-555F908320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E95ACFA-C208-03F3-AB60-BF1C52C88FE8}"/>
              </a:ext>
            </a:extLst>
          </p:cNvPr>
          <p:cNvSpPr>
            <a:spLocks noGrp="1"/>
          </p:cNvSpPr>
          <p:nvPr>
            <p:ph type="dt" sz="half" idx="10"/>
          </p:nvPr>
        </p:nvSpPr>
        <p:spPr/>
        <p:txBody>
          <a:bodyPr/>
          <a:lstStyle/>
          <a:p>
            <a:fld id="{60995256-AF08-40E5-9980-B1D099E9FDDC}" type="datetimeFigureOut">
              <a:rPr lang="en-GB" smtClean="0"/>
              <a:t>02/04/2024</a:t>
            </a:fld>
            <a:endParaRPr lang="en-GB"/>
          </a:p>
        </p:txBody>
      </p:sp>
      <p:sp>
        <p:nvSpPr>
          <p:cNvPr id="5" name="Footer Placeholder 4">
            <a:extLst>
              <a:ext uri="{FF2B5EF4-FFF2-40B4-BE49-F238E27FC236}">
                <a16:creationId xmlns:a16="http://schemas.microsoft.com/office/drawing/2014/main" id="{0085FA87-CC8F-25C5-02F7-0A198F7D46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97ACB32-0BF9-BA8C-D9CF-740340E9411D}"/>
              </a:ext>
            </a:extLst>
          </p:cNvPr>
          <p:cNvSpPr>
            <a:spLocks noGrp="1"/>
          </p:cNvSpPr>
          <p:nvPr>
            <p:ph type="sldNum" sz="quarter" idx="12"/>
          </p:nvPr>
        </p:nvSpPr>
        <p:spPr/>
        <p:txBody>
          <a:bodyPr/>
          <a:lstStyle/>
          <a:p>
            <a:fld id="{D9A65D7B-00B8-4792-945F-6146EBAD069F}" type="slidenum">
              <a:rPr lang="en-GB" smtClean="0"/>
              <a:t>‹#›</a:t>
            </a:fld>
            <a:endParaRPr lang="en-GB"/>
          </a:p>
        </p:txBody>
      </p:sp>
    </p:spTree>
    <p:extLst>
      <p:ext uri="{BB962C8B-B14F-4D97-AF65-F5344CB8AC3E}">
        <p14:creationId xmlns:p14="http://schemas.microsoft.com/office/powerpoint/2010/main" val="4140229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8841E-C74B-9F3F-D094-BF61C4C5286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88F6859-D47E-F94C-55DC-ADAAD2E042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B5B3380-6723-FB1B-9E23-8A95AAD6D67D}"/>
              </a:ext>
            </a:extLst>
          </p:cNvPr>
          <p:cNvSpPr>
            <a:spLocks noGrp="1"/>
          </p:cNvSpPr>
          <p:nvPr>
            <p:ph type="dt" sz="half" idx="10"/>
          </p:nvPr>
        </p:nvSpPr>
        <p:spPr/>
        <p:txBody>
          <a:bodyPr/>
          <a:lstStyle/>
          <a:p>
            <a:fld id="{60995256-AF08-40E5-9980-B1D099E9FDDC}" type="datetimeFigureOut">
              <a:rPr lang="en-GB" smtClean="0"/>
              <a:t>02/04/2024</a:t>
            </a:fld>
            <a:endParaRPr lang="en-GB"/>
          </a:p>
        </p:txBody>
      </p:sp>
      <p:sp>
        <p:nvSpPr>
          <p:cNvPr id="5" name="Footer Placeholder 4">
            <a:extLst>
              <a:ext uri="{FF2B5EF4-FFF2-40B4-BE49-F238E27FC236}">
                <a16:creationId xmlns:a16="http://schemas.microsoft.com/office/drawing/2014/main" id="{3D314D9D-070E-0861-5748-870712F695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94A4EA9-447F-4318-8C16-59101BDB9E93}"/>
              </a:ext>
            </a:extLst>
          </p:cNvPr>
          <p:cNvSpPr>
            <a:spLocks noGrp="1"/>
          </p:cNvSpPr>
          <p:nvPr>
            <p:ph type="sldNum" sz="quarter" idx="12"/>
          </p:nvPr>
        </p:nvSpPr>
        <p:spPr/>
        <p:txBody>
          <a:bodyPr/>
          <a:lstStyle/>
          <a:p>
            <a:fld id="{D9A65D7B-00B8-4792-945F-6146EBAD069F}" type="slidenum">
              <a:rPr lang="en-GB" smtClean="0"/>
              <a:t>‹#›</a:t>
            </a:fld>
            <a:endParaRPr lang="en-GB"/>
          </a:p>
        </p:txBody>
      </p:sp>
    </p:spTree>
    <p:extLst>
      <p:ext uri="{BB962C8B-B14F-4D97-AF65-F5344CB8AC3E}">
        <p14:creationId xmlns:p14="http://schemas.microsoft.com/office/powerpoint/2010/main" val="293315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D64F04-AB1F-DEFC-2E7F-9CDE3A73A9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8263284-125D-0A6D-96EE-3A8373CFEE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F405E24-49D9-0EBF-1787-DAA5C9319AA8}"/>
              </a:ext>
            </a:extLst>
          </p:cNvPr>
          <p:cNvSpPr>
            <a:spLocks noGrp="1"/>
          </p:cNvSpPr>
          <p:nvPr>
            <p:ph type="dt" sz="half" idx="10"/>
          </p:nvPr>
        </p:nvSpPr>
        <p:spPr/>
        <p:txBody>
          <a:bodyPr/>
          <a:lstStyle/>
          <a:p>
            <a:fld id="{60995256-AF08-40E5-9980-B1D099E9FDDC}" type="datetimeFigureOut">
              <a:rPr lang="en-GB" smtClean="0"/>
              <a:t>02/04/2024</a:t>
            </a:fld>
            <a:endParaRPr lang="en-GB"/>
          </a:p>
        </p:txBody>
      </p:sp>
      <p:sp>
        <p:nvSpPr>
          <p:cNvPr id="5" name="Footer Placeholder 4">
            <a:extLst>
              <a:ext uri="{FF2B5EF4-FFF2-40B4-BE49-F238E27FC236}">
                <a16:creationId xmlns:a16="http://schemas.microsoft.com/office/drawing/2014/main" id="{40B7C0C6-435D-AD4F-BA07-EAC15AA95BE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18BBF0-5E56-8C79-11BD-6E0E1A006A18}"/>
              </a:ext>
            </a:extLst>
          </p:cNvPr>
          <p:cNvSpPr>
            <a:spLocks noGrp="1"/>
          </p:cNvSpPr>
          <p:nvPr>
            <p:ph type="sldNum" sz="quarter" idx="12"/>
          </p:nvPr>
        </p:nvSpPr>
        <p:spPr/>
        <p:txBody>
          <a:bodyPr/>
          <a:lstStyle/>
          <a:p>
            <a:fld id="{D9A65D7B-00B8-4792-945F-6146EBAD069F}" type="slidenum">
              <a:rPr lang="en-GB" smtClean="0"/>
              <a:t>‹#›</a:t>
            </a:fld>
            <a:endParaRPr lang="en-GB"/>
          </a:p>
        </p:txBody>
      </p:sp>
    </p:spTree>
    <p:extLst>
      <p:ext uri="{BB962C8B-B14F-4D97-AF65-F5344CB8AC3E}">
        <p14:creationId xmlns:p14="http://schemas.microsoft.com/office/powerpoint/2010/main" val="2804331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or Images side by side">
  <p:cSld name="Text or Images side by side">
    <p:spTree>
      <p:nvGrpSpPr>
        <p:cNvPr id="1" name="Shape 35"/>
        <p:cNvGrpSpPr/>
        <p:nvPr/>
      </p:nvGrpSpPr>
      <p:grpSpPr>
        <a:xfrm>
          <a:off x="0" y="0"/>
          <a:ext cx="0" cy="0"/>
          <a:chOff x="0" y="0"/>
          <a:chExt cx="0" cy="0"/>
        </a:xfrm>
      </p:grpSpPr>
      <p:sp>
        <p:nvSpPr>
          <p:cNvPr id="36" name="Google Shape;36;p7"/>
          <p:cNvSpPr txBox="1">
            <a:spLocks noGrp="1"/>
          </p:cNvSpPr>
          <p:nvPr>
            <p:ph type="body" idx="1"/>
          </p:nvPr>
        </p:nvSpPr>
        <p:spPr>
          <a:xfrm>
            <a:off x="414533" y="1560165"/>
            <a:ext cx="5462000" cy="4878800"/>
          </a:xfrm>
          <a:prstGeom prst="rect">
            <a:avLst/>
          </a:prstGeom>
          <a:ln>
            <a:noFill/>
          </a:ln>
        </p:spPr>
        <p:txBody>
          <a:bodyPr spcFirstLastPara="1" wrap="square" lIns="91425" tIns="91425" rIns="91425" bIns="91425" anchor="t" anchorCtr="0">
            <a:noAutofit/>
          </a:bodyPr>
          <a:lstStyle>
            <a:lvl1pPr marL="609585" lvl="0" indent="-457189" rtl="0">
              <a:spcBef>
                <a:spcPts val="0"/>
              </a:spcBef>
              <a:spcAft>
                <a:spcPts val="0"/>
              </a:spcAft>
              <a:buSzPts val="1800"/>
              <a:buChar char="●"/>
              <a:defRPr/>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37" name="Google Shape;37;p7"/>
          <p:cNvSpPr txBox="1">
            <a:spLocks noGrp="1"/>
          </p:cNvSpPr>
          <p:nvPr>
            <p:ph type="title"/>
          </p:nvPr>
        </p:nvSpPr>
        <p:spPr>
          <a:xfrm>
            <a:off x="414533" y="426133"/>
            <a:ext cx="11361600" cy="930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2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8" name="Google Shape;38;p7"/>
          <p:cNvSpPr txBox="1">
            <a:spLocks noGrp="1"/>
          </p:cNvSpPr>
          <p:nvPr>
            <p:ph type="sldNum" idx="12"/>
          </p:nvPr>
        </p:nvSpPr>
        <p:spPr>
          <a:xfrm>
            <a:off x="11776267" y="6439067"/>
            <a:ext cx="415600" cy="418800"/>
          </a:xfrm>
          <a:prstGeom prst="rect">
            <a:avLst/>
          </a:prstGeom>
        </p:spPr>
        <p:txBody>
          <a:bodyPr spcFirstLastPara="1" wrap="square" lIns="91425" tIns="91425" rIns="91425" bIns="91425" anchor="t" anchorCtr="0">
            <a:noAutofit/>
          </a:bodyPr>
          <a:lstStyle>
            <a:lvl1pPr lvl="0" rtl="0">
              <a:buNone/>
              <a:defRPr sz="1067">
                <a:solidFill>
                  <a:srgbClr val="494985"/>
                </a:solidFill>
                <a:latin typeface="Quicksand Medium"/>
                <a:ea typeface="Quicksand Medium"/>
                <a:cs typeface="Quicksand Medium"/>
                <a:sym typeface="Quicksand Medium"/>
              </a:defRPr>
            </a:lvl1pPr>
            <a:lvl2pPr lvl="1" rtl="0">
              <a:buNone/>
              <a:defRPr sz="1067">
                <a:solidFill>
                  <a:srgbClr val="494985"/>
                </a:solidFill>
                <a:latin typeface="Quicksand Medium"/>
                <a:ea typeface="Quicksand Medium"/>
                <a:cs typeface="Quicksand Medium"/>
                <a:sym typeface="Quicksand Medium"/>
              </a:defRPr>
            </a:lvl2pPr>
            <a:lvl3pPr lvl="2" rtl="0">
              <a:buNone/>
              <a:defRPr sz="1067">
                <a:solidFill>
                  <a:srgbClr val="494985"/>
                </a:solidFill>
                <a:latin typeface="Quicksand Medium"/>
                <a:ea typeface="Quicksand Medium"/>
                <a:cs typeface="Quicksand Medium"/>
                <a:sym typeface="Quicksand Medium"/>
              </a:defRPr>
            </a:lvl3pPr>
            <a:lvl4pPr lvl="3" rtl="0">
              <a:buNone/>
              <a:defRPr sz="1067">
                <a:solidFill>
                  <a:srgbClr val="494985"/>
                </a:solidFill>
                <a:latin typeface="Quicksand Medium"/>
                <a:ea typeface="Quicksand Medium"/>
                <a:cs typeface="Quicksand Medium"/>
                <a:sym typeface="Quicksand Medium"/>
              </a:defRPr>
            </a:lvl4pPr>
            <a:lvl5pPr lvl="4" rtl="0">
              <a:buNone/>
              <a:defRPr sz="1067">
                <a:solidFill>
                  <a:srgbClr val="494985"/>
                </a:solidFill>
                <a:latin typeface="Quicksand Medium"/>
                <a:ea typeface="Quicksand Medium"/>
                <a:cs typeface="Quicksand Medium"/>
                <a:sym typeface="Quicksand Medium"/>
              </a:defRPr>
            </a:lvl5pPr>
            <a:lvl6pPr lvl="5" rtl="0">
              <a:buNone/>
              <a:defRPr sz="1067">
                <a:solidFill>
                  <a:srgbClr val="494985"/>
                </a:solidFill>
                <a:latin typeface="Quicksand Medium"/>
                <a:ea typeface="Quicksand Medium"/>
                <a:cs typeface="Quicksand Medium"/>
                <a:sym typeface="Quicksand Medium"/>
              </a:defRPr>
            </a:lvl6pPr>
            <a:lvl7pPr lvl="6" rtl="0">
              <a:buNone/>
              <a:defRPr sz="1067">
                <a:solidFill>
                  <a:srgbClr val="494985"/>
                </a:solidFill>
                <a:latin typeface="Quicksand Medium"/>
                <a:ea typeface="Quicksand Medium"/>
                <a:cs typeface="Quicksand Medium"/>
                <a:sym typeface="Quicksand Medium"/>
              </a:defRPr>
            </a:lvl7pPr>
            <a:lvl8pPr lvl="7" rtl="0">
              <a:buNone/>
              <a:defRPr sz="1067">
                <a:solidFill>
                  <a:srgbClr val="494985"/>
                </a:solidFill>
                <a:latin typeface="Quicksand Medium"/>
                <a:ea typeface="Quicksand Medium"/>
                <a:cs typeface="Quicksand Medium"/>
                <a:sym typeface="Quicksand Medium"/>
              </a:defRPr>
            </a:lvl8pPr>
            <a:lvl9pPr lvl="8" rtl="0">
              <a:buNone/>
              <a:defRPr sz="1067">
                <a:solidFill>
                  <a:srgbClr val="494985"/>
                </a:solidFill>
                <a:latin typeface="Quicksand Medium"/>
                <a:ea typeface="Quicksand Medium"/>
                <a:cs typeface="Quicksand Medium"/>
                <a:sym typeface="Quicksand Medium"/>
              </a:defRPr>
            </a:lvl9pPr>
          </a:lstStyle>
          <a:p>
            <a:pPr algn="ctr"/>
            <a:fld id="{00000000-1234-1234-1234-123412341234}" type="slidenum">
              <a:rPr lang="en-GB" smtClean="0"/>
              <a:pPr algn="ctr"/>
              <a:t>‹#›</a:t>
            </a:fld>
            <a:endParaRPr lang="en-GB"/>
          </a:p>
        </p:txBody>
      </p:sp>
      <p:sp>
        <p:nvSpPr>
          <p:cNvPr id="39" name="Google Shape;39;p7"/>
          <p:cNvSpPr txBox="1">
            <a:spLocks noGrp="1"/>
          </p:cNvSpPr>
          <p:nvPr>
            <p:ph type="body" idx="2"/>
          </p:nvPr>
        </p:nvSpPr>
        <p:spPr>
          <a:xfrm>
            <a:off x="6315467" y="1560133"/>
            <a:ext cx="5462000" cy="4878800"/>
          </a:xfrm>
          <a:prstGeom prst="rect">
            <a:avLst/>
          </a:prstGeom>
          <a:ln>
            <a:noFill/>
          </a:ln>
        </p:spPr>
        <p:txBody>
          <a:bodyPr spcFirstLastPara="1" wrap="square" lIns="91425" tIns="91425" rIns="91425" bIns="91425" anchor="t" anchorCtr="0">
            <a:noAutofit/>
          </a:bodyPr>
          <a:lstStyle>
            <a:lvl1pPr marL="609585" lvl="0" indent="-457189" rtl="0">
              <a:spcBef>
                <a:spcPts val="0"/>
              </a:spcBef>
              <a:spcAft>
                <a:spcPts val="0"/>
              </a:spcAft>
              <a:buSzPts val="1800"/>
              <a:buChar char="●"/>
              <a:defRPr/>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40" name="Google Shape;40;p7"/>
          <p:cNvSpPr txBox="1">
            <a:spLocks noGrp="1"/>
          </p:cNvSpPr>
          <p:nvPr>
            <p:ph type="subTitle" idx="3"/>
          </p:nvPr>
        </p:nvSpPr>
        <p:spPr>
          <a:xfrm>
            <a:off x="7010400" y="0"/>
            <a:ext cx="4753200" cy="418800"/>
          </a:xfrm>
          <a:prstGeom prst="rect">
            <a:avLst/>
          </a:prstGeom>
        </p:spPr>
        <p:txBody>
          <a:bodyPr spcFirstLastPara="1" wrap="square" lIns="91425" tIns="91425" rIns="0" bIns="91425" anchor="ctr" anchorCtr="0">
            <a:noAutofit/>
          </a:bodyPr>
          <a:lstStyle>
            <a:lvl1pPr lvl="0" algn="r" rtl="0">
              <a:lnSpc>
                <a:spcPct val="100000"/>
              </a:lnSpc>
              <a:spcBef>
                <a:spcPts val="0"/>
              </a:spcBef>
              <a:spcAft>
                <a:spcPts val="0"/>
              </a:spcAft>
              <a:buNone/>
              <a:defRPr sz="1600" b="1"/>
            </a:lvl1pPr>
            <a:lvl2pPr lvl="1" rtl="0">
              <a:spcBef>
                <a:spcPts val="0"/>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Tree>
    <p:extLst>
      <p:ext uri="{BB962C8B-B14F-4D97-AF65-F5344CB8AC3E}">
        <p14:creationId xmlns:p14="http://schemas.microsoft.com/office/powerpoint/2010/main" val="1425621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50A5B-9FBC-7B53-667D-D33D6CCFA24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FD3E112-79D1-98FA-FFBA-AED3F68556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398EB97-6F89-9667-0C05-ED41A654EB66}"/>
              </a:ext>
            </a:extLst>
          </p:cNvPr>
          <p:cNvSpPr>
            <a:spLocks noGrp="1"/>
          </p:cNvSpPr>
          <p:nvPr>
            <p:ph type="dt" sz="half" idx="10"/>
          </p:nvPr>
        </p:nvSpPr>
        <p:spPr/>
        <p:txBody>
          <a:bodyPr/>
          <a:lstStyle/>
          <a:p>
            <a:fld id="{60995256-AF08-40E5-9980-B1D099E9FDDC}" type="datetimeFigureOut">
              <a:rPr lang="en-GB" smtClean="0"/>
              <a:t>02/04/2024</a:t>
            </a:fld>
            <a:endParaRPr lang="en-GB"/>
          </a:p>
        </p:txBody>
      </p:sp>
      <p:sp>
        <p:nvSpPr>
          <p:cNvPr id="5" name="Footer Placeholder 4">
            <a:extLst>
              <a:ext uri="{FF2B5EF4-FFF2-40B4-BE49-F238E27FC236}">
                <a16:creationId xmlns:a16="http://schemas.microsoft.com/office/drawing/2014/main" id="{AC715C01-F666-1F63-F108-EC69EEFD3C9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8C42512-9ADF-479B-F8DB-AAEDCA93B0BA}"/>
              </a:ext>
            </a:extLst>
          </p:cNvPr>
          <p:cNvSpPr>
            <a:spLocks noGrp="1"/>
          </p:cNvSpPr>
          <p:nvPr>
            <p:ph type="sldNum" sz="quarter" idx="12"/>
          </p:nvPr>
        </p:nvSpPr>
        <p:spPr/>
        <p:txBody>
          <a:bodyPr/>
          <a:lstStyle/>
          <a:p>
            <a:fld id="{D9A65D7B-00B8-4792-945F-6146EBAD069F}" type="slidenum">
              <a:rPr lang="en-GB" smtClean="0"/>
              <a:t>‹#›</a:t>
            </a:fld>
            <a:endParaRPr lang="en-GB"/>
          </a:p>
        </p:txBody>
      </p:sp>
    </p:spTree>
    <p:extLst>
      <p:ext uri="{BB962C8B-B14F-4D97-AF65-F5344CB8AC3E}">
        <p14:creationId xmlns:p14="http://schemas.microsoft.com/office/powerpoint/2010/main" val="332232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8198-8317-9309-8902-7A030D2AD7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1AF78C5-88D2-DF3F-4461-215BDC66AD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49CC06-986C-A652-4470-08C323A70C09}"/>
              </a:ext>
            </a:extLst>
          </p:cNvPr>
          <p:cNvSpPr>
            <a:spLocks noGrp="1"/>
          </p:cNvSpPr>
          <p:nvPr>
            <p:ph type="dt" sz="half" idx="10"/>
          </p:nvPr>
        </p:nvSpPr>
        <p:spPr/>
        <p:txBody>
          <a:bodyPr/>
          <a:lstStyle/>
          <a:p>
            <a:fld id="{60995256-AF08-40E5-9980-B1D099E9FDDC}" type="datetimeFigureOut">
              <a:rPr lang="en-GB" smtClean="0"/>
              <a:t>02/04/2024</a:t>
            </a:fld>
            <a:endParaRPr lang="en-GB"/>
          </a:p>
        </p:txBody>
      </p:sp>
      <p:sp>
        <p:nvSpPr>
          <p:cNvPr id="5" name="Footer Placeholder 4">
            <a:extLst>
              <a:ext uri="{FF2B5EF4-FFF2-40B4-BE49-F238E27FC236}">
                <a16:creationId xmlns:a16="http://schemas.microsoft.com/office/drawing/2014/main" id="{4FE8E818-D8EE-07EE-7A08-8BC9A90F8D9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16FC161-959D-13B9-E3ED-8DA564A1A406}"/>
              </a:ext>
            </a:extLst>
          </p:cNvPr>
          <p:cNvSpPr>
            <a:spLocks noGrp="1"/>
          </p:cNvSpPr>
          <p:nvPr>
            <p:ph type="sldNum" sz="quarter" idx="12"/>
          </p:nvPr>
        </p:nvSpPr>
        <p:spPr/>
        <p:txBody>
          <a:bodyPr/>
          <a:lstStyle/>
          <a:p>
            <a:fld id="{D9A65D7B-00B8-4792-945F-6146EBAD069F}" type="slidenum">
              <a:rPr lang="en-GB" smtClean="0"/>
              <a:t>‹#›</a:t>
            </a:fld>
            <a:endParaRPr lang="en-GB"/>
          </a:p>
        </p:txBody>
      </p:sp>
    </p:spTree>
    <p:extLst>
      <p:ext uri="{BB962C8B-B14F-4D97-AF65-F5344CB8AC3E}">
        <p14:creationId xmlns:p14="http://schemas.microsoft.com/office/powerpoint/2010/main" val="2019014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88D4F-EFB8-AA5E-E0C3-BA5522D1581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3C5C87D-D222-79A0-A4B0-C91897AD78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0C2056F-9706-36F9-869E-946468A1C8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7BBAE71-B136-83C0-15A9-F97DC0320530}"/>
              </a:ext>
            </a:extLst>
          </p:cNvPr>
          <p:cNvSpPr>
            <a:spLocks noGrp="1"/>
          </p:cNvSpPr>
          <p:nvPr>
            <p:ph type="dt" sz="half" idx="10"/>
          </p:nvPr>
        </p:nvSpPr>
        <p:spPr/>
        <p:txBody>
          <a:bodyPr/>
          <a:lstStyle/>
          <a:p>
            <a:fld id="{60995256-AF08-40E5-9980-B1D099E9FDDC}" type="datetimeFigureOut">
              <a:rPr lang="en-GB" smtClean="0"/>
              <a:t>02/04/2024</a:t>
            </a:fld>
            <a:endParaRPr lang="en-GB"/>
          </a:p>
        </p:txBody>
      </p:sp>
      <p:sp>
        <p:nvSpPr>
          <p:cNvPr id="6" name="Footer Placeholder 5">
            <a:extLst>
              <a:ext uri="{FF2B5EF4-FFF2-40B4-BE49-F238E27FC236}">
                <a16:creationId xmlns:a16="http://schemas.microsoft.com/office/drawing/2014/main" id="{8FF6EDE0-2E9E-BE11-B35F-4375BA05A2C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B6CC350-1AC9-D4E0-E909-C4C4243EE7E7}"/>
              </a:ext>
            </a:extLst>
          </p:cNvPr>
          <p:cNvSpPr>
            <a:spLocks noGrp="1"/>
          </p:cNvSpPr>
          <p:nvPr>
            <p:ph type="sldNum" sz="quarter" idx="12"/>
          </p:nvPr>
        </p:nvSpPr>
        <p:spPr/>
        <p:txBody>
          <a:bodyPr/>
          <a:lstStyle/>
          <a:p>
            <a:fld id="{D9A65D7B-00B8-4792-945F-6146EBAD069F}" type="slidenum">
              <a:rPr lang="en-GB" smtClean="0"/>
              <a:t>‹#›</a:t>
            </a:fld>
            <a:endParaRPr lang="en-GB"/>
          </a:p>
        </p:txBody>
      </p:sp>
    </p:spTree>
    <p:extLst>
      <p:ext uri="{BB962C8B-B14F-4D97-AF65-F5344CB8AC3E}">
        <p14:creationId xmlns:p14="http://schemas.microsoft.com/office/powerpoint/2010/main" val="660585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F020-D7DA-8A73-40E5-FDC84B826CE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3CCC621-9D32-6FCA-07A9-86F625015E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D9AAFF-C5B9-50D7-9272-8DEA9DE0B6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FA90983-4FB5-C176-597F-0C309C6696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4696CC-FCA5-A853-AFCC-85733C2615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8D7A801-19E6-54B7-5511-6452AF4B8CED}"/>
              </a:ext>
            </a:extLst>
          </p:cNvPr>
          <p:cNvSpPr>
            <a:spLocks noGrp="1"/>
          </p:cNvSpPr>
          <p:nvPr>
            <p:ph type="dt" sz="half" idx="10"/>
          </p:nvPr>
        </p:nvSpPr>
        <p:spPr/>
        <p:txBody>
          <a:bodyPr/>
          <a:lstStyle/>
          <a:p>
            <a:fld id="{60995256-AF08-40E5-9980-B1D099E9FDDC}" type="datetimeFigureOut">
              <a:rPr lang="en-GB" smtClean="0"/>
              <a:t>02/04/2024</a:t>
            </a:fld>
            <a:endParaRPr lang="en-GB"/>
          </a:p>
        </p:txBody>
      </p:sp>
      <p:sp>
        <p:nvSpPr>
          <p:cNvPr id="8" name="Footer Placeholder 7">
            <a:extLst>
              <a:ext uri="{FF2B5EF4-FFF2-40B4-BE49-F238E27FC236}">
                <a16:creationId xmlns:a16="http://schemas.microsoft.com/office/drawing/2014/main" id="{FD80CEC9-5939-468C-C066-2792EE6D2A5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D250B79-B048-CD14-408C-6174FCE049DC}"/>
              </a:ext>
            </a:extLst>
          </p:cNvPr>
          <p:cNvSpPr>
            <a:spLocks noGrp="1"/>
          </p:cNvSpPr>
          <p:nvPr>
            <p:ph type="sldNum" sz="quarter" idx="12"/>
          </p:nvPr>
        </p:nvSpPr>
        <p:spPr/>
        <p:txBody>
          <a:bodyPr/>
          <a:lstStyle/>
          <a:p>
            <a:fld id="{D9A65D7B-00B8-4792-945F-6146EBAD069F}" type="slidenum">
              <a:rPr lang="en-GB" smtClean="0"/>
              <a:t>‹#›</a:t>
            </a:fld>
            <a:endParaRPr lang="en-GB"/>
          </a:p>
        </p:txBody>
      </p:sp>
    </p:spTree>
    <p:extLst>
      <p:ext uri="{BB962C8B-B14F-4D97-AF65-F5344CB8AC3E}">
        <p14:creationId xmlns:p14="http://schemas.microsoft.com/office/powerpoint/2010/main" val="3372282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9FB22-1277-B3E6-ABEB-79946A01062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0D0A872-6E0E-7578-909D-DC816FA15E91}"/>
              </a:ext>
            </a:extLst>
          </p:cNvPr>
          <p:cNvSpPr>
            <a:spLocks noGrp="1"/>
          </p:cNvSpPr>
          <p:nvPr>
            <p:ph type="dt" sz="half" idx="10"/>
          </p:nvPr>
        </p:nvSpPr>
        <p:spPr/>
        <p:txBody>
          <a:bodyPr/>
          <a:lstStyle/>
          <a:p>
            <a:fld id="{60995256-AF08-40E5-9980-B1D099E9FDDC}" type="datetimeFigureOut">
              <a:rPr lang="en-GB" smtClean="0"/>
              <a:t>02/04/2024</a:t>
            </a:fld>
            <a:endParaRPr lang="en-GB"/>
          </a:p>
        </p:txBody>
      </p:sp>
      <p:sp>
        <p:nvSpPr>
          <p:cNvPr id="4" name="Footer Placeholder 3">
            <a:extLst>
              <a:ext uri="{FF2B5EF4-FFF2-40B4-BE49-F238E27FC236}">
                <a16:creationId xmlns:a16="http://schemas.microsoft.com/office/drawing/2014/main" id="{2BC6982B-D1A6-3246-681D-CA845F06E2D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5B36638-D6A3-DEBE-AE94-D5E28E4BD227}"/>
              </a:ext>
            </a:extLst>
          </p:cNvPr>
          <p:cNvSpPr>
            <a:spLocks noGrp="1"/>
          </p:cNvSpPr>
          <p:nvPr>
            <p:ph type="sldNum" sz="quarter" idx="12"/>
          </p:nvPr>
        </p:nvSpPr>
        <p:spPr/>
        <p:txBody>
          <a:bodyPr/>
          <a:lstStyle/>
          <a:p>
            <a:fld id="{D9A65D7B-00B8-4792-945F-6146EBAD069F}" type="slidenum">
              <a:rPr lang="en-GB" smtClean="0"/>
              <a:t>‹#›</a:t>
            </a:fld>
            <a:endParaRPr lang="en-GB"/>
          </a:p>
        </p:txBody>
      </p:sp>
    </p:spTree>
    <p:extLst>
      <p:ext uri="{BB962C8B-B14F-4D97-AF65-F5344CB8AC3E}">
        <p14:creationId xmlns:p14="http://schemas.microsoft.com/office/powerpoint/2010/main" val="4040367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2E9898-E629-D095-5BFD-72D9CD2C517B}"/>
              </a:ext>
            </a:extLst>
          </p:cNvPr>
          <p:cNvSpPr>
            <a:spLocks noGrp="1"/>
          </p:cNvSpPr>
          <p:nvPr>
            <p:ph type="dt" sz="half" idx="10"/>
          </p:nvPr>
        </p:nvSpPr>
        <p:spPr/>
        <p:txBody>
          <a:bodyPr/>
          <a:lstStyle/>
          <a:p>
            <a:fld id="{60995256-AF08-40E5-9980-B1D099E9FDDC}" type="datetimeFigureOut">
              <a:rPr lang="en-GB" smtClean="0"/>
              <a:t>02/04/2024</a:t>
            </a:fld>
            <a:endParaRPr lang="en-GB"/>
          </a:p>
        </p:txBody>
      </p:sp>
      <p:sp>
        <p:nvSpPr>
          <p:cNvPr id="3" name="Footer Placeholder 2">
            <a:extLst>
              <a:ext uri="{FF2B5EF4-FFF2-40B4-BE49-F238E27FC236}">
                <a16:creationId xmlns:a16="http://schemas.microsoft.com/office/drawing/2014/main" id="{A849F489-71EC-5D7C-49D3-344AC6AC40C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DB8356E-8D52-9060-B833-93B243F38FAA}"/>
              </a:ext>
            </a:extLst>
          </p:cNvPr>
          <p:cNvSpPr>
            <a:spLocks noGrp="1"/>
          </p:cNvSpPr>
          <p:nvPr>
            <p:ph type="sldNum" sz="quarter" idx="12"/>
          </p:nvPr>
        </p:nvSpPr>
        <p:spPr/>
        <p:txBody>
          <a:bodyPr/>
          <a:lstStyle/>
          <a:p>
            <a:fld id="{D9A65D7B-00B8-4792-945F-6146EBAD069F}" type="slidenum">
              <a:rPr lang="en-GB" smtClean="0"/>
              <a:t>‹#›</a:t>
            </a:fld>
            <a:endParaRPr lang="en-GB"/>
          </a:p>
        </p:txBody>
      </p:sp>
    </p:spTree>
    <p:extLst>
      <p:ext uri="{BB962C8B-B14F-4D97-AF65-F5344CB8AC3E}">
        <p14:creationId xmlns:p14="http://schemas.microsoft.com/office/powerpoint/2010/main" val="206750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7FD67-F925-3912-C5D9-1813788457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9CF4BDF-A484-1571-8641-FE386AB4C7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9CAEE06-BFAE-B129-56B3-E789A3A5A9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D52E92-99F6-7E7B-19B0-DC4F61CFAC3B}"/>
              </a:ext>
            </a:extLst>
          </p:cNvPr>
          <p:cNvSpPr>
            <a:spLocks noGrp="1"/>
          </p:cNvSpPr>
          <p:nvPr>
            <p:ph type="dt" sz="half" idx="10"/>
          </p:nvPr>
        </p:nvSpPr>
        <p:spPr/>
        <p:txBody>
          <a:bodyPr/>
          <a:lstStyle/>
          <a:p>
            <a:fld id="{60995256-AF08-40E5-9980-B1D099E9FDDC}" type="datetimeFigureOut">
              <a:rPr lang="en-GB" smtClean="0"/>
              <a:t>02/04/2024</a:t>
            </a:fld>
            <a:endParaRPr lang="en-GB"/>
          </a:p>
        </p:txBody>
      </p:sp>
      <p:sp>
        <p:nvSpPr>
          <p:cNvPr id="6" name="Footer Placeholder 5">
            <a:extLst>
              <a:ext uri="{FF2B5EF4-FFF2-40B4-BE49-F238E27FC236}">
                <a16:creationId xmlns:a16="http://schemas.microsoft.com/office/drawing/2014/main" id="{4E3661B1-ECD4-9807-A4DB-105A19D2C4E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8D9DC8-590A-01EE-F88A-29AC317BB719}"/>
              </a:ext>
            </a:extLst>
          </p:cNvPr>
          <p:cNvSpPr>
            <a:spLocks noGrp="1"/>
          </p:cNvSpPr>
          <p:nvPr>
            <p:ph type="sldNum" sz="quarter" idx="12"/>
          </p:nvPr>
        </p:nvSpPr>
        <p:spPr/>
        <p:txBody>
          <a:bodyPr/>
          <a:lstStyle/>
          <a:p>
            <a:fld id="{D9A65D7B-00B8-4792-945F-6146EBAD069F}" type="slidenum">
              <a:rPr lang="en-GB" smtClean="0"/>
              <a:t>‹#›</a:t>
            </a:fld>
            <a:endParaRPr lang="en-GB"/>
          </a:p>
        </p:txBody>
      </p:sp>
    </p:spTree>
    <p:extLst>
      <p:ext uri="{BB962C8B-B14F-4D97-AF65-F5344CB8AC3E}">
        <p14:creationId xmlns:p14="http://schemas.microsoft.com/office/powerpoint/2010/main" val="1900380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6AB87-8CDE-06CA-EB25-712EC225BA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7EEC811-B725-ACDC-2506-665F9166FC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0B7BF1-8128-956E-E7C8-17ED3DC92C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EF2EB6-5A11-72CC-97CE-4712D8F4F908}"/>
              </a:ext>
            </a:extLst>
          </p:cNvPr>
          <p:cNvSpPr>
            <a:spLocks noGrp="1"/>
          </p:cNvSpPr>
          <p:nvPr>
            <p:ph type="dt" sz="half" idx="10"/>
          </p:nvPr>
        </p:nvSpPr>
        <p:spPr/>
        <p:txBody>
          <a:bodyPr/>
          <a:lstStyle/>
          <a:p>
            <a:fld id="{60995256-AF08-40E5-9980-B1D099E9FDDC}" type="datetimeFigureOut">
              <a:rPr lang="en-GB" smtClean="0"/>
              <a:t>02/04/2024</a:t>
            </a:fld>
            <a:endParaRPr lang="en-GB"/>
          </a:p>
        </p:txBody>
      </p:sp>
      <p:sp>
        <p:nvSpPr>
          <p:cNvPr id="6" name="Footer Placeholder 5">
            <a:extLst>
              <a:ext uri="{FF2B5EF4-FFF2-40B4-BE49-F238E27FC236}">
                <a16:creationId xmlns:a16="http://schemas.microsoft.com/office/drawing/2014/main" id="{B5BD01CC-B0D7-AA51-C74A-D526521D113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D79C63-F6D4-CA0B-17E1-BE9511F32A37}"/>
              </a:ext>
            </a:extLst>
          </p:cNvPr>
          <p:cNvSpPr>
            <a:spLocks noGrp="1"/>
          </p:cNvSpPr>
          <p:nvPr>
            <p:ph type="sldNum" sz="quarter" idx="12"/>
          </p:nvPr>
        </p:nvSpPr>
        <p:spPr/>
        <p:txBody>
          <a:bodyPr/>
          <a:lstStyle/>
          <a:p>
            <a:fld id="{D9A65D7B-00B8-4792-945F-6146EBAD069F}" type="slidenum">
              <a:rPr lang="en-GB" smtClean="0"/>
              <a:t>‹#›</a:t>
            </a:fld>
            <a:endParaRPr lang="en-GB"/>
          </a:p>
        </p:txBody>
      </p:sp>
    </p:spTree>
    <p:extLst>
      <p:ext uri="{BB962C8B-B14F-4D97-AF65-F5344CB8AC3E}">
        <p14:creationId xmlns:p14="http://schemas.microsoft.com/office/powerpoint/2010/main" val="1414293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773C10-8DDE-A1CC-85D2-DF4662BC79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7DE081E-76D7-7AA3-9905-75DB678445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9B37E1A-732C-DB54-6EDC-685E82B577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995256-AF08-40E5-9980-B1D099E9FDDC}" type="datetimeFigureOut">
              <a:rPr lang="en-GB" smtClean="0"/>
              <a:t>02/04/2024</a:t>
            </a:fld>
            <a:endParaRPr lang="en-GB"/>
          </a:p>
        </p:txBody>
      </p:sp>
      <p:sp>
        <p:nvSpPr>
          <p:cNvPr id="5" name="Footer Placeholder 4">
            <a:extLst>
              <a:ext uri="{FF2B5EF4-FFF2-40B4-BE49-F238E27FC236}">
                <a16:creationId xmlns:a16="http://schemas.microsoft.com/office/drawing/2014/main" id="{52FD0289-DB3B-3589-C64D-C0A5B2A895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E4512A9-51B4-4929-F802-6D9CBF7D22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A65D7B-00B8-4792-945F-6146EBAD069F}" type="slidenum">
              <a:rPr lang="en-GB" smtClean="0"/>
              <a:t>‹#›</a:t>
            </a:fld>
            <a:endParaRPr lang="en-GB"/>
          </a:p>
        </p:txBody>
      </p:sp>
    </p:spTree>
    <p:extLst>
      <p:ext uri="{BB962C8B-B14F-4D97-AF65-F5344CB8AC3E}">
        <p14:creationId xmlns:p14="http://schemas.microsoft.com/office/powerpoint/2010/main" val="243688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video" Target="https://www.youtube.com/embed/LxEmGNgqYJA?feature=oembed"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www.umsl.edu/~hugheyd/is6840/waterfall.html"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ideo" Target="https://www.youtube.com/embed/i-QyW8D3ei0?start=2&amp;feature=oembed"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5BAB0-B84D-9BA5-2D89-A8E7F4A89FA5}"/>
              </a:ext>
            </a:extLst>
          </p:cNvPr>
          <p:cNvSpPr>
            <a:spLocks noGrp="1"/>
          </p:cNvSpPr>
          <p:nvPr>
            <p:ph type="title"/>
          </p:nvPr>
        </p:nvSpPr>
        <p:spPr>
          <a:xfrm>
            <a:off x="1853610" y="938379"/>
            <a:ext cx="6985653" cy="994172"/>
          </a:xfrm>
        </p:spPr>
        <p:txBody>
          <a:bodyPr>
            <a:normAutofit fontScale="90000"/>
          </a:bodyPr>
          <a:lstStyle/>
          <a:p>
            <a:r>
              <a:rPr lang="en-US" b="0" dirty="0">
                <a:latin typeface="Arial"/>
                <a:cs typeface="Arial"/>
              </a:rPr>
              <a:t>Skills Bootcamp Classroom Rules</a:t>
            </a:r>
            <a:endParaRPr lang="en-US" b="0" dirty="0"/>
          </a:p>
        </p:txBody>
      </p:sp>
      <p:sp>
        <p:nvSpPr>
          <p:cNvPr id="3" name="TextBox 2">
            <a:extLst>
              <a:ext uri="{FF2B5EF4-FFF2-40B4-BE49-F238E27FC236}">
                <a16:creationId xmlns:a16="http://schemas.microsoft.com/office/drawing/2014/main" id="{1E4BFB08-2FF9-5E20-DBEE-43EA233FADFD}"/>
              </a:ext>
            </a:extLst>
          </p:cNvPr>
          <p:cNvSpPr txBox="1"/>
          <p:nvPr/>
        </p:nvSpPr>
        <p:spPr>
          <a:xfrm>
            <a:off x="1711400" y="1828801"/>
            <a:ext cx="7905306" cy="3947234"/>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marL="171450" indent="-171450">
              <a:buAutoNum type="arabicPeriod"/>
            </a:pPr>
            <a:endParaRPr lang="en-US" sz="1200" b="1" u="sng" dirty="0">
              <a:cs typeface="Calibri"/>
            </a:endParaRPr>
          </a:p>
          <a:p>
            <a:pPr marL="171450" indent="-171450">
              <a:buAutoNum type="arabicPeriod"/>
            </a:pPr>
            <a:r>
              <a:rPr lang="en-US" sz="1200" b="1" dirty="0">
                <a:cs typeface="Calibri"/>
              </a:rPr>
              <a:t>Be on time:</a:t>
            </a:r>
            <a:r>
              <a:rPr lang="en-US" sz="1200" dirty="0">
                <a:cs typeface="Calibri"/>
              </a:rPr>
              <a:t> Just like in a physical classroom, it's important to be punctual for your online class. Log in to the virtual classroom a few minutes before the class starts.</a:t>
            </a:r>
          </a:p>
          <a:p>
            <a:pPr marL="171450" indent="-171450">
              <a:buAutoNum type="arabicPeriod"/>
            </a:pPr>
            <a:r>
              <a:rPr lang="en-US" sz="1200" b="1" dirty="0">
                <a:cs typeface="Calibri"/>
              </a:rPr>
              <a:t>Turn Cameras on:</a:t>
            </a:r>
            <a:r>
              <a:rPr lang="en-US" sz="1200" dirty="0">
                <a:cs typeface="Calibri"/>
              </a:rPr>
              <a:t> In order to </a:t>
            </a:r>
            <a:r>
              <a:rPr lang="en-US" sz="1200" dirty="0" err="1">
                <a:cs typeface="Calibri"/>
              </a:rPr>
              <a:t>maximise</a:t>
            </a:r>
            <a:r>
              <a:rPr lang="en-US" sz="1200" dirty="0">
                <a:cs typeface="Calibri"/>
              </a:rPr>
              <a:t> your learning studies show that being able to see your peers and your tutor being able to see you can increase motivations and retention, therefore we ask to keep your cameras on. </a:t>
            </a:r>
            <a:endParaRPr lang="en-US" sz="1200">
              <a:cs typeface="Calibri"/>
            </a:endParaRPr>
          </a:p>
          <a:p>
            <a:pPr marL="171450" indent="-171450">
              <a:buAutoNum type="arabicPeriod"/>
            </a:pPr>
            <a:r>
              <a:rPr lang="en-US" sz="1200" b="1" dirty="0">
                <a:cs typeface="Calibri"/>
              </a:rPr>
              <a:t>Attend all classes:</a:t>
            </a:r>
            <a:r>
              <a:rPr lang="en-US" sz="1200" dirty="0">
                <a:cs typeface="Calibri"/>
              </a:rPr>
              <a:t> In order to be successful in your bootcamp studies you need to attend all live sessions, therefore you should </a:t>
            </a:r>
            <a:r>
              <a:rPr lang="en-US" sz="1200" dirty="0" err="1">
                <a:cs typeface="Calibri"/>
              </a:rPr>
              <a:t>prioritise</a:t>
            </a:r>
            <a:r>
              <a:rPr lang="en-US" sz="1200" dirty="0">
                <a:cs typeface="Calibri"/>
              </a:rPr>
              <a:t> and make time for these sessions.  </a:t>
            </a:r>
            <a:endParaRPr lang="en-US" sz="1200">
              <a:cs typeface="Calibri" panose="020F0502020204030204"/>
            </a:endParaRPr>
          </a:p>
          <a:p>
            <a:pPr marL="171450" indent="-171450">
              <a:buAutoNum type="arabicPeriod"/>
            </a:pPr>
            <a:r>
              <a:rPr lang="en-US" sz="1200" b="1" dirty="0">
                <a:cs typeface="Calibri"/>
              </a:rPr>
              <a:t>Avoid distractions:</a:t>
            </a:r>
            <a:r>
              <a:rPr lang="en-US" sz="1200" dirty="0">
                <a:cs typeface="Calibri"/>
              </a:rPr>
              <a:t> Turn off your phone notifications, close any other unnecessary tabs, and focus solely on the class.</a:t>
            </a:r>
          </a:p>
          <a:p>
            <a:pPr marL="171450" indent="-171450">
              <a:buAutoNum type="arabicPeriod"/>
            </a:pPr>
            <a:r>
              <a:rPr lang="en-US" sz="1200" b="1" dirty="0">
                <a:cs typeface="Calibri"/>
              </a:rPr>
              <a:t>Participate actively</a:t>
            </a:r>
            <a:r>
              <a:rPr lang="en-US" sz="1200" dirty="0">
                <a:cs typeface="Calibri"/>
              </a:rPr>
              <a:t>: It's important to be an active participant in the class. Ask questions, answer questions, and participate in discussions.</a:t>
            </a:r>
          </a:p>
          <a:p>
            <a:pPr marL="171450" indent="-171450">
              <a:buAutoNum type="arabicPeriod"/>
            </a:pPr>
            <a:r>
              <a:rPr lang="en-US" sz="1200" b="1" dirty="0">
                <a:cs typeface="Calibri"/>
              </a:rPr>
              <a:t>Use proper language and tone:</a:t>
            </a:r>
            <a:r>
              <a:rPr lang="en-US" sz="1200" dirty="0">
                <a:cs typeface="Calibri"/>
              </a:rPr>
              <a:t> Use respectful language and tone when communicating with your classmates and instructor. Avoid using slang or inappropriate language.</a:t>
            </a:r>
          </a:p>
          <a:p>
            <a:pPr marL="171450" indent="-171450">
              <a:buAutoNum type="arabicPeriod"/>
            </a:pPr>
            <a:r>
              <a:rPr lang="en-US" sz="1200" b="1" dirty="0">
                <a:cs typeface="Calibri"/>
              </a:rPr>
              <a:t>Respect others' opinions</a:t>
            </a:r>
            <a:r>
              <a:rPr lang="en-US" sz="1200" dirty="0">
                <a:cs typeface="Calibri"/>
              </a:rPr>
              <a:t>: Be respectful of others' opinions, even if they differ from your own. Avoid making negative comments or attacking others.</a:t>
            </a:r>
          </a:p>
          <a:p>
            <a:pPr marL="171450" indent="-171450">
              <a:buAutoNum type="arabicPeriod"/>
            </a:pPr>
            <a:r>
              <a:rPr lang="en-US" sz="1200" b="1" dirty="0">
                <a:cs typeface="Calibri"/>
              </a:rPr>
              <a:t>Follow the instructor's guideline</a:t>
            </a:r>
            <a:r>
              <a:rPr lang="en-US" sz="1200" dirty="0">
                <a:cs typeface="Calibri"/>
              </a:rPr>
              <a:t>s: Follow the instructor's guidelines, such as submitting assignments on time. </a:t>
            </a:r>
            <a:endParaRPr lang="en-US" sz="1200">
              <a:cs typeface="Calibri" panose="020F0502020204030204"/>
            </a:endParaRPr>
          </a:p>
          <a:p>
            <a:pPr marL="171450" indent="-171450">
              <a:buAutoNum type="arabicPeriod"/>
            </a:pPr>
            <a:r>
              <a:rPr lang="en-US" sz="1200" b="1" dirty="0">
                <a:cs typeface="Calibri"/>
              </a:rPr>
              <a:t>Be polite:</a:t>
            </a:r>
            <a:r>
              <a:rPr lang="en-US" sz="1200" dirty="0">
                <a:cs typeface="Calibri"/>
              </a:rPr>
              <a:t> Be polite and respectful to everyone in the class, including the instructor, classmates, and guest speakers.</a:t>
            </a:r>
          </a:p>
          <a:p>
            <a:pPr marL="171450" indent="-171450">
              <a:buAutoNum type="arabicPeriod"/>
            </a:pPr>
            <a:r>
              <a:rPr lang="en-US" sz="1200" b="1" dirty="0">
                <a:cs typeface="Calibri"/>
              </a:rPr>
              <a:t>Dress appropriately</a:t>
            </a:r>
            <a:r>
              <a:rPr lang="en-US" sz="1200" dirty="0">
                <a:cs typeface="Calibri"/>
              </a:rPr>
              <a:t>: Even though you are not in a physical classroom, it's important to dress appropriately. Dress as if you were going to a face-to-face class.</a:t>
            </a:r>
          </a:p>
          <a:p>
            <a:pPr marL="171450" indent="-171450">
              <a:buAutoNum type="arabicPeriod"/>
            </a:pPr>
            <a:r>
              <a:rPr lang="en-US" sz="1200" b="1" dirty="0">
                <a:cs typeface="Calibri"/>
              </a:rPr>
              <a:t>Use appropriate technology:</a:t>
            </a:r>
            <a:r>
              <a:rPr lang="en-US" sz="1200" dirty="0">
                <a:cs typeface="Calibri"/>
              </a:rPr>
              <a:t> Ensure that you have the necessary equipment, such as a reliable internet connection, a microphone, and a webcam, and that they are in good working condition.</a:t>
            </a:r>
          </a:p>
          <a:p>
            <a:pPr marL="171450" indent="-171450">
              <a:buAutoNum type="arabicPeriod"/>
            </a:pPr>
            <a:endParaRPr lang="en-US" sz="1200" dirty="0">
              <a:cs typeface="Calibri"/>
            </a:endParaRPr>
          </a:p>
        </p:txBody>
      </p:sp>
    </p:spTree>
    <p:extLst>
      <p:ext uri="{BB962C8B-B14F-4D97-AF65-F5344CB8AC3E}">
        <p14:creationId xmlns:p14="http://schemas.microsoft.com/office/powerpoint/2010/main" val="191773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47B2-6657-2F5E-5842-41BBBFAC27A8}"/>
              </a:ext>
            </a:extLst>
          </p:cNvPr>
          <p:cNvSpPr>
            <a:spLocks noGrp="1"/>
          </p:cNvSpPr>
          <p:nvPr>
            <p:ph type="title"/>
          </p:nvPr>
        </p:nvSpPr>
        <p:spPr/>
        <p:txBody>
          <a:bodyPr/>
          <a:lstStyle/>
          <a:p>
            <a:r>
              <a:rPr lang="en-GB" dirty="0"/>
              <a:t>1 - PLANNING</a:t>
            </a:r>
          </a:p>
        </p:txBody>
      </p:sp>
      <p:sp>
        <p:nvSpPr>
          <p:cNvPr id="3" name="Content Placeholder 2">
            <a:extLst>
              <a:ext uri="{FF2B5EF4-FFF2-40B4-BE49-F238E27FC236}">
                <a16:creationId xmlns:a16="http://schemas.microsoft.com/office/drawing/2014/main" id="{B44B7F8B-F9EE-4FC1-C496-A36F8097DD10}"/>
              </a:ext>
            </a:extLst>
          </p:cNvPr>
          <p:cNvSpPr>
            <a:spLocks noGrp="1"/>
          </p:cNvSpPr>
          <p:nvPr>
            <p:ph idx="1"/>
          </p:nvPr>
        </p:nvSpPr>
        <p:spPr>
          <a:xfrm>
            <a:off x="2152651" y="2226469"/>
            <a:ext cx="7466039" cy="3500438"/>
          </a:xfrm>
        </p:spPr>
        <p:txBody>
          <a:bodyPr>
            <a:normAutofit fontScale="70000" lnSpcReduction="20000"/>
          </a:bodyPr>
          <a:lstStyle/>
          <a:p>
            <a:r>
              <a:rPr lang="en-GB" dirty="0"/>
              <a:t>Important information needs to be identified and decided upon:</a:t>
            </a:r>
          </a:p>
          <a:p>
            <a:pPr lvl="1"/>
            <a:r>
              <a:rPr lang="en-GB" dirty="0"/>
              <a:t>Establish the rationale for the development and the benefits it will bring.</a:t>
            </a:r>
          </a:p>
          <a:p>
            <a:pPr lvl="1"/>
            <a:r>
              <a:rPr lang="en-GB" dirty="0"/>
              <a:t>Estimate the cost</a:t>
            </a:r>
          </a:p>
          <a:p>
            <a:pPr lvl="1"/>
            <a:r>
              <a:rPr lang="en-GB" dirty="0"/>
              <a:t>Confirm the scope of the development</a:t>
            </a:r>
          </a:p>
          <a:p>
            <a:pPr lvl="1"/>
            <a:r>
              <a:rPr lang="en-GB" dirty="0"/>
              <a:t>Identify any risks</a:t>
            </a:r>
          </a:p>
          <a:p>
            <a:pPr lvl="1"/>
            <a:r>
              <a:rPr lang="en-GB" dirty="0"/>
              <a:t>What resources are needed (people, skills, hardware, software, etc.)</a:t>
            </a:r>
          </a:p>
          <a:p>
            <a:pPr lvl="1"/>
            <a:r>
              <a:rPr lang="en-GB" u="sng" dirty="0"/>
              <a:t>What the basic requirements for the software are…</a:t>
            </a:r>
          </a:p>
          <a:p>
            <a:pPr lvl="1"/>
            <a:endParaRPr lang="en-GB" dirty="0"/>
          </a:p>
          <a:p>
            <a:r>
              <a:rPr lang="en-GB" dirty="0"/>
              <a:t>Then a PLAN of the development process is produced:</a:t>
            </a:r>
          </a:p>
          <a:p>
            <a:pPr lvl="1"/>
            <a:r>
              <a:rPr lang="en-GB" dirty="0"/>
              <a:t>Planning WHO will do what,</a:t>
            </a:r>
          </a:p>
          <a:p>
            <a:pPr lvl="1"/>
            <a:r>
              <a:rPr lang="en-GB" dirty="0"/>
              <a:t>Planning WHEN things will happen</a:t>
            </a:r>
          </a:p>
          <a:p>
            <a:pPr lvl="1"/>
            <a:endParaRPr lang="en-GB" dirty="0"/>
          </a:p>
        </p:txBody>
      </p:sp>
    </p:spTree>
    <p:extLst>
      <p:ext uri="{BB962C8B-B14F-4D97-AF65-F5344CB8AC3E}">
        <p14:creationId xmlns:p14="http://schemas.microsoft.com/office/powerpoint/2010/main" val="1696607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2E210-53DD-918F-AD86-07B4A060F1BD}"/>
              </a:ext>
            </a:extLst>
          </p:cNvPr>
          <p:cNvSpPr>
            <a:spLocks noGrp="1"/>
          </p:cNvSpPr>
          <p:nvPr>
            <p:ph type="title"/>
          </p:nvPr>
        </p:nvSpPr>
        <p:spPr/>
        <p:txBody>
          <a:bodyPr/>
          <a:lstStyle/>
          <a:p>
            <a:r>
              <a:rPr lang="en-GB" dirty="0"/>
              <a:t>2 - ANALYSIS</a:t>
            </a:r>
          </a:p>
        </p:txBody>
      </p:sp>
      <p:sp>
        <p:nvSpPr>
          <p:cNvPr id="3" name="Content Placeholder 2">
            <a:extLst>
              <a:ext uri="{FF2B5EF4-FFF2-40B4-BE49-F238E27FC236}">
                <a16:creationId xmlns:a16="http://schemas.microsoft.com/office/drawing/2014/main" id="{8F479FE9-2A68-2B49-23F3-9027C2CE18CF}"/>
              </a:ext>
            </a:extLst>
          </p:cNvPr>
          <p:cNvSpPr>
            <a:spLocks noGrp="1"/>
          </p:cNvSpPr>
          <p:nvPr>
            <p:ph idx="1"/>
          </p:nvPr>
        </p:nvSpPr>
        <p:spPr>
          <a:xfrm>
            <a:off x="2152650" y="2112768"/>
            <a:ext cx="3943350" cy="1441595"/>
          </a:xfrm>
        </p:spPr>
        <p:txBody>
          <a:bodyPr>
            <a:normAutofit fontScale="85000" lnSpcReduction="10000"/>
          </a:bodyPr>
          <a:lstStyle/>
          <a:p>
            <a:r>
              <a:rPr lang="en-GB" dirty="0"/>
              <a:t>At this stage of the cycle, the software development is carefully </a:t>
            </a:r>
            <a:r>
              <a:rPr lang="en-GB" b="1" dirty="0"/>
              <a:t>ANALYSED</a:t>
            </a:r>
            <a:r>
              <a:rPr lang="en-GB" dirty="0"/>
              <a:t> to ensure it is fully understood.</a:t>
            </a:r>
          </a:p>
        </p:txBody>
      </p:sp>
      <p:pic>
        <p:nvPicPr>
          <p:cNvPr id="5" name="Picture 2" descr="Magnifying Glass - What, who, how, where, when, why">
            <a:extLst>
              <a:ext uri="{FF2B5EF4-FFF2-40B4-BE49-F238E27FC236}">
                <a16:creationId xmlns:a16="http://schemas.microsoft.com/office/drawing/2014/main" id="{805FE3E8-C89C-5BCA-3946-A2AF30C968F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901"/>
          <a:stretch/>
        </p:blipFill>
        <p:spPr bwMode="auto">
          <a:xfrm>
            <a:off x="6408435" y="1291491"/>
            <a:ext cx="3019425" cy="2137509"/>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BFD550A6-8BF7-DA0F-E3D2-B80903D8E7F1}"/>
              </a:ext>
            </a:extLst>
          </p:cNvPr>
          <p:cNvSpPr txBox="1">
            <a:spLocks/>
          </p:cNvSpPr>
          <p:nvPr/>
        </p:nvSpPr>
        <p:spPr>
          <a:xfrm>
            <a:off x="2152651" y="3429000"/>
            <a:ext cx="7587643" cy="250368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100" dirty="0"/>
              <a:t>The process typically involves:</a:t>
            </a:r>
          </a:p>
          <a:p>
            <a:pPr lvl="1" indent="-342900">
              <a:buFont typeface="+mj-lt"/>
              <a:buAutoNum type="arabicPeriod"/>
            </a:pPr>
            <a:r>
              <a:rPr lang="en-GB" sz="1800" dirty="0"/>
              <a:t>GATHER DETAILED REQUIREMENTS,</a:t>
            </a:r>
          </a:p>
          <a:p>
            <a:pPr lvl="1" indent="-342900">
              <a:buFont typeface="+mj-lt"/>
              <a:buAutoNum type="arabicPeriod"/>
            </a:pPr>
            <a:r>
              <a:rPr lang="en-GB" sz="1800" dirty="0"/>
              <a:t>ANALYSE the information gathered,</a:t>
            </a:r>
          </a:p>
          <a:p>
            <a:pPr lvl="1" indent="-342900">
              <a:buFont typeface="+mj-lt"/>
              <a:buAutoNum type="arabicPeriod"/>
            </a:pPr>
            <a:r>
              <a:rPr lang="en-GB" sz="1800" dirty="0"/>
              <a:t>Confirm the requirements for the software, by producing a SPECIFICATION.</a:t>
            </a:r>
          </a:p>
          <a:p>
            <a:r>
              <a:rPr lang="en-GB" sz="2100" dirty="0"/>
              <a:t>This stage of the SDLC is commonly described as the MOST IMPORTANT of all the stages </a:t>
            </a:r>
          </a:p>
        </p:txBody>
      </p:sp>
    </p:spTree>
    <p:extLst>
      <p:ext uri="{BB962C8B-B14F-4D97-AF65-F5344CB8AC3E}">
        <p14:creationId xmlns:p14="http://schemas.microsoft.com/office/powerpoint/2010/main" val="4121882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2E210-53DD-918F-AD86-07B4A060F1BD}"/>
              </a:ext>
            </a:extLst>
          </p:cNvPr>
          <p:cNvSpPr>
            <a:spLocks noGrp="1"/>
          </p:cNvSpPr>
          <p:nvPr>
            <p:ph type="title"/>
          </p:nvPr>
        </p:nvSpPr>
        <p:spPr/>
        <p:txBody>
          <a:bodyPr/>
          <a:lstStyle/>
          <a:p>
            <a:r>
              <a:rPr lang="en-GB" dirty="0"/>
              <a:t>2 - ANALYSIS</a:t>
            </a:r>
          </a:p>
        </p:txBody>
      </p:sp>
      <p:sp>
        <p:nvSpPr>
          <p:cNvPr id="3" name="Content Placeholder 2">
            <a:extLst>
              <a:ext uri="{FF2B5EF4-FFF2-40B4-BE49-F238E27FC236}">
                <a16:creationId xmlns:a16="http://schemas.microsoft.com/office/drawing/2014/main" id="{8F479FE9-2A68-2B49-23F3-9027C2CE18CF}"/>
              </a:ext>
            </a:extLst>
          </p:cNvPr>
          <p:cNvSpPr>
            <a:spLocks noGrp="1"/>
          </p:cNvSpPr>
          <p:nvPr>
            <p:ph idx="1"/>
          </p:nvPr>
        </p:nvSpPr>
        <p:spPr>
          <a:xfrm>
            <a:off x="1755822" y="1945404"/>
            <a:ext cx="8123349" cy="3895971"/>
          </a:xfrm>
        </p:spPr>
        <p:txBody>
          <a:bodyPr>
            <a:normAutofit fontScale="70000" lnSpcReduction="20000"/>
          </a:bodyPr>
          <a:lstStyle/>
          <a:p>
            <a:pPr marL="0" indent="0">
              <a:buNone/>
            </a:pPr>
            <a:r>
              <a:rPr lang="en-GB" dirty="0"/>
              <a:t>A bit more detail:</a:t>
            </a:r>
          </a:p>
          <a:p>
            <a:pPr>
              <a:buFont typeface="+mj-lt"/>
              <a:buAutoNum type="arabicPeriod"/>
            </a:pPr>
            <a:r>
              <a:rPr lang="en-GB" dirty="0"/>
              <a:t>GATHER DETAILED REQUIREMENTS</a:t>
            </a:r>
          </a:p>
          <a:p>
            <a:pPr lvl="1"/>
            <a:r>
              <a:rPr lang="en-GB" dirty="0"/>
              <a:t>Research in depth what the CUSTOMER and/or USERs need the software to do or have.  </a:t>
            </a:r>
            <a:r>
              <a:rPr lang="en-GB" i="1" dirty="0"/>
              <a:t>i.e. gathering lots of information that fully explains how the software needs to function and perform.</a:t>
            </a:r>
          </a:p>
          <a:p>
            <a:pPr>
              <a:buFont typeface="+mj-lt"/>
              <a:buAutoNum type="arabicPeriod"/>
            </a:pPr>
            <a:r>
              <a:rPr lang="en-GB" dirty="0"/>
              <a:t>ANALYSE the information gathered</a:t>
            </a:r>
          </a:p>
          <a:p>
            <a:pPr lvl="1"/>
            <a:r>
              <a:rPr lang="en-GB" dirty="0"/>
              <a:t>Look carefully at all the information gathered, and decide on it’s importance and whether what has been asked for is feasible.  </a:t>
            </a:r>
          </a:p>
          <a:p>
            <a:pPr lvl="1"/>
            <a:r>
              <a:rPr lang="en-GB" dirty="0"/>
              <a:t>A common technique is called </a:t>
            </a:r>
            <a:r>
              <a:rPr lang="en-GB" dirty="0" err="1"/>
              <a:t>MoSCoW</a:t>
            </a:r>
            <a:r>
              <a:rPr lang="en-GB" dirty="0"/>
              <a:t>. </a:t>
            </a:r>
            <a:r>
              <a:rPr lang="en-GB" b="1" i="1" dirty="0">
                <a:sym typeface="Wingdings" panose="05000000000000000000" pitchFamily="2" charset="2"/>
              </a:rPr>
              <a:t> TASK: Look up what this is!</a:t>
            </a:r>
            <a:endParaRPr lang="en-GB" b="1" i="1" dirty="0"/>
          </a:p>
          <a:p>
            <a:pPr>
              <a:buFont typeface="+mj-lt"/>
              <a:buAutoNum type="arabicPeriod"/>
            </a:pPr>
            <a:r>
              <a:rPr lang="en-GB" dirty="0"/>
              <a:t>Confirm the requirements for the software, by producing a SPECIFICATION.</a:t>
            </a:r>
          </a:p>
          <a:p>
            <a:pPr lvl="1"/>
            <a:r>
              <a:rPr lang="en-GB" dirty="0"/>
              <a:t>Typically a specification is a written document that lists all the REQUIREMENTS for the software (i.e. what it will be required to do/have).  This ‘spec’ document is the reference point for all other work in the SDLC from this point! For this reason, it is important to get it agreed (VALIDATED) by the customer…</a:t>
            </a:r>
          </a:p>
          <a:p>
            <a:endParaRPr lang="en-GB" b="1" dirty="0"/>
          </a:p>
        </p:txBody>
      </p:sp>
    </p:spTree>
    <p:extLst>
      <p:ext uri="{BB962C8B-B14F-4D97-AF65-F5344CB8AC3E}">
        <p14:creationId xmlns:p14="http://schemas.microsoft.com/office/powerpoint/2010/main" val="1401387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ACC7C-DCD5-171D-C583-77885F58CEFC}"/>
              </a:ext>
            </a:extLst>
          </p:cNvPr>
          <p:cNvSpPr>
            <a:spLocks noGrp="1"/>
          </p:cNvSpPr>
          <p:nvPr>
            <p:ph type="title"/>
          </p:nvPr>
        </p:nvSpPr>
        <p:spPr/>
        <p:txBody>
          <a:bodyPr/>
          <a:lstStyle/>
          <a:p>
            <a:r>
              <a:rPr lang="en-GB" dirty="0"/>
              <a:t>3 - DESIGN</a:t>
            </a:r>
          </a:p>
        </p:txBody>
      </p:sp>
      <p:sp>
        <p:nvSpPr>
          <p:cNvPr id="3" name="Content Placeholder 2">
            <a:extLst>
              <a:ext uri="{FF2B5EF4-FFF2-40B4-BE49-F238E27FC236}">
                <a16:creationId xmlns:a16="http://schemas.microsoft.com/office/drawing/2014/main" id="{647F2CC4-DB0D-C457-A085-2F973B06813E}"/>
              </a:ext>
            </a:extLst>
          </p:cNvPr>
          <p:cNvSpPr>
            <a:spLocks noGrp="1"/>
          </p:cNvSpPr>
          <p:nvPr>
            <p:ph idx="1"/>
          </p:nvPr>
        </p:nvSpPr>
        <p:spPr>
          <a:xfrm>
            <a:off x="1828138" y="2215226"/>
            <a:ext cx="7634678" cy="3511680"/>
          </a:xfrm>
        </p:spPr>
        <p:txBody>
          <a:bodyPr>
            <a:normAutofit fontScale="77500" lnSpcReduction="20000"/>
          </a:bodyPr>
          <a:lstStyle/>
          <a:p>
            <a:r>
              <a:rPr lang="en-US" dirty="0"/>
              <a:t>Once the SPECIFICATION is confirmed, you can start to design how the software will be created to meet the requirements.</a:t>
            </a:r>
          </a:p>
          <a:p>
            <a:r>
              <a:rPr lang="en-US" dirty="0"/>
              <a:t>This involves planning how the different elements of the software will be created.  For example:</a:t>
            </a:r>
          </a:p>
          <a:p>
            <a:pPr lvl="1"/>
            <a:r>
              <a:rPr lang="en-US" b="1" dirty="0"/>
              <a:t>USER INTERFACE (UI) </a:t>
            </a:r>
            <a:r>
              <a:rPr lang="en-US" dirty="0"/>
              <a:t>– sketching WIREFRAMES or STORYBOARDS of how the UI will look and function</a:t>
            </a:r>
          </a:p>
          <a:p>
            <a:pPr lvl="1"/>
            <a:r>
              <a:rPr lang="en-US" b="1" dirty="0"/>
              <a:t>CODE</a:t>
            </a:r>
            <a:r>
              <a:rPr lang="en-US" dirty="0"/>
              <a:t> – producing flowcharts, pseudocode or other ways to show the LOGIC of how the code should flow and function</a:t>
            </a:r>
          </a:p>
          <a:p>
            <a:pPr lvl="1"/>
            <a:r>
              <a:rPr lang="en-US" b="1" dirty="0"/>
              <a:t>DATA STORAGE </a:t>
            </a:r>
            <a:r>
              <a:rPr lang="en-US" dirty="0"/>
              <a:t>– producing designs for how the data stored by </a:t>
            </a:r>
            <a:r>
              <a:rPr lang="en-US"/>
              <a:t>the software should </a:t>
            </a:r>
            <a:r>
              <a:rPr lang="en-US" dirty="0"/>
              <a:t>be stored, and in what format.</a:t>
            </a:r>
          </a:p>
          <a:p>
            <a:r>
              <a:rPr lang="en-US" u="sng" dirty="0"/>
              <a:t>Most importantly, the designs should meet the requirements set out in the specification!</a:t>
            </a:r>
          </a:p>
          <a:p>
            <a:endParaRPr lang="en-GB" dirty="0"/>
          </a:p>
        </p:txBody>
      </p:sp>
    </p:spTree>
    <p:extLst>
      <p:ext uri="{BB962C8B-B14F-4D97-AF65-F5344CB8AC3E}">
        <p14:creationId xmlns:p14="http://schemas.microsoft.com/office/powerpoint/2010/main" val="189294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20E9C-01C7-FD59-AB0A-760D573D2672}"/>
              </a:ext>
            </a:extLst>
          </p:cNvPr>
          <p:cNvSpPr>
            <a:spLocks noGrp="1"/>
          </p:cNvSpPr>
          <p:nvPr>
            <p:ph type="title"/>
          </p:nvPr>
        </p:nvSpPr>
        <p:spPr/>
        <p:txBody>
          <a:bodyPr/>
          <a:lstStyle/>
          <a:p>
            <a:r>
              <a:rPr lang="en-GB" dirty="0"/>
              <a:t>4 - DEVELOPMENT</a:t>
            </a:r>
          </a:p>
        </p:txBody>
      </p:sp>
      <p:sp>
        <p:nvSpPr>
          <p:cNvPr id="3" name="Content Placeholder 2">
            <a:extLst>
              <a:ext uri="{FF2B5EF4-FFF2-40B4-BE49-F238E27FC236}">
                <a16:creationId xmlns:a16="http://schemas.microsoft.com/office/drawing/2014/main" id="{399FA8B5-D9FA-AD08-CFC1-983A91F19822}"/>
              </a:ext>
            </a:extLst>
          </p:cNvPr>
          <p:cNvSpPr>
            <a:spLocks noGrp="1"/>
          </p:cNvSpPr>
          <p:nvPr>
            <p:ph idx="1"/>
          </p:nvPr>
        </p:nvSpPr>
        <p:spPr>
          <a:xfrm>
            <a:off x="1768657" y="2042783"/>
            <a:ext cx="7621643" cy="2123017"/>
          </a:xfrm>
        </p:spPr>
        <p:txBody>
          <a:bodyPr>
            <a:normAutofit fontScale="85000" lnSpcReduction="10000"/>
          </a:bodyPr>
          <a:lstStyle/>
          <a:p>
            <a:r>
              <a:rPr lang="en-GB" dirty="0"/>
              <a:t>At this stage of the SDLC, the requirements are understood and documented, and the software has been designed.  So now the software is created (CODED).</a:t>
            </a:r>
          </a:p>
          <a:p>
            <a:r>
              <a:rPr lang="en-GB" dirty="0"/>
              <a:t>SOFTWARE DEVELOPERS write code to create the various different parts of the software, following the DESIGNS created previously.</a:t>
            </a:r>
          </a:p>
        </p:txBody>
      </p:sp>
      <p:pic>
        <p:nvPicPr>
          <p:cNvPr id="2052" name="Picture 4">
            <a:extLst>
              <a:ext uri="{FF2B5EF4-FFF2-40B4-BE49-F238E27FC236}">
                <a16:creationId xmlns:a16="http://schemas.microsoft.com/office/drawing/2014/main" id="{7ABF4207-0F31-AC00-EAC4-7664E8EFFD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8376" y="3725334"/>
            <a:ext cx="3184525" cy="212301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2B22F3E8-8FFE-6053-A621-3C834A02D5EC}"/>
              </a:ext>
            </a:extLst>
          </p:cNvPr>
          <p:cNvSpPr txBox="1">
            <a:spLocks/>
          </p:cNvSpPr>
          <p:nvPr/>
        </p:nvSpPr>
        <p:spPr>
          <a:xfrm>
            <a:off x="1768657" y="3996059"/>
            <a:ext cx="5343344" cy="212301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100" dirty="0"/>
              <a:t>The code will be run regularly to check that it is working as expected.</a:t>
            </a:r>
          </a:p>
          <a:p>
            <a:r>
              <a:rPr lang="en-GB" sz="2100" dirty="0"/>
              <a:t>On large developments, multiple developers might work </a:t>
            </a:r>
            <a:r>
              <a:rPr lang="en-GB" sz="2100" b="1" dirty="0"/>
              <a:t>concurrently</a:t>
            </a:r>
            <a:r>
              <a:rPr lang="en-GB" sz="2100" dirty="0"/>
              <a:t> (at once).</a:t>
            </a:r>
          </a:p>
        </p:txBody>
      </p:sp>
    </p:spTree>
    <p:extLst>
      <p:ext uri="{BB962C8B-B14F-4D97-AF65-F5344CB8AC3E}">
        <p14:creationId xmlns:p14="http://schemas.microsoft.com/office/powerpoint/2010/main" val="3587303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3F3CA-3F0F-93B3-DF56-2E8CD3DBBF9A}"/>
              </a:ext>
            </a:extLst>
          </p:cNvPr>
          <p:cNvSpPr>
            <a:spLocks noGrp="1"/>
          </p:cNvSpPr>
          <p:nvPr>
            <p:ph type="title"/>
          </p:nvPr>
        </p:nvSpPr>
        <p:spPr/>
        <p:txBody>
          <a:bodyPr/>
          <a:lstStyle/>
          <a:p>
            <a:r>
              <a:rPr lang="en-GB" dirty="0"/>
              <a:t>5 - TESTING</a:t>
            </a:r>
          </a:p>
        </p:txBody>
      </p:sp>
      <p:sp>
        <p:nvSpPr>
          <p:cNvPr id="3" name="Content Placeholder 2">
            <a:extLst>
              <a:ext uri="{FF2B5EF4-FFF2-40B4-BE49-F238E27FC236}">
                <a16:creationId xmlns:a16="http://schemas.microsoft.com/office/drawing/2014/main" id="{B449E310-F80A-3953-F2F0-4FD5E0A18461}"/>
              </a:ext>
            </a:extLst>
          </p:cNvPr>
          <p:cNvSpPr>
            <a:spLocks noGrp="1"/>
          </p:cNvSpPr>
          <p:nvPr>
            <p:ph idx="1"/>
          </p:nvPr>
        </p:nvSpPr>
        <p:spPr>
          <a:xfrm>
            <a:off x="2006496" y="2203983"/>
            <a:ext cx="7533494" cy="3263504"/>
          </a:xfrm>
        </p:spPr>
        <p:txBody>
          <a:bodyPr>
            <a:normAutofit fontScale="77500" lnSpcReduction="20000"/>
          </a:bodyPr>
          <a:lstStyle/>
          <a:p>
            <a:r>
              <a:rPr lang="en-GB" dirty="0"/>
              <a:t>Once all the designs have been created into a working piece of software (known as the </a:t>
            </a:r>
            <a:r>
              <a:rPr lang="en-GB" b="1" dirty="0"/>
              <a:t>PRODUCT</a:t>
            </a:r>
            <a:r>
              <a:rPr lang="en-GB" dirty="0"/>
              <a:t> or </a:t>
            </a:r>
            <a:r>
              <a:rPr lang="en-GB" b="1" dirty="0"/>
              <a:t>SOLUTION</a:t>
            </a:r>
            <a:r>
              <a:rPr lang="en-GB" dirty="0"/>
              <a:t>), it is vital that the software is </a:t>
            </a:r>
            <a:r>
              <a:rPr lang="en-GB" b="1" dirty="0"/>
              <a:t>TESTED</a:t>
            </a:r>
            <a:r>
              <a:rPr lang="en-GB" dirty="0"/>
              <a:t>.</a:t>
            </a:r>
          </a:p>
          <a:p>
            <a:r>
              <a:rPr lang="en-GB" dirty="0"/>
              <a:t>Testing is typically conducted by running the software and checking that it meets the REQUIREMENTS set out in the SPECIFICATION.</a:t>
            </a:r>
          </a:p>
          <a:p>
            <a:r>
              <a:rPr lang="en-GB" dirty="0"/>
              <a:t>Anything that doesn’t work as expected is known as a BUG and must be fixed.</a:t>
            </a:r>
          </a:p>
          <a:p>
            <a:r>
              <a:rPr lang="en-GB" dirty="0"/>
              <a:t>Testing ensures that the software is FIT FOR PURPOSE, and a quality product.  </a:t>
            </a:r>
            <a:r>
              <a:rPr lang="en-GB" i="1" dirty="0"/>
              <a:t>In fact, testing can also be called QUALITY ASSURANCE.</a:t>
            </a:r>
          </a:p>
        </p:txBody>
      </p:sp>
      <p:pic>
        <p:nvPicPr>
          <p:cNvPr id="1026" name="Picture 2">
            <a:extLst>
              <a:ext uri="{FF2B5EF4-FFF2-40B4-BE49-F238E27FC236}">
                <a16:creationId xmlns:a16="http://schemas.microsoft.com/office/drawing/2014/main" id="{55184B35-A0F1-8B21-C302-73056D5E59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5690" y="4649273"/>
            <a:ext cx="1270984" cy="1270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1245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D3853-3AF1-8EA8-B336-AC9DF2C4BE1F}"/>
              </a:ext>
            </a:extLst>
          </p:cNvPr>
          <p:cNvSpPr>
            <a:spLocks noGrp="1"/>
          </p:cNvSpPr>
          <p:nvPr>
            <p:ph type="title"/>
          </p:nvPr>
        </p:nvSpPr>
        <p:spPr/>
        <p:txBody>
          <a:bodyPr/>
          <a:lstStyle/>
          <a:p>
            <a:r>
              <a:rPr lang="en-GB" dirty="0"/>
              <a:t>6 - DEPLOYMENT</a:t>
            </a:r>
          </a:p>
        </p:txBody>
      </p:sp>
      <p:sp>
        <p:nvSpPr>
          <p:cNvPr id="3" name="Content Placeholder 2">
            <a:extLst>
              <a:ext uri="{FF2B5EF4-FFF2-40B4-BE49-F238E27FC236}">
                <a16:creationId xmlns:a16="http://schemas.microsoft.com/office/drawing/2014/main" id="{7BD8701F-C7C6-D03C-D4F9-378F865AA9DB}"/>
              </a:ext>
            </a:extLst>
          </p:cNvPr>
          <p:cNvSpPr>
            <a:spLocks noGrp="1"/>
          </p:cNvSpPr>
          <p:nvPr>
            <p:ph idx="1"/>
          </p:nvPr>
        </p:nvSpPr>
        <p:spPr>
          <a:xfrm>
            <a:off x="1934943" y="2059201"/>
            <a:ext cx="7500848" cy="3506652"/>
          </a:xfrm>
        </p:spPr>
        <p:txBody>
          <a:bodyPr>
            <a:normAutofit fontScale="70000" lnSpcReduction="20000"/>
          </a:bodyPr>
          <a:lstStyle/>
          <a:p>
            <a:r>
              <a:rPr lang="en-GB" dirty="0"/>
              <a:t>At this stage in the SDLC, the software has been made and tested to ensure that it does everything it should – so it will be released/deployed to the customer/users.</a:t>
            </a:r>
          </a:p>
          <a:p>
            <a:r>
              <a:rPr lang="en-GB" dirty="0"/>
              <a:t>i.e. the software ‘goes live’.  </a:t>
            </a:r>
            <a:r>
              <a:rPr lang="en-GB" i="1" dirty="0"/>
              <a:t>Other terms for deployment are ‘rollout’ or ‘implementation’.</a:t>
            </a:r>
          </a:p>
          <a:p>
            <a:r>
              <a:rPr lang="en-GB" dirty="0"/>
              <a:t>These days software is deployed via a variety of methods:</a:t>
            </a:r>
          </a:p>
          <a:p>
            <a:pPr lvl="1"/>
            <a:r>
              <a:rPr lang="en-GB" dirty="0"/>
              <a:t>User installation into an operating system environment,</a:t>
            </a:r>
          </a:p>
          <a:p>
            <a:pPr lvl="1"/>
            <a:r>
              <a:rPr lang="en-GB" dirty="0"/>
              <a:t>Uploading to a server for users to connect to,</a:t>
            </a:r>
          </a:p>
          <a:p>
            <a:pPr lvl="1"/>
            <a:r>
              <a:rPr lang="en-GB" dirty="0"/>
              <a:t>Distribution via CD/DVD/Blu-ray disk,</a:t>
            </a:r>
          </a:p>
          <a:p>
            <a:pPr lvl="1"/>
            <a:r>
              <a:rPr lang="en-GB" dirty="0"/>
              <a:t>Making available for download via an ‘app store’ or website,</a:t>
            </a:r>
          </a:p>
          <a:p>
            <a:pPr lvl="1"/>
            <a:r>
              <a:rPr lang="en-GB" dirty="0"/>
              <a:t>Remote installation by technical staff</a:t>
            </a:r>
          </a:p>
          <a:p>
            <a:r>
              <a:rPr lang="en-GB" dirty="0"/>
              <a:t>Training/training materials for the new software may also be distributed</a:t>
            </a:r>
          </a:p>
        </p:txBody>
      </p:sp>
    </p:spTree>
    <p:extLst>
      <p:ext uri="{BB962C8B-B14F-4D97-AF65-F5344CB8AC3E}">
        <p14:creationId xmlns:p14="http://schemas.microsoft.com/office/powerpoint/2010/main" val="3183764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1697B-45B8-EEEC-CA53-B22917545B45}"/>
              </a:ext>
            </a:extLst>
          </p:cNvPr>
          <p:cNvSpPr>
            <a:spLocks noGrp="1"/>
          </p:cNvSpPr>
          <p:nvPr>
            <p:ph type="title"/>
          </p:nvPr>
        </p:nvSpPr>
        <p:spPr/>
        <p:txBody>
          <a:bodyPr/>
          <a:lstStyle/>
          <a:p>
            <a:r>
              <a:rPr lang="en-GB" dirty="0"/>
              <a:t>7 - MAINTENANCE</a:t>
            </a:r>
          </a:p>
        </p:txBody>
      </p:sp>
      <p:sp>
        <p:nvSpPr>
          <p:cNvPr id="3" name="Content Placeholder 2">
            <a:extLst>
              <a:ext uri="{FF2B5EF4-FFF2-40B4-BE49-F238E27FC236}">
                <a16:creationId xmlns:a16="http://schemas.microsoft.com/office/drawing/2014/main" id="{52441B9E-2B9A-D15C-9E18-D872A2699CEE}"/>
              </a:ext>
            </a:extLst>
          </p:cNvPr>
          <p:cNvSpPr>
            <a:spLocks noGrp="1"/>
          </p:cNvSpPr>
          <p:nvPr>
            <p:ph idx="1"/>
          </p:nvPr>
        </p:nvSpPr>
        <p:spPr>
          <a:xfrm>
            <a:off x="1777034" y="2226469"/>
            <a:ext cx="7982263" cy="3263504"/>
          </a:xfrm>
        </p:spPr>
        <p:txBody>
          <a:bodyPr>
            <a:normAutofit fontScale="77500" lnSpcReduction="20000"/>
          </a:bodyPr>
          <a:lstStyle/>
          <a:p>
            <a:r>
              <a:rPr lang="en-GB" dirty="0"/>
              <a:t>The final stage of the SDLC is the longest phase – as technically it lasts until the product is retired (reaches it’s </a:t>
            </a:r>
            <a:r>
              <a:rPr lang="en-GB" b="1" dirty="0"/>
              <a:t>END OF LIFE</a:t>
            </a:r>
            <a:r>
              <a:rPr lang="en-GB" dirty="0"/>
              <a:t>)</a:t>
            </a:r>
          </a:p>
          <a:p>
            <a:r>
              <a:rPr lang="en-GB" dirty="0"/>
              <a:t>This phase is about looking after the product while it is live and being used by </a:t>
            </a:r>
            <a:r>
              <a:rPr lang="en-GB" b="1" dirty="0"/>
              <a:t>USERS</a:t>
            </a:r>
            <a:r>
              <a:rPr lang="en-GB" dirty="0"/>
              <a:t>.</a:t>
            </a:r>
          </a:p>
          <a:p>
            <a:r>
              <a:rPr lang="en-GB" dirty="0"/>
              <a:t>There are usually 4 types of maintenance:</a:t>
            </a:r>
          </a:p>
          <a:p>
            <a:pPr lvl="1"/>
            <a:r>
              <a:rPr lang="en-GB" dirty="0"/>
              <a:t>CORRECTIVE – fixing problems with the software</a:t>
            </a:r>
          </a:p>
          <a:p>
            <a:pPr lvl="1"/>
            <a:r>
              <a:rPr lang="en-GB" dirty="0"/>
              <a:t>PERFECTIVE – improving the software </a:t>
            </a:r>
          </a:p>
          <a:p>
            <a:pPr lvl="1"/>
            <a:r>
              <a:rPr lang="en-GB" dirty="0"/>
              <a:t>ADAPTIVE – changing the software where necessary</a:t>
            </a:r>
          </a:p>
          <a:p>
            <a:pPr lvl="1"/>
            <a:r>
              <a:rPr lang="en-GB" dirty="0"/>
              <a:t>PREVENTATIVE – changing the software to stop any future problems.</a:t>
            </a:r>
          </a:p>
          <a:p>
            <a:r>
              <a:rPr lang="en-GB" dirty="0"/>
              <a:t>The maintenance phase of software is normally looked after by a ‘Support Team’ or similar.</a:t>
            </a:r>
          </a:p>
          <a:p>
            <a:endParaRPr lang="en-GB" dirty="0"/>
          </a:p>
        </p:txBody>
      </p:sp>
      <p:pic>
        <p:nvPicPr>
          <p:cNvPr id="4100" name="Picture 4" descr="Software Maintenance, HD Png Download">
            <a:extLst>
              <a:ext uri="{FF2B5EF4-FFF2-40B4-BE49-F238E27FC236}">
                <a16:creationId xmlns:a16="http://schemas.microsoft.com/office/drawing/2014/main" id="{89AA50E6-56FA-C4E1-484C-9FFFCB7140D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490" b="-1"/>
          <a:stretch/>
        </p:blipFill>
        <p:spPr bwMode="auto">
          <a:xfrm>
            <a:off x="6714757" y="949232"/>
            <a:ext cx="2285431" cy="1176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800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99AB8D-7484-950D-AFBD-78CC4F8915EC}"/>
              </a:ext>
            </a:extLst>
          </p:cNvPr>
          <p:cNvSpPr>
            <a:spLocks noGrp="1"/>
          </p:cNvSpPr>
          <p:nvPr>
            <p:ph idx="1"/>
          </p:nvPr>
        </p:nvSpPr>
        <p:spPr>
          <a:xfrm>
            <a:off x="1663497" y="1052107"/>
            <a:ext cx="7966554" cy="3532583"/>
          </a:xfrm>
        </p:spPr>
        <p:txBody>
          <a:bodyPr>
            <a:normAutofit/>
          </a:bodyPr>
          <a:lstStyle/>
          <a:p>
            <a:r>
              <a:rPr lang="en-GB" dirty="0"/>
              <a:t>Below are examples of expected inputs and outputs…</a:t>
            </a:r>
          </a:p>
        </p:txBody>
      </p:sp>
      <p:sp>
        <p:nvSpPr>
          <p:cNvPr id="4" name="Title 1">
            <a:extLst>
              <a:ext uri="{FF2B5EF4-FFF2-40B4-BE49-F238E27FC236}">
                <a16:creationId xmlns:a16="http://schemas.microsoft.com/office/drawing/2014/main" id="{9931CF48-A0A1-162F-A957-C0AED4FBC0D8}"/>
              </a:ext>
            </a:extLst>
          </p:cNvPr>
          <p:cNvSpPr txBox="1">
            <a:spLocks/>
          </p:cNvSpPr>
          <p:nvPr/>
        </p:nvSpPr>
        <p:spPr>
          <a:xfrm rot="16200000">
            <a:off x="9332012" y="1824746"/>
            <a:ext cx="1386263" cy="601038"/>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GB" sz="2100" dirty="0"/>
              <a:t>SDLC</a:t>
            </a:r>
          </a:p>
        </p:txBody>
      </p:sp>
      <p:graphicFrame>
        <p:nvGraphicFramePr>
          <p:cNvPr id="5" name="Table 4">
            <a:extLst>
              <a:ext uri="{FF2B5EF4-FFF2-40B4-BE49-F238E27FC236}">
                <a16:creationId xmlns:a16="http://schemas.microsoft.com/office/drawing/2014/main" id="{681236C1-1932-B5AF-1D1B-4476E8B5E264}"/>
              </a:ext>
            </a:extLst>
          </p:cNvPr>
          <p:cNvGraphicFramePr>
            <a:graphicFrameLocks noGrp="1"/>
          </p:cNvGraphicFramePr>
          <p:nvPr>
            <p:extLst>
              <p:ext uri="{D42A27DB-BD31-4B8C-83A1-F6EECF244321}">
                <p14:modId xmlns:p14="http://schemas.microsoft.com/office/powerpoint/2010/main" val="4209844729"/>
              </p:ext>
            </p:extLst>
          </p:nvPr>
        </p:nvGraphicFramePr>
        <p:xfrm>
          <a:off x="1594263" y="2228102"/>
          <a:ext cx="8576525" cy="3821952"/>
        </p:xfrm>
        <a:graphic>
          <a:graphicData uri="http://schemas.openxmlformats.org/drawingml/2006/table">
            <a:tbl>
              <a:tblPr firstRow="1" firstCol="1" bandRow="1">
                <a:tableStyleId>{5C22544A-7EE6-4342-B048-85BDC9FD1C3A}</a:tableStyleId>
              </a:tblPr>
              <a:tblGrid>
                <a:gridCol w="1019556">
                  <a:extLst>
                    <a:ext uri="{9D8B030D-6E8A-4147-A177-3AD203B41FA5}">
                      <a16:colId xmlns:a16="http://schemas.microsoft.com/office/drawing/2014/main" val="2253065659"/>
                    </a:ext>
                  </a:extLst>
                </a:gridCol>
                <a:gridCol w="1770164">
                  <a:extLst>
                    <a:ext uri="{9D8B030D-6E8A-4147-A177-3AD203B41FA5}">
                      <a16:colId xmlns:a16="http://schemas.microsoft.com/office/drawing/2014/main" val="4085631275"/>
                    </a:ext>
                  </a:extLst>
                </a:gridCol>
                <a:gridCol w="249694">
                  <a:extLst>
                    <a:ext uri="{9D8B030D-6E8A-4147-A177-3AD203B41FA5}">
                      <a16:colId xmlns:a16="http://schemas.microsoft.com/office/drawing/2014/main" val="3818100240"/>
                    </a:ext>
                  </a:extLst>
                </a:gridCol>
                <a:gridCol w="2908727">
                  <a:extLst>
                    <a:ext uri="{9D8B030D-6E8A-4147-A177-3AD203B41FA5}">
                      <a16:colId xmlns:a16="http://schemas.microsoft.com/office/drawing/2014/main" val="1063159322"/>
                    </a:ext>
                  </a:extLst>
                </a:gridCol>
                <a:gridCol w="2628384">
                  <a:extLst>
                    <a:ext uri="{9D8B030D-6E8A-4147-A177-3AD203B41FA5}">
                      <a16:colId xmlns:a16="http://schemas.microsoft.com/office/drawing/2014/main" val="2756206971"/>
                    </a:ext>
                  </a:extLst>
                </a:gridCol>
              </a:tblGrid>
              <a:tr h="574025">
                <a:tc>
                  <a:txBody>
                    <a:bodyPr/>
                    <a:lstStyle/>
                    <a:p>
                      <a:pPr algn="l">
                        <a:lnSpc>
                          <a:spcPct val="107000"/>
                        </a:lnSpc>
                        <a:spcAft>
                          <a:spcPts val="800"/>
                        </a:spcAft>
                      </a:pPr>
                      <a:r>
                        <a:rPr lang="en-GB" sz="1800" dirty="0">
                          <a:effectLst/>
                        </a:rPr>
                        <a:t>Stage number:</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07000"/>
                        </a:lnSpc>
                        <a:spcAft>
                          <a:spcPts val="800"/>
                        </a:spcAft>
                      </a:pPr>
                      <a:r>
                        <a:rPr lang="en-GB" sz="1800" dirty="0">
                          <a:effectLst/>
                        </a:rPr>
                        <a:t>Stage name: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oFill/>
                  </a:tcPr>
                </a:tc>
                <a:tc>
                  <a:txBody>
                    <a:bodyPr/>
                    <a:lstStyle/>
                    <a:p>
                      <a:pPr algn="l">
                        <a:lnSpc>
                          <a:spcPct val="107000"/>
                        </a:lnSpc>
                        <a:spcAft>
                          <a:spcPts val="800"/>
                        </a:spcAft>
                      </a:pPr>
                      <a:r>
                        <a:rPr lang="en-GB" sz="1800">
                          <a:effectLst/>
                        </a:rPr>
                        <a:t>INPUTs to the stage</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07000"/>
                        </a:lnSpc>
                        <a:spcAft>
                          <a:spcPts val="800"/>
                        </a:spcAft>
                      </a:pPr>
                      <a:r>
                        <a:rPr lang="en-GB" sz="1800">
                          <a:effectLst/>
                        </a:rPr>
                        <a:t>OUTPUTs from the stage</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8164088"/>
                  </a:ext>
                </a:extLst>
              </a:tr>
              <a:tr h="650225">
                <a:tc>
                  <a:txBody>
                    <a:bodyPr/>
                    <a:lstStyle/>
                    <a:p>
                      <a:pPr algn="ctr">
                        <a:lnSpc>
                          <a:spcPct val="107000"/>
                        </a:lnSpc>
                        <a:spcAft>
                          <a:spcPts val="800"/>
                        </a:spcAft>
                      </a:pPr>
                      <a:r>
                        <a:rPr lang="en-GB" sz="1800" dirty="0">
                          <a:effectLst/>
                        </a:rPr>
                        <a:t>1</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l">
                        <a:lnSpc>
                          <a:spcPct val="107000"/>
                        </a:lnSpc>
                        <a:spcAft>
                          <a:spcPts val="800"/>
                        </a:spcAft>
                      </a:pPr>
                      <a:r>
                        <a:rPr lang="en-GB" sz="1800" dirty="0">
                          <a:effectLst/>
                        </a:rPr>
                        <a:t> PLANNING</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oFill/>
                  </a:tcPr>
                </a:tc>
                <a:tc>
                  <a:txBody>
                    <a:bodyPr/>
                    <a:lstStyle/>
                    <a:p>
                      <a:pPr algn="l">
                        <a:lnSpc>
                          <a:spcPct val="107000"/>
                        </a:lnSpc>
                        <a:spcAft>
                          <a:spcPts val="800"/>
                        </a:spcAft>
                      </a:pPr>
                      <a:r>
                        <a:rPr lang="en-GB" sz="1800" dirty="0">
                          <a:effectLst/>
                        </a:rPr>
                        <a:t>Budget, Basic requirements,</a:t>
                      </a:r>
                    </a:p>
                    <a:p>
                      <a:pPr algn="l">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Business need for software</a:t>
                      </a:r>
                    </a:p>
                  </a:txBody>
                  <a:tcPr marL="51435" marR="51435" marT="0" marB="0"/>
                </a:tc>
                <a:tc>
                  <a:txBody>
                    <a:bodyPr/>
                    <a:lstStyle/>
                    <a:p>
                      <a:pPr algn="l">
                        <a:lnSpc>
                          <a:spcPct val="107000"/>
                        </a:lnSpc>
                        <a:spcAft>
                          <a:spcPts val="800"/>
                        </a:spcAft>
                      </a:pPr>
                      <a:r>
                        <a:rPr lang="en-GB" sz="1800" dirty="0">
                          <a:effectLst/>
                        </a:rPr>
                        <a:t> Project Plan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3605165579"/>
                  </a:ext>
                </a:extLst>
              </a:tr>
              <a:tr h="574025">
                <a:tc>
                  <a:txBody>
                    <a:bodyPr/>
                    <a:lstStyle/>
                    <a:p>
                      <a:pPr algn="ctr">
                        <a:lnSpc>
                          <a:spcPct val="107000"/>
                        </a:lnSpc>
                        <a:spcAft>
                          <a:spcPts val="800"/>
                        </a:spcAft>
                      </a:pPr>
                      <a:r>
                        <a:rPr lang="en-GB" sz="1800">
                          <a:effectLst/>
                        </a:rPr>
                        <a:t>2</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l">
                        <a:lnSpc>
                          <a:spcPct val="107000"/>
                        </a:lnSpc>
                        <a:spcAft>
                          <a:spcPts val="800"/>
                        </a:spcAft>
                      </a:pPr>
                      <a:r>
                        <a:rPr lang="en-GB" sz="1800" dirty="0">
                          <a:effectLst/>
                        </a:rPr>
                        <a:t> ANALYSIS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oFill/>
                  </a:tcPr>
                </a:tc>
                <a:tc>
                  <a:txBody>
                    <a:bodyPr/>
                    <a:lstStyle/>
                    <a:p>
                      <a:pPr algn="l">
                        <a:lnSpc>
                          <a:spcPct val="107000"/>
                        </a:lnSpc>
                        <a:spcAft>
                          <a:spcPts val="800"/>
                        </a:spcAft>
                      </a:pPr>
                      <a:r>
                        <a:rPr lang="en-GB" sz="1800" dirty="0">
                          <a:effectLst/>
                        </a:rPr>
                        <a:t> Customer and User needs (requirements)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07000"/>
                        </a:lnSpc>
                        <a:spcAft>
                          <a:spcPts val="800"/>
                        </a:spcAft>
                      </a:pPr>
                      <a:r>
                        <a:rPr lang="en-GB" sz="1800" dirty="0">
                          <a:effectLst/>
                        </a:rPr>
                        <a:t> Specification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954273583"/>
                  </a:ext>
                </a:extLst>
              </a:tr>
              <a:tr h="356075">
                <a:tc>
                  <a:txBody>
                    <a:bodyPr/>
                    <a:lstStyle/>
                    <a:p>
                      <a:pPr algn="ctr">
                        <a:lnSpc>
                          <a:spcPct val="107000"/>
                        </a:lnSpc>
                        <a:spcAft>
                          <a:spcPts val="800"/>
                        </a:spcAft>
                      </a:pPr>
                      <a:r>
                        <a:rPr lang="en-GB" sz="1800">
                          <a:effectLst/>
                        </a:rPr>
                        <a:t>3</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l">
                        <a:lnSpc>
                          <a:spcPct val="107000"/>
                        </a:lnSpc>
                        <a:spcAft>
                          <a:spcPts val="800"/>
                        </a:spcAft>
                      </a:pPr>
                      <a:r>
                        <a:rPr lang="en-GB" sz="1800" dirty="0">
                          <a:effectLst/>
                        </a:rPr>
                        <a:t> DESIGN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07000"/>
                        </a:lnSpc>
                        <a:spcAft>
                          <a:spcPts val="800"/>
                        </a:spcAft>
                      </a:pP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oFill/>
                  </a:tcPr>
                </a:tc>
                <a:tc>
                  <a:txBody>
                    <a:bodyPr/>
                    <a:lstStyle/>
                    <a:p>
                      <a:pPr algn="l">
                        <a:lnSpc>
                          <a:spcPct val="107000"/>
                        </a:lnSpc>
                        <a:spcAft>
                          <a:spcPts val="800"/>
                        </a:spcAft>
                      </a:pPr>
                      <a:r>
                        <a:rPr lang="en-GB" sz="1800" dirty="0">
                          <a:effectLst/>
                        </a:rPr>
                        <a:t> Specification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07000"/>
                        </a:lnSpc>
                        <a:spcAft>
                          <a:spcPts val="800"/>
                        </a:spcAft>
                      </a:pPr>
                      <a:r>
                        <a:rPr lang="en-GB" sz="1800" dirty="0">
                          <a:effectLst/>
                        </a:rPr>
                        <a:t> Design Documents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263066347"/>
                  </a:ext>
                </a:extLst>
              </a:tr>
              <a:tr h="356075">
                <a:tc>
                  <a:txBody>
                    <a:bodyPr/>
                    <a:lstStyle/>
                    <a:p>
                      <a:pPr algn="ctr">
                        <a:lnSpc>
                          <a:spcPct val="107000"/>
                        </a:lnSpc>
                        <a:spcAft>
                          <a:spcPts val="800"/>
                        </a:spcAft>
                      </a:pPr>
                      <a:r>
                        <a:rPr lang="en-GB" sz="1800">
                          <a:effectLst/>
                        </a:rPr>
                        <a:t>4</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l">
                        <a:lnSpc>
                          <a:spcPct val="107000"/>
                        </a:lnSpc>
                        <a:spcAft>
                          <a:spcPts val="800"/>
                        </a:spcAft>
                      </a:pPr>
                      <a:r>
                        <a:rPr lang="en-GB" sz="1800" dirty="0">
                          <a:effectLst/>
                        </a:rPr>
                        <a:t> DEVELOPMENT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oFill/>
                  </a:tcPr>
                </a:tc>
                <a:tc>
                  <a:txBody>
                    <a:bodyPr/>
                    <a:lstStyle/>
                    <a:p>
                      <a:pPr algn="l">
                        <a:lnSpc>
                          <a:spcPct val="107000"/>
                        </a:lnSpc>
                        <a:spcAft>
                          <a:spcPts val="800"/>
                        </a:spcAft>
                      </a:pPr>
                      <a:r>
                        <a:rPr lang="en-GB" sz="1800" dirty="0">
                          <a:effectLst/>
                        </a:rPr>
                        <a:t> Design Documents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07000"/>
                        </a:lnSpc>
                        <a:spcAft>
                          <a:spcPts val="800"/>
                        </a:spcAft>
                      </a:pPr>
                      <a:r>
                        <a:rPr lang="en-GB" sz="1800" dirty="0">
                          <a:effectLst/>
                        </a:rPr>
                        <a:t> Coded Product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13285834"/>
                  </a:ext>
                </a:extLst>
              </a:tr>
              <a:tr h="574025">
                <a:tc>
                  <a:txBody>
                    <a:bodyPr/>
                    <a:lstStyle/>
                    <a:p>
                      <a:pPr algn="ctr">
                        <a:lnSpc>
                          <a:spcPct val="107000"/>
                        </a:lnSpc>
                        <a:spcAft>
                          <a:spcPts val="800"/>
                        </a:spcAft>
                      </a:pPr>
                      <a:r>
                        <a:rPr lang="en-GB" sz="1800">
                          <a:effectLst/>
                        </a:rPr>
                        <a:t>5</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l">
                        <a:lnSpc>
                          <a:spcPct val="107000"/>
                        </a:lnSpc>
                        <a:spcAft>
                          <a:spcPts val="800"/>
                        </a:spcAft>
                      </a:pPr>
                      <a:r>
                        <a:rPr lang="en-GB" sz="1800" dirty="0">
                          <a:effectLst/>
                        </a:rPr>
                        <a:t> TESTING</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oFill/>
                  </a:tcPr>
                </a:tc>
                <a:tc>
                  <a:txBody>
                    <a:bodyPr/>
                    <a:lstStyle/>
                    <a:p>
                      <a:pPr algn="l">
                        <a:lnSpc>
                          <a:spcPct val="107000"/>
                        </a:lnSpc>
                        <a:spcAft>
                          <a:spcPts val="800"/>
                        </a:spcAft>
                      </a:pPr>
                      <a:r>
                        <a:rPr lang="en-GB" sz="1800" dirty="0">
                          <a:effectLst/>
                        </a:rPr>
                        <a:t> Coded Product, Specification (to test against)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07000"/>
                        </a:lnSpc>
                        <a:spcAft>
                          <a:spcPts val="800"/>
                        </a:spcAft>
                      </a:pPr>
                      <a:r>
                        <a:rPr lang="en-GB" sz="1800" dirty="0">
                          <a:effectLst/>
                        </a:rPr>
                        <a:t> Tested (Releasable) Product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815127333"/>
                  </a:ext>
                </a:extLst>
              </a:tr>
              <a:tr h="356075">
                <a:tc>
                  <a:txBody>
                    <a:bodyPr/>
                    <a:lstStyle/>
                    <a:p>
                      <a:pPr algn="ctr">
                        <a:lnSpc>
                          <a:spcPct val="107000"/>
                        </a:lnSpc>
                        <a:spcAft>
                          <a:spcPts val="800"/>
                        </a:spcAft>
                      </a:pPr>
                      <a:r>
                        <a:rPr lang="en-GB" sz="1800">
                          <a:effectLst/>
                        </a:rPr>
                        <a:t>6</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l">
                        <a:lnSpc>
                          <a:spcPct val="107000"/>
                        </a:lnSpc>
                        <a:spcAft>
                          <a:spcPts val="800"/>
                        </a:spcAft>
                      </a:pPr>
                      <a:r>
                        <a:rPr lang="en-GB" sz="1800" dirty="0">
                          <a:effectLst/>
                        </a:rPr>
                        <a:t> DEPLOYMENT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oFill/>
                  </a:tcPr>
                </a:tc>
                <a:tc>
                  <a:txBody>
                    <a:bodyPr/>
                    <a:lstStyle/>
                    <a:p>
                      <a:pPr algn="l">
                        <a:lnSpc>
                          <a:spcPct val="107000"/>
                        </a:lnSpc>
                        <a:spcAft>
                          <a:spcPts val="800"/>
                        </a:spcAft>
                      </a:pPr>
                      <a:r>
                        <a:rPr lang="en-GB" sz="1800" dirty="0">
                          <a:effectLst/>
                        </a:rPr>
                        <a:t> Releasable Product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07000"/>
                        </a:lnSpc>
                        <a:spcAft>
                          <a:spcPts val="800"/>
                        </a:spcAft>
                      </a:pPr>
                      <a:r>
                        <a:rPr lang="en-GB" sz="1800" dirty="0">
                          <a:effectLst/>
                        </a:rPr>
                        <a:t> Live (Released) Product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217633320"/>
                  </a:ext>
                </a:extLst>
              </a:tr>
              <a:tr h="356075">
                <a:tc>
                  <a:txBody>
                    <a:bodyPr/>
                    <a:lstStyle/>
                    <a:p>
                      <a:pPr algn="ctr">
                        <a:lnSpc>
                          <a:spcPct val="107000"/>
                        </a:lnSpc>
                        <a:spcAft>
                          <a:spcPts val="800"/>
                        </a:spcAft>
                      </a:pPr>
                      <a:r>
                        <a:rPr lang="en-GB" sz="1800">
                          <a:effectLst/>
                        </a:rPr>
                        <a:t>7</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l">
                        <a:lnSpc>
                          <a:spcPct val="107000"/>
                        </a:lnSpc>
                        <a:spcAft>
                          <a:spcPts val="800"/>
                        </a:spcAft>
                      </a:pPr>
                      <a:r>
                        <a:rPr lang="en-GB" sz="1800" dirty="0">
                          <a:effectLst/>
                        </a:rPr>
                        <a:t> MAINTENANCE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oFill/>
                  </a:tcPr>
                </a:tc>
                <a:tc>
                  <a:txBody>
                    <a:bodyPr/>
                    <a:lstStyle/>
                    <a:p>
                      <a:pPr algn="l">
                        <a:lnSpc>
                          <a:spcPct val="107000"/>
                        </a:lnSpc>
                        <a:spcAft>
                          <a:spcPts val="800"/>
                        </a:spcAft>
                      </a:pPr>
                      <a:r>
                        <a:rPr lang="en-GB" sz="1800" dirty="0">
                          <a:effectLst/>
                        </a:rPr>
                        <a:t> Live (Released) Product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07000"/>
                        </a:lnSpc>
                        <a:spcAft>
                          <a:spcPts val="800"/>
                        </a:spcAft>
                      </a:pPr>
                      <a:r>
                        <a:rPr lang="en-GB" sz="1800" dirty="0">
                          <a:effectLst/>
                        </a:rPr>
                        <a:t> Updated Product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918394117"/>
                  </a:ext>
                </a:extLst>
              </a:tr>
            </a:tbl>
          </a:graphicData>
        </a:graphic>
      </p:graphicFrame>
    </p:spTree>
    <p:extLst>
      <p:ext uri="{BB962C8B-B14F-4D97-AF65-F5344CB8AC3E}">
        <p14:creationId xmlns:p14="http://schemas.microsoft.com/office/powerpoint/2010/main" val="979409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E470-6F8C-6F8F-57E0-BDEB56E0913B}"/>
              </a:ext>
            </a:extLst>
          </p:cNvPr>
          <p:cNvSpPr>
            <a:spLocks noGrp="1"/>
          </p:cNvSpPr>
          <p:nvPr>
            <p:ph type="title"/>
          </p:nvPr>
        </p:nvSpPr>
        <p:spPr>
          <a:xfrm>
            <a:off x="2152650" y="1131094"/>
            <a:ext cx="7436744" cy="994172"/>
          </a:xfrm>
        </p:spPr>
        <p:txBody>
          <a:bodyPr>
            <a:normAutofit fontScale="90000"/>
          </a:bodyPr>
          <a:lstStyle/>
          <a:p>
            <a:r>
              <a:rPr lang="en-GB" dirty="0"/>
              <a:t>Software Development Approaches</a:t>
            </a:r>
          </a:p>
        </p:txBody>
      </p:sp>
      <p:sp>
        <p:nvSpPr>
          <p:cNvPr id="3" name="Content Placeholder 2">
            <a:extLst>
              <a:ext uri="{FF2B5EF4-FFF2-40B4-BE49-F238E27FC236}">
                <a16:creationId xmlns:a16="http://schemas.microsoft.com/office/drawing/2014/main" id="{02A5E978-24B5-1D0A-1557-0A6D855053CC}"/>
              </a:ext>
            </a:extLst>
          </p:cNvPr>
          <p:cNvSpPr>
            <a:spLocks noGrp="1"/>
          </p:cNvSpPr>
          <p:nvPr>
            <p:ph idx="1"/>
          </p:nvPr>
        </p:nvSpPr>
        <p:spPr>
          <a:xfrm>
            <a:off x="1939344" y="2125267"/>
            <a:ext cx="7843234" cy="3364706"/>
          </a:xfrm>
        </p:spPr>
        <p:txBody>
          <a:bodyPr>
            <a:normAutofit fontScale="85000" lnSpcReduction="20000"/>
          </a:bodyPr>
          <a:lstStyle/>
          <a:p>
            <a:r>
              <a:rPr lang="en-GB" dirty="0"/>
              <a:t>We have already discussed the general SDLC as a process to develop software – </a:t>
            </a:r>
            <a:r>
              <a:rPr lang="en-GB" i="1" dirty="0"/>
              <a:t>however, this is just a theoretical ‘textbook’ strategy or approach.</a:t>
            </a:r>
          </a:p>
          <a:p>
            <a:pPr lvl="1"/>
            <a:r>
              <a:rPr lang="en-GB" i="1" dirty="0"/>
              <a:t>i.e. the SDLC is a general, high-level ideal of how software developments work, but it doesn’t describe exactly how real software development teams actually work.</a:t>
            </a:r>
          </a:p>
          <a:p>
            <a:r>
              <a:rPr lang="en-GB" dirty="0"/>
              <a:t>In the real world, there are many different specific MODELS or METHODOLOGIES that are based upon the principles of the SDLC.  </a:t>
            </a:r>
          </a:p>
          <a:p>
            <a:r>
              <a:rPr lang="en-GB" dirty="0"/>
              <a:t>These models can roughly be split into </a:t>
            </a:r>
            <a:r>
              <a:rPr lang="en-GB" b="1" dirty="0"/>
              <a:t>SEQUENTIAL</a:t>
            </a:r>
            <a:r>
              <a:rPr lang="en-GB" dirty="0"/>
              <a:t> and </a:t>
            </a:r>
            <a:r>
              <a:rPr lang="en-GB" b="1" dirty="0"/>
              <a:t>ITERATIVE</a:t>
            </a:r>
            <a:r>
              <a:rPr lang="en-GB" dirty="0"/>
              <a:t> approaches…</a:t>
            </a:r>
          </a:p>
          <a:p>
            <a:pPr marL="0" indent="0">
              <a:buNone/>
            </a:pPr>
            <a:r>
              <a:rPr lang="en-GB" sz="1425" dirty="0"/>
              <a:t>* Note: ITERATIVE approaches will be covered later in the course.</a:t>
            </a:r>
          </a:p>
        </p:txBody>
      </p:sp>
    </p:spTree>
    <p:extLst>
      <p:ext uri="{BB962C8B-B14F-4D97-AF65-F5344CB8AC3E}">
        <p14:creationId xmlns:p14="http://schemas.microsoft.com/office/powerpoint/2010/main" val="4263553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4CA20-4662-9BFE-3763-01E4233690C9}"/>
              </a:ext>
            </a:extLst>
          </p:cNvPr>
          <p:cNvSpPr>
            <a:spLocks noGrp="1"/>
          </p:cNvSpPr>
          <p:nvPr>
            <p:ph type="ctrTitle"/>
          </p:nvPr>
        </p:nvSpPr>
        <p:spPr/>
        <p:txBody>
          <a:bodyPr/>
          <a:lstStyle/>
          <a:p>
            <a:r>
              <a:rPr lang="en-GB" dirty="0"/>
              <a:t>Software Developer</a:t>
            </a:r>
            <a:br>
              <a:rPr lang="en-GB" dirty="0"/>
            </a:br>
            <a:r>
              <a:rPr lang="en-GB" dirty="0"/>
              <a:t>Bootcamp</a:t>
            </a:r>
          </a:p>
        </p:txBody>
      </p:sp>
      <p:sp>
        <p:nvSpPr>
          <p:cNvPr id="3" name="Subtitle 2">
            <a:extLst>
              <a:ext uri="{FF2B5EF4-FFF2-40B4-BE49-F238E27FC236}">
                <a16:creationId xmlns:a16="http://schemas.microsoft.com/office/drawing/2014/main" id="{18FE2677-BBBA-3A05-9138-1CEF258D8DCD}"/>
              </a:ext>
            </a:extLst>
          </p:cNvPr>
          <p:cNvSpPr>
            <a:spLocks noGrp="1"/>
          </p:cNvSpPr>
          <p:nvPr>
            <p:ph type="subTitle" idx="1"/>
          </p:nvPr>
        </p:nvSpPr>
        <p:spPr/>
        <p:txBody>
          <a:bodyPr/>
          <a:lstStyle/>
          <a:p>
            <a:r>
              <a:rPr lang="en-GB" dirty="0"/>
              <a:t>Unit 1 – Introduction to Software Development</a:t>
            </a:r>
          </a:p>
          <a:p>
            <a:endParaRPr lang="en-GB" dirty="0"/>
          </a:p>
          <a:p>
            <a:r>
              <a:rPr lang="en-GB"/>
              <a:t>Week 2A</a:t>
            </a:r>
            <a:endParaRPr lang="en-GB" dirty="0"/>
          </a:p>
          <a:p>
            <a:endParaRPr lang="en-GB" dirty="0"/>
          </a:p>
        </p:txBody>
      </p:sp>
    </p:spTree>
    <p:extLst>
      <p:ext uri="{BB962C8B-B14F-4D97-AF65-F5344CB8AC3E}">
        <p14:creationId xmlns:p14="http://schemas.microsoft.com/office/powerpoint/2010/main" val="1385523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a:xfrm>
            <a:off x="839788" y="457200"/>
            <a:ext cx="7381997" cy="531812"/>
          </a:xfrm>
        </p:spPr>
        <p:txBody>
          <a:bodyPr/>
          <a:lstStyle/>
          <a:p>
            <a:r>
              <a:rPr lang="en-GB" b="0" i="0" dirty="0">
                <a:effectLst/>
                <a:latin typeface="Söhne"/>
              </a:rPr>
              <a:t>AI Tic-Tac-Toe game</a:t>
            </a:r>
            <a:endParaRPr lang="en-US" dirty="0"/>
          </a:p>
        </p:txBody>
      </p:sp>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a:xfrm>
            <a:off x="839788" y="1197429"/>
            <a:ext cx="6704012" cy="5072742"/>
          </a:xfrm>
        </p:spPr>
        <p:txBody>
          <a:bodyPr>
            <a:normAutofit/>
          </a:bodyPr>
          <a:lstStyle/>
          <a:p>
            <a:r>
              <a:rPr lang="en-US" b="0" i="0" dirty="0">
                <a:effectLst/>
                <a:latin typeface="Söhne"/>
              </a:rPr>
              <a:t>In each of SDLC stages there is a team consisting of the below roles:  </a:t>
            </a:r>
          </a:p>
          <a:p>
            <a:pPr marL="342900" indent="-342900">
              <a:buAutoNum type="arabicPeriod"/>
            </a:pPr>
            <a:r>
              <a:rPr lang="en-US" b="0" i="0" dirty="0">
                <a:effectLst/>
                <a:latin typeface="Söhne"/>
              </a:rPr>
              <a:t>Project Manager</a:t>
            </a:r>
          </a:p>
          <a:p>
            <a:pPr marL="342900" indent="-342900">
              <a:buAutoNum type="arabicPeriod"/>
            </a:pPr>
            <a:r>
              <a:rPr lang="en-US" b="0" i="0" dirty="0">
                <a:effectLst/>
                <a:latin typeface="Söhne"/>
              </a:rPr>
              <a:t>Software Architect</a:t>
            </a:r>
          </a:p>
          <a:p>
            <a:pPr marL="342900" indent="-342900">
              <a:buAutoNum type="arabicPeriod"/>
            </a:pPr>
            <a:r>
              <a:rPr lang="en-US" b="0" i="0" dirty="0">
                <a:effectLst/>
                <a:latin typeface="Söhne"/>
              </a:rPr>
              <a:t>Software Developer</a:t>
            </a:r>
          </a:p>
          <a:p>
            <a:pPr marL="342900" indent="-342900">
              <a:buAutoNum type="arabicPeriod"/>
            </a:pPr>
            <a:r>
              <a:rPr lang="en-US" b="0" i="0" dirty="0">
                <a:effectLst/>
                <a:latin typeface="Söhne"/>
              </a:rPr>
              <a:t>Software Tester</a:t>
            </a:r>
          </a:p>
          <a:p>
            <a:pPr marL="342900" indent="-342900">
              <a:buAutoNum type="arabicPeriod"/>
            </a:pPr>
            <a:r>
              <a:rPr lang="en-US" b="0" i="0" dirty="0">
                <a:effectLst/>
                <a:latin typeface="Söhne"/>
              </a:rPr>
              <a:t>User Experience Designer</a:t>
            </a:r>
          </a:p>
          <a:p>
            <a:pPr marL="342900" indent="-342900">
              <a:buAutoNum type="arabicPeriod"/>
            </a:pPr>
            <a:r>
              <a:rPr lang="en-US" b="0" i="0" dirty="0">
                <a:effectLst/>
                <a:latin typeface="Söhne"/>
              </a:rPr>
              <a:t>Technical Writer</a:t>
            </a:r>
          </a:p>
          <a:p>
            <a:endParaRPr lang="en-US" b="0" i="0" dirty="0">
              <a:effectLst/>
              <a:latin typeface="Söhne"/>
            </a:endParaRPr>
          </a:p>
          <a:p>
            <a:r>
              <a:rPr lang="en-US" b="0" i="0" dirty="0">
                <a:effectLst/>
                <a:latin typeface="Söhne"/>
              </a:rPr>
              <a:t>Create a team for each stage and describe </a:t>
            </a:r>
            <a:r>
              <a:rPr lang="en-US" dirty="0">
                <a:latin typeface="Söhne"/>
              </a:rPr>
              <a:t>how each role will be implicated in each of the SDLC </a:t>
            </a:r>
            <a:r>
              <a:rPr lang="en-US" b="0" i="0" dirty="0">
                <a:effectLst/>
                <a:latin typeface="Söhne"/>
              </a:rPr>
              <a:t>stages.</a:t>
            </a:r>
          </a:p>
          <a:p>
            <a:endParaRPr lang="en-US" dirty="0">
              <a:latin typeface="Söhne"/>
            </a:endParaRPr>
          </a:p>
          <a:p>
            <a:r>
              <a:rPr lang="en-US" b="1" dirty="0">
                <a:latin typeface="Söhne"/>
              </a:rPr>
              <a:t>What to consider:</a:t>
            </a:r>
          </a:p>
          <a:p>
            <a:r>
              <a:rPr lang="en-US" dirty="0">
                <a:latin typeface="Söhne"/>
              </a:rPr>
              <a:t>What AI features would you incorporate into your game? What platform(s) will you use? What are you game rules? At what stage(s) will you make sure everything is going according to plan?</a:t>
            </a:r>
            <a:endParaRPr lang="en-US" dirty="0"/>
          </a:p>
        </p:txBody>
      </p:sp>
      <p:pic>
        <p:nvPicPr>
          <p:cNvPr id="3" name="Picture 2">
            <a:extLst>
              <a:ext uri="{FF2B5EF4-FFF2-40B4-BE49-F238E27FC236}">
                <a16:creationId xmlns:a16="http://schemas.microsoft.com/office/drawing/2014/main" id="{74FCB0C6-8C09-257D-DA81-D73C5E1A4BC0}"/>
              </a:ext>
            </a:extLst>
          </p:cNvPr>
          <p:cNvPicPr>
            <a:picLocks noChangeAspect="1"/>
          </p:cNvPicPr>
          <p:nvPr/>
        </p:nvPicPr>
        <p:blipFill>
          <a:blip r:embed="rId3"/>
          <a:stretch>
            <a:fillRect/>
          </a:stretch>
        </p:blipFill>
        <p:spPr>
          <a:xfrm>
            <a:off x="8902133" y="359229"/>
            <a:ext cx="2743994" cy="2743994"/>
          </a:xfrm>
          <a:prstGeom prst="rect">
            <a:avLst/>
          </a:prstGeom>
        </p:spPr>
      </p:pic>
    </p:spTree>
    <p:extLst>
      <p:ext uri="{BB962C8B-B14F-4D97-AF65-F5344CB8AC3E}">
        <p14:creationId xmlns:p14="http://schemas.microsoft.com/office/powerpoint/2010/main" val="2761521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0BDC-FE14-CE47-24C5-0CB7097AE1E6}"/>
              </a:ext>
            </a:extLst>
          </p:cNvPr>
          <p:cNvSpPr>
            <a:spLocks noGrp="1"/>
          </p:cNvSpPr>
          <p:nvPr>
            <p:ph type="ctrTitle"/>
          </p:nvPr>
        </p:nvSpPr>
        <p:spPr/>
        <p:txBody>
          <a:bodyPr/>
          <a:lstStyle/>
          <a:p>
            <a:r>
              <a:rPr lang="en-US"/>
              <a:t>Waterfall Development Model</a:t>
            </a:r>
          </a:p>
        </p:txBody>
      </p:sp>
    </p:spTree>
    <p:extLst>
      <p:ext uri="{BB962C8B-B14F-4D97-AF65-F5344CB8AC3E}">
        <p14:creationId xmlns:p14="http://schemas.microsoft.com/office/powerpoint/2010/main" val="3386157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D5C7-A731-928C-4E58-E00F2BDE0C58}"/>
              </a:ext>
            </a:extLst>
          </p:cNvPr>
          <p:cNvSpPr>
            <a:spLocks noGrp="1"/>
          </p:cNvSpPr>
          <p:nvPr>
            <p:ph type="title"/>
          </p:nvPr>
        </p:nvSpPr>
        <p:spPr/>
        <p:txBody>
          <a:bodyPr/>
          <a:lstStyle/>
          <a:p>
            <a:r>
              <a:rPr lang="en-GB" dirty="0"/>
              <a:t>The WATERFALL model</a:t>
            </a:r>
          </a:p>
        </p:txBody>
      </p:sp>
      <p:sp>
        <p:nvSpPr>
          <p:cNvPr id="3" name="Content Placeholder 2">
            <a:extLst>
              <a:ext uri="{FF2B5EF4-FFF2-40B4-BE49-F238E27FC236}">
                <a16:creationId xmlns:a16="http://schemas.microsoft.com/office/drawing/2014/main" id="{720E997A-9274-9538-0F6D-AD6CA8C43008}"/>
              </a:ext>
            </a:extLst>
          </p:cNvPr>
          <p:cNvSpPr>
            <a:spLocks noGrp="1"/>
          </p:cNvSpPr>
          <p:nvPr>
            <p:ph idx="1"/>
          </p:nvPr>
        </p:nvSpPr>
        <p:spPr>
          <a:xfrm>
            <a:off x="1765481" y="2226469"/>
            <a:ext cx="8258577" cy="3263504"/>
          </a:xfrm>
        </p:spPr>
        <p:txBody>
          <a:bodyPr/>
          <a:lstStyle/>
          <a:p>
            <a:r>
              <a:rPr lang="en-GB" dirty="0"/>
              <a:t>The WATERFALL model was the first real-world software development model.</a:t>
            </a:r>
          </a:p>
          <a:p>
            <a:r>
              <a:rPr lang="en-GB" dirty="0"/>
              <a:t>It was created several decades ago and has it’s roots in manufacturing and construction.</a:t>
            </a:r>
          </a:p>
          <a:p>
            <a:pPr marL="0" indent="0">
              <a:buNone/>
            </a:pPr>
            <a:r>
              <a:rPr lang="en-GB" b="1" i="1" dirty="0">
                <a:sym typeface="Wingdings" panose="05000000000000000000" pitchFamily="2" charset="2"/>
              </a:rPr>
              <a:t> TASK: When was the Waterfall Model created, and by whom?</a:t>
            </a:r>
            <a:endParaRPr lang="en-GB" b="1" i="1" dirty="0"/>
          </a:p>
        </p:txBody>
      </p:sp>
      <p:sp>
        <p:nvSpPr>
          <p:cNvPr id="4" name="Title 1">
            <a:extLst>
              <a:ext uri="{FF2B5EF4-FFF2-40B4-BE49-F238E27FC236}">
                <a16:creationId xmlns:a16="http://schemas.microsoft.com/office/drawing/2014/main" id="{3C8FE951-87AE-0E78-B3B5-9969A232B20A}"/>
              </a:ext>
            </a:extLst>
          </p:cNvPr>
          <p:cNvSpPr txBox="1">
            <a:spLocks/>
          </p:cNvSpPr>
          <p:nvPr/>
        </p:nvSpPr>
        <p:spPr>
          <a:xfrm rot="16200000">
            <a:off x="8637968" y="1165259"/>
            <a:ext cx="2772179" cy="668649"/>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GB" sz="2100" dirty="0"/>
              <a:t>WATERFALL</a:t>
            </a:r>
          </a:p>
        </p:txBody>
      </p:sp>
    </p:spTree>
    <p:extLst>
      <p:ext uri="{BB962C8B-B14F-4D97-AF65-F5344CB8AC3E}">
        <p14:creationId xmlns:p14="http://schemas.microsoft.com/office/powerpoint/2010/main" val="3786124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0F593-172D-E52F-91FF-55942B4CB800}"/>
              </a:ext>
            </a:extLst>
          </p:cNvPr>
          <p:cNvSpPr>
            <a:spLocks noGrp="1"/>
          </p:cNvSpPr>
          <p:nvPr>
            <p:ph type="title"/>
          </p:nvPr>
        </p:nvSpPr>
        <p:spPr/>
        <p:txBody>
          <a:bodyPr/>
          <a:lstStyle/>
          <a:p>
            <a:r>
              <a:rPr lang="en-GB" dirty="0"/>
              <a:t>The Waterfall model Video</a:t>
            </a:r>
          </a:p>
        </p:txBody>
      </p:sp>
      <p:pic>
        <p:nvPicPr>
          <p:cNvPr id="3" name="Online Media 2" title="What is waterfall?">
            <a:hlinkClick r:id="" action="ppaction://media"/>
            <a:extLst>
              <a:ext uri="{FF2B5EF4-FFF2-40B4-BE49-F238E27FC236}">
                <a16:creationId xmlns:a16="http://schemas.microsoft.com/office/drawing/2014/main" id="{1C8EF33B-8E37-9690-2F9C-D2105622B855}"/>
              </a:ext>
            </a:extLst>
          </p:cNvPr>
          <p:cNvPicPr>
            <a:picLocks noRot="1" noChangeAspect="1"/>
          </p:cNvPicPr>
          <p:nvPr>
            <a:videoFile r:link="rId1"/>
          </p:nvPr>
        </p:nvPicPr>
        <p:blipFill>
          <a:blip r:embed="rId3"/>
          <a:stretch>
            <a:fillRect/>
          </a:stretch>
        </p:blipFill>
        <p:spPr>
          <a:xfrm>
            <a:off x="1040130" y="1690688"/>
            <a:ext cx="7697470" cy="4349071"/>
          </a:xfrm>
          <a:prstGeom prst="rect">
            <a:avLst/>
          </a:prstGeom>
        </p:spPr>
      </p:pic>
    </p:spTree>
    <p:extLst>
      <p:ext uri="{BB962C8B-B14F-4D97-AF65-F5344CB8AC3E}">
        <p14:creationId xmlns:p14="http://schemas.microsoft.com/office/powerpoint/2010/main" val="2844419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3A89350C-781A-C886-23FF-E68FF1AF53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2" y="857250"/>
            <a:ext cx="7138115" cy="401519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78FC5EDA-3D60-0BBF-9B1D-34A887ABD828}"/>
              </a:ext>
            </a:extLst>
          </p:cNvPr>
          <p:cNvSpPr>
            <a:spLocks noGrp="1"/>
          </p:cNvSpPr>
          <p:nvPr>
            <p:ph idx="1"/>
          </p:nvPr>
        </p:nvSpPr>
        <p:spPr>
          <a:xfrm>
            <a:off x="1717185" y="5034835"/>
            <a:ext cx="8712557" cy="748585"/>
          </a:xfrm>
        </p:spPr>
        <p:txBody>
          <a:bodyPr>
            <a:normAutofit fontScale="92500" lnSpcReduction="10000"/>
          </a:bodyPr>
          <a:lstStyle/>
          <a:p>
            <a:pPr marL="0" indent="0">
              <a:buNone/>
            </a:pPr>
            <a:r>
              <a:rPr lang="en-GB" b="1" dirty="0">
                <a:sym typeface="Wingdings" panose="05000000000000000000" pitchFamily="2" charset="2"/>
              </a:rPr>
              <a:t> TASK: READ this webpage:  </a:t>
            </a:r>
            <a:r>
              <a:rPr lang="en-GB" dirty="0">
                <a:hlinkClick r:id="rId4"/>
              </a:rPr>
              <a:t>https://www.umsl.edu/~hugheyd/is6840/waterfall.html</a:t>
            </a:r>
            <a:endParaRPr lang="en-GB" dirty="0"/>
          </a:p>
          <a:p>
            <a:pPr marL="0" indent="0">
              <a:buNone/>
            </a:pPr>
            <a:endParaRPr lang="en-GB" b="1" i="1" dirty="0"/>
          </a:p>
        </p:txBody>
      </p:sp>
    </p:spTree>
    <p:extLst>
      <p:ext uri="{BB962C8B-B14F-4D97-AF65-F5344CB8AC3E}">
        <p14:creationId xmlns:p14="http://schemas.microsoft.com/office/powerpoint/2010/main" val="21882375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pPr eaLnBrk="1" hangingPunct="1">
              <a:defRPr/>
            </a:pPr>
            <a:r>
              <a:rPr lang="en-GB" dirty="0"/>
              <a:t>WATERFALL: </a:t>
            </a:r>
            <a:br>
              <a:rPr lang="en-GB" dirty="0"/>
            </a:br>
            <a:r>
              <a:rPr lang="en-GB" dirty="0"/>
              <a:t>A SEQUENTIAL development process</a:t>
            </a:r>
          </a:p>
        </p:txBody>
      </p:sp>
      <p:sp>
        <p:nvSpPr>
          <p:cNvPr id="15363" name="Rectangle 3"/>
          <p:cNvSpPr>
            <a:spLocks noGrp="1" noChangeArrowheads="1"/>
          </p:cNvSpPr>
          <p:nvPr>
            <p:ph type="body" idx="1"/>
          </p:nvPr>
        </p:nvSpPr>
        <p:spPr>
          <a:xfrm>
            <a:off x="1806569" y="2243384"/>
            <a:ext cx="8339255" cy="2540598"/>
          </a:xfrm>
        </p:spPr>
        <p:txBody>
          <a:bodyPr/>
          <a:lstStyle/>
          <a:p>
            <a:pPr eaLnBrk="1" hangingPunct="1">
              <a:buFontTx/>
              <a:buNone/>
            </a:pPr>
            <a:r>
              <a:rPr lang="en-GB" dirty="0"/>
              <a:t>Waterfall Model</a:t>
            </a:r>
          </a:p>
          <a:p>
            <a:pPr lvl="1" eaLnBrk="1" hangingPunct="1"/>
            <a:r>
              <a:rPr lang="en-GB" dirty="0"/>
              <a:t>Process flows downwards like a waterfall</a:t>
            </a:r>
          </a:p>
          <a:p>
            <a:pPr lvl="1" eaLnBrk="1" hangingPunct="1"/>
            <a:endParaRPr lang="en-GB" dirty="0"/>
          </a:p>
          <a:p>
            <a:pPr eaLnBrk="1" hangingPunct="1"/>
            <a:endParaRPr lang="en-GB" dirty="0"/>
          </a:p>
        </p:txBody>
      </p:sp>
      <p:sp>
        <p:nvSpPr>
          <p:cNvPr id="15365" name="Text Box 5"/>
          <p:cNvSpPr txBox="1">
            <a:spLocks noChangeArrowheads="1"/>
          </p:cNvSpPr>
          <p:nvPr/>
        </p:nvSpPr>
        <p:spPr bwMode="auto">
          <a:xfrm>
            <a:off x="1806568" y="3148159"/>
            <a:ext cx="4912202" cy="2446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GB" b="1" dirty="0"/>
              <a:t>Characterized by</a:t>
            </a:r>
          </a:p>
          <a:p>
            <a:pPr eaLnBrk="1" hangingPunct="1"/>
            <a:r>
              <a:rPr lang="en-GB" dirty="0"/>
              <a:t>-  Sequential steps (phases)</a:t>
            </a:r>
          </a:p>
          <a:p>
            <a:pPr marL="257175" indent="-257175" eaLnBrk="1" hangingPunct="1">
              <a:buFontTx/>
              <a:buChar char="-"/>
            </a:pPr>
            <a:r>
              <a:rPr lang="en-GB" dirty="0"/>
              <a:t>No changes to previous steps/work allowed</a:t>
            </a:r>
          </a:p>
          <a:p>
            <a:pPr marL="257175" indent="-257175" eaLnBrk="1" hangingPunct="1">
              <a:buFontTx/>
              <a:buChar char="-"/>
            </a:pPr>
            <a:r>
              <a:rPr lang="en-GB" dirty="0"/>
              <a:t>Customer only involved at the beginning and at delivery.</a:t>
            </a:r>
          </a:p>
          <a:p>
            <a:pPr marL="257175" indent="-257175" eaLnBrk="1" hangingPunct="1">
              <a:buFontTx/>
              <a:buChar char="-"/>
            </a:pPr>
            <a:r>
              <a:rPr lang="en-GB" dirty="0"/>
              <a:t>Documentation-driven</a:t>
            </a:r>
          </a:p>
          <a:p>
            <a:pPr eaLnBrk="1" hangingPunct="1"/>
            <a:endParaRPr lang="en-GB" sz="1350" dirty="0"/>
          </a:p>
          <a:p>
            <a:pPr eaLnBrk="1" hangingPunct="1"/>
            <a:endParaRPr lang="en-GB" sz="1350" dirty="0"/>
          </a:p>
        </p:txBody>
      </p:sp>
      <p:sp>
        <p:nvSpPr>
          <p:cNvPr id="2" name="Title 1">
            <a:extLst>
              <a:ext uri="{FF2B5EF4-FFF2-40B4-BE49-F238E27FC236}">
                <a16:creationId xmlns:a16="http://schemas.microsoft.com/office/drawing/2014/main" id="{4BC98D14-ECEF-8DD8-240B-0D341F7BE22E}"/>
              </a:ext>
            </a:extLst>
          </p:cNvPr>
          <p:cNvSpPr txBox="1">
            <a:spLocks/>
          </p:cNvSpPr>
          <p:nvPr/>
        </p:nvSpPr>
        <p:spPr>
          <a:xfrm rot="16200000">
            <a:off x="8637968" y="1165259"/>
            <a:ext cx="2772179" cy="668649"/>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GB" sz="2100" dirty="0"/>
              <a:t>WATERFALL</a:t>
            </a:r>
          </a:p>
        </p:txBody>
      </p:sp>
      <p:pic>
        <p:nvPicPr>
          <p:cNvPr id="4098" name="Picture 2" descr="Waterfall Method">
            <a:extLst>
              <a:ext uri="{FF2B5EF4-FFF2-40B4-BE49-F238E27FC236}">
                <a16:creationId xmlns:a16="http://schemas.microsoft.com/office/drawing/2014/main" id="{0027BC14-529A-DD82-C35E-646863673C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2782" y="3003791"/>
            <a:ext cx="3679031"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6201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The Waterfall Model Process</a:t>
            </a:r>
          </a:p>
        </p:txBody>
      </p:sp>
      <p:pic>
        <p:nvPicPr>
          <p:cNvPr id="5" name="Picture Placeholder 4">
            <a:extLst>
              <a:ext uri="{FF2B5EF4-FFF2-40B4-BE49-F238E27FC236}">
                <a16:creationId xmlns:a16="http://schemas.microsoft.com/office/drawing/2014/main" id="{1E32AA36-F028-B1B4-E5DB-C05158933E4A}"/>
              </a:ext>
            </a:extLst>
          </p:cNvPr>
          <p:cNvPicPr>
            <a:picLocks noGrp="1" noChangeAspect="1"/>
          </p:cNvPicPr>
          <p:nvPr>
            <p:ph type="pic" idx="1"/>
          </p:nvPr>
        </p:nvPicPr>
        <p:blipFill>
          <a:blip r:embed="rId3"/>
          <a:srcRect l="4770" r="4770"/>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normAutofit fontScale="92500" lnSpcReduction="20000"/>
          </a:bodyPr>
          <a:lstStyle/>
          <a:p>
            <a:pPr>
              <a:buFontTx/>
              <a:buChar char="•"/>
            </a:pPr>
            <a:r>
              <a:rPr lang="en-US"/>
              <a:t>Step 1: Conception and Initiation - This is the first step in the process, where the project is conceived and initiated.</a:t>
            </a:r>
          </a:p>
          <a:p>
            <a:pPr>
              <a:buFontTx/>
              <a:buChar char="•"/>
            </a:pPr>
            <a:r>
              <a:rPr lang="en-US"/>
              <a:t>Step 2: Analysis - This is the second step in the process, where the project is analyzed and requirements are gathered.</a:t>
            </a:r>
          </a:p>
          <a:p>
            <a:pPr>
              <a:buFontTx/>
              <a:buChar char="•"/>
            </a:pPr>
            <a:r>
              <a:rPr lang="en-US"/>
              <a:t>Step 3: Design - This is the third step in the process, where the project is designed.</a:t>
            </a:r>
          </a:p>
          <a:p>
            <a:pPr>
              <a:buFontTx/>
              <a:buChar char="•"/>
            </a:pPr>
            <a:r>
              <a:rPr lang="en-US"/>
              <a:t>Step 4: Construction - This is the fourth step in the process, where the project is constructed.</a:t>
            </a:r>
          </a:p>
          <a:p>
            <a:pPr>
              <a:buFontTx/>
              <a:buChar char="•"/>
            </a:pPr>
            <a:r>
              <a:rPr lang="en-US"/>
              <a:t>Step 5: Testing - This is the fifth step in the process, where the project is tested.</a:t>
            </a:r>
          </a:p>
          <a:p>
            <a:pPr>
              <a:buFontTx/>
              <a:buChar char="•"/>
            </a:pPr>
            <a:r>
              <a:rPr lang="en-US"/>
              <a:t>Step 6: Production/Implementation - This is the sixth step in the process, where the project is implemented.</a:t>
            </a:r>
          </a:p>
          <a:p>
            <a:pPr>
              <a:buFontTx/>
              <a:buChar char="•"/>
            </a:pPr>
            <a:r>
              <a:rPr lang="en-US"/>
              <a:t>Step 7: Maintenance - This is the seventh and final step in the process, where the project is maintained.</a:t>
            </a:r>
          </a:p>
        </p:txBody>
      </p:sp>
    </p:spTree>
    <p:extLst>
      <p:ext uri="{BB962C8B-B14F-4D97-AF65-F5344CB8AC3E}">
        <p14:creationId xmlns:p14="http://schemas.microsoft.com/office/powerpoint/2010/main" val="28435662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a:xfrm>
            <a:off x="839788" y="457200"/>
            <a:ext cx="5943966" cy="1600200"/>
          </a:xfrm>
        </p:spPr>
        <p:txBody>
          <a:bodyPr/>
          <a:lstStyle/>
          <a:p>
            <a:r>
              <a:rPr lang="en-US" dirty="0"/>
              <a:t>When to Use the Waterfall Model</a:t>
            </a:r>
          </a:p>
        </p:txBody>
      </p:sp>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a:xfrm>
            <a:off x="839788" y="2338754"/>
            <a:ext cx="9601566" cy="3811588"/>
          </a:xfrm>
        </p:spPr>
        <p:txBody>
          <a:bodyPr/>
          <a:lstStyle/>
          <a:p>
            <a:pPr>
              <a:buFontTx/>
              <a:buChar char="•"/>
            </a:pPr>
            <a:r>
              <a:rPr lang="en-US" dirty="0"/>
              <a:t>The Waterfall Model is best used when the requirements are very well understood and are unlikely to change.</a:t>
            </a:r>
          </a:p>
          <a:p>
            <a:pPr>
              <a:buFontTx/>
              <a:buChar char="•"/>
            </a:pPr>
            <a:r>
              <a:rPr lang="en-US" dirty="0"/>
              <a:t>It is also best used when the project is relatively small, and the technology is well understood.</a:t>
            </a:r>
          </a:p>
          <a:p>
            <a:pPr>
              <a:buFontTx/>
              <a:buChar char="•"/>
            </a:pPr>
            <a:r>
              <a:rPr lang="en-US" dirty="0"/>
              <a:t>It is also best used when there is a need for strict control over the project and its progress.</a:t>
            </a:r>
          </a:p>
        </p:txBody>
      </p:sp>
    </p:spTree>
    <p:extLst>
      <p:ext uri="{BB962C8B-B14F-4D97-AF65-F5344CB8AC3E}">
        <p14:creationId xmlns:p14="http://schemas.microsoft.com/office/powerpoint/2010/main" val="4130797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a:xfrm>
            <a:off x="839788" y="457200"/>
            <a:ext cx="7014674" cy="1600200"/>
          </a:xfrm>
        </p:spPr>
        <p:txBody>
          <a:bodyPr/>
          <a:lstStyle/>
          <a:p>
            <a:r>
              <a:rPr lang="en-US" dirty="0"/>
              <a:t>Advantages of the Waterfall Model</a:t>
            </a:r>
          </a:p>
        </p:txBody>
      </p:sp>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a:xfrm>
            <a:off x="839788" y="2057400"/>
            <a:ext cx="7014674" cy="3811588"/>
          </a:xfrm>
        </p:spPr>
        <p:txBody>
          <a:bodyPr/>
          <a:lstStyle/>
          <a:p>
            <a:pPr>
              <a:buFontTx/>
              <a:buChar char="•"/>
            </a:pPr>
            <a:r>
              <a:rPr lang="en-US" dirty="0"/>
              <a:t>The Waterfall Model is easy to understand and use.</a:t>
            </a:r>
          </a:p>
          <a:p>
            <a:pPr>
              <a:buFontTx/>
              <a:buChar char="•"/>
            </a:pPr>
            <a:r>
              <a:rPr lang="en-US" dirty="0"/>
              <a:t>It is easy to manage due to its rigid structure.</a:t>
            </a:r>
          </a:p>
          <a:p>
            <a:pPr>
              <a:buFontTx/>
              <a:buChar char="•"/>
            </a:pPr>
            <a:r>
              <a:rPr lang="en-US" dirty="0"/>
              <a:t>It allows for departmentalization and control.</a:t>
            </a:r>
          </a:p>
          <a:p>
            <a:pPr>
              <a:buFontTx/>
              <a:buChar char="•"/>
            </a:pPr>
            <a:r>
              <a:rPr lang="en-US" dirty="0"/>
              <a:t>It is easy to measure progress.</a:t>
            </a:r>
          </a:p>
          <a:p>
            <a:pPr>
              <a:buFontTx/>
              <a:buChar char="•"/>
            </a:pPr>
            <a:r>
              <a:rPr lang="en-US" dirty="0"/>
              <a:t>It allows for early error detection.</a:t>
            </a:r>
          </a:p>
        </p:txBody>
      </p:sp>
    </p:spTree>
    <p:extLst>
      <p:ext uri="{BB962C8B-B14F-4D97-AF65-F5344CB8AC3E}">
        <p14:creationId xmlns:p14="http://schemas.microsoft.com/office/powerpoint/2010/main" val="35052734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a:xfrm>
            <a:off x="839788" y="457200"/>
            <a:ext cx="7381997" cy="1600200"/>
          </a:xfrm>
        </p:spPr>
        <p:txBody>
          <a:bodyPr/>
          <a:lstStyle/>
          <a:p>
            <a:r>
              <a:rPr lang="en-US" dirty="0"/>
              <a:t>Disadvantages of the Waterfall Model</a:t>
            </a:r>
          </a:p>
        </p:txBody>
      </p:sp>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a:xfrm>
            <a:off x="839788" y="2057400"/>
            <a:ext cx="9374920" cy="3811588"/>
          </a:xfrm>
        </p:spPr>
        <p:txBody>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However, the Waterfall Model is not without its drawbacks: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1. Lack of Flexibility: The linear sequence makes it difficult to go back and make changes.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2. High Risk: If requirements are not well understood, the project can easily go off track.</a:t>
            </a:r>
          </a:p>
          <a:p>
            <a:endParaRPr lang="en-US" dirty="0"/>
          </a:p>
        </p:txBody>
      </p:sp>
    </p:spTree>
    <p:extLst>
      <p:ext uri="{BB962C8B-B14F-4D97-AF65-F5344CB8AC3E}">
        <p14:creationId xmlns:p14="http://schemas.microsoft.com/office/powerpoint/2010/main" val="544404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a:xfrm>
            <a:off x="894496" y="0"/>
            <a:ext cx="3932237" cy="1600200"/>
          </a:xfrm>
        </p:spPr>
        <p:txBody>
          <a:bodyPr/>
          <a:lstStyle/>
          <a:p>
            <a:r>
              <a:rPr lang="en-US" dirty="0"/>
              <a:t>Learning Outcomes</a:t>
            </a:r>
          </a:p>
        </p:txBody>
      </p:sp>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a:xfrm>
            <a:off x="839788" y="2057400"/>
            <a:ext cx="9515597" cy="3811588"/>
          </a:xfrm>
        </p:spPr>
        <p:txBody>
          <a:bodyPr>
            <a:normAutofit/>
          </a:bodyPr>
          <a:lstStyle/>
          <a:p>
            <a:pPr marL="0" lvl="0" indent="0" rtl="0">
              <a:lnSpc>
                <a:spcPct val="107000"/>
              </a:lnSpc>
              <a:spcAft>
                <a:spcPts val="800"/>
              </a:spcAft>
              <a:buNone/>
              <a:tabLst>
                <a:tab pos="457200" algn="l"/>
              </a:tabLst>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By the end of this session, you will be able to:</a:t>
            </a:r>
          </a:p>
          <a:p>
            <a:pPr marL="342900" lvl="0" indent="-342900" rtl="0">
              <a:lnSpc>
                <a:spcPct val="107000"/>
              </a:lnSpc>
              <a:spcAft>
                <a:spcPts val="800"/>
              </a:spcAft>
              <a:buFont typeface="Arial" panose="020B0604020202020204" pitchFamily="34" charset="0"/>
              <a:buChar char="•"/>
              <a:tabLst>
                <a:tab pos="457200" algn="l"/>
              </a:tabLst>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Describe the SDLC – its purpose and structure.</a:t>
            </a:r>
          </a:p>
          <a:p>
            <a:pPr marL="342900" lvl="0" indent="-342900">
              <a:lnSpc>
                <a:spcPct val="107000"/>
              </a:lnSpc>
              <a:spcAft>
                <a:spcPts val="800"/>
              </a:spcAft>
              <a:buFont typeface="Arial" panose="020B0604020202020204" pitchFamily="34" charset="0"/>
              <a:buChar char="•"/>
              <a:tabLst>
                <a:tab pos="457200" algn="l"/>
              </a:tabLst>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Describe the stages of the SDLC and give a summary of what goes on at each stage.</a:t>
            </a:r>
          </a:p>
          <a:p>
            <a:pPr marL="342900" lvl="0" indent="-342900">
              <a:lnSpc>
                <a:spcPct val="107000"/>
              </a:lnSpc>
              <a:spcAft>
                <a:spcPts val="800"/>
              </a:spcAft>
              <a:buFont typeface="Arial" panose="020B0604020202020204" pitchFamily="34" charset="0"/>
              <a:buChar char="•"/>
              <a:tabLst>
                <a:tab pos="457200" algn="l"/>
              </a:tabLst>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Describe the INPUTS and OUTPUTS of the SDLC phases.</a:t>
            </a:r>
          </a:p>
          <a:p>
            <a:pPr marL="342900" lvl="0" indent="-342900">
              <a:lnSpc>
                <a:spcPct val="107000"/>
              </a:lnSpc>
              <a:spcAft>
                <a:spcPts val="800"/>
              </a:spcAft>
              <a:buFont typeface="Arial" panose="020B0604020202020204" pitchFamily="34" charset="0"/>
              <a:buChar char="•"/>
              <a:tabLst>
                <a:tab pos="457200" algn="l"/>
              </a:tabLst>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Describe the WATERFALL development model, its process, and its advantages and disadvantages.</a:t>
            </a:r>
          </a:p>
          <a:p>
            <a:pPr marL="342900" lvl="0" indent="-342900">
              <a:lnSpc>
                <a:spcPct val="107000"/>
              </a:lnSpc>
              <a:spcAft>
                <a:spcPts val="800"/>
              </a:spcAft>
              <a:buFont typeface="Arial" panose="020B0604020202020204" pitchFamily="34" charset="0"/>
              <a:buChar char="•"/>
              <a:tabLst>
                <a:tab pos="457200" algn="l"/>
              </a:tabLst>
            </a:pPr>
            <a:r>
              <a:rPr lang="en-GB" kern="100" dirty="0">
                <a:latin typeface="Calibri" panose="020F0502020204030204" pitchFamily="34" charset="0"/>
                <a:ea typeface="Calibri" panose="020F0502020204030204" pitchFamily="34" charset="0"/>
                <a:cs typeface="Times New Roman" panose="02020603050405020304" pitchFamily="18" charset="0"/>
              </a:rPr>
              <a:t>Understand what a variable and how to create one. </a:t>
            </a:r>
            <a:endParaRPr lang="en-GB"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334508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a:t>In programming, there are </a:t>
            </a:r>
            <a:r>
              <a:rPr lang="en-GB" b="1"/>
              <a:t>naming conventions</a:t>
            </a:r>
            <a:r>
              <a:rPr lang="en-GB"/>
              <a:t> that should be followed to make it easier to read and understand your code. </a:t>
            </a:r>
            <a:endParaRPr/>
          </a:p>
          <a:p>
            <a:pPr marL="0" indent="0">
              <a:spcBef>
                <a:spcPts val="2133"/>
              </a:spcBef>
              <a:buNone/>
            </a:pPr>
            <a:r>
              <a:rPr lang="en-GB"/>
              <a:t>Python has an agreed set of </a:t>
            </a:r>
            <a:r>
              <a:rPr lang="en-GB" b="1"/>
              <a:t>conventions </a:t>
            </a:r>
            <a:r>
              <a:rPr lang="en-GB"/>
              <a:t>that programmers should follow.</a:t>
            </a:r>
            <a:endParaRPr/>
          </a:p>
          <a:p>
            <a:pPr marL="0" indent="0">
              <a:spcBef>
                <a:spcPts val="2133"/>
              </a:spcBef>
              <a:spcAft>
                <a:spcPts val="2133"/>
              </a:spcAft>
              <a:buNone/>
            </a:pPr>
            <a:r>
              <a:rPr lang="en-GB"/>
              <a:t>You will explore some of these during this lesson. </a:t>
            </a:r>
            <a:endParaRPr/>
          </a:p>
        </p:txBody>
      </p:sp>
      <p:sp>
        <p:nvSpPr>
          <p:cNvPr id="71" name="Google Shape;71;p12"/>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Python naming conventions</a:t>
            </a:r>
            <a:endParaRPr/>
          </a:p>
        </p:txBody>
      </p:sp>
      <p:sp>
        <p:nvSpPr>
          <p:cNvPr id="72" name="Google Shape;72;p12"/>
          <p:cNvSpPr txBox="1">
            <a:spLocks noGrp="1"/>
          </p:cNvSpPr>
          <p:nvPr>
            <p:ph type="body" idx="2"/>
          </p:nvPr>
        </p:nvSpPr>
        <p:spPr>
          <a:xfrm>
            <a:off x="6315467" y="1560133"/>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a:solidFill>
                  <a:srgbClr val="000000"/>
                </a:solidFill>
                <a:latin typeface="Roboto Mono"/>
                <a:ea typeface="Roboto Mono"/>
                <a:cs typeface="Roboto Mono"/>
                <a:sym typeface="Roboto Mono"/>
              </a:rPr>
              <a:t>age</a:t>
            </a:r>
            <a:endParaRPr>
              <a:solidFill>
                <a:srgbClr val="000000"/>
              </a:solidFill>
              <a:latin typeface="Roboto Mono"/>
              <a:ea typeface="Roboto Mono"/>
              <a:cs typeface="Roboto Mono"/>
              <a:sym typeface="Roboto Mono"/>
            </a:endParaRPr>
          </a:p>
          <a:p>
            <a:pPr marL="0" indent="0">
              <a:spcBef>
                <a:spcPts val="2133"/>
              </a:spcBef>
              <a:buNone/>
            </a:pPr>
            <a:r>
              <a:rPr lang="en-GB">
                <a:solidFill>
                  <a:srgbClr val="000000"/>
                </a:solidFill>
                <a:latin typeface="Roboto Mono"/>
                <a:ea typeface="Roboto Mono"/>
                <a:cs typeface="Roboto Mono"/>
                <a:sym typeface="Roboto Mono"/>
              </a:rPr>
              <a:t>first_name</a:t>
            </a:r>
            <a:endParaRPr>
              <a:solidFill>
                <a:srgbClr val="000000"/>
              </a:solidFill>
              <a:latin typeface="Roboto Mono"/>
              <a:ea typeface="Roboto Mono"/>
              <a:cs typeface="Roboto Mono"/>
              <a:sym typeface="Roboto Mono"/>
            </a:endParaRPr>
          </a:p>
          <a:p>
            <a:pPr marL="0" indent="0">
              <a:spcBef>
                <a:spcPts val="2133"/>
              </a:spcBef>
              <a:spcAft>
                <a:spcPts val="2133"/>
              </a:spcAft>
              <a:buNone/>
            </a:pPr>
            <a:r>
              <a:rPr lang="en-GB">
                <a:solidFill>
                  <a:srgbClr val="000000"/>
                </a:solidFill>
                <a:latin typeface="Roboto Mono"/>
                <a:ea typeface="Roboto Mono"/>
                <a:cs typeface="Roboto Mono"/>
                <a:sym typeface="Roboto Mono"/>
              </a:rPr>
              <a:t>SPEED</a:t>
            </a:r>
            <a:endParaRPr>
              <a:solidFill>
                <a:srgbClr val="000000"/>
              </a:solidFill>
              <a:latin typeface="Roboto Mono"/>
              <a:ea typeface="Roboto Mono"/>
              <a:cs typeface="Roboto Mono"/>
              <a:sym typeface="Roboto Mon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a:t>A </a:t>
            </a:r>
            <a:r>
              <a:rPr lang="en-GB" b="1"/>
              <a:t>variable </a:t>
            </a:r>
            <a:r>
              <a:rPr lang="en-GB"/>
              <a:t>holds a </a:t>
            </a:r>
            <a:r>
              <a:rPr lang="en-GB" b="1"/>
              <a:t>value </a:t>
            </a:r>
            <a:r>
              <a:rPr lang="en-GB"/>
              <a:t>in a </a:t>
            </a:r>
            <a:r>
              <a:rPr lang="en-GB" b="1"/>
              <a:t>memory location</a:t>
            </a:r>
            <a:r>
              <a:rPr lang="en-GB"/>
              <a:t> that is needed for the </a:t>
            </a:r>
            <a:r>
              <a:rPr lang="en-GB" b="1"/>
              <a:t>execution </a:t>
            </a:r>
            <a:r>
              <a:rPr lang="en-GB"/>
              <a:t>of your program. </a:t>
            </a:r>
            <a:endParaRPr/>
          </a:p>
          <a:p>
            <a:pPr marL="0" indent="0">
              <a:spcBef>
                <a:spcPts val="2133"/>
              </a:spcBef>
              <a:buNone/>
            </a:pPr>
            <a:r>
              <a:rPr lang="en-GB"/>
              <a:t>A variable can hold </a:t>
            </a:r>
            <a:r>
              <a:rPr lang="en-GB" b="1"/>
              <a:t>one value</a:t>
            </a:r>
            <a:r>
              <a:rPr lang="en-GB"/>
              <a:t> at a time. This value can </a:t>
            </a:r>
            <a:r>
              <a:rPr lang="en-GB" b="1"/>
              <a:t>change </a:t>
            </a:r>
            <a:r>
              <a:rPr lang="en-GB"/>
              <a:t>throughout the execution of the program. </a:t>
            </a:r>
            <a:endParaRPr/>
          </a:p>
          <a:p>
            <a:pPr marL="0" indent="0">
              <a:spcBef>
                <a:spcPts val="2133"/>
              </a:spcBef>
              <a:spcAft>
                <a:spcPts val="2133"/>
              </a:spcAft>
              <a:buNone/>
            </a:pPr>
            <a:endParaRPr/>
          </a:p>
        </p:txBody>
      </p:sp>
      <p:sp>
        <p:nvSpPr>
          <p:cNvPr id="97" name="Google Shape;97;p15"/>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What is a variable?</a:t>
            </a:r>
            <a:endParaRPr/>
          </a:p>
        </p:txBody>
      </p:sp>
      <p:sp>
        <p:nvSpPr>
          <p:cNvPr id="98" name="Google Shape;98;p15"/>
          <p:cNvSpPr txBox="1">
            <a:spLocks noGrp="1"/>
          </p:cNvSpPr>
          <p:nvPr>
            <p:ph type="body" idx="2"/>
          </p:nvPr>
        </p:nvSpPr>
        <p:spPr>
          <a:xfrm>
            <a:off x="6315467" y="1560133"/>
            <a:ext cx="5462000" cy="4878800"/>
          </a:xfrm>
          <a:prstGeom prst="rect">
            <a:avLst/>
          </a:prstGeom>
        </p:spPr>
        <p:txBody>
          <a:bodyPr spcFirstLastPara="1" vert="horz" wrap="square" lIns="121900" tIns="121900" rIns="121900" bIns="121900" rtlCol="0" anchor="t" anchorCtr="0">
            <a:noAutofit/>
          </a:bodyPr>
          <a:lstStyle/>
          <a:p>
            <a:pPr marL="0" indent="0">
              <a:buNone/>
            </a:pPr>
            <a:endParaRPr>
              <a:solidFill>
                <a:srgbClr val="000000"/>
              </a:solidFill>
              <a:highlight>
                <a:srgbClr val="D9D9D9"/>
              </a:highlight>
              <a:latin typeface="Roboto Mono"/>
              <a:ea typeface="Roboto Mono"/>
              <a:cs typeface="Roboto Mono"/>
              <a:sym typeface="Roboto Mono"/>
            </a:endParaRPr>
          </a:p>
          <a:p>
            <a:pPr marL="0" indent="0">
              <a:spcBef>
                <a:spcPts val="2133"/>
              </a:spcBef>
              <a:buNone/>
            </a:pPr>
            <a:endParaRPr>
              <a:solidFill>
                <a:srgbClr val="000000"/>
              </a:solidFill>
              <a:highlight>
                <a:srgbClr val="D9D9D9"/>
              </a:highlight>
              <a:latin typeface="Roboto Mono"/>
              <a:ea typeface="Roboto Mono"/>
              <a:cs typeface="Roboto Mono"/>
              <a:sym typeface="Roboto Mono"/>
            </a:endParaRPr>
          </a:p>
          <a:p>
            <a:pPr marL="0" indent="0">
              <a:spcBef>
                <a:spcPts val="2133"/>
              </a:spcBef>
              <a:spcAft>
                <a:spcPts val="2133"/>
              </a:spcAft>
              <a:buNone/>
            </a:pPr>
            <a:endParaRPr>
              <a:solidFill>
                <a:srgbClr val="000000"/>
              </a:solidFill>
              <a:highlight>
                <a:srgbClr val="D9D9D9"/>
              </a:highlight>
              <a:latin typeface="Roboto Mono"/>
              <a:ea typeface="Roboto Mono"/>
              <a:cs typeface="Roboto Mono"/>
              <a:sym typeface="Roboto Mon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a:t>You might use a </a:t>
            </a:r>
            <a:r>
              <a:rPr lang="en-GB" b="1"/>
              <a:t>variable </a:t>
            </a:r>
            <a:r>
              <a:rPr lang="en-GB"/>
              <a:t>to keep track of the </a:t>
            </a:r>
            <a:r>
              <a:rPr lang="en-GB" b="1"/>
              <a:t>score </a:t>
            </a:r>
            <a:r>
              <a:rPr lang="en-GB"/>
              <a:t>for a game. </a:t>
            </a:r>
            <a:endParaRPr/>
          </a:p>
          <a:p>
            <a:pPr marL="0" indent="0">
              <a:spcBef>
                <a:spcPts val="2133"/>
              </a:spcBef>
              <a:spcAft>
                <a:spcPts val="2133"/>
              </a:spcAft>
              <a:buNone/>
            </a:pPr>
            <a:r>
              <a:rPr lang="en-GB"/>
              <a:t>At the beginning of a game the </a:t>
            </a:r>
            <a:r>
              <a:rPr lang="en-GB" b="1"/>
              <a:t>score </a:t>
            </a:r>
            <a:r>
              <a:rPr lang="en-GB"/>
              <a:t>might be 0. </a:t>
            </a:r>
            <a:endParaRPr/>
          </a:p>
        </p:txBody>
      </p:sp>
      <p:sp>
        <p:nvSpPr>
          <p:cNvPr id="105" name="Google Shape;105;p16"/>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What is a variable?</a:t>
            </a:r>
            <a:endParaRPr/>
          </a:p>
        </p:txBody>
      </p:sp>
      <p:grpSp>
        <p:nvGrpSpPr>
          <p:cNvPr id="107" name="Google Shape;107;p16"/>
          <p:cNvGrpSpPr/>
          <p:nvPr/>
        </p:nvGrpSpPr>
        <p:grpSpPr>
          <a:xfrm>
            <a:off x="6315467" y="3187318"/>
            <a:ext cx="3083084" cy="483337"/>
            <a:chOff x="4930400" y="2345525"/>
            <a:chExt cx="2312313" cy="362503"/>
          </a:xfrm>
        </p:grpSpPr>
        <p:sp>
          <p:nvSpPr>
            <p:cNvPr id="108" name="Google Shape;108;p16"/>
            <p:cNvSpPr txBox="1"/>
            <p:nvPr/>
          </p:nvSpPr>
          <p:spPr>
            <a:xfrm>
              <a:off x="4930400" y="2345525"/>
              <a:ext cx="1373700" cy="3618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a:latin typeface="Roboto Mono"/>
                  <a:ea typeface="Roboto Mono"/>
                  <a:cs typeface="Roboto Mono"/>
                  <a:sym typeface="Roboto Mono"/>
                </a:rPr>
                <a:t>score</a:t>
              </a:r>
              <a:endParaRPr sz="2400"/>
            </a:p>
          </p:txBody>
        </p:sp>
        <p:sp>
          <p:nvSpPr>
            <p:cNvPr id="109" name="Google Shape;109;p16"/>
            <p:cNvSpPr/>
            <p:nvPr/>
          </p:nvSpPr>
          <p:spPr>
            <a:xfrm>
              <a:off x="6090113" y="2393928"/>
              <a:ext cx="1152600" cy="314100"/>
            </a:xfrm>
            <a:prstGeom prst="roundRect">
              <a:avLst>
                <a:gd name="adj" fmla="val 16667"/>
              </a:avLst>
            </a:prstGeom>
            <a:noFill/>
            <a:ln w="9525" cap="flat" cmpd="sng">
              <a:solidFill>
                <a:srgbClr val="5B5BA5"/>
              </a:solidFill>
              <a:prstDash val="solid"/>
              <a:round/>
              <a:headEnd type="none" w="sm" len="sm"/>
              <a:tailEnd type="none" w="sm" len="sm"/>
            </a:ln>
          </p:spPr>
          <p:txBody>
            <a:bodyPr spcFirstLastPara="1" wrap="square" lIns="121900" tIns="24000" rIns="121900" bIns="0" anchor="ctr" anchorCtr="0">
              <a:noAutofit/>
            </a:bodyPr>
            <a:lstStyle/>
            <a:p>
              <a:pPr algn="ctr">
                <a:lnSpc>
                  <a:spcPct val="115000"/>
                </a:lnSpc>
              </a:pPr>
              <a:r>
                <a:rPr lang="en-GB" sz="2400">
                  <a:latin typeface="Roboto Mono"/>
                  <a:ea typeface="Roboto Mono"/>
                  <a:cs typeface="Roboto Mono"/>
                  <a:sym typeface="Roboto Mono"/>
                </a:rPr>
                <a:t>0</a:t>
              </a:r>
              <a:endParaRPr sz="2400"/>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a:t>You might use a </a:t>
            </a:r>
            <a:r>
              <a:rPr lang="en-GB" b="1"/>
              <a:t>variable </a:t>
            </a:r>
            <a:r>
              <a:rPr lang="en-GB"/>
              <a:t>to keep track of the </a:t>
            </a:r>
            <a:r>
              <a:rPr lang="en-GB" b="1"/>
              <a:t>score </a:t>
            </a:r>
            <a:r>
              <a:rPr lang="en-GB"/>
              <a:t>for a game. </a:t>
            </a:r>
            <a:endParaRPr/>
          </a:p>
          <a:p>
            <a:pPr marL="0" indent="0">
              <a:spcBef>
                <a:spcPts val="2133"/>
              </a:spcBef>
              <a:buNone/>
            </a:pPr>
            <a:r>
              <a:rPr lang="en-GB"/>
              <a:t>At the beginning of a game the </a:t>
            </a:r>
            <a:r>
              <a:rPr lang="en-GB" b="1"/>
              <a:t>score </a:t>
            </a:r>
            <a:r>
              <a:rPr lang="en-GB"/>
              <a:t>might be 0. </a:t>
            </a:r>
            <a:endParaRPr/>
          </a:p>
          <a:p>
            <a:pPr marL="0" indent="0">
              <a:spcBef>
                <a:spcPts val="2133"/>
              </a:spcBef>
              <a:spcAft>
                <a:spcPts val="2133"/>
              </a:spcAft>
              <a:buNone/>
            </a:pPr>
            <a:r>
              <a:rPr lang="en-GB"/>
              <a:t>During gameplay, the player might earn a point. </a:t>
            </a:r>
            <a:endParaRPr/>
          </a:p>
        </p:txBody>
      </p:sp>
      <p:sp>
        <p:nvSpPr>
          <p:cNvPr id="115" name="Google Shape;115;p17"/>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dirty="0"/>
              <a:t>What is a variable?</a:t>
            </a:r>
            <a:endParaRPr dirty="0"/>
          </a:p>
        </p:txBody>
      </p:sp>
      <p:grpSp>
        <p:nvGrpSpPr>
          <p:cNvPr id="117" name="Google Shape;117;p17"/>
          <p:cNvGrpSpPr/>
          <p:nvPr/>
        </p:nvGrpSpPr>
        <p:grpSpPr>
          <a:xfrm>
            <a:off x="6315467" y="3187318"/>
            <a:ext cx="3083084" cy="483337"/>
            <a:chOff x="4930400" y="2345525"/>
            <a:chExt cx="2312313" cy="362503"/>
          </a:xfrm>
        </p:grpSpPr>
        <p:sp>
          <p:nvSpPr>
            <p:cNvPr id="118" name="Google Shape;118;p17"/>
            <p:cNvSpPr txBox="1"/>
            <p:nvPr/>
          </p:nvSpPr>
          <p:spPr>
            <a:xfrm>
              <a:off x="4930400" y="2345525"/>
              <a:ext cx="1373700" cy="3618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a:latin typeface="Roboto Mono"/>
                  <a:ea typeface="Roboto Mono"/>
                  <a:cs typeface="Roboto Mono"/>
                  <a:sym typeface="Roboto Mono"/>
                </a:rPr>
                <a:t>score</a:t>
              </a:r>
              <a:endParaRPr sz="2400"/>
            </a:p>
          </p:txBody>
        </p:sp>
        <p:sp>
          <p:nvSpPr>
            <p:cNvPr id="119" name="Google Shape;119;p17"/>
            <p:cNvSpPr/>
            <p:nvPr/>
          </p:nvSpPr>
          <p:spPr>
            <a:xfrm>
              <a:off x="6090113" y="2393928"/>
              <a:ext cx="1152600" cy="314100"/>
            </a:xfrm>
            <a:prstGeom prst="roundRect">
              <a:avLst>
                <a:gd name="adj" fmla="val 16667"/>
              </a:avLst>
            </a:prstGeom>
            <a:noFill/>
            <a:ln w="9525" cap="flat" cmpd="sng">
              <a:solidFill>
                <a:srgbClr val="5B5BA5"/>
              </a:solidFill>
              <a:prstDash val="solid"/>
              <a:round/>
              <a:headEnd type="none" w="sm" len="sm"/>
              <a:tailEnd type="none" w="sm" len="sm"/>
            </a:ln>
          </p:spPr>
          <p:txBody>
            <a:bodyPr spcFirstLastPara="1" wrap="square" lIns="121900" tIns="24000" rIns="121900" bIns="0" anchor="ctr" anchorCtr="0">
              <a:noAutofit/>
            </a:bodyPr>
            <a:lstStyle/>
            <a:p>
              <a:pPr algn="ctr">
                <a:lnSpc>
                  <a:spcPct val="115000"/>
                </a:lnSpc>
              </a:pPr>
              <a:r>
                <a:rPr lang="en-GB" sz="2400">
                  <a:latin typeface="Roboto Mono"/>
                  <a:ea typeface="Roboto Mono"/>
                  <a:cs typeface="Roboto Mono"/>
                  <a:sym typeface="Roboto Mono"/>
                </a:rPr>
                <a:t>0</a:t>
              </a:r>
              <a:endParaRPr sz="2400"/>
            </a:p>
          </p:txBody>
        </p:sp>
      </p:grpSp>
      <p:sp>
        <p:nvSpPr>
          <p:cNvPr id="120" name="Google Shape;120;p17"/>
          <p:cNvSpPr txBox="1"/>
          <p:nvPr/>
        </p:nvSpPr>
        <p:spPr>
          <a:xfrm>
            <a:off x="6315467" y="4178967"/>
            <a:ext cx="4000000" cy="2160400"/>
          </a:xfrm>
          <a:prstGeom prst="rect">
            <a:avLst/>
          </a:prstGeom>
          <a:noFill/>
          <a:ln>
            <a:noFill/>
          </a:ln>
        </p:spPr>
        <p:txBody>
          <a:bodyPr spcFirstLastPara="1" wrap="square" lIns="121900" tIns="121900" rIns="121900" bIns="121900" anchor="t" anchorCtr="0">
            <a:noAutofit/>
          </a:bodyPr>
          <a:lstStyle/>
          <a:p>
            <a:pPr>
              <a:lnSpc>
                <a:spcPct val="115000"/>
              </a:lnSpc>
              <a:spcAft>
                <a:spcPts val="2133"/>
              </a:spcAft>
            </a:pPr>
            <a:r>
              <a:rPr lang="en-GB" sz="2400">
                <a:latin typeface="Roboto Mono"/>
                <a:ea typeface="Roboto Mono"/>
                <a:cs typeface="Roboto Mono"/>
                <a:sym typeface="Roboto Mono"/>
              </a:rPr>
              <a:t>score = score + 1</a:t>
            </a:r>
            <a:endParaRPr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a:t>You might use a </a:t>
            </a:r>
            <a:r>
              <a:rPr lang="en-GB" b="1"/>
              <a:t>variable </a:t>
            </a:r>
            <a:r>
              <a:rPr lang="en-GB"/>
              <a:t>to keep track of the </a:t>
            </a:r>
            <a:r>
              <a:rPr lang="en-GB" b="1"/>
              <a:t>score </a:t>
            </a:r>
            <a:r>
              <a:rPr lang="en-GB"/>
              <a:t>for a game. </a:t>
            </a:r>
            <a:endParaRPr/>
          </a:p>
          <a:p>
            <a:pPr marL="0" indent="0">
              <a:spcBef>
                <a:spcPts val="2133"/>
              </a:spcBef>
              <a:buNone/>
            </a:pPr>
            <a:r>
              <a:rPr lang="en-GB"/>
              <a:t>At the beginning of a game the </a:t>
            </a:r>
            <a:r>
              <a:rPr lang="en-GB" b="1"/>
              <a:t>score </a:t>
            </a:r>
            <a:r>
              <a:rPr lang="en-GB"/>
              <a:t>might be 0. </a:t>
            </a:r>
            <a:endParaRPr/>
          </a:p>
          <a:p>
            <a:pPr marL="0" indent="0">
              <a:spcBef>
                <a:spcPts val="2133"/>
              </a:spcBef>
              <a:buNone/>
            </a:pPr>
            <a:r>
              <a:rPr lang="en-GB"/>
              <a:t>During gameplay, the player might earn a point. </a:t>
            </a:r>
            <a:endParaRPr/>
          </a:p>
          <a:p>
            <a:pPr marL="0" indent="0">
              <a:spcBef>
                <a:spcPts val="2133"/>
              </a:spcBef>
              <a:spcAft>
                <a:spcPts val="2133"/>
              </a:spcAft>
              <a:buNone/>
            </a:pPr>
            <a:r>
              <a:rPr lang="en-GB"/>
              <a:t>This would change the value held in score by increasing the value by 1. </a:t>
            </a:r>
            <a:endParaRPr/>
          </a:p>
        </p:txBody>
      </p:sp>
      <p:sp>
        <p:nvSpPr>
          <p:cNvPr id="126" name="Google Shape;126;p18"/>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dirty="0"/>
              <a:t>What is a variable?</a:t>
            </a:r>
            <a:endParaRPr dirty="0"/>
          </a:p>
        </p:txBody>
      </p:sp>
      <p:grpSp>
        <p:nvGrpSpPr>
          <p:cNvPr id="128" name="Google Shape;128;p18"/>
          <p:cNvGrpSpPr/>
          <p:nvPr/>
        </p:nvGrpSpPr>
        <p:grpSpPr>
          <a:xfrm>
            <a:off x="6315467" y="3187318"/>
            <a:ext cx="3083084" cy="483337"/>
            <a:chOff x="4930400" y="2345525"/>
            <a:chExt cx="2312313" cy="362503"/>
          </a:xfrm>
        </p:grpSpPr>
        <p:sp>
          <p:nvSpPr>
            <p:cNvPr id="129" name="Google Shape;129;p18"/>
            <p:cNvSpPr txBox="1"/>
            <p:nvPr/>
          </p:nvSpPr>
          <p:spPr>
            <a:xfrm>
              <a:off x="4930400" y="2345525"/>
              <a:ext cx="1373700" cy="3618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a:latin typeface="Roboto Mono"/>
                  <a:ea typeface="Roboto Mono"/>
                  <a:cs typeface="Roboto Mono"/>
                  <a:sym typeface="Roboto Mono"/>
                </a:rPr>
                <a:t>score</a:t>
              </a:r>
              <a:endParaRPr sz="2400"/>
            </a:p>
          </p:txBody>
        </p:sp>
        <p:sp>
          <p:nvSpPr>
            <p:cNvPr id="130" name="Google Shape;130;p18"/>
            <p:cNvSpPr/>
            <p:nvPr/>
          </p:nvSpPr>
          <p:spPr>
            <a:xfrm>
              <a:off x="6090113" y="2393928"/>
              <a:ext cx="1152600" cy="314100"/>
            </a:xfrm>
            <a:prstGeom prst="roundRect">
              <a:avLst>
                <a:gd name="adj" fmla="val 16667"/>
              </a:avLst>
            </a:prstGeom>
            <a:noFill/>
            <a:ln w="9525" cap="flat" cmpd="sng">
              <a:solidFill>
                <a:srgbClr val="5B5BA5"/>
              </a:solidFill>
              <a:prstDash val="solid"/>
              <a:round/>
              <a:headEnd type="none" w="sm" len="sm"/>
              <a:tailEnd type="none" w="sm" len="sm"/>
            </a:ln>
          </p:spPr>
          <p:txBody>
            <a:bodyPr spcFirstLastPara="1" wrap="square" lIns="121900" tIns="24000" rIns="121900" bIns="0" anchor="ctr" anchorCtr="0">
              <a:noAutofit/>
            </a:bodyPr>
            <a:lstStyle/>
            <a:p>
              <a:pPr algn="ctr">
                <a:lnSpc>
                  <a:spcPct val="115000"/>
                </a:lnSpc>
              </a:pPr>
              <a:r>
                <a:rPr lang="en-GB" sz="2400">
                  <a:latin typeface="Roboto Mono"/>
                  <a:ea typeface="Roboto Mono"/>
                  <a:cs typeface="Roboto Mono"/>
                  <a:sym typeface="Roboto Mono"/>
                </a:rPr>
                <a:t>1</a:t>
              </a:r>
              <a:endParaRPr sz="2400"/>
            </a:p>
          </p:txBody>
        </p:sp>
      </p:grpSp>
      <p:sp>
        <p:nvSpPr>
          <p:cNvPr id="131" name="Google Shape;131;p18"/>
          <p:cNvSpPr txBox="1"/>
          <p:nvPr/>
        </p:nvSpPr>
        <p:spPr>
          <a:xfrm>
            <a:off x="6315467" y="4178967"/>
            <a:ext cx="4000000" cy="2160400"/>
          </a:xfrm>
          <a:prstGeom prst="rect">
            <a:avLst/>
          </a:prstGeom>
          <a:noFill/>
          <a:ln>
            <a:noFill/>
          </a:ln>
        </p:spPr>
        <p:txBody>
          <a:bodyPr spcFirstLastPara="1" wrap="square" lIns="121900" tIns="121900" rIns="121900" bIns="121900" anchor="t" anchorCtr="0">
            <a:noAutofit/>
          </a:bodyPr>
          <a:lstStyle/>
          <a:p>
            <a:pPr>
              <a:lnSpc>
                <a:spcPct val="115000"/>
              </a:lnSpc>
              <a:spcAft>
                <a:spcPts val="2133"/>
              </a:spcAft>
            </a:pPr>
            <a:r>
              <a:rPr lang="en-GB" sz="2400">
                <a:latin typeface="Roboto Mono"/>
                <a:ea typeface="Roboto Mono"/>
                <a:cs typeface="Roboto Mono"/>
                <a:sym typeface="Roboto Mono"/>
              </a:rPr>
              <a:t>score = score + 1</a:t>
            </a:r>
            <a:endParaRPr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a:t>A </a:t>
            </a:r>
            <a:r>
              <a:rPr lang="en-GB" b="1"/>
              <a:t>memory location</a:t>
            </a:r>
            <a:r>
              <a:rPr lang="en-GB"/>
              <a:t> needs to be allocated for the </a:t>
            </a:r>
            <a:r>
              <a:rPr lang="en-GB" b="1"/>
              <a:t>variable value</a:t>
            </a:r>
            <a:r>
              <a:rPr lang="en-GB"/>
              <a:t>, before it can be used by the program. </a:t>
            </a:r>
            <a:endParaRPr/>
          </a:p>
          <a:p>
            <a:pPr marL="0" indent="0">
              <a:spcBef>
                <a:spcPts val="2133"/>
              </a:spcBef>
              <a:buNone/>
            </a:pPr>
            <a:r>
              <a:rPr lang="en-GB" b="1"/>
              <a:t>Declaring </a:t>
            </a:r>
            <a:r>
              <a:rPr lang="en-GB"/>
              <a:t>a variable means stating what </a:t>
            </a:r>
            <a:r>
              <a:rPr lang="en-GB" b="1"/>
              <a:t>data type</a:t>
            </a:r>
            <a:r>
              <a:rPr lang="en-GB"/>
              <a:t> will be used for the value. </a:t>
            </a:r>
            <a:endParaRPr/>
          </a:p>
          <a:p>
            <a:pPr marL="0" indent="0">
              <a:spcBef>
                <a:spcPts val="2133"/>
              </a:spcBef>
              <a:spcAft>
                <a:spcPts val="2133"/>
              </a:spcAft>
              <a:buNone/>
            </a:pPr>
            <a:r>
              <a:rPr lang="en-GB" b="1"/>
              <a:t>Initialising </a:t>
            </a:r>
            <a:r>
              <a:rPr lang="en-GB"/>
              <a:t>a variable means setting the initial </a:t>
            </a:r>
            <a:r>
              <a:rPr lang="en-GB" b="1"/>
              <a:t>value</a:t>
            </a:r>
            <a:r>
              <a:rPr lang="en-GB"/>
              <a:t>. </a:t>
            </a:r>
            <a:endParaRPr/>
          </a:p>
        </p:txBody>
      </p:sp>
      <p:sp>
        <p:nvSpPr>
          <p:cNvPr id="137" name="Google Shape;137;p19"/>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Using a variable</a:t>
            </a:r>
            <a:endParaRPr/>
          </a:p>
        </p:txBody>
      </p:sp>
      <p:pic>
        <p:nvPicPr>
          <p:cNvPr id="139" name="Google Shape;139;p19"/>
          <p:cNvPicPr preferRelativeResize="0"/>
          <p:nvPr/>
        </p:nvPicPr>
        <p:blipFill>
          <a:blip r:embed="rId3">
            <a:alphaModFix/>
          </a:blip>
          <a:stretch>
            <a:fillRect/>
          </a:stretch>
        </p:blipFill>
        <p:spPr>
          <a:xfrm>
            <a:off x="6315467" y="1560133"/>
            <a:ext cx="5462000" cy="364132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0"/>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a:t>Python doesn’t use variable declaration, only initialisation.</a:t>
            </a:r>
            <a:endParaRPr/>
          </a:p>
          <a:p>
            <a:pPr marL="0" indent="0">
              <a:spcBef>
                <a:spcPts val="2133"/>
              </a:spcBef>
              <a:buNone/>
            </a:pPr>
            <a:r>
              <a:rPr lang="en-GB"/>
              <a:t>Here are examples of </a:t>
            </a:r>
            <a:r>
              <a:rPr lang="en-GB" b="1"/>
              <a:t>variable declaration</a:t>
            </a:r>
            <a:r>
              <a:rPr lang="en-GB"/>
              <a:t> in </a:t>
            </a:r>
            <a:r>
              <a:rPr lang="en-GB" b="1"/>
              <a:t>Visual Basic</a:t>
            </a:r>
            <a:r>
              <a:rPr lang="en-GB"/>
              <a:t> and </a:t>
            </a:r>
            <a:r>
              <a:rPr lang="en-GB" b="1"/>
              <a:t>C.</a:t>
            </a:r>
            <a:r>
              <a:rPr lang="en-GB"/>
              <a:t>  </a:t>
            </a:r>
            <a:endParaRPr/>
          </a:p>
          <a:p>
            <a:pPr marL="0" indent="0">
              <a:spcBef>
                <a:spcPts val="2133"/>
              </a:spcBef>
              <a:buNone/>
            </a:pPr>
            <a:r>
              <a:rPr lang="en-GB" b="1"/>
              <a:t>Integer </a:t>
            </a:r>
            <a:r>
              <a:rPr lang="en-GB"/>
              <a:t>or </a:t>
            </a:r>
            <a:r>
              <a:rPr lang="en-GB" b="1"/>
              <a:t>int </a:t>
            </a:r>
            <a:r>
              <a:rPr lang="en-GB"/>
              <a:t>just means </a:t>
            </a:r>
            <a:r>
              <a:rPr lang="en-GB" b="1"/>
              <a:t>whole numbers</a:t>
            </a:r>
            <a:r>
              <a:rPr lang="en-GB"/>
              <a:t>. </a:t>
            </a:r>
            <a:endParaRPr/>
          </a:p>
          <a:p>
            <a:pPr marL="0" indent="0">
              <a:spcBef>
                <a:spcPts val="2133"/>
              </a:spcBef>
              <a:spcAft>
                <a:spcPts val="2133"/>
              </a:spcAft>
              <a:buNone/>
            </a:pPr>
            <a:r>
              <a:rPr lang="en-GB"/>
              <a:t>Both of these statements mean </a:t>
            </a:r>
            <a:r>
              <a:rPr lang="en-GB" b="1"/>
              <a:t>declare the variable age as an integer</a:t>
            </a:r>
            <a:r>
              <a:rPr lang="en-GB"/>
              <a:t>. </a:t>
            </a:r>
            <a:endParaRPr/>
          </a:p>
        </p:txBody>
      </p:sp>
      <p:sp>
        <p:nvSpPr>
          <p:cNvPr id="145" name="Google Shape;145;p20"/>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Variable declaration in other programming languages</a:t>
            </a:r>
            <a:endParaRPr/>
          </a:p>
        </p:txBody>
      </p:sp>
      <p:sp>
        <p:nvSpPr>
          <p:cNvPr id="146" name="Google Shape;146;p20"/>
          <p:cNvSpPr txBox="1">
            <a:spLocks noGrp="1"/>
          </p:cNvSpPr>
          <p:nvPr>
            <p:ph type="body" idx="2"/>
          </p:nvPr>
        </p:nvSpPr>
        <p:spPr>
          <a:xfrm>
            <a:off x="6315467" y="1560133"/>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b="1"/>
              <a:t>Visual Basic</a:t>
            </a:r>
            <a:endParaRPr b="1"/>
          </a:p>
          <a:p>
            <a:pPr marL="0" indent="0">
              <a:spcBef>
                <a:spcPts val="2133"/>
              </a:spcBef>
              <a:buNone/>
            </a:pPr>
            <a:r>
              <a:rPr lang="en-GB">
                <a:solidFill>
                  <a:srgbClr val="000000"/>
                </a:solidFill>
                <a:latin typeface="Roboto Mono"/>
                <a:ea typeface="Roboto Mono"/>
                <a:cs typeface="Roboto Mono"/>
                <a:sym typeface="Roboto Mono"/>
              </a:rPr>
              <a:t>Dim age As Integer</a:t>
            </a:r>
            <a:endParaRPr>
              <a:solidFill>
                <a:srgbClr val="000000"/>
              </a:solidFill>
              <a:latin typeface="Roboto Mono"/>
              <a:ea typeface="Roboto Mono"/>
              <a:cs typeface="Roboto Mono"/>
              <a:sym typeface="Roboto Mono"/>
            </a:endParaRPr>
          </a:p>
          <a:p>
            <a:pPr marL="0" indent="0">
              <a:spcBef>
                <a:spcPts val="2133"/>
              </a:spcBef>
              <a:buNone/>
            </a:pPr>
            <a:r>
              <a:rPr lang="en-GB" b="1"/>
              <a:t>C</a:t>
            </a:r>
            <a:endParaRPr b="1"/>
          </a:p>
          <a:p>
            <a:pPr marL="0" indent="0">
              <a:spcBef>
                <a:spcPts val="2133"/>
              </a:spcBef>
              <a:spcAft>
                <a:spcPts val="2133"/>
              </a:spcAft>
              <a:buNone/>
            </a:pPr>
            <a:r>
              <a:rPr lang="en-GB">
                <a:solidFill>
                  <a:srgbClr val="000000"/>
                </a:solidFill>
                <a:latin typeface="Roboto Mono"/>
                <a:ea typeface="Roboto Mono"/>
                <a:cs typeface="Roboto Mono"/>
                <a:sym typeface="Roboto Mono"/>
              </a:rPr>
              <a:t>int age;</a:t>
            </a:r>
            <a:endParaRPr>
              <a:solidFill>
                <a:srgbClr val="000000"/>
              </a:solidFill>
              <a:latin typeface="Roboto Mono"/>
              <a:ea typeface="Roboto Mono"/>
              <a:cs typeface="Roboto Mono"/>
              <a:sym typeface="Roboto Mono"/>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1"/>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b="1"/>
              <a:t>Initialisation </a:t>
            </a:r>
            <a:r>
              <a:rPr lang="en-GB"/>
              <a:t>is when the </a:t>
            </a:r>
            <a:r>
              <a:rPr lang="en-GB" b="1"/>
              <a:t>initial value </a:t>
            </a:r>
            <a:r>
              <a:rPr lang="en-GB"/>
              <a:t>is </a:t>
            </a:r>
            <a:r>
              <a:rPr lang="en-GB" b="1"/>
              <a:t>assigned </a:t>
            </a:r>
            <a:r>
              <a:rPr lang="en-GB"/>
              <a:t>to the variable. </a:t>
            </a:r>
            <a:endParaRPr/>
          </a:p>
          <a:p>
            <a:pPr marL="0" indent="0">
              <a:spcBef>
                <a:spcPts val="2133"/>
              </a:spcBef>
              <a:buNone/>
            </a:pPr>
            <a:r>
              <a:rPr lang="en-GB"/>
              <a:t>Remember that variables only hold </a:t>
            </a:r>
            <a:r>
              <a:rPr lang="en-GB" b="1"/>
              <a:t>one </a:t>
            </a:r>
            <a:r>
              <a:rPr lang="en-GB"/>
              <a:t>value at a time and this value can </a:t>
            </a:r>
            <a:r>
              <a:rPr lang="en-GB" b="1"/>
              <a:t>change </a:t>
            </a:r>
            <a:r>
              <a:rPr lang="en-GB"/>
              <a:t>throughout the </a:t>
            </a:r>
            <a:r>
              <a:rPr lang="en-GB" b="1"/>
              <a:t>execution </a:t>
            </a:r>
            <a:r>
              <a:rPr lang="en-GB"/>
              <a:t>of the program. </a:t>
            </a:r>
            <a:endParaRPr/>
          </a:p>
          <a:p>
            <a:pPr marL="0" indent="0">
              <a:spcBef>
                <a:spcPts val="2133"/>
              </a:spcBef>
              <a:spcAft>
                <a:spcPts val="2133"/>
              </a:spcAft>
              <a:buNone/>
            </a:pPr>
            <a:r>
              <a:rPr lang="en-GB"/>
              <a:t>Here are examples of variable initialisation. This means </a:t>
            </a:r>
            <a:r>
              <a:rPr lang="en-GB" b="1"/>
              <a:t>hold the value 22 under the variable name, </a:t>
            </a:r>
            <a:r>
              <a:rPr lang="en-GB" b="1">
                <a:latin typeface="Roboto Mono"/>
                <a:ea typeface="Roboto Mono"/>
                <a:cs typeface="Roboto Mono"/>
                <a:sym typeface="Roboto Mono"/>
              </a:rPr>
              <a:t>age</a:t>
            </a:r>
            <a:r>
              <a:rPr lang="en-GB" b="1"/>
              <a:t>. </a:t>
            </a:r>
            <a:endParaRPr b="1"/>
          </a:p>
        </p:txBody>
      </p:sp>
      <p:sp>
        <p:nvSpPr>
          <p:cNvPr id="153" name="Google Shape;153;p21"/>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Variable initialisation</a:t>
            </a:r>
            <a:endParaRPr/>
          </a:p>
        </p:txBody>
      </p:sp>
      <p:sp>
        <p:nvSpPr>
          <p:cNvPr id="154" name="Google Shape;154;p21"/>
          <p:cNvSpPr txBox="1">
            <a:spLocks noGrp="1"/>
          </p:cNvSpPr>
          <p:nvPr>
            <p:ph type="body" idx="2"/>
          </p:nvPr>
        </p:nvSpPr>
        <p:spPr>
          <a:xfrm>
            <a:off x="6315467" y="1560133"/>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b="1"/>
              <a:t>Visual Basic</a:t>
            </a:r>
            <a:endParaRPr b="1"/>
          </a:p>
          <a:p>
            <a:pPr marL="0" indent="0">
              <a:spcBef>
                <a:spcPts val="2133"/>
              </a:spcBef>
              <a:buNone/>
            </a:pPr>
            <a:r>
              <a:rPr lang="en-GB">
                <a:solidFill>
                  <a:srgbClr val="000000"/>
                </a:solidFill>
                <a:latin typeface="Roboto Mono"/>
                <a:ea typeface="Roboto Mono"/>
                <a:cs typeface="Roboto Mono"/>
                <a:sym typeface="Roboto Mono"/>
              </a:rPr>
              <a:t>age = 22</a:t>
            </a:r>
            <a:endParaRPr>
              <a:solidFill>
                <a:srgbClr val="000000"/>
              </a:solidFill>
              <a:latin typeface="Roboto Mono"/>
              <a:ea typeface="Roboto Mono"/>
              <a:cs typeface="Roboto Mono"/>
              <a:sym typeface="Roboto Mono"/>
            </a:endParaRPr>
          </a:p>
          <a:p>
            <a:pPr marL="0" indent="0">
              <a:spcBef>
                <a:spcPts val="2133"/>
              </a:spcBef>
              <a:buNone/>
            </a:pPr>
            <a:r>
              <a:rPr lang="en-GB" b="1"/>
              <a:t>C</a:t>
            </a:r>
            <a:endParaRPr b="1"/>
          </a:p>
          <a:p>
            <a:pPr marL="0" indent="0">
              <a:spcBef>
                <a:spcPts val="2133"/>
              </a:spcBef>
              <a:buNone/>
            </a:pPr>
            <a:r>
              <a:rPr lang="en-GB">
                <a:solidFill>
                  <a:srgbClr val="000000"/>
                </a:solidFill>
                <a:latin typeface="Roboto Mono"/>
                <a:ea typeface="Roboto Mono"/>
                <a:cs typeface="Roboto Mono"/>
                <a:sym typeface="Roboto Mono"/>
              </a:rPr>
              <a:t>age = 22;</a:t>
            </a:r>
            <a:endParaRPr>
              <a:solidFill>
                <a:srgbClr val="000000"/>
              </a:solidFill>
              <a:latin typeface="Roboto Mono"/>
              <a:ea typeface="Roboto Mono"/>
              <a:cs typeface="Roboto Mono"/>
              <a:sym typeface="Roboto Mono"/>
            </a:endParaRPr>
          </a:p>
          <a:p>
            <a:pPr marL="0" indent="0">
              <a:spcBef>
                <a:spcPts val="2133"/>
              </a:spcBef>
              <a:buNone/>
            </a:pPr>
            <a:r>
              <a:rPr lang="en-GB" b="1"/>
              <a:t>Python</a:t>
            </a:r>
            <a:endParaRPr>
              <a:solidFill>
                <a:srgbClr val="000000"/>
              </a:solidFill>
              <a:highlight>
                <a:srgbClr val="D9D9D9"/>
              </a:highlight>
              <a:latin typeface="Roboto Mono"/>
              <a:ea typeface="Roboto Mono"/>
              <a:cs typeface="Roboto Mono"/>
              <a:sym typeface="Roboto Mono"/>
            </a:endParaRPr>
          </a:p>
          <a:p>
            <a:pPr marL="0" indent="0">
              <a:spcBef>
                <a:spcPts val="2133"/>
              </a:spcBef>
              <a:spcAft>
                <a:spcPts val="2133"/>
              </a:spcAft>
              <a:buNone/>
            </a:pPr>
            <a:r>
              <a:rPr lang="en-GB">
                <a:solidFill>
                  <a:srgbClr val="000000"/>
                </a:solidFill>
                <a:latin typeface="Roboto Mono"/>
                <a:ea typeface="Roboto Mono"/>
                <a:cs typeface="Roboto Mono"/>
                <a:sym typeface="Roboto Mono"/>
              </a:rPr>
              <a:t>age = 22</a:t>
            </a:r>
            <a:endParaRPr>
              <a:solidFill>
                <a:srgbClr val="000000"/>
              </a:solidFill>
              <a:latin typeface="Roboto Mono"/>
              <a:ea typeface="Roboto Mono"/>
              <a:cs typeface="Roboto Mono"/>
              <a:sym typeface="Roboto Mon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2"/>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a:t>Line 1 </a:t>
            </a:r>
            <a:r>
              <a:rPr lang="en-GB" b="1"/>
              <a:t>initialises </a:t>
            </a:r>
            <a:r>
              <a:rPr lang="en-GB"/>
              <a:t>the variable by calling it </a:t>
            </a:r>
            <a:r>
              <a:rPr lang="en-GB" b="1">
                <a:latin typeface="Roboto Mono"/>
                <a:ea typeface="Roboto Mono"/>
                <a:cs typeface="Roboto Mono"/>
                <a:sym typeface="Roboto Mono"/>
              </a:rPr>
              <a:t>name</a:t>
            </a:r>
            <a:r>
              <a:rPr lang="en-GB">
                <a:latin typeface="Roboto Mono"/>
                <a:ea typeface="Roboto Mono"/>
                <a:cs typeface="Roboto Mono"/>
                <a:sym typeface="Roboto Mono"/>
              </a:rPr>
              <a:t> </a:t>
            </a:r>
            <a:r>
              <a:rPr lang="en-GB"/>
              <a:t>and </a:t>
            </a:r>
            <a:r>
              <a:rPr lang="en-GB" b="1"/>
              <a:t>assigning </a:t>
            </a:r>
            <a:r>
              <a:rPr lang="en-GB"/>
              <a:t>the value </a:t>
            </a:r>
            <a:r>
              <a:rPr lang="en-GB" b="1"/>
              <a:t>“Gerry”</a:t>
            </a:r>
            <a:r>
              <a:rPr lang="en-GB"/>
              <a:t> at a memory location. </a:t>
            </a:r>
            <a:endParaRPr/>
          </a:p>
          <a:p>
            <a:pPr marL="0" indent="0">
              <a:spcBef>
                <a:spcPts val="2133"/>
              </a:spcBef>
              <a:buNone/>
            </a:pPr>
            <a:r>
              <a:rPr lang="en-GB" b="1"/>
              <a:t>Activity</a:t>
            </a:r>
            <a:endParaRPr b="1"/>
          </a:p>
          <a:p>
            <a:pPr>
              <a:spcBef>
                <a:spcPts val="2133"/>
              </a:spcBef>
              <a:buAutoNum type="arabicPeriod"/>
            </a:pPr>
            <a:r>
              <a:rPr lang="en-GB"/>
              <a:t>Type this code into Python and run it to see what happens. </a:t>
            </a:r>
            <a:endParaRPr/>
          </a:p>
          <a:p>
            <a:pPr>
              <a:buAutoNum type="arabicPeriod"/>
            </a:pPr>
            <a:r>
              <a:rPr lang="en-GB"/>
              <a:t>Swap lines 1 and 2 around and read the error message that occurs.  </a:t>
            </a:r>
            <a:endParaRPr/>
          </a:p>
        </p:txBody>
      </p:sp>
      <p:sp>
        <p:nvSpPr>
          <p:cNvPr id="161" name="Google Shape;161;p22"/>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Creating and using our first variable</a:t>
            </a:r>
            <a:endParaRPr/>
          </a:p>
        </p:txBody>
      </p:sp>
      <p:sp>
        <p:nvSpPr>
          <p:cNvPr id="162" name="Google Shape;162;p22"/>
          <p:cNvSpPr txBox="1">
            <a:spLocks noGrp="1"/>
          </p:cNvSpPr>
          <p:nvPr>
            <p:ph type="body" idx="2"/>
          </p:nvPr>
        </p:nvSpPr>
        <p:spPr>
          <a:xfrm>
            <a:off x="6315467" y="1560133"/>
            <a:ext cx="5462000" cy="4878800"/>
          </a:xfrm>
          <a:prstGeom prst="rect">
            <a:avLst/>
          </a:prstGeom>
        </p:spPr>
        <p:txBody>
          <a:bodyPr spcFirstLastPara="1" vert="horz" wrap="square" lIns="121900" tIns="121900" rIns="121900" bIns="121900" rtlCol="0" anchor="t" anchorCtr="0">
            <a:noAutofit/>
          </a:bodyPr>
          <a:lstStyle/>
          <a:p>
            <a:pPr marL="0" indent="0">
              <a:spcAft>
                <a:spcPts val="2133"/>
              </a:spcAft>
              <a:buNone/>
            </a:pPr>
            <a:endParaRPr>
              <a:solidFill>
                <a:srgbClr val="000000"/>
              </a:solidFill>
              <a:highlight>
                <a:srgbClr val="D9D9D9"/>
              </a:highlight>
              <a:latin typeface="Roboto Mono"/>
              <a:ea typeface="Roboto Mono"/>
              <a:cs typeface="Roboto Mono"/>
              <a:sym typeface="Roboto Mono"/>
            </a:endParaRPr>
          </a:p>
        </p:txBody>
      </p:sp>
      <p:sp>
        <p:nvSpPr>
          <p:cNvPr id="164" name="Google Shape;164;p22"/>
          <p:cNvSpPr txBox="1"/>
          <p:nvPr/>
        </p:nvSpPr>
        <p:spPr>
          <a:xfrm>
            <a:off x="6872033" y="1560167"/>
            <a:ext cx="4914800" cy="1317200"/>
          </a:xfrm>
          <a:prstGeom prst="rect">
            <a:avLst/>
          </a:prstGeom>
          <a:solidFill>
            <a:srgbClr val="EFEFEF"/>
          </a:solidFill>
          <a:ln>
            <a:noFill/>
          </a:ln>
        </p:spPr>
        <p:txBody>
          <a:bodyPr spcFirstLastPara="1" wrap="square" lIns="121900" tIns="121900" rIns="121900" bIns="121900" anchor="t" anchorCtr="0">
            <a:noAutofit/>
          </a:bodyPr>
          <a:lstStyle/>
          <a:p>
            <a:r>
              <a:rPr lang="en-GB" sz="2400">
                <a:latin typeface="Roboto Mono"/>
                <a:ea typeface="Roboto Mono"/>
                <a:cs typeface="Roboto Mono"/>
                <a:sym typeface="Roboto Mono"/>
              </a:rPr>
              <a:t>name="Gerry"</a:t>
            </a:r>
            <a:endParaRPr sz="2400"/>
          </a:p>
          <a:p>
            <a:r>
              <a:rPr lang="en-GB" sz="2400">
                <a:latin typeface="Roboto Mono"/>
                <a:ea typeface="Roboto Mono"/>
                <a:cs typeface="Roboto Mono"/>
                <a:sym typeface="Roboto Mono"/>
              </a:rPr>
              <a:t>print(name)</a:t>
            </a:r>
            <a:endParaRPr sz="2400">
              <a:latin typeface="Roboto Mono"/>
              <a:ea typeface="Roboto Mono"/>
              <a:cs typeface="Roboto Mono"/>
              <a:sym typeface="Roboto Mono"/>
            </a:endParaRPr>
          </a:p>
          <a:p>
            <a:pPr>
              <a:lnSpc>
                <a:spcPct val="115000"/>
              </a:lnSpc>
              <a:spcAft>
                <a:spcPts val="2133"/>
              </a:spcAft>
            </a:pPr>
            <a:endParaRPr sz="2400">
              <a:solidFill>
                <a:srgbClr val="5B5BA5"/>
              </a:solidFill>
              <a:latin typeface="Quicksand"/>
              <a:ea typeface="Quicksand"/>
              <a:cs typeface="Quicksand"/>
              <a:sym typeface="Quicksand"/>
            </a:endParaRPr>
          </a:p>
        </p:txBody>
      </p:sp>
      <p:sp>
        <p:nvSpPr>
          <p:cNvPr id="165" name="Google Shape;165;p22"/>
          <p:cNvSpPr txBox="1"/>
          <p:nvPr/>
        </p:nvSpPr>
        <p:spPr>
          <a:xfrm>
            <a:off x="6306033" y="1560129"/>
            <a:ext cx="566000" cy="1317200"/>
          </a:xfrm>
          <a:prstGeom prst="rect">
            <a:avLst/>
          </a:prstGeom>
          <a:solidFill>
            <a:srgbClr val="D9D9D9"/>
          </a:solidFill>
          <a:ln>
            <a:noFill/>
          </a:ln>
        </p:spPr>
        <p:txBody>
          <a:bodyPr spcFirstLastPara="1" wrap="square" lIns="121900" tIns="121900" rIns="121900" bIns="121900" anchor="t" anchorCtr="0">
            <a:noAutofit/>
          </a:bodyPr>
          <a:lstStyle/>
          <a:p>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a:t>When you try to </a:t>
            </a:r>
            <a:r>
              <a:rPr lang="en-GB" b="1"/>
              <a:t>use </a:t>
            </a:r>
            <a:r>
              <a:rPr lang="en-GB"/>
              <a:t>a variable before it has been </a:t>
            </a:r>
            <a:r>
              <a:rPr lang="en-GB" b="1"/>
              <a:t>initialised, </a:t>
            </a:r>
            <a:r>
              <a:rPr lang="en-GB"/>
              <a:t>it will cause an error. </a:t>
            </a:r>
            <a:endParaRPr/>
          </a:p>
          <a:p>
            <a:pPr marL="0" indent="0">
              <a:spcBef>
                <a:spcPts val="2133"/>
              </a:spcBef>
              <a:buNone/>
            </a:pPr>
            <a:r>
              <a:rPr lang="en-GB"/>
              <a:t>Instructions are executed one after the other. </a:t>
            </a:r>
            <a:endParaRPr/>
          </a:p>
          <a:p>
            <a:pPr marL="0" indent="0">
              <a:spcBef>
                <a:spcPts val="2133"/>
              </a:spcBef>
              <a:buNone/>
            </a:pPr>
            <a:r>
              <a:rPr lang="en-GB"/>
              <a:t>In this case the error would be:</a:t>
            </a:r>
            <a:endParaRPr/>
          </a:p>
          <a:p>
            <a:pPr marL="0" indent="0">
              <a:spcBef>
                <a:spcPts val="2133"/>
              </a:spcBef>
              <a:spcAft>
                <a:spcPts val="2133"/>
              </a:spcAft>
              <a:buNone/>
            </a:pPr>
            <a:r>
              <a:rPr lang="en-GB">
                <a:solidFill>
                  <a:srgbClr val="000000"/>
                </a:solidFill>
                <a:latin typeface="Roboto Mono"/>
                <a:ea typeface="Roboto Mono"/>
                <a:cs typeface="Roboto Mono"/>
                <a:sym typeface="Roboto Mono"/>
              </a:rPr>
              <a:t>name, ‘name’ is not defined</a:t>
            </a:r>
            <a:endParaRPr>
              <a:solidFill>
                <a:srgbClr val="000000"/>
              </a:solidFill>
              <a:latin typeface="Roboto Mono"/>
              <a:ea typeface="Roboto Mono"/>
              <a:cs typeface="Roboto Mono"/>
              <a:sym typeface="Roboto Mono"/>
            </a:endParaRPr>
          </a:p>
        </p:txBody>
      </p:sp>
      <p:sp>
        <p:nvSpPr>
          <p:cNvPr id="171" name="Google Shape;171;p23"/>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Creating and using our first variable</a:t>
            </a:r>
            <a:endParaRPr/>
          </a:p>
        </p:txBody>
      </p:sp>
      <p:sp>
        <p:nvSpPr>
          <p:cNvPr id="172" name="Google Shape;172;p23"/>
          <p:cNvSpPr txBox="1">
            <a:spLocks noGrp="1"/>
          </p:cNvSpPr>
          <p:nvPr>
            <p:ph type="body" idx="2"/>
          </p:nvPr>
        </p:nvSpPr>
        <p:spPr>
          <a:xfrm>
            <a:off x="6315467" y="1560133"/>
            <a:ext cx="5462000" cy="4878800"/>
          </a:xfrm>
          <a:prstGeom prst="rect">
            <a:avLst/>
          </a:prstGeom>
        </p:spPr>
        <p:txBody>
          <a:bodyPr spcFirstLastPara="1" vert="horz" wrap="square" lIns="121900" tIns="121900" rIns="121900" bIns="121900" rtlCol="0" anchor="t" anchorCtr="0">
            <a:noAutofit/>
          </a:bodyPr>
          <a:lstStyle/>
          <a:p>
            <a:pPr marL="0" indent="0">
              <a:spcAft>
                <a:spcPts val="2133"/>
              </a:spcAft>
              <a:buNone/>
            </a:pPr>
            <a:endParaRPr>
              <a:solidFill>
                <a:srgbClr val="000000"/>
              </a:solidFill>
              <a:highlight>
                <a:srgbClr val="D9D9D9"/>
              </a:highlight>
              <a:latin typeface="Roboto Mono"/>
              <a:ea typeface="Roboto Mono"/>
              <a:cs typeface="Roboto Mono"/>
              <a:sym typeface="Roboto Mono"/>
            </a:endParaRPr>
          </a:p>
        </p:txBody>
      </p:sp>
      <p:sp>
        <p:nvSpPr>
          <p:cNvPr id="174" name="Google Shape;174;p23"/>
          <p:cNvSpPr txBox="1"/>
          <p:nvPr/>
        </p:nvSpPr>
        <p:spPr>
          <a:xfrm>
            <a:off x="6872033" y="1560167"/>
            <a:ext cx="4914800" cy="1317200"/>
          </a:xfrm>
          <a:prstGeom prst="rect">
            <a:avLst/>
          </a:prstGeom>
          <a:solidFill>
            <a:srgbClr val="EFEFEF"/>
          </a:solidFill>
          <a:ln>
            <a:noFill/>
          </a:ln>
        </p:spPr>
        <p:txBody>
          <a:bodyPr spcFirstLastPara="1" wrap="square" lIns="121900" tIns="121900" rIns="121900" bIns="121900" anchor="t" anchorCtr="0">
            <a:noAutofit/>
          </a:bodyPr>
          <a:lstStyle/>
          <a:p>
            <a:r>
              <a:rPr lang="en-GB" sz="2400">
                <a:latin typeface="Roboto Mono"/>
                <a:ea typeface="Roboto Mono"/>
                <a:cs typeface="Roboto Mono"/>
                <a:sym typeface="Roboto Mono"/>
              </a:rPr>
              <a:t>print(name)</a:t>
            </a:r>
            <a:endParaRPr sz="2400">
              <a:latin typeface="Roboto Mono"/>
              <a:ea typeface="Roboto Mono"/>
              <a:cs typeface="Roboto Mono"/>
              <a:sym typeface="Roboto Mono"/>
            </a:endParaRPr>
          </a:p>
          <a:p>
            <a:r>
              <a:rPr lang="en-GB" sz="2400">
                <a:latin typeface="Roboto Mono"/>
                <a:ea typeface="Roboto Mono"/>
                <a:cs typeface="Roboto Mono"/>
                <a:sym typeface="Roboto Mono"/>
              </a:rPr>
              <a:t>name="Gerry"</a:t>
            </a:r>
            <a:endParaRPr sz="2400">
              <a:latin typeface="Roboto Mono"/>
              <a:ea typeface="Roboto Mono"/>
              <a:cs typeface="Roboto Mono"/>
              <a:sym typeface="Roboto Mono"/>
            </a:endParaRPr>
          </a:p>
          <a:p>
            <a:endParaRPr sz="2400">
              <a:latin typeface="Roboto Mono"/>
              <a:ea typeface="Roboto Mono"/>
              <a:cs typeface="Roboto Mono"/>
              <a:sym typeface="Roboto Mono"/>
            </a:endParaRPr>
          </a:p>
          <a:p>
            <a:pPr>
              <a:lnSpc>
                <a:spcPct val="115000"/>
              </a:lnSpc>
              <a:spcAft>
                <a:spcPts val="2133"/>
              </a:spcAft>
            </a:pPr>
            <a:endParaRPr sz="2400">
              <a:solidFill>
                <a:srgbClr val="5B5BA5"/>
              </a:solidFill>
              <a:latin typeface="Quicksand"/>
              <a:ea typeface="Quicksand"/>
              <a:cs typeface="Quicksand"/>
              <a:sym typeface="Quicksand"/>
            </a:endParaRPr>
          </a:p>
        </p:txBody>
      </p:sp>
      <p:sp>
        <p:nvSpPr>
          <p:cNvPr id="175" name="Google Shape;175;p23"/>
          <p:cNvSpPr txBox="1"/>
          <p:nvPr/>
        </p:nvSpPr>
        <p:spPr>
          <a:xfrm>
            <a:off x="6306033" y="1560129"/>
            <a:ext cx="566000" cy="1317200"/>
          </a:xfrm>
          <a:prstGeom prst="rect">
            <a:avLst/>
          </a:prstGeom>
          <a:solidFill>
            <a:srgbClr val="D9D9D9"/>
          </a:solidFill>
          <a:ln>
            <a:noFill/>
          </a:ln>
        </p:spPr>
        <p:txBody>
          <a:bodyPr spcFirstLastPara="1" wrap="square" lIns="121900" tIns="121900" rIns="121900" bIns="121900" anchor="t" anchorCtr="0">
            <a:noAutofit/>
          </a:bodyPr>
          <a:lstStyle/>
          <a:p>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p:txBody>
      </p:sp>
      <p:sp>
        <p:nvSpPr>
          <p:cNvPr id="176" name="Google Shape;176;p23"/>
          <p:cNvSpPr txBox="1"/>
          <p:nvPr/>
        </p:nvSpPr>
        <p:spPr>
          <a:xfrm>
            <a:off x="6306033" y="3810367"/>
            <a:ext cx="5462000" cy="1925200"/>
          </a:xfrm>
          <a:prstGeom prst="rect">
            <a:avLst/>
          </a:prstGeom>
          <a:solidFill>
            <a:srgbClr val="EFEFEF"/>
          </a:solidFill>
          <a:ln>
            <a:noFill/>
          </a:ln>
        </p:spPr>
        <p:txBody>
          <a:bodyPr spcFirstLastPara="1" wrap="square" lIns="121900" tIns="121900" rIns="121900" bIns="121900" anchor="t" anchorCtr="0">
            <a:noAutofit/>
          </a:bodyPr>
          <a:lstStyle/>
          <a:p>
            <a:r>
              <a:rPr lang="en-GB" sz="1600">
                <a:latin typeface="Roboto Mono"/>
                <a:ea typeface="Roboto Mono"/>
                <a:cs typeface="Roboto Mono"/>
                <a:sym typeface="Roboto Mono"/>
              </a:rPr>
              <a:t>Traceback (most recent call last):</a:t>
            </a:r>
            <a:endParaRPr sz="1600">
              <a:latin typeface="Roboto Mono"/>
              <a:ea typeface="Roboto Mono"/>
              <a:cs typeface="Roboto Mono"/>
              <a:sym typeface="Roboto Mono"/>
            </a:endParaRPr>
          </a:p>
          <a:p>
            <a:r>
              <a:rPr lang="en-GB" sz="1600">
                <a:latin typeface="Roboto Mono"/>
                <a:ea typeface="Roboto Mono"/>
                <a:cs typeface="Roboto Mono"/>
                <a:sym typeface="Roboto Mono"/>
              </a:rPr>
              <a:t>  File "c:\users\rebecca\mu_code\name.py", line 1, in &lt;module&gt;</a:t>
            </a:r>
            <a:endParaRPr sz="1600">
              <a:latin typeface="Roboto Mono"/>
              <a:ea typeface="Roboto Mono"/>
              <a:cs typeface="Roboto Mono"/>
              <a:sym typeface="Roboto Mono"/>
            </a:endParaRPr>
          </a:p>
          <a:p>
            <a:r>
              <a:rPr lang="en-GB" sz="1600">
                <a:latin typeface="Roboto Mono"/>
                <a:ea typeface="Roboto Mono"/>
                <a:cs typeface="Roboto Mono"/>
                <a:sym typeface="Roboto Mono"/>
              </a:rPr>
              <a:t>    print(name)</a:t>
            </a:r>
            <a:endParaRPr sz="1600">
              <a:latin typeface="Roboto Mono"/>
              <a:ea typeface="Roboto Mono"/>
              <a:cs typeface="Roboto Mono"/>
              <a:sym typeface="Roboto Mono"/>
            </a:endParaRPr>
          </a:p>
          <a:p>
            <a:r>
              <a:rPr lang="en-GB" sz="1600" b="1">
                <a:latin typeface="Roboto Mono"/>
                <a:ea typeface="Roboto Mono"/>
                <a:cs typeface="Roboto Mono"/>
                <a:sym typeface="Roboto Mono"/>
              </a:rPr>
              <a:t>NameError: name 'name' is not defined</a:t>
            </a:r>
            <a:endParaRPr sz="1600" b="1">
              <a:latin typeface="Roboto Mono"/>
              <a:ea typeface="Roboto Mono"/>
              <a:cs typeface="Roboto Mono"/>
              <a:sym typeface="Roboto Mono"/>
            </a:endParaRPr>
          </a:p>
          <a:p>
            <a:endParaRPr sz="2400">
              <a:latin typeface="Roboto Mono"/>
              <a:ea typeface="Roboto Mono"/>
              <a:cs typeface="Roboto Mono"/>
              <a:sym typeface="Roboto Mono"/>
            </a:endParaRPr>
          </a:p>
          <a:p>
            <a:pPr>
              <a:lnSpc>
                <a:spcPct val="115000"/>
              </a:lnSpc>
              <a:spcAft>
                <a:spcPts val="2133"/>
              </a:spcAft>
            </a:pPr>
            <a:endParaRPr sz="2400">
              <a:solidFill>
                <a:srgbClr val="5B5BA5"/>
              </a:solidFill>
              <a:latin typeface="Quicksand"/>
              <a:ea typeface="Quicksand"/>
              <a:cs typeface="Quicksand"/>
              <a:sym typeface="Quicksand"/>
            </a:endParaRPr>
          </a:p>
        </p:txBody>
      </p:sp>
      <p:sp>
        <p:nvSpPr>
          <p:cNvPr id="177" name="Google Shape;177;p23"/>
          <p:cNvSpPr/>
          <p:nvPr/>
        </p:nvSpPr>
        <p:spPr>
          <a:xfrm>
            <a:off x="6971200" y="1719067"/>
            <a:ext cx="2009200" cy="331600"/>
          </a:xfrm>
          <a:prstGeom prst="roundRect">
            <a:avLst>
              <a:gd name="adj" fmla="val 16667"/>
            </a:avLst>
          </a:prstGeom>
          <a:solidFill>
            <a:srgbClr val="5B5BA5">
              <a:alpha val="2235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8" name="Google Shape;178;p23"/>
          <p:cNvSpPr/>
          <p:nvPr/>
        </p:nvSpPr>
        <p:spPr>
          <a:xfrm>
            <a:off x="6382000" y="4882100"/>
            <a:ext cx="4617200" cy="296800"/>
          </a:xfrm>
          <a:prstGeom prst="roundRect">
            <a:avLst>
              <a:gd name="adj" fmla="val 16667"/>
            </a:avLst>
          </a:prstGeom>
          <a:solidFill>
            <a:srgbClr val="5B5BA5">
              <a:alpha val="2235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0BDC-FE14-CE47-24C5-0CB7097AE1E6}"/>
              </a:ext>
            </a:extLst>
          </p:cNvPr>
          <p:cNvSpPr>
            <a:spLocks noGrp="1"/>
          </p:cNvSpPr>
          <p:nvPr>
            <p:ph type="ctrTitle"/>
          </p:nvPr>
        </p:nvSpPr>
        <p:spPr/>
        <p:txBody>
          <a:bodyPr/>
          <a:lstStyle/>
          <a:p>
            <a:r>
              <a:rPr lang="en-US" dirty="0"/>
              <a:t>Describe the SDLC – its purpose and structure</a:t>
            </a:r>
          </a:p>
        </p:txBody>
      </p:sp>
    </p:spTree>
    <p:extLst>
      <p:ext uri="{BB962C8B-B14F-4D97-AF65-F5344CB8AC3E}">
        <p14:creationId xmlns:p14="http://schemas.microsoft.com/office/powerpoint/2010/main" val="968149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4"/>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a:t>Once a variable has been </a:t>
            </a:r>
            <a:r>
              <a:rPr lang="en-GB" b="1"/>
              <a:t>initialised </a:t>
            </a:r>
            <a:r>
              <a:rPr lang="en-GB"/>
              <a:t>with its first value, it can then be </a:t>
            </a:r>
            <a:r>
              <a:rPr lang="en-GB" b="1"/>
              <a:t>reassigned </a:t>
            </a:r>
            <a:r>
              <a:rPr lang="en-GB"/>
              <a:t>a new value throughout the execution of the code. </a:t>
            </a:r>
            <a:endParaRPr/>
          </a:p>
          <a:p>
            <a:pPr marL="0" indent="0">
              <a:spcBef>
                <a:spcPts val="2133"/>
              </a:spcBef>
              <a:buNone/>
            </a:pPr>
            <a:r>
              <a:rPr lang="en-GB">
                <a:solidFill>
                  <a:srgbClr val="FFFFFF"/>
                </a:solidFill>
                <a:highlight>
                  <a:schemeClr val="dk1"/>
                </a:highlight>
              </a:rPr>
              <a:t> Question </a:t>
            </a:r>
            <a:r>
              <a:rPr lang="en-GB">
                <a:solidFill>
                  <a:schemeClr val="accent1"/>
                </a:solidFill>
              </a:rPr>
              <a:t>.</a:t>
            </a:r>
            <a:endParaRPr>
              <a:solidFill>
                <a:schemeClr val="accent1"/>
              </a:solidFill>
            </a:endParaRPr>
          </a:p>
          <a:p>
            <a:pPr>
              <a:spcBef>
                <a:spcPts val="2133"/>
              </a:spcBef>
            </a:pPr>
            <a:r>
              <a:rPr lang="en-GB"/>
              <a:t>What do you think might happen when this code is executed?</a:t>
            </a:r>
            <a:endParaRPr/>
          </a:p>
        </p:txBody>
      </p:sp>
      <p:sp>
        <p:nvSpPr>
          <p:cNvPr id="184" name="Google Shape;184;p24"/>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Creating and using our first variable</a:t>
            </a:r>
            <a:endParaRPr/>
          </a:p>
        </p:txBody>
      </p:sp>
      <p:sp>
        <p:nvSpPr>
          <p:cNvPr id="185" name="Google Shape;185;p24"/>
          <p:cNvSpPr txBox="1">
            <a:spLocks noGrp="1"/>
          </p:cNvSpPr>
          <p:nvPr>
            <p:ph type="body" idx="2"/>
          </p:nvPr>
        </p:nvSpPr>
        <p:spPr>
          <a:xfrm>
            <a:off x="6315467" y="1560133"/>
            <a:ext cx="5462000" cy="4878800"/>
          </a:xfrm>
          <a:prstGeom prst="rect">
            <a:avLst/>
          </a:prstGeom>
        </p:spPr>
        <p:txBody>
          <a:bodyPr spcFirstLastPara="1" vert="horz" wrap="square" lIns="121900" tIns="121900" rIns="121900" bIns="121900" rtlCol="0" anchor="t" anchorCtr="0">
            <a:noAutofit/>
          </a:bodyPr>
          <a:lstStyle/>
          <a:p>
            <a:pPr marL="0" indent="0">
              <a:spcAft>
                <a:spcPts val="2133"/>
              </a:spcAft>
              <a:buNone/>
            </a:pPr>
            <a:endParaRPr>
              <a:solidFill>
                <a:srgbClr val="000000"/>
              </a:solidFill>
              <a:highlight>
                <a:srgbClr val="D9D9D9"/>
              </a:highlight>
              <a:latin typeface="Roboto Mono"/>
              <a:ea typeface="Roboto Mono"/>
              <a:cs typeface="Roboto Mono"/>
              <a:sym typeface="Roboto Mono"/>
            </a:endParaRPr>
          </a:p>
        </p:txBody>
      </p:sp>
      <p:sp>
        <p:nvSpPr>
          <p:cNvPr id="187" name="Google Shape;187;p24"/>
          <p:cNvSpPr txBox="1"/>
          <p:nvPr/>
        </p:nvSpPr>
        <p:spPr>
          <a:xfrm>
            <a:off x="6872033" y="1560167"/>
            <a:ext cx="4914800" cy="1317200"/>
          </a:xfrm>
          <a:prstGeom prst="rect">
            <a:avLst/>
          </a:prstGeom>
          <a:solidFill>
            <a:srgbClr val="EFEFEF"/>
          </a:solidFill>
          <a:ln>
            <a:noFill/>
          </a:ln>
        </p:spPr>
        <p:txBody>
          <a:bodyPr spcFirstLastPara="1" wrap="square" lIns="121900" tIns="121900" rIns="121900" bIns="121900" anchor="t" anchorCtr="0">
            <a:noAutofit/>
          </a:bodyPr>
          <a:lstStyle/>
          <a:p>
            <a:r>
              <a:rPr lang="en-GB" sz="2400">
                <a:latin typeface="Roboto Mono"/>
                <a:ea typeface="Roboto Mono"/>
                <a:cs typeface="Roboto Mono"/>
                <a:sym typeface="Roboto Mono"/>
              </a:rPr>
              <a:t>name="Gerry"</a:t>
            </a:r>
            <a:endParaRPr sz="2400">
              <a:latin typeface="Roboto Mono"/>
              <a:ea typeface="Roboto Mono"/>
              <a:cs typeface="Roboto Mono"/>
              <a:sym typeface="Roboto Mono"/>
            </a:endParaRPr>
          </a:p>
          <a:p>
            <a:r>
              <a:rPr lang="en-GB" sz="2400">
                <a:latin typeface="Roboto Mono"/>
                <a:ea typeface="Roboto Mono"/>
                <a:cs typeface="Roboto Mono"/>
                <a:sym typeface="Roboto Mono"/>
              </a:rPr>
              <a:t>name="Sam"</a:t>
            </a:r>
            <a:endParaRPr sz="2400">
              <a:latin typeface="Roboto Mono"/>
              <a:ea typeface="Roboto Mono"/>
              <a:cs typeface="Roboto Mono"/>
              <a:sym typeface="Roboto Mono"/>
            </a:endParaRPr>
          </a:p>
          <a:p>
            <a:r>
              <a:rPr lang="en-GB" sz="2400">
                <a:latin typeface="Roboto Mono"/>
                <a:ea typeface="Roboto Mono"/>
                <a:cs typeface="Roboto Mono"/>
                <a:sym typeface="Roboto Mono"/>
              </a:rPr>
              <a:t>print(name)</a:t>
            </a:r>
            <a:endParaRPr sz="2400">
              <a:latin typeface="Roboto Mono"/>
              <a:ea typeface="Roboto Mono"/>
              <a:cs typeface="Roboto Mono"/>
              <a:sym typeface="Roboto Mono"/>
            </a:endParaRPr>
          </a:p>
          <a:p>
            <a:endParaRPr sz="2400">
              <a:latin typeface="Roboto Mono"/>
              <a:ea typeface="Roboto Mono"/>
              <a:cs typeface="Roboto Mono"/>
              <a:sym typeface="Roboto Mono"/>
            </a:endParaRPr>
          </a:p>
          <a:p>
            <a:endParaRPr sz="2400">
              <a:latin typeface="Roboto Mono"/>
              <a:ea typeface="Roboto Mono"/>
              <a:cs typeface="Roboto Mono"/>
              <a:sym typeface="Roboto Mono"/>
            </a:endParaRPr>
          </a:p>
          <a:p>
            <a:pPr>
              <a:lnSpc>
                <a:spcPct val="115000"/>
              </a:lnSpc>
              <a:spcAft>
                <a:spcPts val="2133"/>
              </a:spcAft>
            </a:pPr>
            <a:endParaRPr sz="2400">
              <a:solidFill>
                <a:srgbClr val="5B5BA5"/>
              </a:solidFill>
              <a:latin typeface="Quicksand"/>
              <a:ea typeface="Quicksand"/>
              <a:cs typeface="Quicksand"/>
              <a:sym typeface="Quicksand"/>
            </a:endParaRPr>
          </a:p>
        </p:txBody>
      </p:sp>
      <p:sp>
        <p:nvSpPr>
          <p:cNvPr id="188" name="Google Shape;188;p24"/>
          <p:cNvSpPr txBox="1"/>
          <p:nvPr/>
        </p:nvSpPr>
        <p:spPr>
          <a:xfrm>
            <a:off x="6306033" y="1560129"/>
            <a:ext cx="566000" cy="1317200"/>
          </a:xfrm>
          <a:prstGeom prst="rect">
            <a:avLst/>
          </a:prstGeom>
          <a:solidFill>
            <a:srgbClr val="D9D9D9"/>
          </a:solidFill>
          <a:ln>
            <a:noFill/>
          </a:ln>
        </p:spPr>
        <p:txBody>
          <a:bodyPr spcFirstLastPara="1" wrap="square" lIns="121900" tIns="121900" rIns="121900" bIns="121900" anchor="t" anchorCtr="0">
            <a:noAutofit/>
          </a:bodyPr>
          <a:lstStyle/>
          <a:p>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p:txBody>
      </p:sp>
      <p:sp>
        <p:nvSpPr>
          <p:cNvPr id="189" name="Google Shape;189;p24"/>
          <p:cNvSpPr/>
          <p:nvPr/>
        </p:nvSpPr>
        <p:spPr>
          <a:xfrm>
            <a:off x="6933467" y="2047100"/>
            <a:ext cx="2009200" cy="358400"/>
          </a:xfrm>
          <a:prstGeom prst="roundRect">
            <a:avLst>
              <a:gd name="adj" fmla="val 16667"/>
            </a:avLst>
          </a:prstGeom>
          <a:solidFill>
            <a:srgbClr val="5B5BA5">
              <a:alpha val="2235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5"/>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GB"/>
              <a:t>The program will display </a:t>
            </a:r>
            <a:r>
              <a:rPr lang="en-GB" b="1"/>
              <a:t>Sam</a:t>
            </a:r>
            <a:r>
              <a:rPr lang="en-GB"/>
              <a:t> on the screen. This is because it was the last value that was assigned to </a:t>
            </a:r>
            <a:r>
              <a:rPr lang="en-GB" b="1"/>
              <a:t>name</a:t>
            </a:r>
            <a:r>
              <a:rPr lang="en-GB"/>
              <a:t>. </a:t>
            </a:r>
            <a:endParaRPr/>
          </a:p>
        </p:txBody>
      </p:sp>
      <p:sp>
        <p:nvSpPr>
          <p:cNvPr id="195" name="Google Shape;195;p25"/>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dirty="0"/>
              <a:t>Creating and using our first variable</a:t>
            </a:r>
            <a:endParaRPr dirty="0"/>
          </a:p>
        </p:txBody>
      </p:sp>
      <p:sp>
        <p:nvSpPr>
          <p:cNvPr id="196" name="Google Shape;196;p25"/>
          <p:cNvSpPr txBox="1">
            <a:spLocks noGrp="1"/>
          </p:cNvSpPr>
          <p:nvPr>
            <p:ph type="body" idx="2"/>
          </p:nvPr>
        </p:nvSpPr>
        <p:spPr>
          <a:xfrm>
            <a:off x="6315467" y="1560133"/>
            <a:ext cx="5462000" cy="4878800"/>
          </a:xfrm>
          <a:prstGeom prst="rect">
            <a:avLst/>
          </a:prstGeom>
        </p:spPr>
        <p:txBody>
          <a:bodyPr spcFirstLastPara="1" vert="horz" wrap="square" lIns="121900" tIns="121900" rIns="121900" bIns="121900" rtlCol="0" anchor="t" anchorCtr="0">
            <a:noAutofit/>
          </a:bodyPr>
          <a:lstStyle/>
          <a:p>
            <a:pPr marL="0" indent="0">
              <a:spcAft>
                <a:spcPts val="2133"/>
              </a:spcAft>
              <a:buNone/>
            </a:pPr>
            <a:endParaRPr>
              <a:solidFill>
                <a:srgbClr val="000000"/>
              </a:solidFill>
              <a:highlight>
                <a:srgbClr val="D9D9D9"/>
              </a:highlight>
              <a:latin typeface="Roboto Mono"/>
              <a:ea typeface="Roboto Mono"/>
              <a:cs typeface="Roboto Mono"/>
              <a:sym typeface="Roboto Mono"/>
            </a:endParaRPr>
          </a:p>
        </p:txBody>
      </p:sp>
      <p:sp>
        <p:nvSpPr>
          <p:cNvPr id="198" name="Google Shape;198;p25"/>
          <p:cNvSpPr txBox="1"/>
          <p:nvPr/>
        </p:nvSpPr>
        <p:spPr>
          <a:xfrm>
            <a:off x="6872033" y="1560167"/>
            <a:ext cx="4914800" cy="1317200"/>
          </a:xfrm>
          <a:prstGeom prst="rect">
            <a:avLst/>
          </a:prstGeom>
          <a:solidFill>
            <a:srgbClr val="EFEFEF"/>
          </a:solidFill>
          <a:ln>
            <a:noFill/>
          </a:ln>
        </p:spPr>
        <p:txBody>
          <a:bodyPr spcFirstLastPara="1" wrap="square" lIns="121900" tIns="121900" rIns="121900" bIns="121900" anchor="t" anchorCtr="0">
            <a:noAutofit/>
          </a:bodyPr>
          <a:lstStyle/>
          <a:p>
            <a:r>
              <a:rPr lang="en-GB" sz="2400">
                <a:latin typeface="Roboto Mono"/>
                <a:ea typeface="Roboto Mono"/>
                <a:cs typeface="Roboto Mono"/>
                <a:sym typeface="Roboto Mono"/>
              </a:rPr>
              <a:t>name="Gerry"</a:t>
            </a:r>
            <a:endParaRPr sz="2400">
              <a:latin typeface="Roboto Mono"/>
              <a:ea typeface="Roboto Mono"/>
              <a:cs typeface="Roboto Mono"/>
              <a:sym typeface="Roboto Mono"/>
            </a:endParaRPr>
          </a:p>
          <a:p>
            <a:r>
              <a:rPr lang="en-GB" sz="2400">
                <a:latin typeface="Roboto Mono"/>
                <a:ea typeface="Roboto Mono"/>
                <a:cs typeface="Roboto Mono"/>
                <a:sym typeface="Roboto Mono"/>
              </a:rPr>
              <a:t>name="Sam"</a:t>
            </a:r>
            <a:endParaRPr sz="2400">
              <a:latin typeface="Roboto Mono"/>
              <a:ea typeface="Roboto Mono"/>
              <a:cs typeface="Roboto Mono"/>
              <a:sym typeface="Roboto Mono"/>
            </a:endParaRPr>
          </a:p>
          <a:p>
            <a:r>
              <a:rPr lang="en-GB" sz="2400">
                <a:latin typeface="Roboto Mono"/>
                <a:ea typeface="Roboto Mono"/>
                <a:cs typeface="Roboto Mono"/>
                <a:sym typeface="Roboto Mono"/>
              </a:rPr>
              <a:t>print(name)</a:t>
            </a:r>
            <a:endParaRPr sz="2400">
              <a:latin typeface="Roboto Mono"/>
              <a:ea typeface="Roboto Mono"/>
              <a:cs typeface="Roboto Mono"/>
              <a:sym typeface="Roboto Mono"/>
            </a:endParaRPr>
          </a:p>
          <a:p>
            <a:endParaRPr sz="2400">
              <a:latin typeface="Roboto Mono"/>
              <a:ea typeface="Roboto Mono"/>
              <a:cs typeface="Roboto Mono"/>
              <a:sym typeface="Roboto Mono"/>
            </a:endParaRPr>
          </a:p>
          <a:p>
            <a:endParaRPr sz="2400">
              <a:latin typeface="Roboto Mono"/>
              <a:ea typeface="Roboto Mono"/>
              <a:cs typeface="Roboto Mono"/>
              <a:sym typeface="Roboto Mono"/>
            </a:endParaRPr>
          </a:p>
          <a:p>
            <a:pPr>
              <a:lnSpc>
                <a:spcPct val="115000"/>
              </a:lnSpc>
              <a:spcAft>
                <a:spcPts val="2133"/>
              </a:spcAft>
            </a:pPr>
            <a:endParaRPr sz="2400">
              <a:solidFill>
                <a:srgbClr val="5B5BA5"/>
              </a:solidFill>
              <a:latin typeface="Quicksand"/>
              <a:ea typeface="Quicksand"/>
              <a:cs typeface="Quicksand"/>
              <a:sym typeface="Quicksand"/>
            </a:endParaRPr>
          </a:p>
        </p:txBody>
      </p:sp>
      <p:sp>
        <p:nvSpPr>
          <p:cNvPr id="199" name="Google Shape;199;p25"/>
          <p:cNvSpPr txBox="1"/>
          <p:nvPr/>
        </p:nvSpPr>
        <p:spPr>
          <a:xfrm>
            <a:off x="6306033" y="1560129"/>
            <a:ext cx="566000" cy="1317200"/>
          </a:xfrm>
          <a:prstGeom prst="rect">
            <a:avLst/>
          </a:prstGeom>
          <a:solidFill>
            <a:srgbClr val="D9D9D9"/>
          </a:solidFill>
          <a:ln>
            <a:noFill/>
          </a:ln>
        </p:spPr>
        <p:txBody>
          <a:bodyPr spcFirstLastPara="1" wrap="square" lIns="121900" tIns="121900" rIns="121900" bIns="121900" anchor="t" anchorCtr="0">
            <a:noAutofit/>
          </a:bodyPr>
          <a:lstStyle/>
          <a:p>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p:txBody>
      </p:sp>
      <p:sp>
        <p:nvSpPr>
          <p:cNvPr id="200" name="Google Shape;200;p25"/>
          <p:cNvSpPr txBox="1"/>
          <p:nvPr/>
        </p:nvSpPr>
        <p:spPr>
          <a:xfrm>
            <a:off x="6306033" y="3716033"/>
            <a:ext cx="5462000" cy="1317200"/>
          </a:xfrm>
          <a:prstGeom prst="rect">
            <a:avLst/>
          </a:prstGeom>
          <a:solidFill>
            <a:srgbClr val="EFEFEF"/>
          </a:solidFill>
          <a:ln>
            <a:noFill/>
          </a:ln>
        </p:spPr>
        <p:txBody>
          <a:bodyPr spcFirstLastPara="1" wrap="square" lIns="121900" tIns="121900" rIns="121900" bIns="121900" anchor="t" anchorCtr="0">
            <a:noAutofit/>
          </a:bodyPr>
          <a:lstStyle/>
          <a:p>
            <a:r>
              <a:rPr lang="en-GB" sz="2400">
                <a:latin typeface="Roboto Mono"/>
                <a:ea typeface="Roboto Mono"/>
                <a:cs typeface="Roboto Mono"/>
                <a:sym typeface="Roboto Mono"/>
              </a:rPr>
              <a:t>Sam</a:t>
            </a:r>
            <a:endParaRPr sz="2400">
              <a:latin typeface="Roboto Mono"/>
              <a:ea typeface="Roboto Mono"/>
              <a:cs typeface="Roboto Mono"/>
              <a:sym typeface="Roboto Mono"/>
            </a:endParaRPr>
          </a:p>
          <a:p>
            <a:r>
              <a:rPr lang="en-GB" sz="2400">
                <a:latin typeface="Roboto Mono"/>
                <a:ea typeface="Roboto Mono"/>
                <a:cs typeface="Roboto Mono"/>
                <a:sym typeface="Roboto Mono"/>
              </a:rPr>
              <a:t>&gt;&gt;&gt;</a:t>
            </a:r>
            <a:endParaRPr sz="2400">
              <a:latin typeface="Roboto Mono"/>
              <a:ea typeface="Roboto Mono"/>
              <a:cs typeface="Roboto Mono"/>
              <a:sym typeface="Roboto Mono"/>
            </a:endParaRPr>
          </a:p>
          <a:p>
            <a:endParaRPr sz="2400">
              <a:latin typeface="Roboto Mono"/>
              <a:ea typeface="Roboto Mono"/>
              <a:cs typeface="Roboto Mono"/>
              <a:sym typeface="Roboto Mono"/>
            </a:endParaRPr>
          </a:p>
          <a:p>
            <a:pPr>
              <a:lnSpc>
                <a:spcPct val="115000"/>
              </a:lnSpc>
              <a:spcAft>
                <a:spcPts val="2133"/>
              </a:spcAft>
            </a:pPr>
            <a:endParaRPr sz="2400">
              <a:solidFill>
                <a:srgbClr val="5B5BA5"/>
              </a:solidFill>
              <a:latin typeface="Quicksand"/>
              <a:ea typeface="Quicksand"/>
              <a:cs typeface="Quicksand"/>
              <a:sym typeface="Quicksan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6"/>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a:t>Variables should always be identified in a </a:t>
            </a:r>
            <a:r>
              <a:rPr lang="en-GB" b="1"/>
              <a:t>meaningful way</a:t>
            </a:r>
            <a:r>
              <a:rPr lang="en-GB"/>
              <a:t>, like the files from the starter activity. </a:t>
            </a:r>
            <a:endParaRPr/>
          </a:p>
          <a:p>
            <a:pPr marL="0" indent="0">
              <a:spcBef>
                <a:spcPts val="2133"/>
              </a:spcBef>
              <a:buNone/>
            </a:pPr>
            <a:r>
              <a:rPr lang="en-GB" b="1"/>
              <a:t>a, b, c, x, y</a:t>
            </a:r>
            <a:r>
              <a:rPr lang="en-GB"/>
              <a:t> are not helpful names for a variable. </a:t>
            </a:r>
            <a:endParaRPr/>
          </a:p>
          <a:p>
            <a:pPr marL="0" indent="0">
              <a:spcBef>
                <a:spcPts val="2133"/>
              </a:spcBef>
              <a:spcAft>
                <a:spcPts val="2133"/>
              </a:spcAft>
              <a:buNone/>
            </a:pPr>
            <a:r>
              <a:rPr lang="en-GB"/>
              <a:t>If a variable is going to hold a name, then call that variable </a:t>
            </a:r>
            <a:r>
              <a:rPr lang="en-GB" b="1">
                <a:latin typeface="Roboto Mono"/>
                <a:ea typeface="Roboto Mono"/>
                <a:cs typeface="Roboto Mono"/>
                <a:sym typeface="Roboto Mono"/>
              </a:rPr>
              <a:t>name</a:t>
            </a:r>
            <a:r>
              <a:rPr lang="en-GB"/>
              <a:t>. </a:t>
            </a:r>
            <a:endParaRPr/>
          </a:p>
        </p:txBody>
      </p:sp>
      <p:sp>
        <p:nvSpPr>
          <p:cNvPr id="206" name="Google Shape;206;p26"/>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dirty="0"/>
              <a:t>Meaningful identifiers and naming conventions</a:t>
            </a:r>
            <a:endParaRPr dirty="0"/>
          </a:p>
        </p:txBody>
      </p:sp>
      <p:sp>
        <p:nvSpPr>
          <p:cNvPr id="207" name="Google Shape;207;p26"/>
          <p:cNvSpPr txBox="1">
            <a:spLocks noGrp="1"/>
          </p:cNvSpPr>
          <p:nvPr>
            <p:ph type="body" idx="2"/>
          </p:nvPr>
        </p:nvSpPr>
        <p:spPr>
          <a:xfrm>
            <a:off x="6315467" y="1560133"/>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a:solidFill>
                  <a:srgbClr val="000000"/>
                </a:solidFill>
                <a:latin typeface="Roboto Mono"/>
                <a:ea typeface="Roboto Mono"/>
                <a:cs typeface="Roboto Mono"/>
                <a:sym typeface="Roboto Mono"/>
              </a:rPr>
              <a:t>x = "Gerry"</a:t>
            </a:r>
            <a:endParaRPr>
              <a:solidFill>
                <a:srgbClr val="000000"/>
              </a:solidFill>
              <a:latin typeface="Roboto Mono"/>
              <a:ea typeface="Roboto Mono"/>
              <a:cs typeface="Roboto Mono"/>
              <a:sym typeface="Roboto Mono"/>
            </a:endParaRPr>
          </a:p>
          <a:p>
            <a:pPr marL="0" indent="0">
              <a:spcBef>
                <a:spcPts val="2133"/>
              </a:spcBef>
              <a:spcAft>
                <a:spcPts val="2133"/>
              </a:spcAft>
              <a:buNone/>
            </a:pPr>
            <a:r>
              <a:rPr lang="en-GB">
                <a:solidFill>
                  <a:srgbClr val="000000"/>
                </a:solidFill>
                <a:latin typeface="Roboto Mono"/>
                <a:ea typeface="Roboto Mono"/>
                <a:cs typeface="Roboto Mono"/>
                <a:sym typeface="Roboto Mono"/>
              </a:rPr>
              <a:t>name = "Gerry"</a:t>
            </a:r>
            <a:endParaRPr>
              <a:solidFill>
                <a:srgbClr val="000000"/>
              </a:solidFill>
              <a:latin typeface="Roboto Mono"/>
              <a:ea typeface="Roboto Mono"/>
              <a:cs typeface="Roboto Mono"/>
              <a:sym typeface="Roboto Mono"/>
            </a:endParaRPr>
          </a:p>
        </p:txBody>
      </p:sp>
      <p:pic>
        <p:nvPicPr>
          <p:cNvPr id="209" name="Google Shape;209;p26"/>
          <p:cNvPicPr preferRelativeResize="0"/>
          <p:nvPr/>
        </p:nvPicPr>
        <p:blipFill rotWithShape="1">
          <a:blip r:embed="rId3">
            <a:alphaModFix/>
          </a:blip>
          <a:srcRect r="50000"/>
          <a:stretch/>
        </p:blipFill>
        <p:spPr>
          <a:xfrm>
            <a:off x="8701634" y="2380867"/>
            <a:ext cx="1048135" cy="1048133"/>
          </a:xfrm>
          <a:prstGeom prst="rect">
            <a:avLst/>
          </a:prstGeom>
          <a:noFill/>
          <a:ln>
            <a:noFill/>
          </a:ln>
        </p:spPr>
      </p:pic>
      <p:pic>
        <p:nvPicPr>
          <p:cNvPr id="210" name="Google Shape;210;p26"/>
          <p:cNvPicPr preferRelativeResize="0"/>
          <p:nvPr/>
        </p:nvPicPr>
        <p:blipFill rotWithShape="1">
          <a:blip r:embed="rId3">
            <a:alphaModFix/>
          </a:blip>
          <a:srcRect l="55199"/>
          <a:stretch/>
        </p:blipFill>
        <p:spPr>
          <a:xfrm>
            <a:off x="8470833" y="1546367"/>
            <a:ext cx="577968" cy="645067"/>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7"/>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a:t>All programming languages have their own </a:t>
            </a:r>
            <a:r>
              <a:rPr lang="en-GB" b="1"/>
              <a:t>naming conventions</a:t>
            </a:r>
            <a:r>
              <a:rPr lang="en-GB"/>
              <a:t>. </a:t>
            </a:r>
            <a:endParaRPr/>
          </a:p>
          <a:p>
            <a:pPr marL="0" indent="0">
              <a:spcBef>
                <a:spcPts val="2133"/>
              </a:spcBef>
              <a:buNone/>
            </a:pPr>
            <a:r>
              <a:rPr lang="en-GB"/>
              <a:t>A considerate programmer will read the documentation for the programming language to find out what the conventions are. </a:t>
            </a:r>
            <a:endParaRPr/>
          </a:p>
          <a:p>
            <a:pPr marL="0" indent="0">
              <a:spcBef>
                <a:spcPts val="2133"/>
              </a:spcBef>
              <a:spcAft>
                <a:spcPts val="2133"/>
              </a:spcAft>
              <a:buNone/>
            </a:pPr>
            <a:r>
              <a:rPr lang="en-GB"/>
              <a:t>In Python, variable names should be written in </a:t>
            </a:r>
            <a:r>
              <a:rPr lang="en-GB" b="1"/>
              <a:t>lower case, </a:t>
            </a:r>
            <a:r>
              <a:rPr lang="en-GB"/>
              <a:t>with an </a:t>
            </a:r>
            <a:r>
              <a:rPr lang="en-GB" b="1"/>
              <a:t>underscore </a:t>
            </a:r>
            <a:r>
              <a:rPr lang="en-GB"/>
              <a:t>separating words if required. </a:t>
            </a:r>
            <a:endParaRPr/>
          </a:p>
        </p:txBody>
      </p:sp>
      <p:sp>
        <p:nvSpPr>
          <p:cNvPr id="216" name="Google Shape;216;p27"/>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Meaningful identifiers and naming conventions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8"/>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b="1"/>
              <a:t>Declaration </a:t>
            </a:r>
            <a:r>
              <a:rPr lang="en-GB"/>
              <a:t>means to declare a variable as a certain </a:t>
            </a:r>
            <a:r>
              <a:rPr lang="en-GB" b="1"/>
              <a:t>data type</a:t>
            </a:r>
            <a:r>
              <a:rPr lang="en-GB"/>
              <a:t>. </a:t>
            </a:r>
            <a:endParaRPr/>
          </a:p>
          <a:p>
            <a:pPr marL="0" indent="0">
              <a:spcBef>
                <a:spcPts val="2133"/>
              </a:spcBef>
              <a:buNone/>
            </a:pPr>
            <a:r>
              <a:rPr lang="en-GB" b="1"/>
              <a:t>Initialisation </a:t>
            </a:r>
            <a:r>
              <a:rPr lang="en-GB"/>
              <a:t>means to set an </a:t>
            </a:r>
            <a:r>
              <a:rPr lang="en-GB" b="1"/>
              <a:t>initial </a:t>
            </a:r>
            <a:r>
              <a:rPr lang="en-GB"/>
              <a:t>value for a variable. </a:t>
            </a:r>
            <a:endParaRPr/>
          </a:p>
          <a:p>
            <a:pPr marL="0" indent="0">
              <a:spcBef>
                <a:spcPts val="2133"/>
              </a:spcBef>
              <a:buNone/>
            </a:pPr>
            <a:r>
              <a:rPr lang="en-GB" b="1"/>
              <a:t>Assignment </a:t>
            </a:r>
            <a:r>
              <a:rPr lang="en-GB"/>
              <a:t>means to </a:t>
            </a:r>
            <a:r>
              <a:rPr lang="en-GB" b="1"/>
              <a:t>change </a:t>
            </a:r>
            <a:r>
              <a:rPr lang="en-GB"/>
              <a:t>the value held at the variable location. </a:t>
            </a:r>
            <a:endParaRPr/>
          </a:p>
          <a:p>
            <a:pPr marL="0" indent="0">
              <a:spcBef>
                <a:spcPts val="2133"/>
              </a:spcBef>
              <a:buNone/>
            </a:pPr>
            <a:r>
              <a:rPr lang="en-GB"/>
              <a:t>A </a:t>
            </a:r>
            <a:r>
              <a:rPr lang="en-GB" b="1"/>
              <a:t>variable </a:t>
            </a:r>
            <a:r>
              <a:rPr lang="en-GB"/>
              <a:t>must be </a:t>
            </a:r>
            <a:r>
              <a:rPr lang="en-GB" b="1"/>
              <a:t>initialised </a:t>
            </a:r>
            <a:r>
              <a:rPr lang="en-GB"/>
              <a:t>before it can be used. </a:t>
            </a:r>
            <a:endParaRPr/>
          </a:p>
          <a:p>
            <a:pPr marL="0" indent="0">
              <a:spcBef>
                <a:spcPts val="2133"/>
              </a:spcBef>
              <a:spcAft>
                <a:spcPts val="2133"/>
              </a:spcAft>
              <a:buNone/>
            </a:pPr>
            <a:r>
              <a:rPr lang="en-GB" b="1"/>
              <a:t>Meaningful identifiers</a:t>
            </a:r>
            <a:r>
              <a:rPr lang="en-GB"/>
              <a:t> are essential.</a:t>
            </a:r>
            <a:endParaRPr/>
          </a:p>
        </p:txBody>
      </p:sp>
      <p:sp>
        <p:nvSpPr>
          <p:cNvPr id="224" name="Google Shape;224;p28"/>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Recap</a:t>
            </a:r>
            <a:endParaRPr/>
          </a:p>
        </p:txBody>
      </p:sp>
      <p:pic>
        <p:nvPicPr>
          <p:cNvPr id="226" name="Google Shape;226;p28"/>
          <p:cNvPicPr preferRelativeResize="0"/>
          <p:nvPr/>
        </p:nvPicPr>
        <p:blipFill>
          <a:blip r:embed="rId3">
            <a:alphaModFix/>
          </a:blip>
          <a:stretch>
            <a:fillRect/>
          </a:stretch>
        </p:blipFill>
        <p:spPr>
          <a:xfrm>
            <a:off x="8786323" y="2828301"/>
            <a:ext cx="1201333" cy="1201367"/>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9"/>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a:t>Use the </a:t>
            </a:r>
            <a:r>
              <a:rPr lang="en-GB" b="1"/>
              <a:t>Activity 2 worksheet</a:t>
            </a:r>
            <a:r>
              <a:rPr lang="en-GB"/>
              <a:t> to predict, run, investigate, and modify a silly sentences program. </a:t>
            </a:r>
            <a:endParaRPr/>
          </a:p>
          <a:p>
            <a:pPr marL="0" indent="0">
              <a:spcBef>
                <a:spcPts val="2133"/>
              </a:spcBef>
              <a:spcAft>
                <a:spcPts val="2133"/>
              </a:spcAft>
              <a:buNone/>
            </a:pPr>
            <a:r>
              <a:rPr lang="en-GB"/>
              <a:t>The final task is to create your own silly story. </a:t>
            </a:r>
            <a:endParaRPr/>
          </a:p>
        </p:txBody>
      </p:sp>
      <p:sp>
        <p:nvSpPr>
          <p:cNvPr id="232" name="Google Shape;232;p29"/>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Silly sentences</a:t>
            </a:r>
            <a:endParaRPr/>
          </a:p>
        </p:txBody>
      </p:sp>
      <p:sp>
        <p:nvSpPr>
          <p:cNvPr id="233" name="Google Shape;233;p29"/>
          <p:cNvSpPr txBox="1">
            <a:spLocks noGrp="1"/>
          </p:cNvSpPr>
          <p:nvPr>
            <p:ph type="body" idx="2"/>
          </p:nvPr>
        </p:nvSpPr>
        <p:spPr>
          <a:xfrm>
            <a:off x="6315467" y="1560133"/>
            <a:ext cx="5462000" cy="4878800"/>
          </a:xfrm>
          <a:prstGeom prst="rect">
            <a:avLst/>
          </a:prstGeom>
        </p:spPr>
        <p:txBody>
          <a:bodyPr spcFirstLastPara="1" vert="horz" wrap="square" lIns="121900" tIns="121900" rIns="121900" bIns="121900" rtlCol="0" anchor="t" anchorCtr="0">
            <a:noAutofit/>
          </a:bodyPr>
          <a:lstStyle/>
          <a:p>
            <a:pPr marL="0" indent="0">
              <a:spcAft>
                <a:spcPts val="2133"/>
              </a:spcAft>
              <a:buNone/>
            </a:pPr>
            <a:endParaRPr/>
          </a:p>
        </p:txBody>
      </p:sp>
      <p:pic>
        <p:nvPicPr>
          <p:cNvPr id="235" name="Google Shape;235;p29"/>
          <p:cNvPicPr preferRelativeResize="0"/>
          <p:nvPr/>
        </p:nvPicPr>
        <p:blipFill rotWithShape="1">
          <a:blip r:embed="rId3">
            <a:alphaModFix/>
          </a:blip>
          <a:srcRect l="1" t="12604" r="-2009"/>
          <a:stretch/>
        </p:blipFill>
        <p:spPr>
          <a:xfrm>
            <a:off x="6315467" y="1997475"/>
            <a:ext cx="5571733" cy="3032577"/>
          </a:xfrm>
          <a:prstGeom prst="rect">
            <a:avLst/>
          </a:prstGeom>
          <a:noFill/>
          <a:ln>
            <a:noFill/>
          </a:ln>
        </p:spPr>
      </p:pic>
      <p:sp>
        <p:nvSpPr>
          <p:cNvPr id="3" name="Subtitle 2">
            <a:extLst>
              <a:ext uri="{FF2B5EF4-FFF2-40B4-BE49-F238E27FC236}">
                <a16:creationId xmlns:a16="http://schemas.microsoft.com/office/drawing/2014/main" id="{F3700CAD-88FA-94A5-B14D-965F0360E94D}"/>
              </a:ext>
            </a:extLst>
          </p:cNvPr>
          <p:cNvSpPr>
            <a:spLocks noGrp="1"/>
          </p:cNvSpPr>
          <p:nvPr>
            <p:ph type="subTitle" idx="3"/>
          </p:nvPr>
        </p:nvSpPr>
        <p:spPr/>
        <p:txBody>
          <a:bodyPr/>
          <a:lstStyle/>
          <a:p>
            <a:endParaRPr lang="en-GB"/>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a:xfrm>
            <a:off x="894496" y="0"/>
            <a:ext cx="3932237" cy="1600200"/>
          </a:xfrm>
        </p:spPr>
        <p:txBody>
          <a:bodyPr/>
          <a:lstStyle/>
          <a:p>
            <a:r>
              <a:rPr lang="en-US" dirty="0"/>
              <a:t>Learning Outcomes</a:t>
            </a:r>
          </a:p>
        </p:txBody>
      </p:sp>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a:xfrm>
            <a:off x="839788" y="2057400"/>
            <a:ext cx="9515597" cy="3811588"/>
          </a:xfrm>
        </p:spPr>
        <p:txBody>
          <a:bodyPr>
            <a:normAutofit/>
          </a:bodyPr>
          <a:lstStyle/>
          <a:p>
            <a:pPr marL="0" lvl="0" indent="0" rtl="0">
              <a:lnSpc>
                <a:spcPct val="107000"/>
              </a:lnSpc>
              <a:spcAft>
                <a:spcPts val="800"/>
              </a:spcAft>
              <a:buNone/>
              <a:tabLst>
                <a:tab pos="457200" algn="l"/>
              </a:tabLst>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By the end of this session, you will be able to:</a:t>
            </a:r>
          </a:p>
          <a:p>
            <a:pPr marL="342900" lvl="0" indent="-342900" rtl="0">
              <a:lnSpc>
                <a:spcPct val="107000"/>
              </a:lnSpc>
              <a:spcAft>
                <a:spcPts val="800"/>
              </a:spcAft>
              <a:buFont typeface="Arial" panose="020B0604020202020204" pitchFamily="34" charset="0"/>
              <a:buChar char="•"/>
              <a:tabLst>
                <a:tab pos="457200" algn="l"/>
              </a:tabLst>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Describe the SDLC – its purpose and structure.</a:t>
            </a:r>
          </a:p>
          <a:p>
            <a:pPr marL="342900" lvl="0" indent="-342900">
              <a:lnSpc>
                <a:spcPct val="107000"/>
              </a:lnSpc>
              <a:spcAft>
                <a:spcPts val="800"/>
              </a:spcAft>
              <a:buFont typeface="Arial" panose="020B0604020202020204" pitchFamily="34" charset="0"/>
              <a:buChar char="•"/>
              <a:tabLst>
                <a:tab pos="457200" algn="l"/>
              </a:tabLst>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Describe the stages of the SDLC and give a summary of what goes on at each stage.</a:t>
            </a:r>
          </a:p>
          <a:p>
            <a:pPr marL="342900" lvl="0" indent="-342900">
              <a:lnSpc>
                <a:spcPct val="107000"/>
              </a:lnSpc>
              <a:spcAft>
                <a:spcPts val="800"/>
              </a:spcAft>
              <a:buFont typeface="Arial" panose="020B0604020202020204" pitchFamily="34" charset="0"/>
              <a:buChar char="•"/>
              <a:tabLst>
                <a:tab pos="457200" algn="l"/>
              </a:tabLst>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Describe the INPUTS and OUTPUTS of the SDLC phases.</a:t>
            </a:r>
          </a:p>
          <a:p>
            <a:pPr marL="342900" lvl="0" indent="-342900">
              <a:lnSpc>
                <a:spcPct val="107000"/>
              </a:lnSpc>
              <a:spcAft>
                <a:spcPts val="800"/>
              </a:spcAft>
              <a:buFont typeface="Arial" panose="020B0604020202020204" pitchFamily="34" charset="0"/>
              <a:buChar char="•"/>
              <a:tabLst>
                <a:tab pos="457200" algn="l"/>
              </a:tabLst>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Describe the WATERFALL development model, its process, and its advantages and disadvantages.</a:t>
            </a:r>
          </a:p>
          <a:p>
            <a:pPr marL="342900" indent="-342900">
              <a:lnSpc>
                <a:spcPct val="107000"/>
              </a:lnSpc>
              <a:spcAft>
                <a:spcPts val="800"/>
              </a:spcAft>
              <a:buFont typeface="Arial" panose="020B0604020202020204" pitchFamily="34" charset="0"/>
              <a:buChar char="•"/>
              <a:tabLst>
                <a:tab pos="457200" algn="l"/>
              </a:tabLst>
            </a:pPr>
            <a:r>
              <a:rPr lang="en-GB" kern="100" dirty="0">
                <a:latin typeface="Calibri" panose="020F0502020204030204" pitchFamily="34" charset="0"/>
                <a:ea typeface="Calibri" panose="020F0502020204030204" pitchFamily="34" charset="0"/>
                <a:cs typeface="Times New Roman" panose="02020603050405020304" pitchFamily="18" charset="0"/>
              </a:rPr>
              <a:t>Understand what a variable and how to create one. </a:t>
            </a:r>
            <a:endParaRPr lang="en-GB"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endParaRPr lang="en-GB"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318617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5"/>
          <p:cNvSpPr txBox="1">
            <a:spLocks noGrp="1"/>
          </p:cNvSpPr>
          <p:nvPr>
            <p:ph type="ctrTitle"/>
          </p:nvPr>
        </p:nvSpPr>
        <p:spPr>
          <a:xfrm>
            <a:off x="3033400" y="1699022"/>
            <a:ext cx="6125100" cy="1790700"/>
          </a:xfrm>
          <a:prstGeom prst="rect">
            <a:avLst/>
          </a:prstGeom>
          <a:noFill/>
          <a:ln>
            <a:noFill/>
          </a:ln>
        </p:spPr>
        <p:txBody>
          <a:bodyPr spcFirstLastPara="1" vert="horz" wrap="square" lIns="68575" tIns="34275" rIns="68575" bIns="34275" rtlCol="0" anchor="ctr" anchorCtr="0">
            <a:normAutofit/>
          </a:bodyPr>
          <a:lstStyle/>
          <a:p>
            <a:pPr>
              <a:spcBef>
                <a:spcPts val="0"/>
              </a:spcBef>
              <a:buSzPts val="3600"/>
            </a:pPr>
            <a:r>
              <a:rPr lang="en"/>
              <a:t>Thank you.</a:t>
            </a:r>
            <a:endParaRPr/>
          </a:p>
        </p:txBody>
      </p:sp>
      <p:sp>
        <p:nvSpPr>
          <p:cNvPr id="288" name="Google Shape;288;p25"/>
          <p:cNvSpPr txBox="1">
            <a:spLocks noGrp="1"/>
          </p:cNvSpPr>
          <p:nvPr>
            <p:ph type="subTitle" idx="1"/>
          </p:nvPr>
        </p:nvSpPr>
        <p:spPr>
          <a:xfrm>
            <a:off x="4023644" y="3558779"/>
            <a:ext cx="4144800" cy="1241700"/>
          </a:xfrm>
          <a:prstGeom prst="rect">
            <a:avLst/>
          </a:prstGeom>
          <a:noFill/>
          <a:ln>
            <a:noFill/>
          </a:ln>
        </p:spPr>
        <p:txBody>
          <a:bodyPr spcFirstLastPara="1" vert="horz" wrap="square" lIns="68575" tIns="34275" rIns="68575" bIns="34275" rtlCol="0" anchor="t" anchorCtr="0">
            <a:normAutofit/>
          </a:bodyPr>
          <a:lstStyle/>
          <a:p>
            <a:pPr>
              <a:spcBef>
                <a:spcPts val="0"/>
              </a:spcBef>
              <a:buClr>
                <a:schemeClr val="dk1"/>
              </a:buClr>
              <a:buSzPts val="1100"/>
            </a:pPr>
            <a:r>
              <a:rPr lang="en" sz="3600" b="1"/>
              <a:t>Any questions?</a:t>
            </a:r>
            <a:endParaRPr sz="3600" b="1"/>
          </a:p>
          <a:p>
            <a:pPr>
              <a:spcBef>
                <a:spcPts val="800"/>
              </a:spcBef>
              <a:buSzPts val="1800"/>
            </a:pPr>
            <a:endParaRPr sz="36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What is the SDLC?</a:t>
            </a:r>
          </a:p>
        </p:txBody>
      </p:sp>
      <p:pic>
        <p:nvPicPr>
          <p:cNvPr id="5" name="Picture Placeholder 4">
            <a:extLst>
              <a:ext uri="{FF2B5EF4-FFF2-40B4-BE49-F238E27FC236}">
                <a16:creationId xmlns:a16="http://schemas.microsoft.com/office/drawing/2014/main" id="{54BC6A4C-A61A-AA94-D9B3-6A14E82BF02D}"/>
              </a:ext>
            </a:extLst>
          </p:cNvPr>
          <p:cNvPicPr>
            <a:picLocks noGrp="1" noChangeAspect="1"/>
          </p:cNvPicPr>
          <p:nvPr>
            <p:ph type="pic" idx="1"/>
          </p:nvPr>
        </p:nvPicPr>
        <p:blipFill>
          <a:blip r:embed="rId3"/>
          <a:srcRect l="7965" r="7965"/>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a:xfrm>
            <a:off x="476738" y="2057400"/>
            <a:ext cx="4295287" cy="3811588"/>
          </a:xfrm>
        </p:spPr>
        <p:txBody>
          <a:bodyPr>
            <a:normAutofit/>
          </a:bodyPr>
          <a:lstStyle/>
          <a:p>
            <a:pPr marL="285750" indent="-285750">
              <a:buFont typeface="Arial" panose="020B0604020202020204" pitchFamily="34" charset="0"/>
              <a:buChar char="•"/>
            </a:pPr>
            <a:r>
              <a:rPr lang="en-US" dirty="0"/>
              <a:t>The System Development Life Cycle (SDLC) is a process used by software engineers to plan, design, develop, test, and deploy software applications.</a:t>
            </a:r>
          </a:p>
          <a:p>
            <a:pPr marL="285750" indent="-285750">
              <a:buFont typeface="Arial" panose="020B0604020202020204" pitchFamily="34" charset="0"/>
              <a:buChar char="•"/>
            </a:pPr>
            <a:r>
              <a:rPr lang="en-US" dirty="0"/>
              <a:t>It is a structured approach to software development that helps ensure that the software meets the customer's needs and is delivered on time and within budget.</a:t>
            </a:r>
          </a:p>
          <a:p>
            <a:pPr marL="285750" indent="-285750">
              <a:buFont typeface="Arial" panose="020B0604020202020204" pitchFamily="34" charset="0"/>
              <a:buChar char="•"/>
            </a:pPr>
            <a:r>
              <a:rPr lang="en-GB" dirty="0"/>
              <a:t>The SDLC is a series of steps – </a:t>
            </a:r>
            <a:r>
              <a:rPr lang="en-GB" i="1" dirty="0"/>
              <a:t>depending upon the version of the cycle you look at, there may be between 4 and over a dozen steps! </a:t>
            </a:r>
          </a:p>
          <a:p>
            <a:pPr marL="285750" indent="-285750">
              <a:buFont typeface="Arial" panose="020B0604020202020204" pitchFamily="34" charset="0"/>
              <a:buChar char="•"/>
            </a:pPr>
            <a:r>
              <a:rPr lang="en-GB" dirty="0"/>
              <a:t>However, whichever version of the SDLC you examine, you will see a common set of activities involved.</a:t>
            </a:r>
          </a:p>
          <a:p>
            <a:pPr>
              <a:buFontTx/>
              <a:buChar char="•"/>
            </a:pPr>
            <a:endParaRPr lang="en-US" dirty="0"/>
          </a:p>
        </p:txBody>
      </p:sp>
    </p:spTree>
    <p:extLst>
      <p:ext uri="{BB962C8B-B14F-4D97-AF65-F5344CB8AC3E}">
        <p14:creationId xmlns:p14="http://schemas.microsoft.com/office/powerpoint/2010/main" val="4228658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0F593-172D-E52F-91FF-55942B4CB800}"/>
              </a:ext>
            </a:extLst>
          </p:cNvPr>
          <p:cNvSpPr>
            <a:spLocks noGrp="1"/>
          </p:cNvSpPr>
          <p:nvPr>
            <p:ph type="title"/>
          </p:nvPr>
        </p:nvSpPr>
        <p:spPr/>
        <p:txBody>
          <a:bodyPr/>
          <a:lstStyle/>
          <a:p>
            <a:r>
              <a:rPr lang="en-GB" dirty="0"/>
              <a:t>The SDLC Video</a:t>
            </a:r>
          </a:p>
        </p:txBody>
      </p:sp>
      <p:pic>
        <p:nvPicPr>
          <p:cNvPr id="7" name="Online Media 6" title="Software Development Lifecycle in 9 minutes!">
            <a:hlinkClick r:id="" action="ppaction://media"/>
            <a:extLst>
              <a:ext uri="{FF2B5EF4-FFF2-40B4-BE49-F238E27FC236}">
                <a16:creationId xmlns:a16="http://schemas.microsoft.com/office/drawing/2014/main" id="{A9DCB1F8-8E4A-5D4D-7C09-4F8979147040}"/>
              </a:ext>
            </a:extLst>
          </p:cNvPr>
          <p:cNvPicPr>
            <a:picLocks noRot="1" noChangeAspect="1"/>
          </p:cNvPicPr>
          <p:nvPr>
            <a:videoFile r:link="rId1"/>
          </p:nvPr>
        </p:nvPicPr>
        <p:blipFill>
          <a:blip r:embed="rId3"/>
          <a:stretch>
            <a:fillRect/>
          </a:stretch>
        </p:blipFill>
        <p:spPr>
          <a:xfrm>
            <a:off x="3101278" y="1797051"/>
            <a:ext cx="6240352" cy="3525799"/>
          </a:xfrm>
          <a:prstGeom prst="rect">
            <a:avLst/>
          </a:prstGeom>
        </p:spPr>
      </p:pic>
    </p:spTree>
    <p:extLst>
      <p:ext uri="{BB962C8B-B14F-4D97-AF65-F5344CB8AC3E}">
        <p14:creationId xmlns:p14="http://schemas.microsoft.com/office/powerpoint/2010/main" val="205001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Purpose of the SDLC</a:t>
            </a:r>
          </a:p>
        </p:txBody>
      </p:sp>
      <p:pic>
        <p:nvPicPr>
          <p:cNvPr id="5" name="Picture Placeholder 4">
            <a:extLst>
              <a:ext uri="{FF2B5EF4-FFF2-40B4-BE49-F238E27FC236}">
                <a16:creationId xmlns:a16="http://schemas.microsoft.com/office/drawing/2014/main" id="{7A69DB17-FFAB-6F65-6234-EE77EC37A7BF}"/>
              </a:ext>
            </a:extLst>
          </p:cNvPr>
          <p:cNvPicPr>
            <a:picLocks noGrp="1" noChangeAspect="1"/>
          </p:cNvPicPr>
          <p:nvPr>
            <p:ph type="pic" idx="1"/>
          </p:nvPr>
        </p:nvPicPr>
        <p:blipFill>
          <a:blip r:embed="rId3"/>
          <a:srcRect l="7695" r="7695"/>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The purpose of the SDLC is to provide a framework for software development that is repeatable, efficient, and cost-effective.</a:t>
            </a:r>
          </a:p>
          <a:p>
            <a:pPr>
              <a:buFontTx/>
              <a:buChar char="•"/>
            </a:pPr>
            <a:r>
              <a:rPr lang="en-US"/>
              <a:t>It helps to ensure that the software is developed in a systematic and organized manner, and that all stakeholders are involved in the process.</a:t>
            </a:r>
          </a:p>
        </p:txBody>
      </p:sp>
    </p:spTree>
    <p:extLst>
      <p:ext uri="{BB962C8B-B14F-4D97-AF65-F5344CB8AC3E}">
        <p14:creationId xmlns:p14="http://schemas.microsoft.com/office/powerpoint/2010/main" val="580011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Structure of SDLC</a:t>
            </a:r>
          </a:p>
        </p:txBody>
      </p:sp>
      <p:sp>
        <p:nvSpPr>
          <p:cNvPr id="3" name="Content Placeholder 2"/>
          <p:cNvSpPr>
            <a:spLocks noGrp="1"/>
          </p:cNvSpPr>
          <p:nvPr>
            <p:ph idx="1"/>
          </p:nvPr>
        </p:nvSpPr>
        <p:spPr/>
        <p:txBody>
          <a:bodyPr>
            <a:normAutofit/>
          </a:bodyPr>
          <a:lstStyle/>
          <a:p>
            <a:pPr marL="0" indent="0">
              <a:buNone/>
            </a:pPr>
            <a:r>
              <a:rPr lang="en-US" dirty="0"/>
              <a:t>T</a:t>
            </a:r>
            <a:r>
              <a:rPr dirty="0"/>
              <a:t>he seven main phases: </a:t>
            </a:r>
            <a:endParaRPr lang="en-US" dirty="0"/>
          </a:p>
          <a:p>
            <a:r>
              <a:rPr lang="en-GB" dirty="0"/>
              <a:t>P</a:t>
            </a:r>
            <a:r>
              <a:rPr dirty="0" err="1"/>
              <a:t>lanning</a:t>
            </a:r>
            <a:endParaRPr lang="en-GB" dirty="0"/>
          </a:p>
          <a:p>
            <a:r>
              <a:rPr lang="en-US" dirty="0"/>
              <a:t>Analysis</a:t>
            </a:r>
          </a:p>
          <a:p>
            <a:r>
              <a:rPr lang="en-GB" dirty="0"/>
              <a:t>D</a:t>
            </a:r>
            <a:r>
              <a:rPr dirty="0" err="1"/>
              <a:t>esign</a:t>
            </a:r>
            <a:endParaRPr lang="en-US" dirty="0"/>
          </a:p>
          <a:p>
            <a:r>
              <a:rPr lang="en-GB" dirty="0" err="1"/>
              <a:t>Develope</a:t>
            </a:r>
            <a:endParaRPr lang="en-US" dirty="0"/>
          </a:p>
          <a:p>
            <a:r>
              <a:rPr dirty="0"/>
              <a:t>Testing</a:t>
            </a:r>
            <a:endParaRPr lang="en-US" dirty="0"/>
          </a:p>
          <a:p>
            <a:r>
              <a:rPr dirty="0"/>
              <a:t>Deployment</a:t>
            </a:r>
            <a:endParaRPr lang="en-US" dirty="0"/>
          </a:p>
          <a:p>
            <a:r>
              <a:rPr dirty="0"/>
              <a:t>Maintenance.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D5C7-A731-928C-4E58-E00F2BDE0C58}"/>
              </a:ext>
            </a:extLst>
          </p:cNvPr>
          <p:cNvSpPr>
            <a:spLocks noGrp="1"/>
          </p:cNvSpPr>
          <p:nvPr>
            <p:ph type="title"/>
          </p:nvPr>
        </p:nvSpPr>
        <p:spPr/>
        <p:txBody>
          <a:bodyPr/>
          <a:lstStyle/>
          <a:p>
            <a:r>
              <a:rPr lang="en-GB" dirty="0"/>
              <a:t>Diagram of SDLC</a:t>
            </a:r>
          </a:p>
        </p:txBody>
      </p:sp>
      <p:sp>
        <p:nvSpPr>
          <p:cNvPr id="4" name="Rectangle: Rounded Corners 3">
            <a:extLst>
              <a:ext uri="{FF2B5EF4-FFF2-40B4-BE49-F238E27FC236}">
                <a16:creationId xmlns:a16="http://schemas.microsoft.com/office/drawing/2014/main" id="{9103CEC6-B4AB-B02E-214B-90D04037C71A}"/>
              </a:ext>
            </a:extLst>
          </p:cNvPr>
          <p:cNvSpPr/>
          <p:nvPr/>
        </p:nvSpPr>
        <p:spPr>
          <a:xfrm>
            <a:off x="5032754" y="1628180"/>
            <a:ext cx="1225446" cy="6095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PLANNING</a:t>
            </a:r>
          </a:p>
        </p:txBody>
      </p:sp>
      <p:sp>
        <p:nvSpPr>
          <p:cNvPr id="5" name="Rectangle: Rounded Corners 4">
            <a:extLst>
              <a:ext uri="{FF2B5EF4-FFF2-40B4-BE49-F238E27FC236}">
                <a16:creationId xmlns:a16="http://schemas.microsoft.com/office/drawing/2014/main" id="{D23B7698-E311-D4B8-E0AB-FE9A0718045D}"/>
              </a:ext>
            </a:extLst>
          </p:cNvPr>
          <p:cNvSpPr/>
          <p:nvPr/>
        </p:nvSpPr>
        <p:spPr>
          <a:xfrm>
            <a:off x="6450142" y="2486042"/>
            <a:ext cx="1225446" cy="6095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ANALYSIS</a:t>
            </a:r>
          </a:p>
        </p:txBody>
      </p:sp>
      <p:sp>
        <p:nvSpPr>
          <p:cNvPr id="6" name="Rectangle: Rounded Corners 5">
            <a:extLst>
              <a:ext uri="{FF2B5EF4-FFF2-40B4-BE49-F238E27FC236}">
                <a16:creationId xmlns:a16="http://schemas.microsoft.com/office/drawing/2014/main" id="{F7C4C12A-AF2F-4B16-0C53-FD97EB202257}"/>
              </a:ext>
            </a:extLst>
          </p:cNvPr>
          <p:cNvSpPr/>
          <p:nvPr/>
        </p:nvSpPr>
        <p:spPr>
          <a:xfrm>
            <a:off x="6978548" y="3651752"/>
            <a:ext cx="1225446" cy="6095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DESIGN</a:t>
            </a:r>
          </a:p>
        </p:txBody>
      </p:sp>
      <p:sp>
        <p:nvSpPr>
          <p:cNvPr id="7" name="Rectangle: Rounded Corners 6">
            <a:extLst>
              <a:ext uri="{FF2B5EF4-FFF2-40B4-BE49-F238E27FC236}">
                <a16:creationId xmlns:a16="http://schemas.microsoft.com/office/drawing/2014/main" id="{B85F6FDA-66D2-07EA-4F6A-86C3EE4EB532}"/>
              </a:ext>
            </a:extLst>
          </p:cNvPr>
          <p:cNvSpPr/>
          <p:nvPr/>
        </p:nvSpPr>
        <p:spPr>
          <a:xfrm>
            <a:off x="5985450" y="4817464"/>
            <a:ext cx="1306018" cy="6095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DEVELOPMENT</a:t>
            </a:r>
          </a:p>
        </p:txBody>
      </p:sp>
      <p:sp>
        <p:nvSpPr>
          <p:cNvPr id="8" name="Rectangle: Rounded Corners 7">
            <a:extLst>
              <a:ext uri="{FF2B5EF4-FFF2-40B4-BE49-F238E27FC236}">
                <a16:creationId xmlns:a16="http://schemas.microsoft.com/office/drawing/2014/main" id="{2E6CD54E-8991-4E1C-C4C2-CEB8041F1533}"/>
              </a:ext>
            </a:extLst>
          </p:cNvPr>
          <p:cNvSpPr/>
          <p:nvPr/>
        </p:nvSpPr>
        <p:spPr>
          <a:xfrm>
            <a:off x="4040474" y="4817464"/>
            <a:ext cx="1225446" cy="6095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TESTING</a:t>
            </a:r>
          </a:p>
        </p:txBody>
      </p:sp>
      <p:sp>
        <p:nvSpPr>
          <p:cNvPr id="9" name="Rectangle: Rounded Corners 8">
            <a:extLst>
              <a:ext uri="{FF2B5EF4-FFF2-40B4-BE49-F238E27FC236}">
                <a16:creationId xmlns:a16="http://schemas.microsoft.com/office/drawing/2014/main" id="{F0CCEB6E-E56D-B58A-47CE-3C8B20202EE6}"/>
              </a:ext>
            </a:extLst>
          </p:cNvPr>
          <p:cNvSpPr/>
          <p:nvPr/>
        </p:nvSpPr>
        <p:spPr>
          <a:xfrm>
            <a:off x="2927454" y="3706065"/>
            <a:ext cx="1225446" cy="6095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DEPLOYMENT</a:t>
            </a:r>
          </a:p>
        </p:txBody>
      </p:sp>
      <p:sp>
        <p:nvSpPr>
          <p:cNvPr id="10" name="Rectangle: Rounded Corners 9">
            <a:extLst>
              <a:ext uri="{FF2B5EF4-FFF2-40B4-BE49-F238E27FC236}">
                <a16:creationId xmlns:a16="http://schemas.microsoft.com/office/drawing/2014/main" id="{5A2A0D09-26E4-FC87-1AB1-4970170C3A72}"/>
              </a:ext>
            </a:extLst>
          </p:cNvPr>
          <p:cNvSpPr/>
          <p:nvPr/>
        </p:nvSpPr>
        <p:spPr>
          <a:xfrm>
            <a:off x="3141063" y="2430018"/>
            <a:ext cx="1306018" cy="6095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MAINTENANCE</a:t>
            </a:r>
          </a:p>
        </p:txBody>
      </p:sp>
      <p:sp>
        <p:nvSpPr>
          <p:cNvPr id="11" name="Arrow: Right 10">
            <a:extLst>
              <a:ext uri="{FF2B5EF4-FFF2-40B4-BE49-F238E27FC236}">
                <a16:creationId xmlns:a16="http://schemas.microsoft.com/office/drawing/2014/main" id="{0E5E6CCF-DA0B-BC4A-F961-7BD21F0E9EAE}"/>
              </a:ext>
            </a:extLst>
          </p:cNvPr>
          <p:cNvSpPr/>
          <p:nvPr/>
        </p:nvSpPr>
        <p:spPr>
          <a:xfrm rot="2516597">
            <a:off x="6288144" y="2093276"/>
            <a:ext cx="568012" cy="304751"/>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2" name="Arrow: Right 11">
            <a:extLst>
              <a:ext uri="{FF2B5EF4-FFF2-40B4-BE49-F238E27FC236}">
                <a16:creationId xmlns:a16="http://schemas.microsoft.com/office/drawing/2014/main" id="{7C883A16-F371-08AA-29CD-0C702A0D16BA}"/>
              </a:ext>
            </a:extLst>
          </p:cNvPr>
          <p:cNvSpPr/>
          <p:nvPr/>
        </p:nvSpPr>
        <p:spPr>
          <a:xfrm rot="5027368">
            <a:off x="7164016" y="3243932"/>
            <a:ext cx="497707" cy="304751"/>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3" name="Arrow: Right 12">
            <a:extLst>
              <a:ext uri="{FF2B5EF4-FFF2-40B4-BE49-F238E27FC236}">
                <a16:creationId xmlns:a16="http://schemas.microsoft.com/office/drawing/2014/main" id="{53F8931E-81A8-4114-51F9-22BFE0827244}"/>
              </a:ext>
            </a:extLst>
          </p:cNvPr>
          <p:cNvSpPr/>
          <p:nvPr/>
        </p:nvSpPr>
        <p:spPr>
          <a:xfrm rot="7628076">
            <a:off x="6908098" y="4395365"/>
            <a:ext cx="497707" cy="304751"/>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4" name="Arrow: Right 13">
            <a:extLst>
              <a:ext uri="{FF2B5EF4-FFF2-40B4-BE49-F238E27FC236}">
                <a16:creationId xmlns:a16="http://schemas.microsoft.com/office/drawing/2014/main" id="{E67E45D4-1256-1BC4-2E20-BEF8C3D8AE39}"/>
              </a:ext>
            </a:extLst>
          </p:cNvPr>
          <p:cNvSpPr/>
          <p:nvPr/>
        </p:nvSpPr>
        <p:spPr>
          <a:xfrm rot="10800000">
            <a:off x="5327737" y="4969840"/>
            <a:ext cx="595896" cy="304751"/>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5" name="Arrow: Right 14">
            <a:extLst>
              <a:ext uri="{FF2B5EF4-FFF2-40B4-BE49-F238E27FC236}">
                <a16:creationId xmlns:a16="http://schemas.microsoft.com/office/drawing/2014/main" id="{ABF5F787-0E19-D777-3497-8705F13BE09F}"/>
              </a:ext>
            </a:extLst>
          </p:cNvPr>
          <p:cNvSpPr/>
          <p:nvPr/>
        </p:nvSpPr>
        <p:spPr>
          <a:xfrm rot="14458581">
            <a:off x="3575141" y="4454723"/>
            <a:ext cx="497707" cy="304751"/>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6" name="Arrow: Right 15">
            <a:extLst>
              <a:ext uri="{FF2B5EF4-FFF2-40B4-BE49-F238E27FC236}">
                <a16:creationId xmlns:a16="http://schemas.microsoft.com/office/drawing/2014/main" id="{79858EF1-5F5A-DB8C-0F5A-914901004CE3}"/>
              </a:ext>
            </a:extLst>
          </p:cNvPr>
          <p:cNvSpPr/>
          <p:nvPr/>
        </p:nvSpPr>
        <p:spPr>
          <a:xfrm rot="16532142">
            <a:off x="3346375" y="3209264"/>
            <a:ext cx="539974" cy="304751"/>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7" name="Arrow: Right 16">
            <a:extLst>
              <a:ext uri="{FF2B5EF4-FFF2-40B4-BE49-F238E27FC236}">
                <a16:creationId xmlns:a16="http://schemas.microsoft.com/office/drawing/2014/main" id="{BE31C0D2-A281-D139-BFE4-A4AE000018C4}"/>
              </a:ext>
            </a:extLst>
          </p:cNvPr>
          <p:cNvSpPr/>
          <p:nvPr/>
        </p:nvSpPr>
        <p:spPr>
          <a:xfrm rot="19964922">
            <a:off x="4305591" y="2009961"/>
            <a:ext cx="653348" cy="304751"/>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 name="Rectangle 17">
            <a:extLst>
              <a:ext uri="{FF2B5EF4-FFF2-40B4-BE49-F238E27FC236}">
                <a16:creationId xmlns:a16="http://schemas.microsoft.com/office/drawing/2014/main" id="{F06C6218-ABCD-FB5E-3C63-26DA9EAB8F11}"/>
              </a:ext>
            </a:extLst>
          </p:cNvPr>
          <p:cNvSpPr/>
          <p:nvPr/>
        </p:nvSpPr>
        <p:spPr>
          <a:xfrm>
            <a:off x="5451425" y="1275048"/>
            <a:ext cx="348521" cy="326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00" b="1" dirty="0">
                <a:solidFill>
                  <a:schemeClr val="tx1"/>
                </a:solidFill>
              </a:rPr>
              <a:t>1</a:t>
            </a:r>
          </a:p>
        </p:txBody>
      </p:sp>
      <p:sp>
        <p:nvSpPr>
          <p:cNvPr id="19" name="Rectangle 18">
            <a:extLst>
              <a:ext uri="{FF2B5EF4-FFF2-40B4-BE49-F238E27FC236}">
                <a16:creationId xmlns:a16="http://schemas.microsoft.com/office/drawing/2014/main" id="{3B5D7D3F-C8B1-5BA1-9DDA-C9DB19CD833F}"/>
              </a:ext>
            </a:extLst>
          </p:cNvPr>
          <p:cNvSpPr/>
          <p:nvPr/>
        </p:nvSpPr>
        <p:spPr>
          <a:xfrm>
            <a:off x="7636242" y="2571751"/>
            <a:ext cx="348521" cy="326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00" b="1" dirty="0">
                <a:solidFill>
                  <a:schemeClr val="tx1"/>
                </a:solidFill>
              </a:rPr>
              <a:t>2</a:t>
            </a:r>
          </a:p>
        </p:txBody>
      </p:sp>
      <p:sp>
        <p:nvSpPr>
          <p:cNvPr id="20" name="Rectangle 19">
            <a:extLst>
              <a:ext uri="{FF2B5EF4-FFF2-40B4-BE49-F238E27FC236}">
                <a16:creationId xmlns:a16="http://schemas.microsoft.com/office/drawing/2014/main" id="{5FB967F1-0294-AF4F-466E-E8F36EA67729}"/>
              </a:ext>
            </a:extLst>
          </p:cNvPr>
          <p:cNvSpPr/>
          <p:nvPr/>
        </p:nvSpPr>
        <p:spPr>
          <a:xfrm>
            <a:off x="8203995" y="3793485"/>
            <a:ext cx="348521" cy="326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00" b="1" dirty="0">
                <a:solidFill>
                  <a:schemeClr val="tx1"/>
                </a:solidFill>
              </a:rPr>
              <a:t>3</a:t>
            </a:r>
          </a:p>
        </p:txBody>
      </p:sp>
      <p:sp>
        <p:nvSpPr>
          <p:cNvPr id="21" name="Rectangle 20">
            <a:extLst>
              <a:ext uri="{FF2B5EF4-FFF2-40B4-BE49-F238E27FC236}">
                <a16:creationId xmlns:a16="http://schemas.microsoft.com/office/drawing/2014/main" id="{F971F06B-F3D1-B987-3F94-CFDC886B6C38}"/>
              </a:ext>
            </a:extLst>
          </p:cNvPr>
          <p:cNvSpPr/>
          <p:nvPr/>
        </p:nvSpPr>
        <p:spPr>
          <a:xfrm>
            <a:off x="6499249" y="5400871"/>
            <a:ext cx="348521" cy="326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00" b="1" dirty="0">
                <a:solidFill>
                  <a:schemeClr val="tx1"/>
                </a:solidFill>
              </a:rPr>
              <a:t>4</a:t>
            </a:r>
          </a:p>
        </p:txBody>
      </p:sp>
      <p:sp>
        <p:nvSpPr>
          <p:cNvPr id="22" name="Rectangle 21">
            <a:extLst>
              <a:ext uri="{FF2B5EF4-FFF2-40B4-BE49-F238E27FC236}">
                <a16:creationId xmlns:a16="http://schemas.microsoft.com/office/drawing/2014/main" id="{00040B7D-9FB2-CD64-81A7-B23FD3B48E80}"/>
              </a:ext>
            </a:extLst>
          </p:cNvPr>
          <p:cNvSpPr/>
          <p:nvPr/>
        </p:nvSpPr>
        <p:spPr>
          <a:xfrm>
            <a:off x="4478938" y="5428356"/>
            <a:ext cx="348521" cy="326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00" b="1" dirty="0">
                <a:solidFill>
                  <a:schemeClr val="tx1"/>
                </a:solidFill>
              </a:rPr>
              <a:t>5</a:t>
            </a:r>
          </a:p>
        </p:txBody>
      </p:sp>
      <p:sp>
        <p:nvSpPr>
          <p:cNvPr id="23" name="Rectangle 22">
            <a:extLst>
              <a:ext uri="{FF2B5EF4-FFF2-40B4-BE49-F238E27FC236}">
                <a16:creationId xmlns:a16="http://schemas.microsoft.com/office/drawing/2014/main" id="{52D4B03A-9900-2C8F-A610-9A12C70DA925}"/>
              </a:ext>
            </a:extLst>
          </p:cNvPr>
          <p:cNvSpPr/>
          <p:nvPr/>
        </p:nvSpPr>
        <p:spPr>
          <a:xfrm>
            <a:off x="2578934" y="3847798"/>
            <a:ext cx="348521" cy="326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00" b="1" dirty="0">
                <a:solidFill>
                  <a:schemeClr val="tx1"/>
                </a:solidFill>
              </a:rPr>
              <a:t>6</a:t>
            </a:r>
          </a:p>
        </p:txBody>
      </p:sp>
      <p:sp>
        <p:nvSpPr>
          <p:cNvPr id="24" name="Rectangle 23">
            <a:extLst>
              <a:ext uri="{FF2B5EF4-FFF2-40B4-BE49-F238E27FC236}">
                <a16:creationId xmlns:a16="http://schemas.microsoft.com/office/drawing/2014/main" id="{4A33345A-80C5-936B-758F-0BD19F614E03}"/>
              </a:ext>
            </a:extLst>
          </p:cNvPr>
          <p:cNvSpPr/>
          <p:nvPr/>
        </p:nvSpPr>
        <p:spPr>
          <a:xfrm>
            <a:off x="2805836" y="2415369"/>
            <a:ext cx="348521" cy="326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00" b="1" dirty="0">
                <a:solidFill>
                  <a:schemeClr val="tx1"/>
                </a:solidFill>
              </a:rPr>
              <a:t>7</a:t>
            </a:r>
          </a:p>
        </p:txBody>
      </p:sp>
    </p:spTree>
    <p:extLst>
      <p:ext uri="{BB962C8B-B14F-4D97-AF65-F5344CB8AC3E}">
        <p14:creationId xmlns:p14="http://schemas.microsoft.com/office/powerpoint/2010/main" val="2798391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p:bldP spid="23" grpId="0"/>
      <p:bldP spid="2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5D0C2C9-E0EA-4714-936C-FE852BF23A86}">
  <we:reference id="wa200005566" version="1.0.0.0" store="en-001" storeType="OMEX"/>
  <we:alternateReferences>
    <we:reference id="wa200005566" version="1.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209</TotalTime>
  <Words>4382</Words>
  <Application>Microsoft Office PowerPoint</Application>
  <PresentationFormat>Widescreen</PresentationFormat>
  <Paragraphs>381</Paragraphs>
  <Slides>47</Slides>
  <Notes>35</Notes>
  <HiddenSlides>0</HiddenSlides>
  <MMClips>2</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Arial</vt:lpstr>
      <vt:lpstr>Calibri</vt:lpstr>
      <vt:lpstr>Calibri Light</vt:lpstr>
      <vt:lpstr>Quicksand</vt:lpstr>
      <vt:lpstr>Quicksand Medium</vt:lpstr>
      <vt:lpstr>Roboto Mono</vt:lpstr>
      <vt:lpstr>Söhne</vt:lpstr>
      <vt:lpstr>Wingdings</vt:lpstr>
      <vt:lpstr>Office Theme</vt:lpstr>
      <vt:lpstr>Skills Bootcamp Classroom Rules</vt:lpstr>
      <vt:lpstr>Software Developer Bootcamp</vt:lpstr>
      <vt:lpstr>Learning Outcomes</vt:lpstr>
      <vt:lpstr>Describe the SDLC – its purpose and structure</vt:lpstr>
      <vt:lpstr>What is the SDLC?</vt:lpstr>
      <vt:lpstr>The SDLC Video</vt:lpstr>
      <vt:lpstr>Purpose of the SDLC</vt:lpstr>
      <vt:lpstr>Structure of SDLC</vt:lpstr>
      <vt:lpstr>Diagram of SDLC</vt:lpstr>
      <vt:lpstr>1 - PLANNING</vt:lpstr>
      <vt:lpstr>2 - ANALYSIS</vt:lpstr>
      <vt:lpstr>2 - ANALYSIS</vt:lpstr>
      <vt:lpstr>3 - DESIGN</vt:lpstr>
      <vt:lpstr>4 - DEVELOPMENT</vt:lpstr>
      <vt:lpstr>5 - TESTING</vt:lpstr>
      <vt:lpstr>6 - DEPLOYMENT</vt:lpstr>
      <vt:lpstr>7 - MAINTENANCE</vt:lpstr>
      <vt:lpstr>PowerPoint Presentation</vt:lpstr>
      <vt:lpstr>Software Development Approaches</vt:lpstr>
      <vt:lpstr>AI Tic-Tac-Toe game</vt:lpstr>
      <vt:lpstr>Waterfall Development Model</vt:lpstr>
      <vt:lpstr>The WATERFALL model</vt:lpstr>
      <vt:lpstr>The Waterfall model Video</vt:lpstr>
      <vt:lpstr>PowerPoint Presentation</vt:lpstr>
      <vt:lpstr>WATERFALL:  A SEQUENTIAL development process</vt:lpstr>
      <vt:lpstr>The Waterfall Model Process</vt:lpstr>
      <vt:lpstr>When to Use the Waterfall Model</vt:lpstr>
      <vt:lpstr>Advantages of the Waterfall Model</vt:lpstr>
      <vt:lpstr>Disadvantages of the Waterfall Model</vt:lpstr>
      <vt:lpstr>Python naming conventions</vt:lpstr>
      <vt:lpstr>What is a variable?</vt:lpstr>
      <vt:lpstr>What is a variable?</vt:lpstr>
      <vt:lpstr>What is a variable?</vt:lpstr>
      <vt:lpstr>What is a variable?</vt:lpstr>
      <vt:lpstr>Using a variable</vt:lpstr>
      <vt:lpstr>Variable declaration in other programming languages</vt:lpstr>
      <vt:lpstr>Variable initialisation</vt:lpstr>
      <vt:lpstr>Creating and using our first variable</vt:lpstr>
      <vt:lpstr>Creating and using our first variable</vt:lpstr>
      <vt:lpstr>Creating and using our first variable</vt:lpstr>
      <vt:lpstr>Creating and using our first variable</vt:lpstr>
      <vt:lpstr>Meaningful identifiers and naming conventions</vt:lpstr>
      <vt:lpstr>Meaningful identifiers and naming conventions</vt:lpstr>
      <vt:lpstr>Recap</vt:lpstr>
      <vt:lpstr>Silly sentences</vt:lpstr>
      <vt:lpstr>Learning Outcomes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Describe the SDLC – its purpose and structure</dc:title>
  <dc:creator>Ali Mostafa</dc:creator>
  <cp:lastModifiedBy>John Miaris</cp:lastModifiedBy>
  <cp:revision>46</cp:revision>
  <dcterms:created xsi:type="dcterms:W3CDTF">2023-08-27T16:29:10Z</dcterms:created>
  <dcterms:modified xsi:type="dcterms:W3CDTF">2024-04-02T09:14:49Z</dcterms:modified>
</cp:coreProperties>
</file>