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sldIdLst>
    <p:sldId id="256" r:id="rId2"/>
    <p:sldId id="257" r:id="rId3"/>
    <p:sldId id="258" r:id="rId4"/>
    <p:sldId id="259" r:id="rId5"/>
    <p:sldId id="260" r:id="rId6"/>
    <p:sldId id="261" r:id="rId7"/>
    <p:sldId id="266" r:id="rId8"/>
    <p:sldId id="267" r:id="rId9"/>
    <p:sldId id="262" r:id="rId10"/>
    <p:sldId id="265"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karsh salaria" initials="us" lastIdx="1" clrIdx="0">
    <p:extLst>
      <p:ext uri="{19B8F6BF-5375-455C-9EA6-DF929625EA0E}">
        <p15:presenceInfo xmlns="" xmlns:p15="http://schemas.microsoft.com/office/powerpoint/2012/main" userId="10320ecd9f8c35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4" y="5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50CA7B15-05A8-4990-95DE-5325883F662B}" type="datetimeFigureOut">
              <a:rPr lang="en-IN" smtClean="0"/>
              <a:pPr/>
              <a:t>13-11-2021</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CFEB9750-FD16-4FDC-952D-D4FA5FF8A14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CA7B15-05A8-4990-95DE-5325883F662B}" type="datetimeFigureOut">
              <a:rPr lang="en-IN" smtClean="0"/>
              <a:pPr/>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B9750-FD16-4FDC-952D-D4FA5FF8A14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CA7B15-05A8-4990-95DE-5325883F662B}" type="datetimeFigureOut">
              <a:rPr lang="en-IN" smtClean="0"/>
              <a:pPr/>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B9750-FD16-4FDC-952D-D4FA5FF8A14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0CA7B15-05A8-4990-95DE-5325883F662B}" type="datetimeFigureOut">
              <a:rPr lang="en-IN" smtClean="0"/>
              <a:pPr/>
              <a:t>13-11-2021</a:t>
            </a:fld>
            <a:endParaRPr lang="en-IN"/>
          </a:p>
        </p:txBody>
      </p:sp>
      <p:sp>
        <p:nvSpPr>
          <p:cNvPr id="9" name="Slide Number Placeholder 8"/>
          <p:cNvSpPr>
            <a:spLocks noGrp="1"/>
          </p:cNvSpPr>
          <p:nvPr>
            <p:ph type="sldNum" sz="quarter" idx="15"/>
          </p:nvPr>
        </p:nvSpPr>
        <p:spPr/>
        <p:txBody>
          <a:bodyPr rtlCol="0"/>
          <a:lstStyle/>
          <a:p>
            <a:fld id="{CFEB9750-FD16-4FDC-952D-D4FA5FF8A149}"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50CA7B15-05A8-4990-95DE-5325883F662B}" type="datetimeFigureOut">
              <a:rPr lang="en-IN" smtClean="0"/>
              <a:pPr/>
              <a:t>13-11-2021</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CFEB9750-FD16-4FDC-952D-D4FA5FF8A14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CA7B15-05A8-4990-95DE-5325883F662B}" type="datetimeFigureOut">
              <a:rPr lang="en-IN" smtClean="0"/>
              <a:pPr/>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B9750-FD16-4FDC-952D-D4FA5FF8A149}"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0CA7B15-05A8-4990-95DE-5325883F662B}" type="datetimeFigureOut">
              <a:rPr lang="en-IN" smtClean="0"/>
              <a:pPr/>
              <a:t>13-11-2021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EB9750-FD16-4FDC-952D-D4FA5FF8A149}"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0CA7B15-05A8-4990-95DE-5325883F662B}" type="datetimeFigureOut">
              <a:rPr lang="en-IN" smtClean="0"/>
              <a:pPr/>
              <a:t>13-11-2021</a:t>
            </a:fld>
            <a:endParaRPr lang="en-IN"/>
          </a:p>
        </p:txBody>
      </p:sp>
      <p:sp>
        <p:nvSpPr>
          <p:cNvPr id="7" name="Slide Number Placeholder 6"/>
          <p:cNvSpPr>
            <a:spLocks noGrp="1"/>
          </p:cNvSpPr>
          <p:nvPr>
            <p:ph type="sldNum" sz="quarter" idx="11"/>
          </p:nvPr>
        </p:nvSpPr>
        <p:spPr/>
        <p:txBody>
          <a:bodyPr rtlCol="0"/>
          <a:lstStyle/>
          <a:p>
            <a:fld id="{CFEB9750-FD16-4FDC-952D-D4FA5FF8A149}"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A7B15-05A8-4990-95DE-5325883F662B}" type="datetimeFigureOut">
              <a:rPr lang="en-IN" smtClean="0"/>
              <a:pPr/>
              <a:t>13-11-2021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EB9750-FD16-4FDC-952D-D4FA5FF8A14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0CA7B15-05A8-4990-95DE-5325883F662B}" type="datetimeFigureOut">
              <a:rPr lang="en-IN" smtClean="0"/>
              <a:pPr/>
              <a:t>13-11-2021</a:t>
            </a:fld>
            <a:endParaRPr lang="en-IN"/>
          </a:p>
        </p:txBody>
      </p:sp>
      <p:sp>
        <p:nvSpPr>
          <p:cNvPr id="22" name="Slide Number Placeholder 21"/>
          <p:cNvSpPr>
            <a:spLocks noGrp="1"/>
          </p:cNvSpPr>
          <p:nvPr>
            <p:ph type="sldNum" sz="quarter" idx="15"/>
          </p:nvPr>
        </p:nvSpPr>
        <p:spPr/>
        <p:txBody>
          <a:bodyPr rtlCol="0"/>
          <a:lstStyle/>
          <a:p>
            <a:fld id="{CFEB9750-FD16-4FDC-952D-D4FA5FF8A149}"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0CA7B15-05A8-4990-95DE-5325883F662B}" type="datetimeFigureOut">
              <a:rPr lang="en-IN" smtClean="0"/>
              <a:pPr/>
              <a:t>13-11-2021</a:t>
            </a:fld>
            <a:endParaRPr lang="en-IN"/>
          </a:p>
        </p:txBody>
      </p:sp>
      <p:sp>
        <p:nvSpPr>
          <p:cNvPr id="18" name="Slide Number Placeholder 17"/>
          <p:cNvSpPr>
            <a:spLocks noGrp="1"/>
          </p:cNvSpPr>
          <p:nvPr>
            <p:ph type="sldNum" sz="quarter" idx="11"/>
          </p:nvPr>
        </p:nvSpPr>
        <p:spPr/>
        <p:txBody>
          <a:bodyPr rtlCol="0"/>
          <a:lstStyle/>
          <a:p>
            <a:fld id="{CFEB9750-FD16-4FDC-952D-D4FA5FF8A149}"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50CA7B15-05A8-4990-95DE-5325883F662B}" type="datetimeFigureOut">
              <a:rPr lang="en-IN" smtClean="0"/>
              <a:pPr/>
              <a:t>13-11-2021</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CFEB9750-FD16-4FDC-952D-D4FA5FF8A14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9.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image" Target="../media/image6.png"/><Relationship Id="rId4" Type="http://schemas.openxmlformats.org/officeDocument/2006/relationships/slide" Target="slide4.xml"/><Relationship Id="rId9" Type="http://schemas.openxmlformats.org/officeDocument/2006/relationships/slide" Target="slide12.xml"/></Relationships>
</file>

<file path=ppt/slides/_rels/slide1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6.xml"/><Relationship Id="rId10" Type="http://schemas.openxmlformats.org/officeDocument/2006/relationships/image" Target="../media/image6.png"/><Relationship Id="rId4" Type="http://schemas.openxmlformats.org/officeDocument/2006/relationships/slide" Target="slide5.xml"/><Relationship Id="rId9" Type="http://schemas.openxmlformats.org/officeDocument/2006/relationships/hyperlink" Target="https://pypi.org/project/Flask"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6.xml"/><Relationship Id="rId10" Type="http://schemas.openxmlformats.org/officeDocument/2006/relationships/image" Target="../media/image3.png"/><Relationship Id="rId4" Type="http://schemas.openxmlformats.org/officeDocument/2006/relationships/slide" Target="slide5.xml"/><Relationship Id="rId9" Type="http://schemas.openxmlformats.org/officeDocument/2006/relationships/slide" Target="slide7.xml"/></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9.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9.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6.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B19BF6F-EF43-4E0B-B094-3C544ABE3F2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276465" y="1235525"/>
            <a:ext cx="1010035" cy="1691685"/>
          </a:xfrm>
          <a:prstGeom prst="rect">
            <a:avLst/>
          </a:prstGeom>
        </p:spPr>
      </p:pic>
      <p:sp>
        <p:nvSpPr>
          <p:cNvPr id="5" name="TextBox 4">
            <a:extLst>
              <a:ext uri="{FF2B5EF4-FFF2-40B4-BE49-F238E27FC236}">
                <a16:creationId xmlns="" xmlns:a16="http://schemas.microsoft.com/office/drawing/2014/main" id="{D655141D-775F-435A-B282-86D40F745AA8}"/>
              </a:ext>
            </a:extLst>
          </p:cNvPr>
          <p:cNvSpPr txBox="1"/>
          <p:nvPr/>
        </p:nvSpPr>
        <p:spPr>
          <a:xfrm flipH="1">
            <a:off x="2173316" y="203200"/>
            <a:ext cx="8243899" cy="1015663"/>
          </a:xfrm>
          <a:prstGeom prst="rect">
            <a:avLst/>
          </a:prstGeom>
          <a:noFill/>
        </p:spPr>
        <p:txBody>
          <a:bodyPr wrap="square" rtlCol="0">
            <a:spAutoFit/>
          </a:bodyPr>
          <a:lstStyle/>
          <a:p>
            <a:r>
              <a:rPr lang="en-IN" sz="3000" b="1" dirty="0" smtClean="0">
                <a:latin typeface="Palatino Linotype" panose="02040502050505030304" pitchFamily="18" charset="0"/>
              </a:rPr>
              <a:t>Synopsis Presentation of Major Project on</a:t>
            </a:r>
          </a:p>
          <a:p>
            <a:r>
              <a:rPr lang="en-IN" sz="3000" b="1" dirty="0" smtClean="0">
                <a:latin typeface="Palatino Linotype" panose="02040502050505030304" pitchFamily="18" charset="0"/>
              </a:rPr>
              <a:t>             Spam Message Detection</a:t>
            </a:r>
            <a:endParaRPr lang="en-IN" sz="3000" b="1" dirty="0">
              <a:latin typeface="Palatino Linotype" panose="02040502050505030304" pitchFamily="18" charset="0"/>
            </a:endParaRPr>
          </a:p>
        </p:txBody>
      </p:sp>
      <p:sp>
        <p:nvSpPr>
          <p:cNvPr id="6" name="TextBox 5">
            <a:extLst>
              <a:ext uri="{FF2B5EF4-FFF2-40B4-BE49-F238E27FC236}">
                <a16:creationId xmlns="" xmlns:a16="http://schemas.microsoft.com/office/drawing/2014/main" id="{AD3C3650-8103-4C96-98FC-DB6EC7E0B179}"/>
              </a:ext>
            </a:extLst>
          </p:cNvPr>
          <p:cNvSpPr txBox="1"/>
          <p:nvPr/>
        </p:nvSpPr>
        <p:spPr>
          <a:xfrm>
            <a:off x="1632328" y="4213859"/>
            <a:ext cx="3739771" cy="553998"/>
          </a:xfrm>
          <a:prstGeom prst="rect">
            <a:avLst/>
          </a:prstGeom>
          <a:noFill/>
        </p:spPr>
        <p:txBody>
          <a:bodyPr wrap="square" rtlCol="0">
            <a:spAutoFit/>
          </a:bodyPr>
          <a:lstStyle/>
          <a:p>
            <a:r>
              <a:rPr lang="en-IN" sz="3000" b="1" dirty="0"/>
              <a:t>Submitted By :-</a:t>
            </a:r>
          </a:p>
        </p:txBody>
      </p:sp>
      <p:sp>
        <p:nvSpPr>
          <p:cNvPr id="7" name="TextBox 6">
            <a:extLst>
              <a:ext uri="{FF2B5EF4-FFF2-40B4-BE49-F238E27FC236}">
                <a16:creationId xmlns="" xmlns:a16="http://schemas.microsoft.com/office/drawing/2014/main" id="{57E61BA5-BCAE-45AF-AF70-5905E3E572AB}"/>
              </a:ext>
            </a:extLst>
          </p:cNvPr>
          <p:cNvSpPr txBox="1"/>
          <p:nvPr/>
        </p:nvSpPr>
        <p:spPr>
          <a:xfrm>
            <a:off x="1465945" y="4630059"/>
            <a:ext cx="3701143" cy="1384995"/>
          </a:xfrm>
          <a:prstGeom prst="rect">
            <a:avLst/>
          </a:prstGeom>
          <a:noFill/>
        </p:spPr>
        <p:txBody>
          <a:bodyPr wrap="square" rtlCol="0">
            <a:spAutoFit/>
          </a:bodyPr>
          <a:lstStyle/>
          <a:p>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Gitish</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Arora</a:t>
            </a:r>
            <a:r>
              <a:rPr lang="en-IN" sz="2800" dirty="0" smtClean="0">
                <a:latin typeface="Times New Roman" panose="02020603050405020304" pitchFamily="18" charset="0"/>
                <a:cs typeface="Times New Roman" panose="02020603050405020304" pitchFamily="18" charset="0"/>
              </a:rPr>
              <a:t> </a:t>
            </a:r>
          </a:p>
          <a:p>
            <a:r>
              <a:rPr lang="en-IN" sz="2800" dirty="0" smtClean="0">
                <a:latin typeface="Times New Roman" panose="02020603050405020304" pitchFamily="18" charset="0"/>
                <a:cs typeface="Times New Roman" panose="02020603050405020304" pitchFamily="18" charset="0"/>
              </a:rPr>
              <a:t>  11800364</a:t>
            </a:r>
          </a:p>
          <a:p>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Btech</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Cse</a:t>
            </a:r>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DC754EDC-C818-45F6-9A6B-4FB62DB82FE8}"/>
              </a:ext>
            </a:extLst>
          </p:cNvPr>
          <p:cNvSpPr txBox="1"/>
          <p:nvPr/>
        </p:nvSpPr>
        <p:spPr>
          <a:xfrm>
            <a:off x="7800981" y="3827758"/>
            <a:ext cx="3053919" cy="553998"/>
          </a:xfrm>
          <a:prstGeom prst="rect">
            <a:avLst/>
          </a:prstGeom>
          <a:noFill/>
        </p:spPr>
        <p:txBody>
          <a:bodyPr wrap="square" rtlCol="0">
            <a:spAutoFit/>
          </a:bodyPr>
          <a:lstStyle/>
          <a:p>
            <a:r>
              <a:rPr lang="en-IN" sz="3000" b="1" dirty="0"/>
              <a:t>Submitted To:-</a:t>
            </a:r>
          </a:p>
        </p:txBody>
      </p:sp>
      <p:sp>
        <p:nvSpPr>
          <p:cNvPr id="9" name="TextBox 8">
            <a:extLst>
              <a:ext uri="{FF2B5EF4-FFF2-40B4-BE49-F238E27FC236}">
                <a16:creationId xmlns="" xmlns:a16="http://schemas.microsoft.com/office/drawing/2014/main" id="{403C5795-6360-4B3A-905A-A8A011238013}"/>
              </a:ext>
            </a:extLst>
          </p:cNvPr>
          <p:cNvSpPr txBox="1"/>
          <p:nvPr/>
        </p:nvSpPr>
        <p:spPr>
          <a:xfrm rot="10800000" flipV="1">
            <a:off x="7800971" y="4999641"/>
            <a:ext cx="3486154" cy="523220"/>
          </a:xfrm>
          <a:prstGeom prst="rect">
            <a:avLst/>
          </a:prstGeom>
          <a:noFill/>
        </p:spPr>
        <p:txBody>
          <a:bodyPr wrap="square" rtlCol="0">
            <a:spAutoFit/>
          </a:bodyPr>
          <a:lstStyle/>
          <a:p>
            <a:r>
              <a:rPr lang="en-IN" sz="2800" dirty="0" err="1">
                <a:latin typeface="Times New Roman" panose="02020603050405020304" pitchFamily="18" charset="0"/>
                <a:cs typeface="Times New Roman" panose="02020603050405020304" pitchFamily="18" charset="0"/>
              </a:rPr>
              <a:t>Dr.Naveen</a:t>
            </a:r>
            <a:r>
              <a:rPr lang="en-IN" sz="2800" dirty="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Bilandi</a:t>
            </a:r>
            <a:endParaRPr lang="en-IN" sz="2800" dirty="0" smtClean="0">
              <a:latin typeface="Times New Roman" panose="02020603050405020304" pitchFamily="18" charset="0"/>
              <a:cs typeface="Times New Roman" panose="02020603050405020304" pitchFamily="18" charset="0"/>
            </a:endParaRPr>
          </a:p>
        </p:txBody>
      </p:sp>
      <p:sp>
        <p:nvSpPr>
          <p:cNvPr id="10" name="TextBox 9"/>
          <p:cNvSpPr txBox="1"/>
          <p:nvPr/>
        </p:nvSpPr>
        <p:spPr>
          <a:xfrm>
            <a:off x="4236720" y="2964181"/>
            <a:ext cx="3528060" cy="1323439"/>
          </a:xfrm>
          <a:prstGeom prst="rect">
            <a:avLst/>
          </a:prstGeom>
          <a:noFill/>
        </p:spPr>
        <p:txBody>
          <a:bodyPr wrap="square" rtlCol="0">
            <a:spAutoFit/>
          </a:bodyPr>
          <a:lstStyle/>
          <a:p>
            <a:r>
              <a:rPr lang="en-IN" sz="2000" b="1" dirty="0" smtClean="0"/>
              <a:t>Department of Computer Science and Engineering</a:t>
            </a:r>
          </a:p>
          <a:p>
            <a:r>
              <a:rPr lang="en-IN" sz="2000" b="1" dirty="0" smtClean="0"/>
              <a:t>DAV University, </a:t>
            </a:r>
            <a:r>
              <a:rPr lang="en-IN" sz="2000" b="1" dirty="0" err="1" smtClean="0"/>
              <a:t>Jalandhar</a:t>
            </a:r>
            <a:r>
              <a:rPr lang="en-IN" sz="2000" b="1" dirty="0" smtClean="0"/>
              <a:t>  </a:t>
            </a:r>
            <a:endParaRPr lang="en-US" sz="2000" b="1" dirty="0"/>
          </a:p>
        </p:txBody>
      </p:sp>
    </p:spTree>
    <p:extLst>
      <p:ext uri="{BB962C8B-B14F-4D97-AF65-F5344CB8AC3E}">
        <p14:creationId xmlns="" xmlns:p14="http://schemas.microsoft.com/office/powerpoint/2010/main" val="1536142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0" y="377372"/>
            <a:ext cx="8229600" cy="493485"/>
          </a:xfrm>
        </p:spPr>
        <p:txBody>
          <a:bodyPr>
            <a:noAutofit/>
          </a:bodyPr>
          <a:lstStyle/>
          <a:p>
            <a:r>
              <a:rPr lang="en-US" sz="3600" dirty="0" smtClean="0">
                <a:latin typeface="Times New Roman" pitchFamily="18" charset="0"/>
                <a:cs typeface="Times New Roman" pitchFamily="18" charset="0"/>
              </a:rPr>
              <a:t>Methodology</a:t>
            </a:r>
            <a:endParaRPr lang="en-US" sz="3600" dirty="0">
              <a:latin typeface="Times New Roman" pitchFamily="18" charset="0"/>
              <a:cs typeface="Times New Roman" pitchFamily="18" charset="0"/>
            </a:endParaRPr>
          </a:p>
        </p:txBody>
      </p:sp>
      <p:sp>
        <p:nvSpPr>
          <p:cNvPr id="5" name="Subtitle 4"/>
          <p:cNvSpPr>
            <a:spLocks noGrp="1"/>
          </p:cNvSpPr>
          <p:nvPr>
            <p:ph type="subTitle" idx="1"/>
          </p:nvPr>
        </p:nvSpPr>
        <p:spPr>
          <a:xfrm>
            <a:off x="3062514" y="943429"/>
            <a:ext cx="8215086" cy="5914571"/>
          </a:xfrm>
        </p:spPr>
        <p:txBody>
          <a:bodyPr>
            <a:noAutofit/>
          </a:bodyPr>
          <a:lstStyle/>
          <a:p>
            <a:pPr>
              <a:buFont typeface="Courier New" pitchFamily="49" charset="0"/>
              <a:buChar char="o"/>
            </a:pPr>
            <a:r>
              <a:rPr lang="en-US" sz="1600" dirty="0" smtClean="0">
                <a:latin typeface="Times New Roman" pitchFamily="18" charset="0"/>
                <a:cs typeface="Times New Roman" pitchFamily="18" charset="0"/>
              </a:rPr>
              <a:t>Machine learning model  using Naïve </a:t>
            </a:r>
            <a:r>
              <a:rPr lang="en-US" sz="1600" dirty="0" err="1" smtClean="0">
                <a:latin typeface="Times New Roman" pitchFamily="18" charset="0"/>
                <a:cs typeface="Times New Roman" pitchFamily="18" charset="0"/>
              </a:rPr>
              <a:t>Bayes</a:t>
            </a:r>
            <a:r>
              <a:rPr lang="en-US" sz="1600" dirty="0" smtClean="0">
                <a:latin typeface="Times New Roman" pitchFamily="18" charset="0"/>
                <a:cs typeface="Times New Roman" pitchFamily="18" charset="0"/>
              </a:rPr>
              <a:t> Classifier</a:t>
            </a:r>
          </a:p>
          <a:p>
            <a:pPr>
              <a:buFont typeface="Courier New" pitchFamily="49" charset="0"/>
              <a:buChar char="o"/>
            </a:pPr>
            <a:r>
              <a:rPr lang="en-US" sz="1600" dirty="0" smtClean="0">
                <a:latin typeface="Times New Roman" pitchFamily="18" charset="0"/>
                <a:cs typeface="Times New Roman" pitchFamily="18" charset="0"/>
              </a:rPr>
              <a:t>Language used – Python</a:t>
            </a:r>
          </a:p>
          <a:p>
            <a:pPr>
              <a:buFont typeface="Courier New" pitchFamily="49" charset="0"/>
              <a:buChar char="o"/>
            </a:pPr>
            <a:r>
              <a:rPr lang="en-US" sz="1600" dirty="0" smtClean="0">
                <a:latin typeface="Times New Roman" pitchFamily="18" charset="0"/>
                <a:cs typeface="Times New Roman" pitchFamily="18" charset="0"/>
              </a:rPr>
              <a:t>Python version used - Python 3.9.5</a:t>
            </a:r>
          </a:p>
          <a:p>
            <a:pPr>
              <a:buFont typeface="Courier New" pitchFamily="49" charset="0"/>
              <a:buChar char="o"/>
            </a:pPr>
            <a:r>
              <a:rPr lang="en-US" sz="1600" dirty="0" smtClean="0">
                <a:latin typeface="Times New Roman" pitchFamily="18" charset="0"/>
                <a:cs typeface="Times New Roman" pitchFamily="18" charset="0"/>
              </a:rPr>
              <a:t>Visual studio code</a:t>
            </a:r>
          </a:p>
          <a:p>
            <a:pPr>
              <a:buFont typeface="Courier New" pitchFamily="49" charset="0"/>
              <a:buChar char="o"/>
            </a:pPr>
            <a:r>
              <a:rPr lang="en-US" sz="1600" dirty="0" smtClean="0">
                <a:latin typeface="Times New Roman" pitchFamily="18" charset="0"/>
                <a:cs typeface="Times New Roman" pitchFamily="18" charset="0"/>
              </a:rPr>
              <a:t> Flask-</a:t>
            </a:r>
            <a:r>
              <a:rPr lang="en-US" sz="1600" dirty="0" smtClean="0"/>
              <a:t>Flask 2.0.2</a:t>
            </a:r>
            <a:endParaRPr lang="en-US" sz="1600" dirty="0" smtClean="0">
              <a:latin typeface="Times New Roman" pitchFamily="18" charset="0"/>
              <a:cs typeface="Times New Roman" pitchFamily="18" charset="0"/>
            </a:endParaRPr>
          </a:p>
          <a:p>
            <a:pPr>
              <a:buFont typeface="Courier New" pitchFamily="49" charset="0"/>
              <a:buChar char="o"/>
            </a:pPr>
            <a:r>
              <a:rPr lang="en-US" sz="1600" dirty="0" smtClean="0">
                <a:latin typeface="Times New Roman" pitchFamily="18" charset="0"/>
                <a:cs typeface="Times New Roman" pitchFamily="18" charset="0"/>
              </a:rPr>
              <a:t>Packages/ Libraries-</a:t>
            </a:r>
          </a:p>
          <a:p>
            <a:r>
              <a:rPr lang="en-US" sz="1600" dirty="0" smtClean="0">
                <a:latin typeface="Times New Roman" pitchFamily="18" charset="0"/>
                <a:cs typeface="Times New Roman" pitchFamily="18" charset="0"/>
              </a:rPr>
              <a:t>           - Pandas-pandas</a:t>
            </a:r>
            <a:r>
              <a:rPr lang="en-US" sz="1600" b="0" dirty="0" smtClean="0">
                <a:latin typeface="Times New Roman" pitchFamily="18" charset="0"/>
                <a:cs typeface="Times New Roman" pitchFamily="18" charset="0"/>
              </a:rPr>
              <a:t> is a fast, powerful, flexible and easy to use open   source data analysis and manipulation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matplotlib-</a:t>
            </a:r>
            <a:r>
              <a:rPr lang="en-US" sz="1600" b="0" dirty="0" err="1" smtClean="0">
                <a:latin typeface="Times New Roman" pitchFamily="18" charset="0"/>
                <a:cs typeface="Times New Roman" pitchFamily="18" charset="0"/>
              </a:rPr>
              <a:t>Matplotlib</a:t>
            </a:r>
            <a:r>
              <a:rPr lang="en-US" sz="1600" b="0" dirty="0" smtClean="0">
                <a:latin typeface="Times New Roman" pitchFamily="18" charset="0"/>
                <a:cs typeface="Times New Roman" pitchFamily="18" charset="0"/>
              </a:rPr>
              <a:t> is one of the most popular Python packages used for </a:t>
            </a:r>
            <a:r>
              <a:rPr lang="en-US" sz="1600" dirty="0" smtClean="0">
                <a:latin typeface="Times New Roman" pitchFamily="18" charset="0"/>
                <a:cs typeface="Times New Roman" pitchFamily="18" charset="0"/>
              </a:rPr>
              <a:t>data visualization</a:t>
            </a:r>
            <a:r>
              <a:rPr lang="en-US" sz="1600" b="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scikit</a:t>
            </a:r>
            <a:r>
              <a:rPr lang="en-US" sz="1600" dirty="0" smtClean="0">
                <a:latin typeface="Times New Roman" pitchFamily="18" charset="0"/>
                <a:cs typeface="Times New Roman" pitchFamily="18" charset="0"/>
              </a:rPr>
              <a:t> learn-</a:t>
            </a:r>
            <a:r>
              <a:rPr lang="en-US" sz="1600" b="0" dirty="0" smtClean="0">
                <a:latin typeface="Times New Roman" pitchFamily="18" charset="0"/>
                <a:cs typeface="Times New Roman" pitchFamily="18" charset="0"/>
              </a:rPr>
              <a:t>It’s a simple and efficient tool for data mining and data analysis   </a:t>
            </a:r>
            <a:r>
              <a:rPr lang="en-US" sz="16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DA7344C-479C-4D89-B355-03C4FAA7AE29}"/>
              </a:ext>
            </a:extLst>
          </p:cNvPr>
          <p:cNvSpPr txBox="1"/>
          <p:nvPr/>
        </p:nvSpPr>
        <p:spPr>
          <a:xfrm>
            <a:off x="3110839" y="1480459"/>
            <a:ext cx="6439561" cy="667655"/>
          </a:xfrm>
          <a:prstGeom prst="rect">
            <a:avLst/>
          </a:prstGeom>
          <a:noFill/>
        </p:spPr>
        <p:txBody>
          <a:bodyPr wrap="square" rtlCol="0">
            <a:spAutoFit/>
          </a:bodyPr>
          <a:lstStyle/>
          <a:p>
            <a:r>
              <a:rPr lang="en-IN" dirty="0">
                <a:latin typeface="Times New Roman" pitchFamily="18" charset="0"/>
                <a:cs typeface="Times New Roman" pitchFamily="18" charset="0"/>
              </a:rPr>
              <a:t>CONCLUSION</a:t>
            </a:r>
          </a:p>
          <a:p>
            <a:endParaRPr lang="en-IN" dirty="0"/>
          </a:p>
        </p:txBody>
      </p:sp>
      <p:pic>
        <p:nvPicPr>
          <p:cNvPr id="15" name="Picture 2"/>
          <p:cNvPicPr>
            <a:picLocks noChangeAspect="1" noChangeArrowheads="1"/>
          </p:cNvPicPr>
          <p:nvPr/>
        </p:nvPicPr>
        <p:blipFill>
          <a:blip r:embed="rId2" cstate="print"/>
          <a:srcRect/>
          <a:stretch>
            <a:fillRect/>
          </a:stretch>
        </p:blipFill>
        <p:spPr bwMode="auto">
          <a:xfrm>
            <a:off x="609601" y="188694"/>
            <a:ext cx="1132115" cy="1132115"/>
          </a:xfrm>
          <a:prstGeom prst="rect">
            <a:avLst/>
          </a:prstGeom>
          <a:noFill/>
          <a:ln w="9525">
            <a:noFill/>
            <a:miter lim="800000"/>
            <a:headEnd/>
            <a:tailEnd/>
          </a:ln>
        </p:spPr>
      </p:pic>
      <p:grpSp>
        <p:nvGrpSpPr>
          <p:cNvPr id="16" name="Group 15">
            <a:extLst>
              <a:ext uri="{FF2B5EF4-FFF2-40B4-BE49-F238E27FC236}">
                <a16:creationId xmlns="" xmlns:a16="http://schemas.microsoft.com/office/drawing/2014/main" id="{BCD54A6A-1D5E-446D-A906-CE03BE823097}"/>
              </a:ext>
            </a:extLst>
          </p:cNvPr>
          <p:cNvGrpSpPr/>
          <p:nvPr/>
        </p:nvGrpSpPr>
        <p:grpSpPr>
          <a:xfrm>
            <a:off x="99242" y="191055"/>
            <a:ext cx="12000149" cy="1223324"/>
            <a:chOff x="99242" y="191055"/>
            <a:chExt cx="12000149" cy="1223324"/>
          </a:xfrm>
        </p:grpSpPr>
        <p:sp>
          <p:nvSpPr>
            <p:cNvPr id="17" name="Right Triangle 16">
              <a:extLst>
                <a:ext uri="{FF2B5EF4-FFF2-40B4-BE49-F238E27FC236}">
                  <a16:creationId xmlns="" xmlns:a16="http://schemas.microsoft.com/office/drawing/2014/main" id="{A0928D11-B411-4439-BCCF-B4D4111540FF}"/>
                </a:ext>
              </a:extLst>
            </p:cNvPr>
            <p:cNvSpPr/>
            <p:nvPr/>
          </p:nvSpPr>
          <p:spPr>
            <a:xfrm rot="11735488">
              <a:off x="99242" y="1128612"/>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Triangle 17">
              <a:extLst>
                <a:ext uri="{FF2B5EF4-FFF2-40B4-BE49-F238E27FC236}">
                  <a16:creationId xmlns="" xmlns:a16="http://schemas.microsoft.com/office/drawing/2014/main" id="{967D52CF-DB5C-4D22-9A72-2F15A870F4FD}"/>
                </a:ext>
              </a:extLst>
            </p:cNvPr>
            <p:cNvSpPr/>
            <p:nvPr/>
          </p:nvSpPr>
          <p:spPr>
            <a:xfrm rot="866796">
              <a:off x="1960384" y="229063"/>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Data 19">
              <a:extLst>
                <a:ext uri="{FF2B5EF4-FFF2-40B4-BE49-F238E27FC236}">
                  <a16:creationId xmlns="" xmlns:a16="http://schemas.microsoft.com/office/drawing/2014/main" id="{2982DDAF-FBE8-4A07-AF40-8B66226679AE}"/>
                </a:ext>
              </a:extLst>
            </p:cNvPr>
            <p:cNvSpPr/>
            <p:nvPr/>
          </p:nvSpPr>
          <p:spPr>
            <a:xfrm>
              <a:off x="394311" y="191055"/>
              <a:ext cx="1605280" cy="1223324"/>
            </a:xfrm>
            <a:prstGeom prst="flowChartInputOutpu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 xmlns:a16="http://schemas.microsoft.com/office/drawing/2014/main" id="{8CC68410-1240-4271-A80E-ECDD222BF864}"/>
                </a:ext>
              </a:extLst>
            </p:cNvPr>
            <p:cNvSpPr txBox="1"/>
            <p:nvPr/>
          </p:nvSpPr>
          <p:spPr>
            <a:xfrm>
              <a:off x="2018953" y="630443"/>
              <a:ext cx="1458211" cy="523220"/>
            </a:xfrm>
            <a:prstGeom prst="rect">
              <a:avLst/>
            </a:prstGeom>
            <a:noFill/>
          </p:spPr>
          <p:txBody>
            <a:bodyPr wrap="square" rtlCol="0">
              <a:spAutoFit/>
            </a:bodyPr>
            <a:lstStyle/>
            <a:p>
              <a:r>
                <a:rPr lang="en-IN" sz="1400" dirty="0">
                  <a:solidFill>
                    <a:schemeClr val="bg1"/>
                  </a:solidFill>
                  <a:hlinkClick r:id="rId3" action="ppaction://hlinksldjump"/>
                </a:rPr>
                <a:t>INTRODUCTION</a:t>
              </a:r>
              <a:endParaRPr lang="en-IN" sz="1400" dirty="0">
                <a:solidFill>
                  <a:schemeClr val="bg1"/>
                </a:solidFill>
              </a:endParaRPr>
            </a:p>
          </p:txBody>
        </p:sp>
        <p:sp>
          <p:nvSpPr>
            <p:cNvPr id="22" name="TextBox 21">
              <a:hlinkClick r:id="rId4" action="ppaction://hlinksldjump"/>
              <a:extLst>
                <a:ext uri="{FF2B5EF4-FFF2-40B4-BE49-F238E27FC236}">
                  <a16:creationId xmlns="" xmlns:a16="http://schemas.microsoft.com/office/drawing/2014/main" id="{B6D28BE5-80C5-401F-A988-B90A72675C06}"/>
                </a:ext>
              </a:extLst>
            </p:cNvPr>
            <p:cNvSpPr txBox="1"/>
            <p:nvPr/>
          </p:nvSpPr>
          <p:spPr>
            <a:xfrm>
              <a:off x="3435643" y="637041"/>
              <a:ext cx="1115157" cy="738664"/>
            </a:xfrm>
            <a:prstGeom prst="rect">
              <a:avLst/>
            </a:prstGeom>
            <a:noFill/>
          </p:spPr>
          <p:txBody>
            <a:bodyPr wrap="square" rtlCol="0">
              <a:spAutoFit/>
            </a:bodyPr>
            <a:lstStyle/>
            <a:p>
              <a:r>
                <a:rPr lang="en-IN" sz="1400" dirty="0" smtClean="0">
                  <a:solidFill>
                    <a:schemeClr val="bg1"/>
                  </a:solidFill>
                  <a:hlinkClick r:id="rId4" action="ppaction://hlinksldjump"/>
                </a:rPr>
                <a:t>LITERATURE </a:t>
              </a:r>
              <a:r>
                <a:rPr lang="en-IN" sz="1400" dirty="0">
                  <a:solidFill>
                    <a:schemeClr val="bg1"/>
                  </a:solidFill>
                  <a:hlinkClick r:id="rId4" action="ppaction://hlinksldjump"/>
                </a:rPr>
                <a:t>REVIEW</a:t>
              </a:r>
              <a:endParaRPr lang="en-IN" sz="1400" dirty="0">
                <a:solidFill>
                  <a:schemeClr val="bg1"/>
                </a:solidFill>
              </a:endParaRPr>
            </a:p>
          </p:txBody>
        </p:sp>
        <p:sp>
          <p:nvSpPr>
            <p:cNvPr id="23" name="TextBox 22">
              <a:extLst>
                <a:ext uri="{FF2B5EF4-FFF2-40B4-BE49-F238E27FC236}">
                  <a16:creationId xmlns="" xmlns:a16="http://schemas.microsoft.com/office/drawing/2014/main" id="{F187923B-7A24-46F1-8ACE-9EA2C4A54D03}"/>
                </a:ext>
              </a:extLst>
            </p:cNvPr>
            <p:cNvSpPr txBox="1"/>
            <p:nvPr/>
          </p:nvSpPr>
          <p:spPr>
            <a:xfrm>
              <a:off x="4620461" y="642596"/>
              <a:ext cx="1833367" cy="523220"/>
            </a:xfrm>
            <a:prstGeom prst="rect">
              <a:avLst/>
            </a:prstGeom>
            <a:noFill/>
          </p:spPr>
          <p:txBody>
            <a:bodyPr wrap="square" rtlCol="0">
              <a:spAutoFit/>
            </a:bodyPr>
            <a:lstStyle/>
            <a:p>
              <a:r>
                <a:rPr lang="en-IN" sz="1400" dirty="0">
                  <a:solidFill>
                    <a:schemeClr val="bg1"/>
                  </a:solidFill>
                  <a:hlinkClick r:id="rId5" action="ppaction://hlinksldjump"/>
                </a:rPr>
                <a:t>PROB. FORMULATION</a:t>
              </a:r>
              <a:endParaRPr lang="en-IN" sz="1400" dirty="0">
                <a:solidFill>
                  <a:schemeClr val="bg1"/>
                </a:solidFill>
              </a:endParaRPr>
            </a:p>
          </p:txBody>
        </p:sp>
        <p:sp>
          <p:nvSpPr>
            <p:cNvPr id="24" name="TextBox 23">
              <a:extLst>
                <a:ext uri="{FF2B5EF4-FFF2-40B4-BE49-F238E27FC236}">
                  <a16:creationId xmlns="" xmlns:a16="http://schemas.microsoft.com/office/drawing/2014/main" id="{7733964F-7286-402B-8C6A-40BD5163E644}"/>
                </a:ext>
              </a:extLst>
            </p:cNvPr>
            <p:cNvSpPr txBox="1"/>
            <p:nvPr/>
          </p:nvSpPr>
          <p:spPr>
            <a:xfrm>
              <a:off x="6593151" y="648827"/>
              <a:ext cx="1115159" cy="523220"/>
            </a:xfrm>
            <a:prstGeom prst="rect">
              <a:avLst/>
            </a:prstGeom>
            <a:noFill/>
          </p:spPr>
          <p:txBody>
            <a:bodyPr wrap="square" rtlCol="0">
              <a:spAutoFit/>
            </a:bodyPr>
            <a:lstStyle/>
            <a:p>
              <a:r>
                <a:rPr lang="en-IN" sz="1400" dirty="0">
                  <a:solidFill>
                    <a:schemeClr val="bg1"/>
                  </a:solidFill>
                  <a:hlinkClick r:id="rId6" action="ppaction://hlinksldjump"/>
                </a:rPr>
                <a:t>OBJECTIVES</a:t>
              </a:r>
              <a:endParaRPr lang="en-IN" sz="1400" dirty="0">
                <a:solidFill>
                  <a:schemeClr val="bg1"/>
                </a:solidFill>
              </a:endParaRPr>
            </a:p>
          </p:txBody>
        </p:sp>
        <p:sp>
          <p:nvSpPr>
            <p:cNvPr id="25" name="TextBox 24">
              <a:extLst>
                <a:ext uri="{FF2B5EF4-FFF2-40B4-BE49-F238E27FC236}">
                  <a16:creationId xmlns="" xmlns:a16="http://schemas.microsoft.com/office/drawing/2014/main" id="{B5E6BF79-3A45-4D2F-BBA0-F1408BCEC0D1}"/>
                </a:ext>
              </a:extLst>
            </p:cNvPr>
            <p:cNvSpPr txBox="1"/>
            <p:nvPr/>
          </p:nvSpPr>
          <p:spPr>
            <a:xfrm>
              <a:off x="7847632" y="648836"/>
              <a:ext cx="1458209" cy="523220"/>
            </a:xfrm>
            <a:prstGeom prst="rect">
              <a:avLst/>
            </a:prstGeom>
            <a:noFill/>
          </p:spPr>
          <p:txBody>
            <a:bodyPr wrap="square" rtlCol="0">
              <a:spAutoFit/>
            </a:bodyPr>
            <a:lstStyle/>
            <a:p>
              <a:r>
                <a:rPr lang="en-IN" sz="1400" dirty="0">
                  <a:solidFill>
                    <a:schemeClr val="bg1"/>
                  </a:solidFill>
                  <a:hlinkClick r:id="rId7" action="ppaction://hlinksldjump"/>
                </a:rPr>
                <a:t>METHADOLOGY</a:t>
              </a:r>
              <a:endParaRPr lang="en-IN" sz="1400" dirty="0">
                <a:solidFill>
                  <a:schemeClr val="bg1"/>
                </a:solidFill>
              </a:endParaRPr>
            </a:p>
          </p:txBody>
        </p:sp>
        <p:sp>
          <p:nvSpPr>
            <p:cNvPr id="26" name="TextBox 25">
              <a:extLst>
                <a:ext uri="{FF2B5EF4-FFF2-40B4-BE49-F238E27FC236}">
                  <a16:creationId xmlns="" xmlns:a16="http://schemas.microsoft.com/office/drawing/2014/main" id="{96593174-74C6-484E-8C0A-F8D31382BD91}"/>
                </a:ext>
              </a:extLst>
            </p:cNvPr>
            <p:cNvSpPr txBox="1"/>
            <p:nvPr/>
          </p:nvSpPr>
          <p:spPr>
            <a:xfrm>
              <a:off x="9445164" y="648828"/>
              <a:ext cx="1257452" cy="523220"/>
            </a:xfrm>
            <a:prstGeom prst="rect">
              <a:avLst/>
            </a:prstGeom>
            <a:noFill/>
          </p:spPr>
          <p:txBody>
            <a:bodyPr wrap="square" rtlCol="0">
              <a:spAutoFit/>
            </a:bodyPr>
            <a:lstStyle/>
            <a:p>
              <a:r>
                <a:rPr lang="en-IN" sz="1400" dirty="0">
                  <a:solidFill>
                    <a:schemeClr val="bg1"/>
                  </a:solidFill>
                  <a:hlinkClick r:id="rId8" action="ppaction://hlinksldjump"/>
                </a:rPr>
                <a:t>CONCLUSION</a:t>
              </a:r>
              <a:endParaRPr lang="en-IN" sz="1400" dirty="0">
                <a:solidFill>
                  <a:schemeClr val="bg1"/>
                </a:solidFill>
              </a:endParaRPr>
            </a:p>
          </p:txBody>
        </p:sp>
        <p:sp>
          <p:nvSpPr>
            <p:cNvPr id="27" name="TextBox 26">
              <a:extLst>
                <a:ext uri="{FF2B5EF4-FFF2-40B4-BE49-F238E27FC236}">
                  <a16:creationId xmlns="" xmlns:a16="http://schemas.microsoft.com/office/drawing/2014/main" id="{1F8CCFB6-ECCD-40BD-B01D-DE5157AE2A75}"/>
                </a:ext>
              </a:extLst>
            </p:cNvPr>
            <p:cNvSpPr txBox="1"/>
            <p:nvPr/>
          </p:nvSpPr>
          <p:spPr>
            <a:xfrm>
              <a:off x="10841939" y="621871"/>
              <a:ext cx="1257452" cy="307777"/>
            </a:xfrm>
            <a:prstGeom prst="rect">
              <a:avLst/>
            </a:prstGeom>
            <a:noFill/>
          </p:spPr>
          <p:txBody>
            <a:bodyPr wrap="square" rtlCol="0">
              <a:spAutoFit/>
            </a:bodyPr>
            <a:lstStyle/>
            <a:p>
              <a:r>
                <a:rPr lang="en-IN" sz="1400" dirty="0">
                  <a:solidFill>
                    <a:schemeClr val="bg1"/>
                  </a:solidFill>
                  <a:hlinkClick r:id="rId9" action="ppaction://hlinksldjump"/>
                </a:rPr>
                <a:t>REFERENCES</a:t>
              </a:r>
              <a:endParaRPr lang="en-IN" sz="1400" dirty="0">
                <a:solidFill>
                  <a:schemeClr val="bg1"/>
                </a:solidFill>
              </a:endParaRPr>
            </a:p>
          </p:txBody>
        </p:sp>
      </p:grpSp>
      <p:sp>
        <p:nvSpPr>
          <p:cNvPr id="30" name="Subtitle 29"/>
          <p:cNvSpPr>
            <a:spLocks noGrp="1"/>
          </p:cNvSpPr>
          <p:nvPr>
            <p:ph type="subTitle" idx="1"/>
          </p:nvPr>
        </p:nvSpPr>
        <p:spPr>
          <a:xfrm>
            <a:off x="2554515" y="2104571"/>
            <a:ext cx="8708571" cy="4284865"/>
          </a:xfrm>
        </p:spPr>
        <p:txBody>
          <a:bodyPr>
            <a:normAutofit/>
          </a:bodyPr>
          <a:lstStyle/>
          <a:p>
            <a:r>
              <a:rPr lang="en-US" dirty="0" smtClean="0">
                <a:latin typeface="Times New Roman" pitchFamily="18" charset="0"/>
                <a:cs typeface="Times New Roman" pitchFamily="18" charset="0"/>
              </a:rPr>
              <a:t>In spam detection, we often deal with highly imbalanced datasets. For the chosen dataset (spam), we show that our proposed approaches are able to detect  spam detection with very high accuracy and low false positives - especially for  emails. The major problem user hold is of spam emails from unknown and illegitimate contacts From various studies conducted so far by various authors it has been concluded that no algorithm guarantees 100% results in spam detection but still there are some algorithms that provide high accuracy for detection of spam emails when used with feature selection technique like MLP neural network but MLP has a limitation of selecting initial information point using a randomized approach which increases the execution and model building time of the MLP algorithm, so effective and efficient approach to solve the drawback of MLP will be considered and corresponding solution will be carried out in future research which will ensure high accuracy for the detection of spam emails with low execution time.</a:t>
            </a:r>
          </a:p>
        </p:txBody>
      </p:sp>
      <p:pic>
        <p:nvPicPr>
          <p:cNvPr id="1026" name="Picture 2"/>
          <p:cNvPicPr>
            <a:picLocks noChangeAspect="1" noChangeArrowheads="1"/>
          </p:cNvPicPr>
          <p:nvPr/>
        </p:nvPicPr>
        <p:blipFill>
          <a:blip r:embed="rId10" cstate="print"/>
          <a:srcRect/>
          <a:stretch>
            <a:fillRect/>
          </a:stretch>
        </p:blipFill>
        <p:spPr bwMode="auto">
          <a:xfrm>
            <a:off x="476252" y="144713"/>
            <a:ext cx="1247773" cy="1269664"/>
          </a:xfrm>
          <a:prstGeom prst="rect">
            <a:avLst/>
          </a:prstGeom>
          <a:noFill/>
          <a:ln w="9525">
            <a:noFill/>
            <a:miter lim="800000"/>
            <a:headEnd/>
            <a:tailEnd/>
          </a:ln>
        </p:spPr>
      </p:pic>
    </p:spTree>
    <p:extLst>
      <p:ext uri="{BB962C8B-B14F-4D97-AF65-F5344CB8AC3E}">
        <p14:creationId xmlns="" xmlns:p14="http://schemas.microsoft.com/office/powerpoint/2010/main" val="232037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AC55E7C-FF68-41FE-8FED-D8622A7D13E2}"/>
              </a:ext>
            </a:extLst>
          </p:cNvPr>
          <p:cNvSpPr txBox="1"/>
          <p:nvPr/>
        </p:nvSpPr>
        <p:spPr>
          <a:xfrm>
            <a:off x="3067297" y="1378857"/>
            <a:ext cx="4722471" cy="646331"/>
          </a:xfrm>
          <a:prstGeom prst="rect">
            <a:avLst/>
          </a:prstGeom>
          <a:noFill/>
        </p:spPr>
        <p:txBody>
          <a:bodyPr wrap="square" rtlCol="0">
            <a:spAutoFit/>
          </a:bodyPr>
          <a:lstStyle/>
          <a:p>
            <a:r>
              <a:rPr lang="en-IN" dirty="0"/>
              <a:t>REFERENCES</a:t>
            </a:r>
          </a:p>
          <a:p>
            <a:endParaRPr lang="en-IN" dirty="0"/>
          </a:p>
        </p:txBody>
      </p:sp>
      <p:grpSp>
        <p:nvGrpSpPr>
          <p:cNvPr id="4" name="Group 3">
            <a:extLst>
              <a:ext uri="{FF2B5EF4-FFF2-40B4-BE49-F238E27FC236}">
                <a16:creationId xmlns="" xmlns:a16="http://schemas.microsoft.com/office/drawing/2014/main" id="{BCD54A6A-1D5E-446D-A906-CE03BE823097}"/>
              </a:ext>
            </a:extLst>
          </p:cNvPr>
          <p:cNvGrpSpPr/>
          <p:nvPr/>
        </p:nvGrpSpPr>
        <p:grpSpPr>
          <a:xfrm>
            <a:off x="-15240" y="191055"/>
            <a:ext cx="12192000" cy="1223324"/>
            <a:chOff x="-15240" y="191055"/>
            <a:chExt cx="12192000" cy="1223324"/>
          </a:xfrm>
        </p:grpSpPr>
        <p:sp>
          <p:nvSpPr>
            <p:cNvPr id="5" name="Right Triangle 4">
              <a:extLst>
                <a:ext uri="{FF2B5EF4-FFF2-40B4-BE49-F238E27FC236}">
                  <a16:creationId xmlns="" xmlns:a16="http://schemas.microsoft.com/office/drawing/2014/main" id="{A0928D11-B411-4439-BCCF-B4D4111540FF}"/>
                </a:ext>
              </a:extLst>
            </p:cNvPr>
            <p:cNvSpPr/>
            <p:nvPr/>
          </p:nvSpPr>
          <p:spPr>
            <a:xfrm rot="11735488">
              <a:off x="99242" y="1128612"/>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Triangle 5">
              <a:extLst>
                <a:ext uri="{FF2B5EF4-FFF2-40B4-BE49-F238E27FC236}">
                  <a16:creationId xmlns="" xmlns:a16="http://schemas.microsoft.com/office/drawing/2014/main" id="{967D52CF-DB5C-4D22-9A72-2F15A870F4FD}"/>
                </a:ext>
              </a:extLst>
            </p:cNvPr>
            <p:cNvSpPr/>
            <p:nvPr/>
          </p:nvSpPr>
          <p:spPr>
            <a:xfrm rot="866796">
              <a:off x="1960384" y="229063"/>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CE8E62D1-C93A-4320-9722-CF52DBB0F479}"/>
                </a:ext>
              </a:extLst>
            </p:cNvPr>
            <p:cNvSpPr/>
            <p:nvPr/>
          </p:nvSpPr>
          <p:spPr>
            <a:xfrm>
              <a:off x="-15240" y="426797"/>
              <a:ext cx="12192000" cy="751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lowchart: Data 7">
              <a:extLst>
                <a:ext uri="{FF2B5EF4-FFF2-40B4-BE49-F238E27FC236}">
                  <a16:creationId xmlns="" xmlns:a16="http://schemas.microsoft.com/office/drawing/2014/main" id="{2982DDAF-FBE8-4A07-AF40-8B66226679AE}"/>
                </a:ext>
              </a:extLst>
            </p:cNvPr>
            <p:cNvSpPr/>
            <p:nvPr/>
          </p:nvSpPr>
          <p:spPr>
            <a:xfrm>
              <a:off x="394311" y="191055"/>
              <a:ext cx="1605280" cy="1223324"/>
            </a:xfrm>
            <a:prstGeom prst="flowChartInputOutpu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 xmlns:a16="http://schemas.microsoft.com/office/drawing/2014/main" id="{8CC68410-1240-4271-A80E-ECDD222BF864}"/>
                </a:ext>
              </a:extLst>
            </p:cNvPr>
            <p:cNvSpPr txBox="1"/>
            <p:nvPr/>
          </p:nvSpPr>
          <p:spPr>
            <a:xfrm>
              <a:off x="2018953" y="630443"/>
              <a:ext cx="1458211" cy="523220"/>
            </a:xfrm>
            <a:prstGeom prst="rect">
              <a:avLst/>
            </a:prstGeom>
            <a:noFill/>
          </p:spPr>
          <p:txBody>
            <a:bodyPr wrap="square" rtlCol="0">
              <a:spAutoFit/>
            </a:bodyPr>
            <a:lstStyle/>
            <a:p>
              <a:r>
                <a:rPr lang="en-IN" sz="1400" dirty="0">
                  <a:solidFill>
                    <a:schemeClr val="bg1"/>
                  </a:solidFill>
                  <a:hlinkClick r:id="rId2" action="ppaction://hlinksldjump"/>
                </a:rPr>
                <a:t>INTRODUCTION</a:t>
              </a:r>
              <a:endParaRPr lang="en-IN" sz="1400" dirty="0">
                <a:solidFill>
                  <a:schemeClr val="bg1"/>
                </a:solidFill>
              </a:endParaRPr>
            </a:p>
          </p:txBody>
        </p:sp>
        <p:sp>
          <p:nvSpPr>
            <p:cNvPr id="10" name="TextBox 9">
              <a:hlinkClick r:id="rId3" action="ppaction://hlinksldjump"/>
              <a:extLst>
                <a:ext uri="{FF2B5EF4-FFF2-40B4-BE49-F238E27FC236}">
                  <a16:creationId xmlns="" xmlns:a16="http://schemas.microsoft.com/office/drawing/2014/main" id="{B6D28BE5-80C5-401F-A988-B90A72675C06}"/>
                </a:ext>
              </a:extLst>
            </p:cNvPr>
            <p:cNvSpPr txBox="1"/>
            <p:nvPr/>
          </p:nvSpPr>
          <p:spPr>
            <a:xfrm>
              <a:off x="3435643" y="537029"/>
              <a:ext cx="1121843" cy="738664"/>
            </a:xfrm>
            <a:prstGeom prst="rect">
              <a:avLst/>
            </a:prstGeom>
            <a:noFill/>
          </p:spPr>
          <p:txBody>
            <a:bodyPr wrap="square" rtlCol="0">
              <a:spAutoFit/>
            </a:bodyPr>
            <a:lstStyle/>
            <a:p>
              <a:r>
                <a:rPr lang="en-IN" sz="1400" dirty="0" smtClean="0">
                  <a:solidFill>
                    <a:schemeClr val="bg1"/>
                  </a:solidFill>
                  <a:hlinkClick r:id="rId3" action="ppaction://hlinksldjump"/>
                </a:rPr>
                <a:t>LIT.ERATURE REVIEW</a:t>
              </a:r>
              <a:endParaRPr lang="en-IN" sz="1400" dirty="0">
                <a:solidFill>
                  <a:schemeClr val="bg1"/>
                </a:solidFill>
              </a:endParaRPr>
            </a:p>
          </p:txBody>
        </p:sp>
        <p:sp>
          <p:nvSpPr>
            <p:cNvPr id="11" name="TextBox 10">
              <a:extLst>
                <a:ext uri="{FF2B5EF4-FFF2-40B4-BE49-F238E27FC236}">
                  <a16:creationId xmlns="" xmlns:a16="http://schemas.microsoft.com/office/drawing/2014/main" id="{F187923B-7A24-46F1-8ACE-9EA2C4A54D03}"/>
                </a:ext>
              </a:extLst>
            </p:cNvPr>
            <p:cNvSpPr txBox="1"/>
            <p:nvPr/>
          </p:nvSpPr>
          <p:spPr>
            <a:xfrm>
              <a:off x="4620461" y="642596"/>
              <a:ext cx="1833367" cy="523220"/>
            </a:xfrm>
            <a:prstGeom prst="rect">
              <a:avLst/>
            </a:prstGeom>
            <a:noFill/>
          </p:spPr>
          <p:txBody>
            <a:bodyPr wrap="square" rtlCol="0">
              <a:spAutoFit/>
            </a:bodyPr>
            <a:lstStyle/>
            <a:p>
              <a:r>
                <a:rPr lang="en-IN" sz="1400" dirty="0">
                  <a:solidFill>
                    <a:schemeClr val="bg1"/>
                  </a:solidFill>
                  <a:hlinkClick r:id="rId4" action="ppaction://hlinksldjump"/>
                </a:rPr>
                <a:t>PROB. FORMULATION</a:t>
              </a:r>
              <a:endParaRPr lang="en-IN" sz="1400" dirty="0">
                <a:solidFill>
                  <a:schemeClr val="bg1"/>
                </a:solidFill>
              </a:endParaRPr>
            </a:p>
          </p:txBody>
        </p:sp>
        <p:sp>
          <p:nvSpPr>
            <p:cNvPr id="12" name="TextBox 11">
              <a:extLst>
                <a:ext uri="{FF2B5EF4-FFF2-40B4-BE49-F238E27FC236}">
                  <a16:creationId xmlns="" xmlns:a16="http://schemas.microsoft.com/office/drawing/2014/main" id="{7733964F-7286-402B-8C6A-40BD5163E644}"/>
                </a:ext>
              </a:extLst>
            </p:cNvPr>
            <p:cNvSpPr txBox="1"/>
            <p:nvPr/>
          </p:nvSpPr>
          <p:spPr>
            <a:xfrm>
              <a:off x="6593151" y="648827"/>
              <a:ext cx="1115159" cy="523220"/>
            </a:xfrm>
            <a:prstGeom prst="rect">
              <a:avLst/>
            </a:prstGeom>
            <a:noFill/>
          </p:spPr>
          <p:txBody>
            <a:bodyPr wrap="square" rtlCol="0">
              <a:spAutoFit/>
            </a:bodyPr>
            <a:lstStyle/>
            <a:p>
              <a:r>
                <a:rPr lang="en-IN" sz="1400" dirty="0">
                  <a:solidFill>
                    <a:schemeClr val="bg1"/>
                  </a:solidFill>
                  <a:hlinkClick r:id="rId5" action="ppaction://hlinksldjump"/>
                </a:rPr>
                <a:t>OBJECTIVES</a:t>
              </a:r>
              <a:endParaRPr lang="en-IN" sz="1400" dirty="0">
                <a:solidFill>
                  <a:schemeClr val="bg1"/>
                </a:solidFill>
              </a:endParaRPr>
            </a:p>
          </p:txBody>
        </p:sp>
        <p:sp>
          <p:nvSpPr>
            <p:cNvPr id="13" name="TextBox 12">
              <a:extLst>
                <a:ext uri="{FF2B5EF4-FFF2-40B4-BE49-F238E27FC236}">
                  <a16:creationId xmlns="" xmlns:a16="http://schemas.microsoft.com/office/drawing/2014/main" id="{B5E6BF79-3A45-4D2F-BBA0-F1408BCEC0D1}"/>
                </a:ext>
              </a:extLst>
            </p:cNvPr>
            <p:cNvSpPr txBox="1"/>
            <p:nvPr/>
          </p:nvSpPr>
          <p:spPr>
            <a:xfrm>
              <a:off x="7847632" y="648836"/>
              <a:ext cx="1458209" cy="523220"/>
            </a:xfrm>
            <a:prstGeom prst="rect">
              <a:avLst/>
            </a:prstGeom>
            <a:noFill/>
          </p:spPr>
          <p:txBody>
            <a:bodyPr wrap="square" rtlCol="0">
              <a:spAutoFit/>
            </a:bodyPr>
            <a:lstStyle/>
            <a:p>
              <a:r>
                <a:rPr lang="en-IN" sz="1400" dirty="0">
                  <a:solidFill>
                    <a:schemeClr val="bg1"/>
                  </a:solidFill>
                  <a:hlinkClick r:id="rId6" action="ppaction://hlinksldjump"/>
                </a:rPr>
                <a:t>METHADOLOGY</a:t>
              </a:r>
              <a:endParaRPr lang="en-IN" sz="1400" dirty="0">
                <a:solidFill>
                  <a:schemeClr val="bg1"/>
                </a:solidFill>
              </a:endParaRPr>
            </a:p>
          </p:txBody>
        </p:sp>
        <p:sp>
          <p:nvSpPr>
            <p:cNvPr id="14" name="TextBox 13">
              <a:extLst>
                <a:ext uri="{FF2B5EF4-FFF2-40B4-BE49-F238E27FC236}">
                  <a16:creationId xmlns="" xmlns:a16="http://schemas.microsoft.com/office/drawing/2014/main" id="{96593174-74C6-484E-8C0A-F8D31382BD91}"/>
                </a:ext>
              </a:extLst>
            </p:cNvPr>
            <p:cNvSpPr txBox="1"/>
            <p:nvPr/>
          </p:nvSpPr>
          <p:spPr>
            <a:xfrm>
              <a:off x="9445164" y="648828"/>
              <a:ext cx="1257452" cy="523220"/>
            </a:xfrm>
            <a:prstGeom prst="rect">
              <a:avLst/>
            </a:prstGeom>
            <a:noFill/>
          </p:spPr>
          <p:txBody>
            <a:bodyPr wrap="square" rtlCol="0">
              <a:spAutoFit/>
            </a:bodyPr>
            <a:lstStyle/>
            <a:p>
              <a:r>
                <a:rPr lang="en-IN" sz="1400" dirty="0" smtClean="0">
                  <a:solidFill>
                    <a:schemeClr val="bg1"/>
                  </a:solidFill>
                  <a:hlinkClick r:id="rId7" action="ppaction://hlinksldjump"/>
                </a:rPr>
                <a:t>CONCLUSION</a:t>
              </a:r>
              <a:endParaRPr lang="en-IN" sz="1400" dirty="0">
                <a:solidFill>
                  <a:schemeClr val="bg1"/>
                </a:solidFill>
              </a:endParaRPr>
            </a:p>
          </p:txBody>
        </p:sp>
        <p:sp>
          <p:nvSpPr>
            <p:cNvPr id="15" name="TextBox 14">
              <a:extLst>
                <a:ext uri="{FF2B5EF4-FFF2-40B4-BE49-F238E27FC236}">
                  <a16:creationId xmlns="" xmlns:a16="http://schemas.microsoft.com/office/drawing/2014/main" id="{1F8CCFB6-ECCD-40BD-B01D-DE5157AE2A75}"/>
                </a:ext>
              </a:extLst>
            </p:cNvPr>
            <p:cNvSpPr txBox="1"/>
            <p:nvPr/>
          </p:nvSpPr>
          <p:spPr>
            <a:xfrm>
              <a:off x="11030857" y="621871"/>
              <a:ext cx="1068534" cy="523220"/>
            </a:xfrm>
            <a:prstGeom prst="rect">
              <a:avLst/>
            </a:prstGeom>
            <a:noFill/>
          </p:spPr>
          <p:txBody>
            <a:bodyPr wrap="square" rtlCol="0">
              <a:spAutoFit/>
            </a:bodyPr>
            <a:lstStyle/>
            <a:p>
              <a:r>
                <a:rPr lang="en-IN" sz="1400" dirty="0">
                  <a:solidFill>
                    <a:schemeClr val="bg1"/>
                  </a:solidFill>
                  <a:hlinkClick r:id="rId8" action="ppaction://hlinksldjump"/>
                </a:rPr>
                <a:t>REFERENCES</a:t>
              </a:r>
              <a:endParaRPr lang="en-IN" sz="1400" dirty="0">
                <a:solidFill>
                  <a:schemeClr val="bg1"/>
                </a:solidFill>
              </a:endParaRPr>
            </a:p>
          </p:txBody>
        </p:sp>
      </p:grpSp>
      <p:sp>
        <p:nvSpPr>
          <p:cNvPr id="19" name="Subtitle 18"/>
          <p:cNvSpPr>
            <a:spLocks noGrp="1"/>
          </p:cNvSpPr>
          <p:nvPr>
            <p:ph type="subTitle" idx="1"/>
          </p:nvPr>
        </p:nvSpPr>
        <p:spPr>
          <a:xfrm>
            <a:off x="2801256" y="1959430"/>
            <a:ext cx="8903063" cy="2079170"/>
          </a:xfrm>
        </p:spPr>
        <p:txBody>
          <a:bodyPr/>
          <a:lstStyle/>
          <a:p>
            <a:pPr>
              <a:buFont typeface="Wingdings" pitchFamily="2" charset="2"/>
              <a:buChar char="v"/>
            </a:pPr>
            <a:r>
              <a:rPr lang="en-US" dirty="0" err="1" smtClean="0">
                <a:latin typeface="Times New Roman" pitchFamily="18" charset="0"/>
                <a:cs typeface="Times New Roman" pitchFamily="18" charset="0"/>
              </a:rPr>
              <a:t>Kaggle</a:t>
            </a:r>
            <a:r>
              <a:rPr lang="en-US" dirty="0" smtClean="0">
                <a:latin typeface="Times New Roman" pitchFamily="18" charset="0"/>
                <a:cs typeface="Times New Roman" pitchFamily="18" charset="0"/>
              </a:rPr>
              <a:t> :- Data Set of this model(https://www.kaggle.com/uciml/sms-spam-collection-dataset)</a:t>
            </a:r>
          </a:p>
          <a:p>
            <a:pPr>
              <a:buFont typeface="Wingdings" pitchFamily="2" charset="2"/>
              <a:buChar char="v"/>
            </a:pPr>
            <a:r>
              <a:rPr lang="en-US" dirty="0" smtClean="0">
                <a:latin typeface="Times New Roman" pitchFamily="18" charset="0"/>
                <a:cs typeface="Times New Roman" pitchFamily="18" charset="0"/>
              </a:rPr>
              <a:t>Flask:-flask install(</a:t>
            </a:r>
            <a:r>
              <a:rPr lang="en-US" dirty="0" smtClean="0">
                <a:latin typeface="Times New Roman" pitchFamily="18" charset="0"/>
                <a:cs typeface="Times New Roman" pitchFamily="18" charset="0"/>
                <a:hlinkClick r:id="rId9"/>
              </a:rPr>
              <a:t>https://pypi.org/project/Flask</a:t>
            </a:r>
            <a:r>
              <a:rPr lang="en-US" dirty="0" smtClean="0">
                <a:latin typeface="Times New Roman" pitchFamily="18" charset="0"/>
                <a:cs typeface="Times New Roman" pitchFamily="18" charset="0"/>
              </a:rPr>
              <a:t>)</a:t>
            </a:r>
          </a:p>
        </p:txBody>
      </p:sp>
      <p:pic>
        <p:nvPicPr>
          <p:cNvPr id="18" name="Picture 2"/>
          <p:cNvPicPr>
            <a:picLocks noChangeAspect="1" noChangeArrowheads="1"/>
          </p:cNvPicPr>
          <p:nvPr/>
        </p:nvPicPr>
        <p:blipFill>
          <a:blip r:embed="rId10" cstate="print"/>
          <a:srcRect/>
          <a:stretch>
            <a:fillRect/>
          </a:stretch>
        </p:blipFill>
        <p:spPr bwMode="auto">
          <a:xfrm>
            <a:off x="476252" y="144713"/>
            <a:ext cx="1247773" cy="1269664"/>
          </a:xfrm>
          <a:prstGeom prst="rect">
            <a:avLst/>
          </a:prstGeom>
          <a:noFill/>
          <a:ln w="9525">
            <a:noFill/>
            <a:miter lim="800000"/>
            <a:headEnd/>
            <a:tailEnd/>
          </a:ln>
        </p:spPr>
      </p:pic>
    </p:spTree>
    <p:extLst>
      <p:ext uri="{BB962C8B-B14F-4D97-AF65-F5344CB8AC3E}">
        <p14:creationId xmlns="" xmlns:p14="http://schemas.microsoft.com/office/powerpoint/2010/main" val="2902447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3C0CC92-80CE-4204-BF7F-4FF2502DA291}"/>
              </a:ext>
            </a:extLst>
          </p:cNvPr>
          <p:cNvSpPr txBox="1"/>
          <p:nvPr/>
        </p:nvSpPr>
        <p:spPr>
          <a:xfrm>
            <a:off x="1196957" y="1927159"/>
            <a:ext cx="4560425" cy="53553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hlinkClick r:id="rId2" action="ppaction://hlinksldjump"/>
              </a:rPr>
              <a:t>Introduction</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hlinkClick r:id="rId3" action="ppaction://hlinksldjump"/>
              </a:rPr>
              <a:t>Literature Review</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hlinkClick r:id="rId4" action="ppaction://hlinksldjump"/>
              </a:rPr>
              <a:t>Problem Formulation</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hlinkClick r:id="rId5" action="ppaction://hlinksldjump"/>
              </a:rPr>
              <a:t>Objectives</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hlinkClick r:id="rId6" action="ppaction://hlinksldjump"/>
              </a:rPr>
              <a:t>Methodology</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hlinkClick r:id="rId7" action="ppaction://hlinksldjump"/>
              </a:rPr>
              <a:t>Conclusion</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hlinkClick r:id="rId8" action="ppaction://hlinksldjump"/>
              </a:rPr>
              <a:t>References</a:t>
            </a:r>
            <a:endParaRPr lang="en-IN" sz="2800" dirty="0">
              <a:latin typeface="Times New Roman" panose="02020603050405020304" pitchFamily="18" charset="0"/>
              <a:cs typeface="Times New Roman" panose="02020603050405020304" pitchFamily="18" charset="0"/>
            </a:endParaRPr>
          </a:p>
          <a:p>
            <a:endParaRPr lang="en-IN" sz="4800" dirty="0"/>
          </a:p>
        </p:txBody>
      </p:sp>
      <p:sp>
        <p:nvSpPr>
          <p:cNvPr id="3" name="TextBox 2">
            <a:extLst>
              <a:ext uri="{FF2B5EF4-FFF2-40B4-BE49-F238E27FC236}">
                <a16:creationId xmlns="" xmlns:a16="http://schemas.microsoft.com/office/drawing/2014/main" id="{7418B45A-4972-4016-8B6E-24C27F8E372D}"/>
              </a:ext>
            </a:extLst>
          </p:cNvPr>
          <p:cNvSpPr txBox="1"/>
          <p:nvPr/>
        </p:nvSpPr>
        <p:spPr>
          <a:xfrm>
            <a:off x="4787165" y="1390596"/>
            <a:ext cx="4560425" cy="553998"/>
          </a:xfrm>
          <a:prstGeom prst="rect">
            <a:avLst/>
          </a:prstGeom>
          <a:noFill/>
        </p:spPr>
        <p:txBody>
          <a:bodyPr wrap="square" rtlCol="0">
            <a:spAutoFit/>
          </a:bodyPr>
          <a:lstStyle/>
          <a:p>
            <a:r>
              <a:rPr lang="en-IN" sz="3000" b="1" dirty="0"/>
              <a:t>Contents</a:t>
            </a:r>
          </a:p>
        </p:txBody>
      </p:sp>
      <p:grpSp>
        <p:nvGrpSpPr>
          <p:cNvPr id="47" name="Group 46">
            <a:extLst>
              <a:ext uri="{FF2B5EF4-FFF2-40B4-BE49-F238E27FC236}">
                <a16:creationId xmlns="" xmlns:a16="http://schemas.microsoft.com/office/drawing/2014/main" id="{CB8D65F5-F6E8-4404-9533-8F69E274166D}"/>
              </a:ext>
            </a:extLst>
          </p:cNvPr>
          <p:cNvGrpSpPr/>
          <p:nvPr/>
        </p:nvGrpSpPr>
        <p:grpSpPr>
          <a:xfrm>
            <a:off x="-15240" y="191055"/>
            <a:ext cx="12192000" cy="1223324"/>
            <a:chOff x="-15240" y="191055"/>
            <a:chExt cx="12192000" cy="1223324"/>
          </a:xfrm>
        </p:grpSpPr>
        <p:sp>
          <p:nvSpPr>
            <p:cNvPr id="23" name="Right Triangle 22">
              <a:extLst>
                <a:ext uri="{FF2B5EF4-FFF2-40B4-BE49-F238E27FC236}">
                  <a16:creationId xmlns="" xmlns:a16="http://schemas.microsoft.com/office/drawing/2014/main" id="{646B4369-4964-4FFA-AF80-8DDFEEEA1DA5}"/>
                </a:ext>
              </a:extLst>
            </p:cNvPr>
            <p:cNvSpPr/>
            <p:nvPr/>
          </p:nvSpPr>
          <p:spPr>
            <a:xfrm rot="11735488">
              <a:off x="99242" y="1128612"/>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Triangle 19">
              <a:extLst>
                <a:ext uri="{FF2B5EF4-FFF2-40B4-BE49-F238E27FC236}">
                  <a16:creationId xmlns="" xmlns:a16="http://schemas.microsoft.com/office/drawing/2014/main" id="{A141402C-95B2-4294-BC62-E689163F00F0}"/>
                </a:ext>
              </a:extLst>
            </p:cNvPr>
            <p:cNvSpPr/>
            <p:nvPr/>
          </p:nvSpPr>
          <p:spPr>
            <a:xfrm rot="866796">
              <a:off x="1960384" y="229063"/>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 xmlns:a16="http://schemas.microsoft.com/office/drawing/2014/main" id="{4785BD67-E6FD-43FE-B31F-7CB7BC843A09}"/>
                </a:ext>
              </a:extLst>
            </p:cNvPr>
            <p:cNvSpPr/>
            <p:nvPr/>
          </p:nvSpPr>
          <p:spPr>
            <a:xfrm>
              <a:off x="-15240" y="426797"/>
              <a:ext cx="12192000" cy="751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Flowchart: Data 18">
              <a:extLst>
                <a:ext uri="{FF2B5EF4-FFF2-40B4-BE49-F238E27FC236}">
                  <a16:creationId xmlns="" xmlns:a16="http://schemas.microsoft.com/office/drawing/2014/main" id="{D2EE9546-6C91-47D4-BC0F-AC22ABBCC913}"/>
                </a:ext>
              </a:extLst>
            </p:cNvPr>
            <p:cNvSpPr/>
            <p:nvPr/>
          </p:nvSpPr>
          <p:spPr>
            <a:xfrm>
              <a:off x="394311" y="191055"/>
              <a:ext cx="1605280" cy="1223324"/>
            </a:xfrm>
            <a:prstGeom prst="flowChartInputOutpu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 xmlns:a16="http://schemas.microsoft.com/office/drawing/2014/main" id="{489EC983-DD73-4AEA-B122-ADEDC79AB716}"/>
                </a:ext>
              </a:extLst>
            </p:cNvPr>
            <p:cNvSpPr txBox="1"/>
            <p:nvPr/>
          </p:nvSpPr>
          <p:spPr>
            <a:xfrm>
              <a:off x="2018953" y="630443"/>
              <a:ext cx="1458211" cy="523220"/>
            </a:xfrm>
            <a:prstGeom prst="rect">
              <a:avLst/>
            </a:prstGeom>
            <a:noFill/>
          </p:spPr>
          <p:txBody>
            <a:bodyPr wrap="square" rtlCol="0">
              <a:spAutoFit/>
            </a:bodyPr>
            <a:lstStyle/>
            <a:p>
              <a:r>
                <a:rPr lang="en-IN" sz="1400" dirty="0">
                  <a:solidFill>
                    <a:schemeClr val="bg1"/>
                  </a:solidFill>
                  <a:hlinkClick r:id="rId2" action="ppaction://hlinksldjump"/>
                </a:rPr>
                <a:t>INTRODUCTION</a:t>
              </a:r>
              <a:endParaRPr lang="en-IN" sz="1400" dirty="0">
                <a:solidFill>
                  <a:schemeClr val="bg1"/>
                </a:solidFill>
              </a:endParaRPr>
            </a:p>
          </p:txBody>
        </p:sp>
        <p:sp>
          <p:nvSpPr>
            <p:cNvPr id="32" name="TextBox 31">
              <a:extLst>
                <a:ext uri="{FF2B5EF4-FFF2-40B4-BE49-F238E27FC236}">
                  <a16:creationId xmlns="" xmlns:a16="http://schemas.microsoft.com/office/drawing/2014/main" id="{AC3E2C39-DACC-4D6C-BB0E-930FDD915898}"/>
                </a:ext>
              </a:extLst>
            </p:cNvPr>
            <p:cNvSpPr txBox="1"/>
            <p:nvPr/>
          </p:nvSpPr>
          <p:spPr>
            <a:xfrm>
              <a:off x="3435644" y="537029"/>
              <a:ext cx="1063786" cy="738664"/>
            </a:xfrm>
            <a:prstGeom prst="rect">
              <a:avLst/>
            </a:prstGeom>
            <a:noFill/>
          </p:spPr>
          <p:txBody>
            <a:bodyPr wrap="square" rtlCol="0">
              <a:spAutoFit/>
            </a:bodyPr>
            <a:lstStyle/>
            <a:p>
              <a:r>
                <a:rPr lang="en-IN" sz="1400" dirty="0" smtClean="0">
                  <a:solidFill>
                    <a:schemeClr val="bg1"/>
                  </a:solidFill>
                  <a:hlinkClick r:id="rId3" action="ppaction://hlinksldjump"/>
                </a:rPr>
                <a:t>LITERATURE REVIEW</a:t>
              </a:r>
              <a:endParaRPr lang="en-IN" sz="1400" dirty="0">
                <a:solidFill>
                  <a:schemeClr val="bg1"/>
                </a:solidFill>
              </a:endParaRPr>
            </a:p>
          </p:txBody>
        </p:sp>
        <p:sp>
          <p:nvSpPr>
            <p:cNvPr id="33" name="TextBox 32">
              <a:extLst>
                <a:ext uri="{FF2B5EF4-FFF2-40B4-BE49-F238E27FC236}">
                  <a16:creationId xmlns="" xmlns:a16="http://schemas.microsoft.com/office/drawing/2014/main" id="{D022AD63-951D-4943-9D8E-0C0964319BCA}"/>
                </a:ext>
              </a:extLst>
            </p:cNvPr>
            <p:cNvSpPr txBox="1"/>
            <p:nvPr/>
          </p:nvSpPr>
          <p:spPr>
            <a:xfrm>
              <a:off x="4620461" y="642596"/>
              <a:ext cx="1833367" cy="523220"/>
            </a:xfrm>
            <a:prstGeom prst="rect">
              <a:avLst/>
            </a:prstGeom>
            <a:noFill/>
          </p:spPr>
          <p:txBody>
            <a:bodyPr wrap="square" rtlCol="0">
              <a:spAutoFit/>
            </a:bodyPr>
            <a:lstStyle/>
            <a:p>
              <a:r>
                <a:rPr lang="en-IN" sz="1400" dirty="0">
                  <a:solidFill>
                    <a:schemeClr val="bg1"/>
                  </a:solidFill>
                  <a:hlinkClick r:id="rId4" action="ppaction://hlinksldjump"/>
                </a:rPr>
                <a:t>PROB. FORMULATION</a:t>
              </a:r>
              <a:endParaRPr lang="en-IN" sz="1400" dirty="0">
                <a:solidFill>
                  <a:schemeClr val="bg1"/>
                </a:solidFill>
              </a:endParaRPr>
            </a:p>
          </p:txBody>
        </p:sp>
        <p:sp>
          <p:nvSpPr>
            <p:cNvPr id="36" name="TextBox 35">
              <a:extLst>
                <a:ext uri="{FF2B5EF4-FFF2-40B4-BE49-F238E27FC236}">
                  <a16:creationId xmlns="" xmlns:a16="http://schemas.microsoft.com/office/drawing/2014/main" id="{9A734E05-DD8C-434B-A418-5D3F5AE8C7CA}"/>
                </a:ext>
              </a:extLst>
            </p:cNvPr>
            <p:cNvSpPr txBox="1"/>
            <p:nvPr/>
          </p:nvSpPr>
          <p:spPr>
            <a:xfrm>
              <a:off x="6593151" y="648827"/>
              <a:ext cx="1115159" cy="523220"/>
            </a:xfrm>
            <a:prstGeom prst="rect">
              <a:avLst/>
            </a:prstGeom>
            <a:noFill/>
          </p:spPr>
          <p:txBody>
            <a:bodyPr wrap="square" rtlCol="0">
              <a:spAutoFit/>
            </a:bodyPr>
            <a:lstStyle/>
            <a:p>
              <a:r>
                <a:rPr lang="en-IN" sz="1400" dirty="0">
                  <a:solidFill>
                    <a:schemeClr val="bg1"/>
                  </a:solidFill>
                  <a:hlinkClick r:id="rId5" action="ppaction://hlinksldjump"/>
                </a:rPr>
                <a:t>OBJECTIVES</a:t>
              </a:r>
              <a:endParaRPr lang="en-IN" sz="1400" dirty="0">
                <a:solidFill>
                  <a:schemeClr val="bg1"/>
                </a:solidFill>
              </a:endParaRPr>
            </a:p>
          </p:txBody>
        </p:sp>
        <p:sp>
          <p:nvSpPr>
            <p:cNvPr id="37" name="TextBox 36">
              <a:extLst>
                <a:ext uri="{FF2B5EF4-FFF2-40B4-BE49-F238E27FC236}">
                  <a16:creationId xmlns="" xmlns:a16="http://schemas.microsoft.com/office/drawing/2014/main" id="{066DC6BD-91DA-4300-9C43-D35DC3FA3E5B}"/>
                </a:ext>
              </a:extLst>
            </p:cNvPr>
            <p:cNvSpPr txBox="1"/>
            <p:nvPr/>
          </p:nvSpPr>
          <p:spPr>
            <a:xfrm>
              <a:off x="7847632" y="648836"/>
              <a:ext cx="1458209" cy="523220"/>
            </a:xfrm>
            <a:prstGeom prst="rect">
              <a:avLst/>
            </a:prstGeom>
            <a:noFill/>
          </p:spPr>
          <p:txBody>
            <a:bodyPr wrap="square" rtlCol="0">
              <a:spAutoFit/>
            </a:bodyPr>
            <a:lstStyle/>
            <a:p>
              <a:r>
                <a:rPr lang="en-IN" sz="1400" dirty="0">
                  <a:solidFill>
                    <a:schemeClr val="bg1"/>
                  </a:solidFill>
                  <a:hlinkClick r:id="rId9" action="ppaction://hlinksldjump"/>
                </a:rPr>
                <a:t>METHADOLOGY</a:t>
              </a:r>
              <a:endParaRPr lang="en-IN" sz="1400" dirty="0">
                <a:solidFill>
                  <a:schemeClr val="bg1"/>
                </a:solidFill>
              </a:endParaRPr>
            </a:p>
          </p:txBody>
        </p:sp>
        <p:sp>
          <p:nvSpPr>
            <p:cNvPr id="39" name="TextBox 38">
              <a:extLst>
                <a:ext uri="{FF2B5EF4-FFF2-40B4-BE49-F238E27FC236}">
                  <a16:creationId xmlns="" xmlns:a16="http://schemas.microsoft.com/office/drawing/2014/main" id="{E91DD603-7EDB-4D19-818A-D214591B922C}"/>
                </a:ext>
              </a:extLst>
            </p:cNvPr>
            <p:cNvSpPr txBox="1"/>
            <p:nvPr/>
          </p:nvSpPr>
          <p:spPr>
            <a:xfrm>
              <a:off x="9445164" y="648828"/>
              <a:ext cx="1257452" cy="523220"/>
            </a:xfrm>
            <a:prstGeom prst="rect">
              <a:avLst/>
            </a:prstGeom>
            <a:noFill/>
          </p:spPr>
          <p:txBody>
            <a:bodyPr wrap="square" rtlCol="0">
              <a:spAutoFit/>
            </a:bodyPr>
            <a:lstStyle/>
            <a:p>
              <a:r>
                <a:rPr lang="en-IN" sz="1400" dirty="0">
                  <a:solidFill>
                    <a:schemeClr val="bg1"/>
                  </a:solidFill>
                  <a:hlinkClick r:id="rId7" action="ppaction://hlinksldjump"/>
                </a:rPr>
                <a:t>CONCLUSION</a:t>
              </a:r>
              <a:endParaRPr lang="en-IN" sz="1400" dirty="0">
                <a:solidFill>
                  <a:schemeClr val="bg1"/>
                </a:solidFill>
              </a:endParaRPr>
            </a:p>
          </p:txBody>
        </p:sp>
        <p:sp>
          <p:nvSpPr>
            <p:cNvPr id="40" name="TextBox 39">
              <a:extLst>
                <a:ext uri="{FF2B5EF4-FFF2-40B4-BE49-F238E27FC236}">
                  <a16:creationId xmlns="" xmlns:a16="http://schemas.microsoft.com/office/drawing/2014/main" id="{A4800A1C-3728-4737-96C7-44011427C3DC}"/>
                </a:ext>
              </a:extLst>
            </p:cNvPr>
            <p:cNvSpPr txBox="1"/>
            <p:nvPr/>
          </p:nvSpPr>
          <p:spPr>
            <a:xfrm>
              <a:off x="10841939" y="621871"/>
              <a:ext cx="1257452" cy="523220"/>
            </a:xfrm>
            <a:prstGeom prst="rect">
              <a:avLst/>
            </a:prstGeom>
            <a:noFill/>
          </p:spPr>
          <p:txBody>
            <a:bodyPr wrap="square" rtlCol="0">
              <a:spAutoFit/>
            </a:bodyPr>
            <a:lstStyle/>
            <a:p>
              <a:r>
                <a:rPr lang="en-IN" sz="1400" dirty="0">
                  <a:solidFill>
                    <a:schemeClr val="bg1"/>
                  </a:solidFill>
                  <a:hlinkClick r:id="rId8" action="ppaction://hlinksldjump"/>
                </a:rPr>
                <a:t>REFERENCES</a:t>
              </a:r>
              <a:endParaRPr lang="en-IN" sz="1400" dirty="0">
                <a:solidFill>
                  <a:schemeClr val="bg1"/>
                </a:solidFill>
              </a:endParaRPr>
            </a:p>
          </p:txBody>
        </p:sp>
      </p:grpSp>
      <p:pic>
        <p:nvPicPr>
          <p:cNvPr id="17" name="Picture 2"/>
          <p:cNvPicPr>
            <a:picLocks noChangeAspect="1" noChangeArrowheads="1"/>
          </p:cNvPicPr>
          <p:nvPr/>
        </p:nvPicPr>
        <p:blipFill>
          <a:blip r:embed="rId10" cstate="print"/>
          <a:srcRect/>
          <a:stretch>
            <a:fillRect/>
          </a:stretch>
        </p:blipFill>
        <p:spPr bwMode="auto">
          <a:xfrm>
            <a:off x="466726" y="116305"/>
            <a:ext cx="1314449" cy="1337510"/>
          </a:xfrm>
          <a:prstGeom prst="rect">
            <a:avLst/>
          </a:prstGeom>
          <a:noFill/>
          <a:ln w="9525">
            <a:noFill/>
            <a:miter lim="800000"/>
            <a:headEnd/>
            <a:tailEnd/>
          </a:ln>
        </p:spPr>
      </p:pic>
    </p:spTree>
    <p:extLst>
      <p:ext uri="{BB962C8B-B14F-4D97-AF65-F5344CB8AC3E}">
        <p14:creationId xmlns="" xmlns:p14="http://schemas.microsoft.com/office/powerpoint/2010/main" val="1322835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20A0E43-7205-4B2A-B77E-9F27217ED6DC}"/>
              </a:ext>
            </a:extLst>
          </p:cNvPr>
          <p:cNvSpPr txBox="1"/>
          <p:nvPr/>
        </p:nvSpPr>
        <p:spPr>
          <a:xfrm>
            <a:off x="4837461" y="1660262"/>
            <a:ext cx="3522768" cy="553998"/>
          </a:xfrm>
          <a:prstGeom prst="rect">
            <a:avLst/>
          </a:prstGeom>
          <a:noFill/>
        </p:spPr>
        <p:txBody>
          <a:bodyPr wrap="square" rtlCol="0">
            <a:spAutoFit/>
          </a:bodyPr>
          <a:lstStyle/>
          <a:p>
            <a:r>
              <a:rPr lang="en-IN" sz="3000" b="1" dirty="0"/>
              <a:t>Introduction</a:t>
            </a:r>
          </a:p>
        </p:txBody>
      </p:sp>
      <p:grpSp>
        <p:nvGrpSpPr>
          <p:cNvPr id="28" name="Group 27">
            <a:extLst>
              <a:ext uri="{FF2B5EF4-FFF2-40B4-BE49-F238E27FC236}">
                <a16:creationId xmlns="" xmlns:a16="http://schemas.microsoft.com/office/drawing/2014/main" id="{6DFE1F02-3280-48C8-BB2E-7EEA7D259A3C}"/>
              </a:ext>
            </a:extLst>
          </p:cNvPr>
          <p:cNvGrpSpPr/>
          <p:nvPr/>
        </p:nvGrpSpPr>
        <p:grpSpPr>
          <a:xfrm>
            <a:off x="-15240" y="191055"/>
            <a:ext cx="12192000" cy="1223324"/>
            <a:chOff x="-15240" y="191055"/>
            <a:chExt cx="12192000" cy="1223324"/>
          </a:xfrm>
        </p:grpSpPr>
        <p:sp>
          <p:nvSpPr>
            <p:cNvPr id="29" name="Right Triangle 28">
              <a:extLst>
                <a:ext uri="{FF2B5EF4-FFF2-40B4-BE49-F238E27FC236}">
                  <a16:creationId xmlns="" xmlns:a16="http://schemas.microsoft.com/office/drawing/2014/main" id="{6BD93C5B-2799-459B-80D4-C336B141CD55}"/>
                </a:ext>
              </a:extLst>
            </p:cNvPr>
            <p:cNvSpPr/>
            <p:nvPr/>
          </p:nvSpPr>
          <p:spPr>
            <a:xfrm rot="11735488">
              <a:off x="99242" y="1128612"/>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Triangle 29">
              <a:extLst>
                <a:ext uri="{FF2B5EF4-FFF2-40B4-BE49-F238E27FC236}">
                  <a16:creationId xmlns="" xmlns:a16="http://schemas.microsoft.com/office/drawing/2014/main" id="{495BE9EA-C0BD-4614-8B5E-7CEA59FAD850}"/>
                </a:ext>
              </a:extLst>
            </p:cNvPr>
            <p:cNvSpPr/>
            <p:nvPr/>
          </p:nvSpPr>
          <p:spPr>
            <a:xfrm rot="866796">
              <a:off x="1960384" y="229063"/>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 xmlns:a16="http://schemas.microsoft.com/office/drawing/2014/main" id="{9E0BC59D-EEC0-4693-A3FF-ADEE005BA448}"/>
                </a:ext>
              </a:extLst>
            </p:cNvPr>
            <p:cNvSpPr/>
            <p:nvPr/>
          </p:nvSpPr>
          <p:spPr>
            <a:xfrm>
              <a:off x="-15240" y="426797"/>
              <a:ext cx="12192000" cy="751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Flowchart: Data 31">
              <a:extLst>
                <a:ext uri="{FF2B5EF4-FFF2-40B4-BE49-F238E27FC236}">
                  <a16:creationId xmlns="" xmlns:a16="http://schemas.microsoft.com/office/drawing/2014/main" id="{72BAF2CE-D977-4EAC-8DB6-9803718602EE}"/>
                </a:ext>
              </a:extLst>
            </p:cNvPr>
            <p:cNvSpPr/>
            <p:nvPr/>
          </p:nvSpPr>
          <p:spPr>
            <a:xfrm>
              <a:off x="394311" y="191055"/>
              <a:ext cx="1605280" cy="1223324"/>
            </a:xfrm>
            <a:prstGeom prst="flowChartInputOutpu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 xmlns:a16="http://schemas.microsoft.com/office/drawing/2014/main" id="{CF1BC410-7DB3-456D-8D74-F0D6DD2EC1B4}"/>
                </a:ext>
              </a:extLst>
            </p:cNvPr>
            <p:cNvSpPr txBox="1"/>
            <p:nvPr/>
          </p:nvSpPr>
          <p:spPr>
            <a:xfrm>
              <a:off x="2018953" y="630443"/>
              <a:ext cx="1458211" cy="523220"/>
            </a:xfrm>
            <a:prstGeom prst="rect">
              <a:avLst/>
            </a:prstGeom>
            <a:noFill/>
          </p:spPr>
          <p:txBody>
            <a:bodyPr wrap="square" rtlCol="0">
              <a:spAutoFit/>
            </a:bodyPr>
            <a:lstStyle/>
            <a:p>
              <a:r>
                <a:rPr lang="en-IN" sz="1400" dirty="0">
                  <a:solidFill>
                    <a:schemeClr val="bg1"/>
                  </a:solidFill>
                  <a:hlinkClick r:id="rId2" action="ppaction://hlinksldjump"/>
                </a:rPr>
                <a:t>INTRODUCTION</a:t>
              </a:r>
              <a:endParaRPr lang="en-IN" sz="1400" dirty="0">
                <a:solidFill>
                  <a:schemeClr val="bg1"/>
                </a:solidFill>
              </a:endParaRPr>
            </a:p>
          </p:txBody>
        </p:sp>
        <p:sp>
          <p:nvSpPr>
            <p:cNvPr id="35" name="TextBox 34">
              <a:extLst>
                <a:ext uri="{FF2B5EF4-FFF2-40B4-BE49-F238E27FC236}">
                  <a16:creationId xmlns="" xmlns:a16="http://schemas.microsoft.com/office/drawing/2014/main" id="{0015585D-375B-4138-A530-3C27BC4FC809}"/>
                </a:ext>
              </a:extLst>
            </p:cNvPr>
            <p:cNvSpPr txBox="1"/>
            <p:nvPr/>
          </p:nvSpPr>
          <p:spPr>
            <a:xfrm>
              <a:off x="3435644" y="493486"/>
              <a:ext cx="1063786" cy="738664"/>
            </a:xfrm>
            <a:prstGeom prst="rect">
              <a:avLst/>
            </a:prstGeom>
            <a:noFill/>
          </p:spPr>
          <p:txBody>
            <a:bodyPr wrap="square" rtlCol="0">
              <a:spAutoFit/>
            </a:bodyPr>
            <a:lstStyle/>
            <a:p>
              <a:r>
                <a:rPr lang="en-IN" sz="1400" dirty="0" smtClean="0">
                  <a:solidFill>
                    <a:schemeClr val="bg1"/>
                  </a:solidFill>
                  <a:hlinkClick r:id="rId3" action="ppaction://hlinksldjump"/>
                </a:rPr>
                <a:t>LITERATURE REVIEW</a:t>
              </a:r>
              <a:endParaRPr lang="en-IN" sz="1400" dirty="0">
                <a:solidFill>
                  <a:schemeClr val="bg1"/>
                </a:solidFill>
              </a:endParaRPr>
            </a:p>
          </p:txBody>
        </p:sp>
        <p:sp>
          <p:nvSpPr>
            <p:cNvPr id="36" name="TextBox 35">
              <a:extLst>
                <a:ext uri="{FF2B5EF4-FFF2-40B4-BE49-F238E27FC236}">
                  <a16:creationId xmlns="" xmlns:a16="http://schemas.microsoft.com/office/drawing/2014/main" id="{2F9D6778-7836-4C7C-8DD7-6808F08E70B4}"/>
                </a:ext>
              </a:extLst>
            </p:cNvPr>
            <p:cNvSpPr txBox="1"/>
            <p:nvPr/>
          </p:nvSpPr>
          <p:spPr>
            <a:xfrm>
              <a:off x="4620461" y="642596"/>
              <a:ext cx="1833367" cy="523220"/>
            </a:xfrm>
            <a:prstGeom prst="rect">
              <a:avLst/>
            </a:prstGeom>
            <a:noFill/>
          </p:spPr>
          <p:txBody>
            <a:bodyPr wrap="square" rtlCol="0">
              <a:spAutoFit/>
            </a:bodyPr>
            <a:lstStyle/>
            <a:p>
              <a:r>
                <a:rPr lang="en-IN" sz="1400" dirty="0">
                  <a:solidFill>
                    <a:schemeClr val="bg1"/>
                  </a:solidFill>
                  <a:hlinkClick r:id="rId4" action="ppaction://hlinksldjump"/>
                </a:rPr>
                <a:t>PROB. FORMULATION</a:t>
              </a:r>
              <a:endParaRPr lang="en-IN" sz="1400" dirty="0">
                <a:solidFill>
                  <a:schemeClr val="bg1"/>
                </a:solidFill>
              </a:endParaRPr>
            </a:p>
          </p:txBody>
        </p:sp>
        <p:sp>
          <p:nvSpPr>
            <p:cNvPr id="37" name="TextBox 36">
              <a:extLst>
                <a:ext uri="{FF2B5EF4-FFF2-40B4-BE49-F238E27FC236}">
                  <a16:creationId xmlns="" xmlns:a16="http://schemas.microsoft.com/office/drawing/2014/main" id="{3B1BE847-72BB-4E47-9F2D-D69170981A5E}"/>
                </a:ext>
              </a:extLst>
            </p:cNvPr>
            <p:cNvSpPr txBox="1"/>
            <p:nvPr/>
          </p:nvSpPr>
          <p:spPr>
            <a:xfrm>
              <a:off x="6593151" y="648827"/>
              <a:ext cx="1115159" cy="523220"/>
            </a:xfrm>
            <a:prstGeom prst="rect">
              <a:avLst/>
            </a:prstGeom>
            <a:noFill/>
          </p:spPr>
          <p:txBody>
            <a:bodyPr wrap="square" rtlCol="0">
              <a:spAutoFit/>
            </a:bodyPr>
            <a:lstStyle/>
            <a:p>
              <a:r>
                <a:rPr lang="en-IN" sz="1400" dirty="0">
                  <a:solidFill>
                    <a:schemeClr val="bg1"/>
                  </a:solidFill>
                  <a:hlinkClick r:id="rId5" action="ppaction://hlinksldjump"/>
                </a:rPr>
                <a:t>OBJECTIVES</a:t>
              </a:r>
              <a:endParaRPr lang="en-IN" sz="1400" dirty="0">
                <a:solidFill>
                  <a:schemeClr val="bg1"/>
                </a:solidFill>
              </a:endParaRPr>
            </a:p>
          </p:txBody>
        </p:sp>
        <p:sp>
          <p:nvSpPr>
            <p:cNvPr id="38" name="TextBox 37">
              <a:extLst>
                <a:ext uri="{FF2B5EF4-FFF2-40B4-BE49-F238E27FC236}">
                  <a16:creationId xmlns="" xmlns:a16="http://schemas.microsoft.com/office/drawing/2014/main" id="{5B97950D-010B-423A-AF6F-6ACDFC49FF12}"/>
                </a:ext>
              </a:extLst>
            </p:cNvPr>
            <p:cNvSpPr txBox="1"/>
            <p:nvPr/>
          </p:nvSpPr>
          <p:spPr>
            <a:xfrm>
              <a:off x="7847632" y="648836"/>
              <a:ext cx="1458209" cy="523220"/>
            </a:xfrm>
            <a:prstGeom prst="rect">
              <a:avLst/>
            </a:prstGeom>
            <a:noFill/>
          </p:spPr>
          <p:txBody>
            <a:bodyPr wrap="square" rtlCol="0">
              <a:spAutoFit/>
            </a:bodyPr>
            <a:lstStyle/>
            <a:p>
              <a:r>
                <a:rPr lang="en-IN" sz="1400" dirty="0">
                  <a:solidFill>
                    <a:schemeClr val="bg1"/>
                  </a:solidFill>
                  <a:hlinkClick r:id="rId6" action="ppaction://hlinksldjump"/>
                </a:rPr>
                <a:t>METHADOLOGY</a:t>
              </a:r>
              <a:endParaRPr lang="en-IN" sz="1400" dirty="0">
                <a:solidFill>
                  <a:schemeClr val="bg1"/>
                </a:solidFill>
              </a:endParaRPr>
            </a:p>
          </p:txBody>
        </p:sp>
        <p:sp>
          <p:nvSpPr>
            <p:cNvPr id="39" name="TextBox 38">
              <a:extLst>
                <a:ext uri="{FF2B5EF4-FFF2-40B4-BE49-F238E27FC236}">
                  <a16:creationId xmlns="" xmlns:a16="http://schemas.microsoft.com/office/drawing/2014/main" id="{B41B5909-7070-45F7-99F3-A2B3F25FE997}"/>
                </a:ext>
              </a:extLst>
            </p:cNvPr>
            <p:cNvSpPr txBox="1"/>
            <p:nvPr/>
          </p:nvSpPr>
          <p:spPr>
            <a:xfrm>
              <a:off x="9445164" y="648828"/>
              <a:ext cx="1257452" cy="523220"/>
            </a:xfrm>
            <a:prstGeom prst="rect">
              <a:avLst/>
            </a:prstGeom>
            <a:noFill/>
          </p:spPr>
          <p:txBody>
            <a:bodyPr wrap="square" rtlCol="0">
              <a:spAutoFit/>
            </a:bodyPr>
            <a:lstStyle/>
            <a:p>
              <a:r>
                <a:rPr lang="en-IN" sz="1400" dirty="0">
                  <a:solidFill>
                    <a:schemeClr val="bg1"/>
                  </a:solidFill>
                  <a:hlinkClick r:id="rId7" action="ppaction://hlinksldjump"/>
                </a:rPr>
                <a:t>CONCLUSION</a:t>
              </a:r>
              <a:endParaRPr lang="en-IN" sz="1400" dirty="0">
                <a:solidFill>
                  <a:schemeClr val="bg1"/>
                </a:solidFill>
              </a:endParaRPr>
            </a:p>
          </p:txBody>
        </p:sp>
        <p:sp>
          <p:nvSpPr>
            <p:cNvPr id="40" name="TextBox 39">
              <a:extLst>
                <a:ext uri="{FF2B5EF4-FFF2-40B4-BE49-F238E27FC236}">
                  <a16:creationId xmlns="" xmlns:a16="http://schemas.microsoft.com/office/drawing/2014/main" id="{9E44FC01-9930-424C-9846-EDC43C4C17D6}"/>
                </a:ext>
              </a:extLst>
            </p:cNvPr>
            <p:cNvSpPr txBox="1"/>
            <p:nvPr/>
          </p:nvSpPr>
          <p:spPr>
            <a:xfrm>
              <a:off x="10841939" y="621871"/>
              <a:ext cx="1257452" cy="307777"/>
            </a:xfrm>
            <a:prstGeom prst="rect">
              <a:avLst/>
            </a:prstGeom>
            <a:noFill/>
          </p:spPr>
          <p:txBody>
            <a:bodyPr wrap="square" rtlCol="0">
              <a:spAutoFit/>
            </a:bodyPr>
            <a:lstStyle/>
            <a:p>
              <a:r>
                <a:rPr lang="en-IN" sz="1400" dirty="0">
                  <a:solidFill>
                    <a:schemeClr val="bg1"/>
                  </a:solidFill>
                  <a:hlinkClick r:id="rId8" action="ppaction://hlinksldjump"/>
                </a:rPr>
                <a:t>REFERENCES</a:t>
              </a:r>
              <a:endParaRPr lang="en-IN" sz="1400" dirty="0">
                <a:solidFill>
                  <a:schemeClr val="bg1"/>
                </a:solidFill>
              </a:endParaRPr>
            </a:p>
          </p:txBody>
        </p:sp>
      </p:grpSp>
      <p:sp>
        <p:nvSpPr>
          <p:cNvPr id="20" name="Text Placeholder 18"/>
          <p:cNvSpPr>
            <a:spLocks noGrp="1"/>
          </p:cNvSpPr>
          <p:nvPr>
            <p:ph type="title"/>
          </p:nvPr>
        </p:nvSpPr>
        <p:spPr>
          <a:xfrm>
            <a:off x="3116580" y="3741420"/>
            <a:ext cx="8855675" cy="2877094"/>
          </a:xfrm>
        </p:spPr>
        <p:txBody>
          <a:bodyPr>
            <a:noAutofit/>
          </a:bodyPr>
          <a:lstStyle/>
          <a:p>
            <a:r>
              <a:rPr lang="en-US" sz="1800" dirty="0" smtClean="0">
                <a:latin typeface="Times New Roman" pitchFamily="18" charset="0"/>
                <a:cs typeface="Times New Roman" pitchFamily="18" charset="0"/>
              </a:rPr>
              <a:t>SMS Spamming  in extremely disappointing for the clients: numerous critical and valuable messages can get lost because of spam messages, Spam messages are additionally used to trap individuals, or bait them into purchasing services. As overall utilization of cell phones has grown, another road for e-junk mail has been opened for notorious advertisers. These publicists use instant messages (SMS) to target probable purchasers with undesirable publicizing known as SMS spam. This sort of spam is especially bothersome since, not at all like email spam, numerous PDA clients pay an expense for each SMS got.</a:t>
            </a:r>
            <a:endParaRPr lang="en-US" sz="1800" dirty="0">
              <a:latin typeface="Times New Roman" pitchFamily="18" charset="0"/>
              <a:cs typeface="Times New Roman" pitchFamily="18" charset="0"/>
            </a:endParaRPr>
          </a:p>
        </p:txBody>
      </p:sp>
      <p:pic>
        <p:nvPicPr>
          <p:cNvPr id="17" name="Picture 2"/>
          <p:cNvPicPr>
            <a:picLocks noChangeAspect="1" noChangeArrowheads="1"/>
          </p:cNvPicPr>
          <p:nvPr/>
        </p:nvPicPr>
        <p:blipFill>
          <a:blip r:embed="rId9" cstate="print"/>
          <a:srcRect/>
          <a:stretch>
            <a:fillRect/>
          </a:stretch>
        </p:blipFill>
        <p:spPr bwMode="auto">
          <a:xfrm>
            <a:off x="466726" y="116305"/>
            <a:ext cx="1314449" cy="1337510"/>
          </a:xfrm>
          <a:prstGeom prst="rect">
            <a:avLst/>
          </a:prstGeom>
          <a:noFill/>
          <a:ln w="9525">
            <a:noFill/>
            <a:miter lim="800000"/>
            <a:headEnd/>
            <a:tailEnd/>
          </a:ln>
        </p:spPr>
      </p:pic>
    </p:spTree>
    <p:extLst>
      <p:ext uri="{BB962C8B-B14F-4D97-AF65-F5344CB8AC3E}">
        <p14:creationId xmlns="" xmlns:p14="http://schemas.microsoft.com/office/powerpoint/2010/main" val="2347366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63FF1C7-CBAD-4195-A48A-9EF1CDE2C96D}"/>
              </a:ext>
            </a:extLst>
          </p:cNvPr>
          <p:cNvSpPr txBox="1"/>
          <p:nvPr/>
        </p:nvSpPr>
        <p:spPr>
          <a:xfrm>
            <a:off x="3928901" y="2057622"/>
            <a:ext cx="4647835" cy="830997"/>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LITERATURE REVIEW</a:t>
            </a:r>
          </a:p>
          <a:p>
            <a:endParaRPr lang="en-IN"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 xmlns:a16="http://schemas.microsoft.com/office/drawing/2014/main" id="{93124CC0-9327-4591-A677-01C00C994DD7}"/>
              </a:ext>
            </a:extLst>
          </p:cNvPr>
          <p:cNvGrpSpPr/>
          <p:nvPr/>
        </p:nvGrpSpPr>
        <p:grpSpPr>
          <a:xfrm>
            <a:off x="-15240" y="191055"/>
            <a:ext cx="12192000" cy="1223324"/>
            <a:chOff x="-15240" y="191055"/>
            <a:chExt cx="12192000" cy="1223324"/>
          </a:xfrm>
        </p:grpSpPr>
        <p:sp>
          <p:nvSpPr>
            <p:cNvPr id="4" name="Right Triangle 3">
              <a:extLst>
                <a:ext uri="{FF2B5EF4-FFF2-40B4-BE49-F238E27FC236}">
                  <a16:creationId xmlns="" xmlns:a16="http://schemas.microsoft.com/office/drawing/2014/main" id="{E7ACA3C8-CA6B-4114-BD40-3C6D8409B37D}"/>
                </a:ext>
              </a:extLst>
            </p:cNvPr>
            <p:cNvSpPr/>
            <p:nvPr/>
          </p:nvSpPr>
          <p:spPr>
            <a:xfrm rot="11735488">
              <a:off x="99242" y="1128612"/>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Triangle 4">
              <a:extLst>
                <a:ext uri="{FF2B5EF4-FFF2-40B4-BE49-F238E27FC236}">
                  <a16:creationId xmlns="" xmlns:a16="http://schemas.microsoft.com/office/drawing/2014/main" id="{50064D48-19AF-4182-AE35-921B5AE0C521}"/>
                </a:ext>
              </a:extLst>
            </p:cNvPr>
            <p:cNvSpPr/>
            <p:nvPr/>
          </p:nvSpPr>
          <p:spPr>
            <a:xfrm rot="866796">
              <a:off x="1960384" y="229063"/>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FE0E0A1D-C9EC-4624-A69C-A0EFB933E814}"/>
                </a:ext>
              </a:extLst>
            </p:cNvPr>
            <p:cNvSpPr/>
            <p:nvPr/>
          </p:nvSpPr>
          <p:spPr>
            <a:xfrm>
              <a:off x="-15240" y="426797"/>
              <a:ext cx="12192000" cy="751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Data 6">
              <a:extLst>
                <a:ext uri="{FF2B5EF4-FFF2-40B4-BE49-F238E27FC236}">
                  <a16:creationId xmlns="" xmlns:a16="http://schemas.microsoft.com/office/drawing/2014/main" id="{64D248BF-432D-4418-B903-17BCD62E440B}"/>
                </a:ext>
              </a:extLst>
            </p:cNvPr>
            <p:cNvSpPr/>
            <p:nvPr/>
          </p:nvSpPr>
          <p:spPr>
            <a:xfrm>
              <a:off x="394311" y="191055"/>
              <a:ext cx="1605280" cy="1223324"/>
            </a:xfrm>
            <a:prstGeom prst="flowChartInputOutpu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 xmlns:a16="http://schemas.microsoft.com/office/drawing/2014/main" id="{0B6736C0-3C77-48EA-9FB1-41929B59B925}"/>
                </a:ext>
              </a:extLst>
            </p:cNvPr>
            <p:cNvSpPr txBox="1"/>
            <p:nvPr/>
          </p:nvSpPr>
          <p:spPr>
            <a:xfrm>
              <a:off x="2018953" y="630443"/>
              <a:ext cx="1458211" cy="523220"/>
            </a:xfrm>
            <a:prstGeom prst="rect">
              <a:avLst/>
            </a:prstGeom>
            <a:noFill/>
          </p:spPr>
          <p:txBody>
            <a:bodyPr wrap="square" rtlCol="0">
              <a:spAutoFit/>
            </a:bodyPr>
            <a:lstStyle/>
            <a:p>
              <a:r>
                <a:rPr lang="en-IN" sz="1400" dirty="0">
                  <a:solidFill>
                    <a:schemeClr val="bg1"/>
                  </a:solidFill>
                  <a:hlinkClick r:id="rId2" action="ppaction://hlinksldjump"/>
                </a:rPr>
                <a:t>INTRODUCTION</a:t>
              </a:r>
              <a:endParaRPr lang="en-IN" sz="1400" dirty="0">
                <a:solidFill>
                  <a:schemeClr val="bg1"/>
                </a:solidFill>
              </a:endParaRPr>
            </a:p>
          </p:txBody>
        </p:sp>
        <p:sp>
          <p:nvSpPr>
            <p:cNvPr id="10" name="TextBox 9">
              <a:extLst>
                <a:ext uri="{FF2B5EF4-FFF2-40B4-BE49-F238E27FC236}">
                  <a16:creationId xmlns="" xmlns:a16="http://schemas.microsoft.com/office/drawing/2014/main" id="{F8110107-7320-458A-98DE-F17CE461DEBB}"/>
                </a:ext>
              </a:extLst>
            </p:cNvPr>
            <p:cNvSpPr txBox="1"/>
            <p:nvPr/>
          </p:nvSpPr>
          <p:spPr>
            <a:xfrm>
              <a:off x="3435644" y="508000"/>
              <a:ext cx="1092814" cy="738664"/>
            </a:xfrm>
            <a:prstGeom prst="rect">
              <a:avLst/>
            </a:prstGeom>
            <a:noFill/>
          </p:spPr>
          <p:txBody>
            <a:bodyPr wrap="square" rtlCol="0">
              <a:spAutoFit/>
            </a:bodyPr>
            <a:lstStyle/>
            <a:p>
              <a:r>
                <a:rPr lang="en-IN" sz="1400" dirty="0" smtClean="0">
                  <a:solidFill>
                    <a:schemeClr val="bg1"/>
                  </a:solidFill>
                  <a:hlinkClick r:id="rId3" action="ppaction://hlinksldjump"/>
                </a:rPr>
                <a:t>LITERATURE REVIEW</a:t>
              </a:r>
              <a:endParaRPr lang="en-IN" sz="1400" dirty="0">
                <a:solidFill>
                  <a:schemeClr val="bg1"/>
                </a:solidFill>
              </a:endParaRPr>
            </a:p>
          </p:txBody>
        </p:sp>
        <p:sp>
          <p:nvSpPr>
            <p:cNvPr id="11" name="TextBox 10">
              <a:extLst>
                <a:ext uri="{FF2B5EF4-FFF2-40B4-BE49-F238E27FC236}">
                  <a16:creationId xmlns="" xmlns:a16="http://schemas.microsoft.com/office/drawing/2014/main" id="{D1D467A2-4FF3-488C-B5FD-8B40697D2B1A}"/>
                </a:ext>
              </a:extLst>
            </p:cNvPr>
            <p:cNvSpPr txBox="1"/>
            <p:nvPr/>
          </p:nvSpPr>
          <p:spPr>
            <a:xfrm>
              <a:off x="4620461" y="642596"/>
              <a:ext cx="1833367" cy="523220"/>
            </a:xfrm>
            <a:prstGeom prst="rect">
              <a:avLst/>
            </a:prstGeom>
            <a:noFill/>
          </p:spPr>
          <p:txBody>
            <a:bodyPr wrap="square" rtlCol="0">
              <a:spAutoFit/>
            </a:bodyPr>
            <a:lstStyle/>
            <a:p>
              <a:r>
                <a:rPr lang="en-IN" sz="1400" dirty="0">
                  <a:solidFill>
                    <a:schemeClr val="bg1"/>
                  </a:solidFill>
                  <a:hlinkClick r:id="rId4" action="ppaction://hlinksldjump"/>
                </a:rPr>
                <a:t>PROB. FORMULATION</a:t>
              </a:r>
              <a:endParaRPr lang="en-IN" sz="1400" dirty="0">
                <a:solidFill>
                  <a:schemeClr val="bg1"/>
                </a:solidFill>
              </a:endParaRPr>
            </a:p>
          </p:txBody>
        </p:sp>
        <p:sp>
          <p:nvSpPr>
            <p:cNvPr id="12" name="TextBox 11">
              <a:extLst>
                <a:ext uri="{FF2B5EF4-FFF2-40B4-BE49-F238E27FC236}">
                  <a16:creationId xmlns="" xmlns:a16="http://schemas.microsoft.com/office/drawing/2014/main" id="{98161414-A38D-4367-A05E-8E98B1267D68}"/>
                </a:ext>
              </a:extLst>
            </p:cNvPr>
            <p:cNvSpPr txBox="1"/>
            <p:nvPr/>
          </p:nvSpPr>
          <p:spPr>
            <a:xfrm>
              <a:off x="6593151" y="648827"/>
              <a:ext cx="1115159" cy="523220"/>
            </a:xfrm>
            <a:prstGeom prst="rect">
              <a:avLst/>
            </a:prstGeom>
            <a:noFill/>
          </p:spPr>
          <p:txBody>
            <a:bodyPr wrap="square" rtlCol="0">
              <a:spAutoFit/>
            </a:bodyPr>
            <a:lstStyle/>
            <a:p>
              <a:r>
                <a:rPr lang="en-IN" sz="1400" dirty="0">
                  <a:solidFill>
                    <a:schemeClr val="bg1"/>
                  </a:solidFill>
                  <a:hlinkClick r:id="rId5" action="ppaction://hlinksldjump"/>
                </a:rPr>
                <a:t>OBJECTIVES</a:t>
              </a:r>
              <a:endParaRPr lang="en-IN" sz="1400" dirty="0">
                <a:solidFill>
                  <a:schemeClr val="bg1"/>
                </a:solidFill>
              </a:endParaRPr>
            </a:p>
          </p:txBody>
        </p:sp>
        <p:sp>
          <p:nvSpPr>
            <p:cNvPr id="13" name="TextBox 12">
              <a:extLst>
                <a:ext uri="{FF2B5EF4-FFF2-40B4-BE49-F238E27FC236}">
                  <a16:creationId xmlns="" xmlns:a16="http://schemas.microsoft.com/office/drawing/2014/main" id="{E89C4C41-3F6D-4D0C-A32E-2124C2EF4C47}"/>
                </a:ext>
              </a:extLst>
            </p:cNvPr>
            <p:cNvSpPr txBox="1"/>
            <p:nvPr/>
          </p:nvSpPr>
          <p:spPr>
            <a:xfrm>
              <a:off x="7847632" y="648836"/>
              <a:ext cx="1458209" cy="523220"/>
            </a:xfrm>
            <a:prstGeom prst="rect">
              <a:avLst/>
            </a:prstGeom>
            <a:noFill/>
          </p:spPr>
          <p:txBody>
            <a:bodyPr wrap="square" rtlCol="0">
              <a:spAutoFit/>
            </a:bodyPr>
            <a:lstStyle/>
            <a:p>
              <a:r>
                <a:rPr lang="en-IN" sz="1400" dirty="0">
                  <a:solidFill>
                    <a:schemeClr val="bg1"/>
                  </a:solidFill>
                  <a:hlinkClick r:id="rId6" action="ppaction://hlinksldjump"/>
                </a:rPr>
                <a:t>METHADOLOGY</a:t>
              </a:r>
              <a:endParaRPr lang="en-IN" sz="1400" dirty="0">
                <a:solidFill>
                  <a:schemeClr val="bg1"/>
                </a:solidFill>
              </a:endParaRPr>
            </a:p>
          </p:txBody>
        </p:sp>
        <p:sp>
          <p:nvSpPr>
            <p:cNvPr id="14" name="TextBox 13">
              <a:extLst>
                <a:ext uri="{FF2B5EF4-FFF2-40B4-BE49-F238E27FC236}">
                  <a16:creationId xmlns="" xmlns:a16="http://schemas.microsoft.com/office/drawing/2014/main" id="{AF42B998-13C1-4BF7-B4D7-62A085F86681}"/>
                </a:ext>
              </a:extLst>
            </p:cNvPr>
            <p:cNvSpPr txBox="1"/>
            <p:nvPr/>
          </p:nvSpPr>
          <p:spPr>
            <a:xfrm>
              <a:off x="9445164" y="648828"/>
              <a:ext cx="1257452" cy="523220"/>
            </a:xfrm>
            <a:prstGeom prst="rect">
              <a:avLst/>
            </a:prstGeom>
            <a:noFill/>
          </p:spPr>
          <p:txBody>
            <a:bodyPr wrap="square" rtlCol="0">
              <a:spAutoFit/>
            </a:bodyPr>
            <a:lstStyle/>
            <a:p>
              <a:r>
                <a:rPr lang="en-IN" sz="1400" dirty="0">
                  <a:solidFill>
                    <a:schemeClr val="bg1"/>
                  </a:solidFill>
                  <a:hlinkClick r:id="rId7" action="ppaction://hlinksldjump"/>
                </a:rPr>
                <a:t>CONCLUSION</a:t>
              </a:r>
              <a:endParaRPr lang="en-IN" sz="1400" dirty="0">
                <a:solidFill>
                  <a:schemeClr val="bg1"/>
                </a:solidFill>
              </a:endParaRPr>
            </a:p>
          </p:txBody>
        </p:sp>
        <p:sp>
          <p:nvSpPr>
            <p:cNvPr id="15" name="TextBox 14">
              <a:extLst>
                <a:ext uri="{FF2B5EF4-FFF2-40B4-BE49-F238E27FC236}">
                  <a16:creationId xmlns="" xmlns:a16="http://schemas.microsoft.com/office/drawing/2014/main" id="{6419BD49-CF31-48F6-9ABC-496304855412}"/>
                </a:ext>
              </a:extLst>
            </p:cNvPr>
            <p:cNvSpPr txBox="1"/>
            <p:nvPr/>
          </p:nvSpPr>
          <p:spPr>
            <a:xfrm>
              <a:off x="10841939" y="621871"/>
              <a:ext cx="1257452" cy="307777"/>
            </a:xfrm>
            <a:prstGeom prst="rect">
              <a:avLst/>
            </a:prstGeom>
            <a:noFill/>
          </p:spPr>
          <p:txBody>
            <a:bodyPr wrap="square" rtlCol="0">
              <a:spAutoFit/>
            </a:bodyPr>
            <a:lstStyle/>
            <a:p>
              <a:r>
                <a:rPr lang="en-IN" sz="1400" dirty="0">
                  <a:solidFill>
                    <a:schemeClr val="bg1"/>
                  </a:solidFill>
                  <a:hlinkClick r:id="rId8" action="ppaction://hlinksldjump"/>
                </a:rPr>
                <a:t>REFERENCES</a:t>
              </a:r>
              <a:endParaRPr lang="en-IN" sz="1400" dirty="0">
                <a:solidFill>
                  <a:schemeClr val="bg1"/>
                </a:solidFill>
              </a:endParaRPr>
            </a:p>
          </p:txBody>
        </p:sp>
      </p:grpSp>
      <p:sp>
        <p:nvSpPr>
          <p:cNvPr id="16" name="TextBox 15">
            <a:extLst>
              <a:ext uri="{FF2B5EF4-FFF2-40B4-BE49-F238E27FC236}">
                <a16:creationId xmlns="" xmlns:a16="http://schemas.microsoft.com/office/drawing/2014/main" id="{1B6B0078-45DA-480E-B3E7-D1DCC9603B45}"/>
              </a:ext>
            </a:extLst>
          </p:cNvPr>
          <p:cNvSpPr txBox="1"/>
          <p:nvPr/>
        </p:nvSpPr>
        <p:spPr>
          <a:xfrm>
            <a:off x="1196951" y="2888615"/>
            <a:ext cx="9206144" cy="369332"/>
          </a:xfrm>
          <a:prstGeom prst="rect">
            <a:avLst/>
          </a:prstGeom>
          <a:noFill/>
        </p:spPr>
        <p:txBody>
          <a:bodyPr wrap="square" rtlCol="0">
            <a:spAutoFit/>
          </a:bodyPr>
          <a:lstStyle/>
          <a:p>
            <a:r>
              <a:rPr lang="en-IN" dirty="0" smtClean="0"/>
              <a:t>                                      </a:t>
            </a:r>
            <a:endParaRPr lang="en-IN" dirty="0"/>
          </a:p>
        </p:txBody>
      </p:sp>
      <p:sp>
        <p:nvSpPr>
          <p:cNvPr id="19" name="Text Placeholder 18"/>
          <p:cNvSpPr>
            <a:spLocks noGrp="1"/>
          </p:cNvSpPr>
          <p:nvPr>
            <p:ph type="body" idx="1"/>
          </p:nvPr>
        </p:nvSpPr>
        <p:spPr>
          <a:xfrm>
            <a:off x="2656114" y="2728686"/>
            <a:ext cx="8621486" cy="3653064"/>
          </a:xfrm>
        </p:spPr>
        <p:txBody>
          <a:bodyPr/>
          <a:lstStyle/>
          <a:p>
            <a:pPr>
              <a:buFont typeface="Wingdings" pitchFamily="2" charset="2"/>
              <a:buChar char="v"/>
            </a:pPr>
            <a:r>
              <a:rPr lang="en-US" dirty="0" smtClean="0"/>
              <a:t>Email  Phishing :- This is a spam where in attackers send fake sites and messages to users via email . These emails are seemingly legit and authentic that anyone can misjudge them enter the vulnerable data that puts them at risk.</a:t>
            </a:r>
          </a:p>
          <a:p>
            <a:pPr>
              <a:buFont typeface="Wingdings" pitchFamily="2" charset="2"/>
              <a:buChar char="v"/>
            </a:pPr>
            <a:r>
              <a:rPr lang="en-US" dirty="0" smtClean="0"/>
              <a:t>ID Document Forgery :- Nowadays these criminals and fraudsters can buy  ID proof of a person and use that to enter a system ,make use of it.</a:t>
            </a:r>
          </a:p>
          <a:p>
            <a:r>
              <a:rPr lang="en-US" dirty="0" smtClean="0"/>
              <a:t>These type of spam can put many organization at risk as these fraudsters can get access to their system by faking an ID Document and cheating them</a:t>
            </a:r>
            <a:endParaRPr lang="en-US" dirty="0"/>
          </a:p>
        </p:txBody>
      </p:sp>
      <p:pic>
        <p:nvPicPr>
          <p:cNvPr id="18" name="Picture 2"/>
          <p:cNvPicPr>
            <a:picLocks noChangeAspect="1" noChangeArrowheads="1"/>
          </p:cNvPicPr>
          <p:nvPr/>
        </p:nvPicPr>
        <p:blipFill>
          <a:blip r:embed="rId9" cstate="print"/>
          <a:srcRect/>
          <a:stretch>
            <a:fillRect/>
          </a:stretch>
        </p:blipFill>
        <p:spPr bwMode="auto">
          <a:xfrm>
            <a:off x="466726" y="116305"/>
            <a:ext cx="1314449" cy="1337510"/>
          </a:xfrm>
          <a:prstGeom prst="rect">
            <a:avLst/>
          </a:prstGeom>
          <a:noFill/>
          <a:ln w="9525">
            <a:noFill/>
            <a:miter lim="800000"/>
            <a:headEnd/>
            <a:tailEnd/>
          </a:ln>
        </p:spPr>
      </p:pic>
    </p:spTree>
    <p:extLst>
      <p:ext uri="{BB962C8B-B14F-4D97-AF65-F5344CB8AC3E}">
        <p14:creationId xmlns="" xmlns:p14="http://schemas.microsoft.com/office/powerpoint/2010/main" val="2815210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 xmlns:a16="http://schemas.microsoft.com/office/drawing/2014/main" id="{BEEA175C-9F74-42E0-B43D-C4FCC3F23A65}"/>
              </a:ext>
            </a:extLst>
          </p:cNvPr>
          <p:cNvSpPr txBox="1"/>
          <p:nvPr/>
        </p:nvSpPr>
        <p:spPr>
          <a:xfrm>
            <a:off x="3744686" y="1597308"/>
            <a:ext cx="6879771" cy="830997"/>
          </a:xfrm>
          <a:prstGeom prst="rect">
            <a:avLst/>
          </a:prstGeom>
          <a:noFill/>
        </p:spPr>
        <p:txBody>
          <a:bodyPr wrap="square" rtlCol="0">
            <a:spAutoFit/>
          </a:bodyPr>
          <a:lstStyle/>
          <a:p>
            <a:r>
              <a:rPr lang="en-IN" sz="3000" b="1" dirty="0">
                <a:latin typeface="Times New Roman" pitchFamily="18" charset="0"/>
                <a:cs typeface="Times New Roman" pitchFamily="18" charset="0"/>
              </a:rPr>
              <a:t>PROBLEM FORMULATION</a:t>
            </a:r>
          </a:p>
          <a:p>
            <a:endParaRPr lang="en-IN" dirty="0"/>
          </a:p>
        </p:txBody>
      </p:sp>
      <p:grpSp>
        <p:nvGrpSpPr>
          <p:cNvPr id="16" name="Group 15">
            <a:extLst>
              <a:ext uri="{FF2B5EF4-FFF2-40B4-BE49-F238E27FC236}">
                <a16:creationId xmlns="" xmlns:a16="http://schemas.microsoft.com/office/drawing/2014/main" id="{BCD54A6A-1D5E-446D-A906-CE03BE823097}"/>
              </a:ext>
            </a:extLst>
          </p:cNvPr>
          <p:cNvGrpSpPr/>
          <p:nvPr/>
        </p:nvGrpSpPr>
        <p:grpSpPr>
          <a:xfrm>
            <a:off x="-15240" y="191055"/>
            <a:ext cx="12192000" cy="1223324"/>
            <a:chOff x="-15240" y="191055"/>
            <a:chExt cx="12192000" cy="1223324"/>
          </a:xfrm>
        </p:grpSpPr>
        <p:sp>
          <p:nvSpPr>
            <p:cNvPr id="17" name="Right Triangle 16">
              <a:extLst>
                <a:ext uri="{FF2B5EF4-FFF2-40B4-BE49-F238E27FC236}">
                  <a16:creationId xmlns="" xmlns:a16="http://schemas.microsoft.com/office/drawing/2014/main" id="{A0928D11-B411-4439-BCCF-B4D4111540FF}"/>
                </a:ext>
              </a:extLst>
            </p:cNvPr>
            <p:cNvSpPr/>
            <p:nvPr/>
          </p:nvSpPr>
          <p:spPr>
            <a:xfrm rot="11735488">
              <a:off x="99242" y="1128612"/>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Triangle 17">
              <a:extLst>
                <a:ext uri="{FF2B5EF4-FFF2-40B4-BE49-F238E27FC236}">
                  <a16:creationId xmlns="" xmlns:a16="http://schemas.microsoft.com/office/drawing/2014/main" id="{967D52CF-DB5C-4D22-9A72-2F15A870F4FD}"/>
                </a:ext>
              </a:extLst>
            </p:cNvPr>
            <p:cNvSpPr/>
            <p:nvPr/>
          </p:nvSpPr>
          <p:spPr>
            <a:xfrm rot="866796">
              <a:off x="1960384" y="229063"/>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CE8E62D1-C93A-4320-9722-CF52DBB0F479}"/>
                </a:ext>
              </a:extLst>
            </p:cNvPr>
            <p:cNvSpPr/>
            <p:nvPr/>
          </p:nvSpPr>
          <p:spPr>
            <a:xfrm>
              <a:off x="-15240" y="426797"/>
              <a:ext cx="12192000" cy="751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lowchart: Data 19">
              <a:extLst>
                <a:ext uri="{FF2B5EF4-FFF2-40B4-BE49-F238E27FC236}">
                  <a16:creationId xmlns="" xmlns:a16="http://schemas.microsoft.com/office/drawing/2014/main" id="{2982DDAF-FBE8-4A07-AF40-8B66226679AE}"/>
                </a:ext>
              </a:extLst>
            </p:cNvPr>
            <p:cNvSpPr/>
            <p:nvPr/>
          </p:nvSpPr>
          <p:spPr>
            <a:xfrm>
              <a:off x="394311" y="191055"/>
              <a:ext cx="1605280" cy="1223324"/>
            </a:xfrm>
            <a:prstGeom prst="flowChartInputOutpu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 xmlns:a16="http://schemas.microsoft.com/office/drawing/2014/main" id="{8CC68410-1240-4271-A80E-ECDD222BF864}"/>
                </a:ext>
              </a:extLst>
            </p:cNvPr>
            <p:cNvSpPr txBox="1"/>
            <p:nvPr/>
          </p:nvSpPr>
          <p:spPr>
            <a:xfrm>
              <a:off x="2018953" y="630443"/>
              <a:ext cx="1458211" cy="523220"/>
            </a:xfrm>
            <a:prstGeom prst="rect">
              <a:avLst/>
            </a:prstGeom>
            <a:noFill/>
          </p:spPr>
          <p:txBody>
            <a:bodyPr wrap="square" rtlCol="0">
              <a:spAutoFit/>
            </a:bodyPr>
            <a:lstStyle/>
            <a:p>
              <a:r>
                <a:rPr lang="en-IN" sz="1400" dirty="0">
                  <a:solidFill>
                    <a:schemeClr val="bg1"/>
                  </a:solidFill>
                  <a:hlinkClick r:id="rId2" action="ppaction://hlinksldjump"/>
                </a:rPr>
                <a:t>INTRODUCTION</a:t>
              </a:r>
              <a:endParaRPr lang="en-IN" sz="1400" dirty="0">
                <a:solidFill>
                  <a:schemeClr val="bg1"/>
                </a:solidFill>
              </a:endParaRPr>
            </a:p>
          </p:txBody>
        </p:sp>
        <p:sp>
          <p:nvSpPr>
            <p:cNvPr id="23" name="TextBox 22">
              <a:hlinkClick r:id="rId3" action="ppaction://hlinksldjump"/>
              <a:extLst>
                <a:ext uri="{FF2B5EF4-FFF2-40B4-BE49-F238E27FC236}">
                  <a16:creationId xmlns="" xmlns:a16="http://schemas.microsoft.com/office/drawing/2014/main" id="{B6D28BE5-80C5-401F-A988-B90A72675C06}"/>
                </a:ext>
              </a:extLst>
            </p:cNvPr>
            <p:cNvSpPr txBox="1"/>
            <p:nvPr/>
          </p:nvSpPr>
          <p:spPr>
            <a:xfrm>
              <a:off x="3435644" y="537029"/>
              <a:ext cx="1107328" cy="738664"/>
            </a:xfrm>
            <a:prstGeom prst="rect">
              <a:avLst/>
            </a:prstGeom>
            <a:noFill/>
          </p:spPr>
          <p:txBody>
            <a:bodyPr wrap="square" rtlCol="0">
              <a:spAutoFit/>
            </a:bodyPr>
            <a:lstStyle/>
            <a:p>
              <a:r>
                <a:rPr lang="en-IN" sz="1400" dirty="0" smtClean="0">
                  <a:solidFill>
                    <a:schemeClr val="bg1"/>
                  </a:solidFill>
                  <a:hlinkClick r:id="rId3" action="ppaction://hlinksldjump"/>
                </a:rPr>
                <a:t>LITERATURE REVIEW</a:t>
              </a:r>
              <a:endParaRPr lang="en-IN" sz="1400" dirty="0">
                <a:solidFill>
                  <a:schemeClr val="bg1"/>
                </a:solidFill>
              </a:endParaRPr>
            </a:p>
          </p:txBody>
        </p:sp>
        <p:sp>
          <p:nvSpPr>
            <p:cNvPr id="24" name="TextBox 23">
              <a:extLst>
                <a:ext uri="{FF2B5EF4-FFF2-40B4-BE49-F238E27FC236}">
                  <a16:creationId xmlns="" xmlns:a16="http://schemas.microsoft.com/office/drawing/2014/main" id="{F187923B-7A24-46F1-8ACE-9EA2C4A54D03}"/>
                </a:ext>
              </a:extLst>
            </p:cNvPr>
            <p:cNvSpPr txBox="1"/>
            <p:nvPr/>
          </p:nvSpPr>
          <p:spPr>
            <a:xfrm>
              <a:off x="4620461" y="642596"/>
              <a:ext cx="1833367" cy="523220"/>
            </a:xfrm>
            <a:prstGeom prst="rect">
              <a:avLst/>
            </a:prstGeom>
            <a:noFill/>
          </p:spPr>
          <p:txBody>
            <a:bodyPr wrap="square" rtlCol="0">
              <a:spAutoFit/>
            </a:bodyPr>
            <a:lstStyle/>
            <a:p>
              <a:r>
                <a:rPr lang="en-IN" sz="1400" dirty="0">
                  <a:solidFill>
                    <a:schemeClr val="bg1"/>
                  </a:solidFill>
                  <a:hlinkClick r:id="rId4" action="ppaction://hlinksldjump"/>
                </a:rPr>
                <a:t>PROB. FORMULATION</a:t>
              </a:r>
              <a:endParaRPr lang="en-IN" sz="1400" dirty="0">
                <a:solidFill>
                  <a:schemeClr val="bg1"/>
                </a:solidFill>
              </a:endParaRPr>
            </a:p>
          </p:txBody>
        </p:sp>
        <p:sp>
          <p:nvSpPr>
            <p:cNvPr id="25" name="TextBox 24">
              <a:extLst>
                <a:ext uri="{FF2B5EF4-FFF2-40B4-BE49-F238E27FC236}">
                  <a16:creationId xmlns="" xmlns:a16="http://schemas.microsoft.com/office/drawing/2014/main" id="{7733964F-7286-402B-8C6A-40BD5163E644}"/>
                </a:ext>
              </a:extLst>
            </p:cNvPr>
            <p:cNvSpPr txBox="1"/>
            <p:nvPr/>
          </p:nvSpPr>
          <p:spPr>
            <a:xfrm>
              <a:off x="6393180" y="685800"/>
              <a:ext cx="1501140" cy="307777"/>
            </a:xfrm>
            <a:prstGeom prst="rect">
              <a:avLst/>
            </a:prstGeom>
            <a:noFill/>
          </p:spPr>
          <p:txBody>
            <a:bodyPr wrap="square" rtlCol="0">
              <a:spAutoFit/>
            </a:bodyPr>
            <a:lstStyle/>
            <a:p>
              <a:r>
                <a:rPr lang="en-IN" sz="1400" dirty="0" smtClean="0">
                  <a:solidFill>
                    <a:schemeClr val="bg1"/>
                  </a:solidFill>
                  <a:hlinkClick r:id="rId5" action="ppaction://hlinksldjump"/>
                </a:rPr>
                <a:t>OBJECTIVES</a:t>
              </a:r>
              <a:endParaRPr lang="en-IN" sz="1400" dirty="0" smtClean="0">
                <a:solidFill>
                  <a:schemeClr val="bg1"/>
                </a:solidFill>
              </a:endParaRPr>
            </a:p>
          </p:txBody>
        </p:sp>
        <p:sp>
          <p:nvSpPr>
            <p:cNvPr id="26" name="TextBox 25">
              <a:extLst>
                <a:ext uri="{FF2B5EF4-FFF2-40B4-BE49-F238E27FC236}">
                  <a16:creationId xmlns="" xmlns:a16="http://schemas.microsoft.com/office/drawing/2014/main" id="{B5E6BF79-3A45-4D2F-BBA0-F1408BCEC0D1}"/>
                </a:ext>
              </a:extLst>
            </p:cNvPr>
            <p:cNvSpPr txBox="1"/>
            <p:nvPr/>
          </p:nvSpPr>
          <p:spPr>
            <a:xfrm>
              <a:off x="7939315" y="648836"/>
              <a:ext cx="1320800" cy="523220"/>
            </a:xfrm>
            <a:prstGeom prst="rect">
              <a:avLst/>
            </a:prstGeom>
            <a:noFill/>
          </p:spPr>
          <p:txBody>
            <a:bodyPr wrap="square" rtlCol="0">
              <a:spAutoFit/>
            </a:bodyPr>
            <a:lstStyle/>
            <a:p>
              <a:r>
                <a:rPr lang="en-IN" sz="1400" dirty="0" smtClean="0">
                  <a:solidFill>
                    <a:schemeClr val="bg1"/>
                  </a:solidFill>
                  <a:hlinkClick r:id="rId6" action="ppaction://hlinksldjump"/>
                </a:rPr>
                <a:t>METHADOLOGY</a:t>
              </a:r>
              <a:endParaRPr lang="en-IN" sz="1400" dirty="0" smtClean="0">
                <a:solidFill>
                  <a:schemeClr val="bg1"/>
                </a:solidFill>
              </a:endParaRPr>
            </a:p>
          </p:txBody>
        </p:sp>
        <p:sp>
          <p:nvSpPr>
            <p:cNvPr id="27" name="TextBox 26">
              <a:extLst>
                <a:ext uri="{FF2B5EF4-FFF2-40B4-BE49-F238E27FC236}">
                  <a16:creationId xmlns="" xmlns:a16="http://schemas.microsoft.com/office/drawing/2014/main" id="{96593174-74C6-484E-8C0A-F8D31382BD91}"/>
                </a:ext>
              </a:extLst>
            </p:cNvPr>
            <p:cNvSpPr txBox="1"/>
            <p:nvPr/>
          </p:nvSpPr>
          <p:spPr>
            <a:xfrm>
              <a:off x="9445164" y="648828"/>
              <a:ext cx="1257452" cy="523220"/>
            </a:xfrm>
            <a:prstGeom prst="rect">
              <a:avLst/>
            </a:prstGeom>
            <a:noFill/>
          </p:spPr>
          <p:txBody>
            <a:bodyPr wrap="square" rtlCol="0">
              <a:spAutoFit/>
            </a:bodyPr>
            <a:lstStyle/>
            <a:p>
              <a:r>
                <a:rPr lang="en-IN" sz="1400" dirty="0">
                  <a:solidFill>
                    <a:schemeClr val="bg1"/>
                  </a:solidFill>
                  <a:hlinkClick r:id="rId7" action="ppaction://hlinksldjump"/>
                </a:rPr>
                <a:t>CONCLUSION</a:t>
              </a:r>
              <a:endParaRPr lang="en-IN" sz="1400" dirty="0">
                <a:solidFill>
                  <a:schemeClr val="bg1"/>
                </a:solidFill>
              </a:endParaRPr>
            </a:p>
          </p:txBody>
        </p:sp>
        <p:sp>
          <p:nvSpPr>
            <p:cNvPr id="28" name="TextBox 27">
              <a:extLst>
                <a:ext uri="{FF2B5EF4-FFF2-40B4-BE49-F238E27FC236}">
                  <a16:creationId xmlns="" xmlns:a16="http://schemas.microsoft.com/office/drawing/2014/main" id="{1F8CCFB6-ECCD-40BD-B01D-DE5157AE2A75}"/>
                </a:ext>
              </a:extLst>
            </p:cNvPr>
            <p:cNvSpPr txBox="1"/>
            <p:nvPr/>
          </p:nvSpPr>
          <p:spPr>
            <a:xfrm>
              <a:off x="10841939" y="621871"/>
              <a:ext cx="1257452" cy="307777"/>
            </a:xfrm>
            <a:prstGeom prst="rect">
              <a:avLst/>
            </a:prstGeom>
            <a:noFill/>
          </p:spPr>
          <p:txBody>
            <a:bodyPr wrap="square" rtlCol="0">
              <a:spAutoFit/>
            </a:bodyPr>
            <a:lstStyle/>
            <a:p>
              <a:r>
                <a:rPr lang="en-IN" sz="1400" dirty="0">
                  <a:solidFill>
                    <a:schemeClr val="bg1"/>
                  </a:solidFill>
                  <a:hlinkClick r:id="rId8" action="ppaction://hlinksldjump"/>
                </a:rPr>
                <a:t>REFERENCES</a:t>
              </a:r>
              <a:endParaRPr lang="en-IN" sz="1400" dirty="0">
                <a:solidFill>
                  <a:schemeClr val="bg1"/>
                </a:solidFill>
              </a:endParaRPr>
            </a:p>
          </p:txBody>
        </p:sp>
      </p:grpSp>
      <p:sp>
        <p:nvSpPr>
          <p:cNvPr id="35" name="Subtitle 33"/>
          <p:cNvSpPr>
            <a:spLocks noGrp="1"/>
          </p:cNvSpPr>
          <p:nvPr>
            <p:ph type="ctrTitle"/>
          </p:nvPr>
        </p:nvSpPr>
        <p:spPr>
          <a:xfrm>
            <a:off x="928913" y="2423887"/>
            <a:ext cx="10479315" cy="3106056"/>
          </a:xfrm>
        </p:spPr>
        <p:txBody>
          <a:bodyPr>
            <a:normAutofit fontScale="90000"/>
          </a:bodyPr>
          <a:lstStyle/>
          <a:p>
            <a:r>
              <a:rPr lang="en-IN" sz="2000" dirty="0" smtClean="0">
                <a:latin typeface="Times New Roman" pitchFamily="18" charset="0"/>
                <a:cs typeface="Times New Roman" pitchFamily="18" charset="0"/>
              </a:rPr>
              <a:t>The already existing platforms were good but we found there are some problems or loopholes that we tried to solve in the Model in order to make the user experience better.</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-&gt;  In This model I used  </a:t>
            </a:r>
            <a:r>
              <a:rPr lang="en-US" sz="2000" dirty="0" smtClean="0">
                <a:latin typeface="Times New Roman" pitchFamily="18" charset="0"/>
                <a:cs typeface="Times New Roman" pitchFamily="18" charset="0"/>
              </a:rPr>
              <a:t>Naive </a:t>
            </a:r>
            <a:r>
              <a:rPr lang="en-US" sz="2000"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classifiers </a:t>
            </a:r>
            <a:r>
              <a:rPr lang="en-IN" sz="2000" dirty="0" smtClean="0">
                <a:latin typeface="Times New Roman" pitchFamily="18" charset="0"/>
                <a:cs typeface="Times New Roman" pitchFamily="18" charset="0"/>
              </a:rPr>
              <a:t>to improve the accuracy than others  Algorithm</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-&gt;Naïve </a:t>
            </a:r>
            <a:r>
              <a:rPr lang="en-IN" sz="2000" dirty="0" err="1" smtClean="0">
                <a:latin typeface="Times New Roman" pitchFamily="18" charset="0"/>
                <a:cs typeface="Times New Roman" pitchFamily="18" charset="0"/>
              </a:rPr>
              <a:t>Bayes</a:t>
            </a:r>
            <a:r>
              <a:rPr lang="en-IN" sz="2000" dirty="0" smtClean="0">
                <a:latin typeface="Times New Roman" pitchFamily="18" charset="0"/>
                <a:cs typeface="Times New Roman" pitchFamily="18" charset="0"/>
              </a:rPr>
              <a:t> Classifiers are a popular statistical technique of email filtering, So it is good for this machine learning model</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br>
              <a:rPr lang="en-IN" sz="2000" dirty="0" smtClean="0">
                <a:latin typeface="Times New Roman" pitchFamily="18" charset="0"/>
                <a:cs typeface="Times New Roman" pitchFamily="18" charset="0"/>
              </a:rPr>
            </a:br>
            <a:r>
              <a:rPr lang="en-IN" sz="1800" dirty="0" smtClean="0"/>
              <a:t/>
            </a:r>
            <a:br>
              <a:rPr lang="en-IN" sz="1800" dirty="0" smtClean="0"/>
            </a:b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pic>
        <p:nvPicPr>
          <p:cNvPr id="21" name="Picture 2"/>
          <p:cNvPicPr>
            <a:picLocks noChangeAspect="1" noChangeArrowheads="1"/>
          </p:cNvPicPr>
          <p:nvPr/>
        </p:nvPicPr>
        <p:blipFill>
          <a:blip r:embed="rId9" cstate="print"/>
          <a:srcRect/>
          <a:stretch>
            <a:fillRect/>
          </a:stretch>
        </p:blipFill>
        <p:spPr bwMode="auto">
          <a:xfrm>
            <a:off x="466726" y="116305"/>
            <a:ext cx="1314449" cy="1337510"/>
          </a:xfrm>
          <a:prstGeom prst="rect">
            <a:avLst/>
          </a:prstGeom>
          <a:noFill/>
          <a:ln w="9525">
            <a:noFill/>
            <a:miter lim="800000"/>
            <a:headEnd/>
            <a:tailEnd/>
          </a:ln>
        </p:spPr>
      </p:pic>
    </p:spTree>
    <p:extLst>
      <p:ext uri="{BB962C8B-B14F-4D97-AF65-F5344CB8AC3E}">
        <p14:creationId xmlns="" xmlns:p14="http://schemas.microsoft.com/office/powerpoint/2010/main" val="2364700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6AB7391-B415-424D-AA87-13611874E086}"/>
              </a:ext>
            </a:extLst>
          </p:cNvPr>
          <p:cNvSpPr txBox="1"/>
          <p:nvPr/>
        </p:nvSpPr>
        <p:spPr>
          <a:xfrm>
            <a:off x="4020456" y="1393373"/>
            <a:ext cx="3769311" cy="646331"/>
          </a:xfrm>
          <a:prstGeom prst="rect">
            <a:avLst/>
          </a:prstGeom>
          <a:noFill/>
        </p:spPr>
        <p:txBody>
          <a:bodyPr wrap="square" rtlCol="0">
            <a:spAutoFit/>
          </a:bodyPr>
          <a:lstStyle/>
          <a:p>
            <a:r>
              <a:rPr lang="en-IN" dirty="0"/>
              <a:t>OBJECTIVES</a:t>
            </a:r>
          </a:p>
          <a:p>
            <a:endParaRPr lang="en-IN" dirty="0"/>
          </a:p>
        </p:txBody>
      </p:sp>
      <p:grpSp>
        <p:nvGrpSpPr>
          <p:cNvPr id="3" name="Group 2">
            <a:extLst>
              <a:ext uri="{FF2B5EF4-FFF2-40B4-BE49-F238E27FC236}">
                <a16:creationId xmlns="" xmlns:a16="http://schemas.microsoft.com/office/drawing/2014/main" id="{BCD54A6A-1D5E-446D-A906-CE03BE823097}"/>
              </a:ext>
            </a:extLst>
          </p:cNvPr>
          <p:cNvGrpSpPr/>
          <p:nvPr/>
        </p:nvGrpSpPr>
        <p:grpSpPr>
          <a:xfrm>
            <a:off x="-15240" y="191055"/>
            <a:ext cx="12192000" cy="1223324"/>
            <a:chOff x="-15240" y="191055"/>
            <a:chExt cx="12192000" cy="1223324"/>
          </a:xfrm>
        </p:grpSpPr>
        <p:sp>
          <p:nvSpPr>
            <p:cNvPr id="4" name="Right Triangle 3">
              <a:extLst>
                <a:ext uri="{FF2B5EF4-FFF2-40B4-BE49-F238E27FC236}">
                  <a16:creationId xmlns="" xmlns:a16="http://schemas.microsoft.com/office/drawing/2014/main" id="{A0928D11-B411-4439-BCCF-B4D4111540FF}"/>
                </a:ext>
              </a:extLst>
            </p:cNvPr>
            <p:cNvSpPr/>
            <p:nvPr/>
          </p:nvSpPr>
          <p:spPr>
            <a:xfrm rot="11735488">
              <a:off x="99242" y="1128612"/>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Triangle 4">
              <a:extLst>
                <a:ext uri="{FF2B5EF4-FFF2-40B4-BE49-F238E27FC236}">
                  <a16:creationId xmlns="" xmlns:a16="http://schemas.microsoft.com/office/drawing/2014/main" id="{967D52CF-DB5C-4D22-9A72-2F15A870F4FD}"/>
                </a:ext>
              </a:extLst>
            </p:cNvPr>
            <p:cNvSpPr/>
            <p:nvPr/>
          </p:nvSpPr>
          <p:spPr>
            <a:xfrm rot="866796">
              <a:off x="1960384" y="229063"/>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CE8E62D1-C93A-4320-9722-CF52DBB0F479}"/>
                </a:ext>
              </a:extLst>
            </p:cNvPr>
            <p:cNvSpPr/>
            <p:nvPr/>
          </p:nvSpPr>
          <p:spPr>
            <a:xfrm>
              <a:off x="-15240" y="426797"/>
              <a:ext cx="12192000" cy="751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Data 6">
              <a:extLst>
                <a:ext uri="{FF2B5EF4-FFF2-40B4-BE49-F238E27FC236}">
                  <a16:creationId xmlns="" xmlns:a16="http://schemas.microsoft.com/office/drawing/2014/main" id="{2982DDAF-FBE8-4A07-AF40-8B66226679AE}"/>
                </a:ext>
              </a:extLst>
            </p:cNvPr>
            <p:cNvSpPr/>
            <p:nvPr/>
          </p:nvSpPr>
          <p:spPr>
            <a:xfrm>
              <a:off x="394311" y="191055"/>
              <a:ext cx="1605280" cy="1223324"/>
            </a:xfrm>
            <a:prstGeom prst="flowChartInputOutpu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 xmlns:a16="http://schemas.microsoft.com/office/drawing/2014/main" id="{8CC68410-1240-4271-A80E-ECDD222BF864}"/>
                </a:ext>
              </a:extLst>
            </p:cNvPr>
            <p:cNvSpPr txBox="1"/>
            <p:nvPr/>
          </p:nvSpPr>
          <p:spPr>
            <a:xfrm>
              <a:off x="2018953" y="630443"/>
              <a:ext cx="1458211" cy="523220"/>
            </a:xfrm>
            <a:prstGeom prst="rect">
              <a:avLst/>
            </a:prstGeom>
            <a:noFill/>
          </p:spPr>
          <p:txBody>
            <a:bodyPr wrap="square" rtlCol="0">
              <a:spAutoFit/>
            </a:bodyPr>
            <a:lstStyle/>
            <a:p>
              <a:r>
                <a:rPr lang="en-IN" sz="1400" dirty="0">
                  <a:solidFill>
                    <a:schemeClr val="bg1"/>
                  </a:solidFill>
                  <a:hlinkClick r:id="rId2" action="ppaction://hlinksldjump"/>
                </a:rPr>
                <a:t>INTRODUCTION</a:t>
              </a:r>
              <a:endParaRPr lang="en-IN" sz="1400" dirty="0">
                <a:solidFill>
                  <a:schemeClr val="bg1"/>
                </a:solidFill>
              </a:endParaRPr>
            </a:p>
          </p:txBody>
        </p:sp>
        <p:sp>
          <p:nvSpPr>
            <p:cNvPr id="9" name="TextBox 8">
              <a:hlinkClick r:id="rId3" action="ppaction://hlinksldjump"/>
              <a:extLst>
                <a:ext uri="{FF2B5EF4-FFF2-40B4-BE49-F238E27FC236}">
                  <a16:creationId xmlns="" xmlns:a16="http://schemas.microsoft.com/office/drawing/2014/main" id="{B6D28BE5-80C5-401F-A988-B90A72675C06}"/>
                </a:ext>
              </a:extLst>
            </p:cNvPr>
            <p:cNvSpPr txBox="1"/>
            <p:nvPr/>
          </p:nvSpPr>
          <p:spPr>
            <a:xfrm>
              <a:off x="3435643" y="522514"/>
              <a:ext cx="1121843" cy="738664"/>
            </a:xfrm>
            <a:prstGeom prst="rect">
              <a:avLst/>
            </a:prstGeom>
            <a:noFill/>
          </p:spPr>
          <p:txBody>
            <a:bodyPr wrap="square" rtlCol="0">
              <a:spAutoFit/>
            </a:bodyPr>
            <a:lstStyle/>
            <a:p>
              <a:r>
                <a:rPr lang="en-IN" sz="1400" dirty="0" smtClean="0">
                  <a:solidFill>
                    <a:schemeClr val="bg1"/>
                  </a:solidFill>
                  <a:hlinkClick r:id="rId3" action="ppaction://hlinksldjump"/>
                </a:rPr>
                <a:t>LITERATURE </a:t>
              </a:r>
              <a:r>
                <a:rPr lang="en-IN" sz="1400" dirty="0">
                  <a:solidFill>
                    <a:schemeClr val="bg1"/>
                  </a:solidFill>
                  <a:hlinkClick r:id="rId3" action="ppaction://hlinksldjump"/>
                </a:rPr>
                <a:t>REVIEW</a:t>
              </a:r>
              <a:endParaRPr lang="en-IN" sz="1400" dirty="0">
                <a:solidFill>
                  <a:schemeClr val="bg1"/>
                </a:solidFill>
              </a:endParaRPr>
            </a:p>
          </p:txBody>
        </p:sp>
        <p:sp>
          <p:nvSpPr>
            <p:cNvPr id="10" name="TextBox 9">
              <a:extLst>
                <a:ext uri="{FF2B5EF4-FFF2-40B4-BE49-F238E27FC236}">
                  <a16:creationId xmlns="" xmlns:a16="http://schemas.microsoft.com/office/drawing/2014/main" id="{F187923B-7A24-46F1-8ACE-9EA2C4A54D03}"/>
                </a:ext>
              </a:extLst>
            </p:cNvPr>
            <p:cNvSpPr txBox="1"/>
            <p:nvPr/>
          </p:nvSpPr>
          <p:spPr>
            <a:xfrm>
              <a:off x="4620461" y="642596"/>
              <a:ext cx="1833367" cy="523220"/>
            </a:xfrm>
            <a:prstGeom prst="rect">
              <a:avLst/>
            </a:prstGeom>
            <a:noFill/>
          </p:spPr>
          <p:txBody>
            <a:bodyPr wrap="square" rtlCol="0">
              <a:spAutoFit/>
            </a:bodyPr>
            <a:lstStyle/>
            <a:p>
              <a:r>
                <a:rPr lang="en-IN" sz="1400" dirty="0">
                  <a:solidFill>
                    <a:schemeClr val="bg1"/>
                  </a:solidFill>
                  <a:hlinkClick r:id="rId4" action="ppaction://hlinksldjump"/>
                </a:rPr>
                <a:t>PROB. FORMULATION</a:t>
              </a:r>
              <a:endParaRPr lang="en-IN" sz="1400" dirty="0">
                <a:solidFill>
                  <a:schemeClr val="bg1"/>
                </a:solidFill>
              </a:endParaRPr>
            </a:p>
          </p:txBody>
        </p:sp>
        <p:sp>
          <p:nvSpPr>
            <p:cNvPr id="11" name="TextBox 10">
              <a:extLst>
                <a:ext uri="{FF2B5EF4-FFF2-40B4-BE49-F238E27FC236}">
                  <a16:creationId xmlns="" xmlns:a16="http://schemas.microsoft.com/office/drawing/2014/main" id="{7733964F-7286-402B-8C6A-40BD5163E644}"/>
                </a:ext>
              </a:extLst>
            </p:cNvPr>
            <p:cNvSpPr txBox="1"/>
            <p:nvPr/>
          </p:nvSpPr>
          <p:spPr>
            <a:xfrm>
              <a:off x="6593150" y="648827"/>
              <a:ext cx="1360679" cy="738664"/>
            </a:xfrm>
            <a:prstGeom prst="rect">
              <a:avLst/>
            </a:prstGeom>
            <a:noFill/>
          </p:spPr>
          <p:txBody>
            <a:bodyPr wrap="square" rtlCol="0">
              <a:spAutoFit/>
            </a:bodyPr>
            <a:lstStyle/>
            <a:p>
              <a:r>
                <a:rPr lang="en-IN" sz="1400" dirty="0" smtClean="0">
                  <a:solidFill>
                    <a:schemeClr val="bg1"/>
                  </a:solidFill>
                  <a:hlinkClick r:id="rId5" action="ppaction://hlinksldjump"/>
                </a:rPr>
                <a:t>OBJECTIVES</a:t>
              </a:r>
              <a:endParaRPr lang="en-IN" sz="1400" dirty="0" smtClean="0">
                <a:solidFill>
                  <a:schemeClr val="bg1"/>
                </a:solidFill>
              </a:endParaRPr>
            </a:p>
            <a:p>
              <a:endParaRPr lang="en-IN" sz="1400" dirty="0">
                <a:solidFill>
                  <a:schemeClr val="bg1"/>
                </a:solidFill>
              </a:endParaRPr>
            </a:p>
          </p:txBody>
        </p:sp>
        <p:sp>
          <p:nvSpPr>
            <p:cNvPr id="12" name="TextBox 11">
              <a:extLst>
                <a:ext uri="{FF2B5EF4-FFF2-40B4-BE49-F238E27FC236}">
                  <a16:creationId xmlns="" xmlns:a16="http://schemas.microsoft.com/office/drawing/2014/main" id="{B5E6BF79-3A45-4D2F-BBA0-F1408BCEC0D1}"/>
                </a:ext>
              </a:extLst>
            </p:cNvPr>
            <p:cNvSpPr txBox="1"/>
            <p:nvPr/>
          </p:nvSpPr>
          <p:spPr>
            <a:xfrm>
              <a:off x="7847632" y="648836"/>
              <a:ext cx="1339911" cy="523220"/>
            </a:xfrm>
            <a:prstGeom prst="rect">
              <a:avLst/>
            </a:prstGeom>
            <a:noFill/>
          </p:spPr>
          <p:txBody>
            <a:bodyPr wrap="square" rtlCol="0">
              <a:spAutoFit/>
            </a:bodyPr>
            <a:lstStyle/>
            <a:p>
              <a:r>
                <a:rPr lang="en-IN" sz="1400" dirty="0" smtClean="0">
                  <a:solidFill>
                    <a:schemeClr val="bg1"/>
                  </a:solidFill>
                  <a:hlinkClick r:id="rId6" action="ppaction://hlinksldjump"/>
                </a:rPr>
                <a:t>METHADOLOGY</a:t>
              </a:r>
              <a:endParaRPr lang="en-IN" sz="1400" dirty="0" smtClean="0">
                <a:solidFill>
                  <a:schemeClr val="bg1"/>
                </a:solidFill>
              </a:endParaRPr>
            </a:p>
          </p:txBody>
        </p:sp>
        <p:sp>
          <p:nvSpPr>
            <p:cNvPr id="13" name="TextBox 12">
              <a:extLst>
                <a:ext uri="{FF2B5EF4-FFF2-40B4-BE49-F238E27FC236}">
                  <a16:creationId xmlns="" xmlns:a16="http://schemas.microsoft.com/office/drawing/2014/main" id="{96593174-74C6-484E-8C0A-F8D31382BD91}"/>
                </a:ext>
              </a:extLst>
            </p:cNvPr>
            <p:cNvSpPr txBox="1"/>
            <p:nvPr/>
          </p:nvSpPr>
          <p:spPr>
            <a:xfrm>
              <a:off x="9445164" y="648828"/>
              <a:ext cx="1257452" cy="307777"/>
            </a:xfrm>
            <a:prstGeom prst="rect">
              <a:avLst/>
            </a:prstGeom>
            <a:noFill/>
          </p:spPr>
          <p:txBody>
            <a:bodyPr wrap="square" rtlCol="0">
              <a:spAutoFit/>
            </a:bodyPr>
            <a:lstStyle/>
            <a:p>
              <a:endParaRPr lang="en-IN" sz="1400" dirty="0">
                <a:solidFill>
                  <a:schemeClr val="bg1"/>
                </a:solidFill>
              </a:endParaRPr>
            </a:p>
          </p:txBody>
        </p:sp>
        <p:sp>
          <p:nvSpPr>
            <p:cNvPr id="14" name="TextBox 13">
              <a:extLst>
                <a:ext uri="{FF2B5EF4-FFF2-40B4-BE49-F238E27FC236}">
                  <a16:creationId xmlns="" xmlns:a16="http://schemas.microsoft.com/office/drawing/2014/main" id="{1F8CCFB6-ECCD-40BD-B01D-DE5157AE2A75}"/>
                </a:ext>
              </a:extLst>
            </p:cNvPr>
            <p:cNvSpPr txBox="1"/>
            <p:nvPr/>
          </p:nvSpPr>
          <p:spPr>
            <a:xfrm>
              <a:off x="10841939" y="621871"/>
              <a:ext cx="1257452" cy="307777"/>
            </a:xfrm>
            <a:prstGeom prst="rect">
              <a:avLst/>
            </a:prstGeom>
            <a:noFill/>
          </p:spPr>
          <p:txBody>
            <a:bodyPr wrap="square" rtlCol="0">
              <a:spAutoFit/>
            </a:bodyPr>
            <a:lstStyle/>
            <a:p>
              <a:r>
                <a:rPr lang="en-IN" sz="1400" dirty="0">
                  <a:solidFill>
                    <a:schemeClr val="bg1"/>
                  </a:solidFill>
                  <a:hlinkClick r:id="rId7" action="ppaction://hlinksldjump"/>
                </a:rPr>
                <a:t>REFERENCES</a:t>
              </a:r>
              <a:endParaRPr lang="en-IN" sz="1400" dirty="0">
                <a:solidFill>
                  <a:schemeClr val="bg1"/>
                </a:solidFill>
              </a:endParaRPr>
            </a:p>
          </p:txBody>
        </p:sp>
      </p:grpSp>
      <p:sp>
        <p:nvSpPr>
          <p:cNvPr id="17" name="Subtitle 16"/>
          <p:cNvSpPr>
            <a:spLocks noGrp="1"/>
          </p:cNvSpPr>
          <p:nvPr>
            <p:ph type="subTitle" idx="1"/>
          </p:nvPr>
        </p:nvSpPr>
        <p:spPr>
          <a:xfrm>
            <a:off x="2496457" y="1814287"/>
            <a:ext cx="8781143" cy="4560636"/>
          </a:xfrm>
        </p:spPr>
        <p:txBody>
          <a:bodyPr>
            <a:normAutofit lnSpcReduction="10000"/>
          </a:bodyPr>
          <a:lstStyle/>
          <a:p>
            <a:r>
              <a:rPr lang="en-US" dirty="0" smtClean="0">
                <a:latin typeface="Times New Roman" pitchFamily="18" charset="0"/>
                <a:cs typeface="Times New Roman" pitchFamily="18" charset="0"/>
              </a:rPr>
              <a:t>-&gt;Survey:-</a:t>
            </a:r>
          </a:p>
          <a:p>
            <a:r>
              <a:rPr lang="en-US" dirty="0" smtClean="0">
                <a:latin typeface="Times New Roman" pitchFamily="18" charset="0"/>
                <a:cs typeface="Times New Roman" pitchFamily="18" charset="0"/>
              </a:rPr>
              <a:t>   The observation of application related to model accuracy has less accuracy with   other’s Algorithms.</a:t>
            </a:r>
          </a:p>
          <a:p>
            <a:r>
              <a:rPr lang="en-US" dirty="0" smtClean="0">
                <a:latin typeface="Times New Roman" pitchFamily="18" charset="0"/>
                <a:cs typeface="Times New Roman" pitchFamily="18" charset="0"/>
              </a:rPr>
              <a:t>  The spam detection is a complex task and there is no system that correctly predicts any transaction as fraudulent.</a:t>
            </a:r>
          </a:p>
          <a:p>
            <a:r>
              <a:rPr lang="en-IN" dirty="0" smtClean="0">
                <a:latin typeface="Times New Roman" pitchFamily="18" charset="0"/>
                <a:cs typeface="Times New Roman" pitchFamily="18" charset="0"/>
              </a:rPr>
              <a:t>Properties of good spam detector:-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1. Should identify the spam accurately.</a:t>
            </a:r>
          </a:p>
          <a:p>
            <a:r>
              <a:rPr lang="en-US" dirty="0" smtClean="0">
                <a:latin typeface="Times New Roman" pitchFamily="18" charset="0"/>
                <a:cs typeface="Times New Roman" pitchFamily="18" charset="0"/>
              </a:rPr>
              <a:t> 2. Should detect the spam quickly. </a:t>
            </a:r>
          </a:p>
          <a:p>
            <a:r>
              <a:rPr lang="en-US" dirty="0" smtClean="0">
                <a:latin typeface="Times New Roman" pitchFamily="18" charset="0"/>
                <a:cs typeface="Times New Roman" pitchFamily="18" charset="0"/>
              </a:rPr>
              <a:t>3. Should not classify a genuine transaction as spam.</a:t>
            </a:r>
          </a:p>
          <a:p>
            <a:r>
              <a:rPr lang="en-US" dirty="0" smtClean="0">
                <a:latin typeface="Times New Roman" pitchFamily="18" charset="0"/>
                <a:cs typeface="Times New Roman" pitchFamily="18" charset="0"/>
              </a:rPr>
              <a:t>-&gt;Proposed:- </a:t>
            </a:r>
          </a:p>
          <a:p>
            <a:r>
              <a:rPr lang="en-US" dirty="0" smtClean="0">
                <a:latin typeface="Times New Roman" pitchFamily="18" charset="0"/>
                <a:cs typeface="Times New Roman" pitchFamily="18" charset="0"/>
              </a:rPr>
              <a:t>    This model has more accuracy than other model and there is efficient to train</a:t>
            </a:r>
          </a:p>
          <a:p>
            <a:r>
              <a:rPr lang="en-US" dirty="0" smtClean="0">
                <a:latin typeface="Times New Roman" pitchFamily="18" charset="0"/>
                <a:cs typeface="Times New Roman" pitchFamily="18" charset="0"/>
              </a:rPr>
              <a:t>    It </a:t>
            </a:r>
            <a:r>
              <a:rPr lang="en-US" b="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can be trained on a per-user basis. .It should  Detect Accurate spam. It detect spam quickly</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8" name="Rectangle 17"/>
          <p:cNvSpPr/>
          <p:nvPr/>
        </p:nvSpPr>
        <p:spPr>
          <a:xfrm>
            <a:off x="9159240" y="487680"/>
            <a:ext cx="1668418" cy="646331"/>
          </a:xfrm>
          <a:prstGeom prst="rect">
            <a:avLst/>
          </a:prstGeom>
        </p:spPr>
        <p:txBody>
          <a:bodyPr wrap="square">
            <a:spAutoFit/>
          </a:bodyPr>
          <a:lstStyle/>
          <a:p>
            <a:r>
              <a:rPr lang="en-IN" dirty="0" smtClean="0">
                <a:solidFill>
                  <a:schemeClr val="bg1"/>
                </a:solidFill>
                <a:hlinkClick r:id="rId8" action="ppaction://hlinksldjump"/>
              </a:rPr>
              <a:t>CONCLUSION</a:t>
            </a:r>
            <a:endParaRPr lang="en-IN" dirty="0">
              <a:solidFill>
                <a:schemeClr val="bg1"/>
              </a:solidFill>
            </a:endParaRPr>
          </a:p>
        </p:txBody>
      </p:sp>
      <p:pic>
        <p:nvPicPr>
          <p:cNvPr id="19" name="Picture 2"/>
          <p:cNvPicPr>
            <a:picLocks noChangeAspect="1" noChangeArrowheads="1"/>
          </p:cNvPicPr>
          <p:nvPr/>
        </p:nvPicPr>
        <p:blipFill>
          <a:blip r:embed="rId9" cstate="print"/>
          <a:srcRect/>
          <a:stretch>
            <a:fillRect/>
          </a:stretch>
        </p:blipFill>
        <p:spPr bwMode="auto">
          <a:xfrm>
            <a:off x="466726" y="116305"/>
            <a:ext cx="1314449" cy="1337510"/>
          </a:xfrm>
          <a:prstGeom prst="rect">
            <a:avLst/>
          </a:prstGeom>
          <a:noFill/>
          <a:ln w="9525">
            <a:noFill/>
            <a:miter lim="800000"/>
            <a:headEnd/>
            <a:tailEnd/>
          </a:ln>
        </p:spPr>
      </p:pic>
    </p:spTree>
    <p:extLst>
      <p:ext uri="{BB962C8B-B14F-4D97-AF65-F5344CB8AC3E}">
        <p14:creationId xmlns="" xmlns:p14="http://schemas.microsoft.com/office/powerpoint/2010/main" val="3123995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612571" y="319314"/>
            <a:ext cx="8229600" cy="5907315"/>
          </a:xfrm>
        </p:spPr>
        <p:txBody>
          <a:bodyPr/>
          <a:lstStyle/>
          <a:p>
            <a:r>
              <a:rPr lang="en-US" dirty="0" smtClean="0">
                <a:latin typeface="Times New Roman" pitchFamily="18" charset="0"/>
                <a:cs typeface="Times New Roman" pitchFamily="18" charset="0"/>
              </a:rPr>
              <a:t> -&gt; METHADOLOGY</a:t>
            </a:r>
          </a:p>
          <a:p>
            <a:pPr>
              <a:buFont typeface="Courier New" pitchFamily="49" charset="0"/>
              <a:buChar char="o"/>
            </a:pPr>
            <a:endParaRPr lang="en-US" dirty="0" smtClean="0">
              <a:latin typeface="Times New Roman" pitchFamily="18" charset="0"/>
              <a:cs typeface="Times New Roman" pitchFamily="18" charset="0"/>
            </a:endParaRPr>
          </a:p>
          <a:p>
            <a:pPr>
              <a:buFont typeface="Courier New" pitchFamily="49" charset="0"/>
              <a:buChar char="o"/>
            </a:pPr>
            <a:r>
              <a:rPr lang="en-US" dirty="0" smtClean="0">
                <a:latin typeface="Times New Roman" pitchFamily="18" charset="0"/>
                <a:cs typeface="Times New Roman" pitchFamily="18" charset="0"/>
              </a:rPr>
              <a:t>Machine learning model  using </a:t>
            </a:r>
            <a:r>
              <a:rPr lang="en-US" dirty="0" smtClean="0">
                <a:latin typeface="Times New Roman" pitchFamily="18" charset="0"/>
                <a:cs typeface="Times New Roman" pitchFamily="18" charset="0"/>
              </a:rPr>
              <a:t>Naive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Algorithm</a:t>
            </a:r>
          </a:p>
          <a:p>
            <a:pPr>
              <a:buFont typeface="Courier New" pitchFamily="49" charset="0"/>
              <a:buChar char="o"/>
            </a:pPr>
            <a:r>
              <a:rPr lang="en-US" dirty="0" smtClean="0">
                <a:latin typeface="Times New Roman" pitchFamily="18" charset="0"/>
                <a:cs typeface="Times New Roman" pitchFamily="18" charset="0"/>
              </a:rPr>
              <a:t>Language used – Python </a:t>
            </a:r>
          </a:p>
          <a:p>
            <a:pPr>
              <a:buFont typeface="Courier New" pitchFamily="49" charset="0"/>
              <a:buChar char="o"/>
            </a:pPr>
            <a:r>
              <a:rPr lang="en-US" dirty="0" smtClean="0">
                <a:latin typeface="Times New Roman" pitchFamily="18" charset="0"/>
                <a:cs typeface="Times New Roman" pitchFamily="18" charset="0"/>
              </a:rPr>
              <a:t>Python version used - Python 3.9.5</a:t>
            </a:r>
          </a:p>
          <a:p>
            <a:pPr>
              <a:buFont typeface="Courier New" pitchFamily="49" charset="0"/>
              <a:buChar char="o"/>
            </a:pPr>
            <a:r>
              <a:rPr lang="en-US" dirty="0" smtClean="0">
                <a:latin typeface="Times New Roman" pitchFamily="18" charset="0"/>
                <a:cs typeface="Times New Roman" pitchFamily="18" charset="0"/>
              </a:rPr>
              <a:t>Visual studio code</a:t>
            </a:r>
          </a:p>
          <a:p>
            <a:pPr>
              <a:buFont typeface="Courier New" pitchFamily="49" charset="0"/>
              <a:buChar char="o"/>
            </a:pPr>
            <a:r>
              <a:rPr lang="en-US" dirty="0" smtClean="0">
                <a:latin typeface="Times New Roman" pitchFamily="18" charset="0"/>
                <a:cs typeface="Times New Roman" pitchFamily="18" charset="0"/>
              </a:rPr>
              <a:t> Flask-Flask 2.0.2</a:t>
            </a:r>
          </a:p>
          <a:p>
            <a:pPr>
              <a:buFont typeface="Courier New" pitchFamily="49" charset="0"/>
              <a:buChar char="o"/>
            </a:pPr>
            <a:r>
              <a:rPr lang="en-US" dirty="0" smtClean="0">
                <a:latin typeface="Times New Roman" pitchFamily="18" charset="0"/>
                <a:cs typeface="Times New Roman" pitchFamily="18" charset="0"/>
              </a:rPr>
              <a:t>Packages/ Libraries-</a:t>
            </a:r>
          </a:p>
          <a:p>
            <a:pPr>
              <a:buFont typeface="Arial" pitchFamily="34" charset="0"/>
              <a:buChar char="•"/>
            </a:pPr>
            <a:r>
              <a:rPr lang="en-US" dirty="0" smtClean="0">
                <a:latin typeface="Times New Roman" pitchFamily="18" charset="0"/>
                <a:cs typeface="Times New Roman" pitchFamily="18" charset="0"/>
              </a:rPr>
              <a:t> Pandas</a:t>
            </a:r>
          </a:p>
          <a:p>
            <a:pPr>
              <a:buFont typeface="Arial" pitchFamily="34" charset="0"/>
              <a:buChar char="•"/>
            </a:pPr>
            <a:r>
              <a:rPr lang="en-US" dirty="0" err="1" smtClean="0">
                <a:latin typeface="Times New Roman" pitchFamily="18" charset="0"/>
                <a:cs typeface="Times New Roman" pitchFamily="18" charset="0"/>
              </a:rPr>
              <a:t>Matplotlib</a:t>
            </a:r>
            <a:endParaRPr lang="en-US" dirty="0" smtClean="0">
              <a:latin typeface="Times New Roman" pitchFamily="18" charset="0"/>
              <a:cs typeface="Times New Roman" pitchFamily="18" charset="0"/>
            </a:endParaRPr>
          </a:p>
          <a:p>
            <a:pPr>
              <a:buFont typeface="Arial" pitchFamily="34" charset="0"/>
              <a:buChar char="•"/>
            </a:pPr>
            <a:r>
              <a:rPr lang="en-US" dirty="0" err="1" smtClean="0">
                <a:latin typeface="Times New Roman" pitchFamily="18" charset="0"/>
                <a:cs typeface="Times New Roman" pitchFamily="18" charset="0"/>
              </a:rPr>
              <a:t>scikit</a:t>
            </a:r>
            <a:r>
              <a:rPr lang="en-US" dirty="0" smtClean="0">
                <a:latin typeface="Times New Roman" pitchFamily="18" charset="0"/>
                <a:cs typeface="Times New Roman" pitchFamily="18" charset="0"/>
              </a:rPr>
              <a:t> learn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Evaluation</a:t>
            </a:r>
            <a:endParaRPr lang="en-US" sz="3600" b="1" dirty="0"/>
          </a:p>
        </p:txBody>
      </p:sp>
      <p:sp>
        <p:nvSpPr>
          <p:cNvPr id="3" name="Content Placeholder 2"/>
          <p:cNvSpPr>
            <a:spLocks noGrp="1"/>
          </p:cNvSpPr>
          <p:nvPr>
            <p:ph sz="quarter" idx="1"/>
          </p:nvPr>
        </p:nvSpPr>
        <p:spPr>
          <a:xfrm>
            <a:off x="609599" y="1600200"/>
            <a:ext cx="10189029" cy="5003800"/>
          </a:xfrm>
        </p:spPr>
        <p:txBody>
          <a:bodyPr>
            <a:normAutofit lnSpcReduction="10000"/>
          </a:bodyPr>
          <a:lstStyle/>
          <a:p>
            <a:r>
              <a:rPr lang="en-US" sz="1900" dirty="0" smtClean="0">
                <a:latin typeface="Times New Roman" pitchFamily="18" charset="0"/>
                <a:cs typeface="Times New Roman" pitchFamily="18" charset="0"/>
              </a:rPr>
              <a:t>Accuracy : Accuracy is one of the major parameters to evaluate perfection of a model. The algorithm which we used is Navies  </a:t>
            </a:r>
            <a:r>
              <a:rPr lang="en-US" sz="1900" dirty="0" err="1" smtClean="0">
                <a:latin typeface="Times New Roman" pitchFamily="18" charset="0"/>
                <a:cs typeface="Times New Roman" pitchFamily="18" charset="0"/>
              </a:rPr>
              <a:t>Bayes</a:t>
            </a:r>
            <a:r>
              <a:rPr lang="en-US" sz="1900" dirty="0" smtClean="0">
                <a:latin typeface="Times New Roman" pitchFamily="18" charset="0"/>
                <a:cs typeface="Times New Roman" pitchFamily="18" charset="0"/>
              </a:rPr>
              <a:t>  classifier which provides highest accuracy among all other algorithms.</a:t>
            </a:r>
          </a:p>
          <a:p>
            <a:pPr>
              <a:buNone/>
            </a:pP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Formula to evaluate accuracy :-software, however, does not "know" such facts; all it can do is compute probabilities.</a:t>
            </a:r>
          </a:p>
          <a:p>
            <a:r>
              <a:rPr lang="en-US" sz="1900" dirty="0" smtClean="0">
                <a:latin typeface="Times New Roman" pitchFamily="18" charset="0"/>
                <a:cs typeface="Times New Roman" pitchFamily="18" charset="0"/>
              </a:rPr>
              <a:t>The formula used by the software to determine that, is derived from </a:t>
            </a:r>
            <a:r>
              <a:rPr lang="en-US" sz="1900" b="1" dirty="0" err="1" smtClean="0">
                <a:solidFill>
                  <a:schemeClr val="tx1">
                    <a:lumMod val="65000"/>
                    <a:lumOff val="35000"/>
                  </a:schemeClr>
                </a:solidFill>
                <a:latin typeface="Times New Roman" pitchFamily="18" charset="0"/>
                <a:cs typeface="Times New Roman" pitchFamily="18" charset="0"/>
              </a:rPr>
              <a:t>Bayes</a:t>
            </a:r>
            <a:r>
              <a:rPr lang="en-US" sz="1900" b="1" dirty="0" smtClean="0">
                <a:solidFill>
                  <a:schemeClr val="tx1">
                    <a:lumMod val="65000"/>
                    <a:lumOff val="35000"/>
                  </a:schemeClr>
                </a:solidFill>
                <a:latin typeface="Times New Roman" pitchFamily="18" charset="0"/>
                <a:cs typeface="Times New Roman" pitchFamily="18" charset="0"/>
              </a:rPr>
              <a:t>' theorem</a:t>
            </a:r>
          </a:p>
          <a:p>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Pr(S|W)=    </a:t>
            </a:r>
            <a:r>
              <a:rPr lang="en-US" sz="1900" u="sng" dirty="0" smtClean="0">
                <a:latin typeface="Times New Roman" pitchFamily="18" charset="0"/>
                <a:cs typeface="Times New Roman" pitchFamily="18" charset="0"/>
              </a:rPr>
              <a:t>                             Pr(W|S).Pr(S)   </a:t>
            </a:r>
          </a:p>
          <a:p>
            <a:r>
              <a:rPr lang="en-US" sz="1900" dirty="0" smtClean="0">
                <a:latin typeface="Times New Roman" pitchFamily="18" charset="0"/>
                <a:cs typeface="Times New Roman" pitchFamily="18" charset="0"/>
              </a:rPr>
              <a:t>                         Pr(W|S).Pr(S)+Pr(W|H).Pr(H)</a:t>
            </a:r>
          </a:p>
          <a:p>
            <a:r>
              <a:rPr lang="en-US" sz="1900" dirty="0" smtClean="0">
                <a:latin typeface="Times New Roman" pitchFamily="18" charset="0"/>
                <a:cs typeface="Times New Roman" pitchFamily="18" charset="0"/>
              </a:rPr>
              <a:t>Pr(S|W)is the probability that a message is a spam, knowing that the word "replica" is in it.</a:t>
            </a:r>
          </a:p>
          <a:p>
            <a:r>
              <a:rPr lang="en-US" sz="1900" dirty="0" smtClean="0">
                <a:latin typeface="Times New Roman" pitchFamily="18" charset="0"/>
                <a:cs typeface="Times New Roman" pitchFamily="18" charset="0"/>
              </a:rPr>
              <a:t>Pr(S) is the overall probability that any given message is spam.</a:t>
            </a:r>
          </a:p>
          <a:p>
            <a:r>
              <a:rPr lang="en-US" sz="1900" dirty="0" smtClean="0">
                <a:latin typeface="Times New Roman" pitchFamily="18" charset="0"/>
                <a:cs typeface="Times New Roman" pitchFamily="18" charset="0"/>
              </a:rPr>
              <a:t>Pr(W|S) is the probability that the word "replica" appears in spam messages.</a:t>
            </a:r>
          </a:p>
          <a:p>
            <a:r>
              <a:rPr lang="en-US" sz="1900" dirty="0" smtClean="0">
                <a:latin typeface="Times New Roman" pitchFamily="18" charset="0"/>
                <a:cs typeface="Times New Roman" pitchFamily="18" charset="0"/>
              </a:rPr>
              <a:t>Pr(H)is the overall probability that any given message is not spam (is "ham").</a:t>
            </a:r>
          </a:p>
          <a:p>
            <a:r>
              <a:rPr lang="en-US" sz="1900" dirty="0" smtClean="0">
                <a:latin typeface="Times New Roman" pitchFamily="18" charset="0"/>
                <a:cs typeface="Times New Roman" pitchFamily="18" charset="0"/>
              </a:rPr>
              <a:t>Pr(W|H) is the probability that the word "replica" appears in ham messages.</a:t>
            </a:r>
          </a:p>
          <a:p>
            <a:pPr>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0657F2E-3B58-4A91-AC40-DC2814BF904D}"/>
              </a:ext>
            </a:extLst>
          </p:cNvPr>
          <p:cNvSpPr txBox="1"/>
          <p:nvPr/>
        </p:nvSpPr>
        <p:spPr>
          <a:xfrm>
            <a:off x="3067297" y="1378857"/>
            <a:ext cx="4697483" cy="1200329"/>
          </a:xfrm>
          <a:prstGeom prst="rect">
            <a:avLst/>
          </a:prstGeom>
          <a:noFill/>
        </p:spPr>
        <p:txBody>
          <a:bodyPr wrap="square" rtlCol="0">
            <a:spAutoFit/>
          </a:bodyPr>
          <a:lstStyle/>
          <a:p>
            <a:r>
              <a:rPr lang="en-IN" sz="3600" dirty="0">
                <a:latin typeface="Times New Roman" pitchFamily="18" charset="0"/>
                <a:cs typeface="Times New Roman" pitchFamily="18" charset="0"/>
              </a:rPr>
              <a:t>METHADOLOGY</a:t>
            </a:r>
          </a:p>
          <a:p>
            <a:endParaRPr lang="en-IN" sz="3600" dirty="0">
              <a:latin typeface="Times New Roman" pitchFamily="18" charset="0"/>
              <a:cs typeface="Times New Roman" pitchFamily="18" charset="0"/>
            </a:endParaRPr>
          </a:p>
        </p:txBody>
      </p:sp>
      <p:grpSp>
        <p:nvGrpSpPr>
          <p:cNvPr id="19" name="Group 18">
            <a:extLst>
              <a:ext uri="{FF2B5EF4-FFF2-40B4-BE49-F238E27FC236}">
                <a16:creationId xmlns="" xmlns:a16="http://schemas.microsoft.com/office/drawing/2014/main" id="{93124CC0-9327-4591-A677-01C00C994DD7}"/>
              </a:ext>
            </a:extLst>
          </p:cNvPr>
          <p:cNvGrpSpPr/>
          <p:nvPr/>
        </p:nvGrpSpPr>
        <p:grpSpPr>
          <a:xfrm>
            <a:off x="188686" y="0"/>
            <a:ext cx="11567886" cy="1318431"/>
            <a:chOff x="-15240" y="191055"/>
            <a:chExt cx="12192000" cy="1223324"/>
          </a:xfrm>
        </p:grpSpPr>
        <p:sp>
          <p:nvSpPr>
            <p:cNvPr id="20" name="Right Triangle 19">
              <a:extLst>
                <a:ext uri="{FF2B5EF4-FFF2-40B4-BE49-F238E27FC236}">
                  <a16:creationId xmlns="" xmlns:a16="http://schemas.microsoft.com/office/drawing/2014/main" id="{E7ACA3C8-CA6B-4114-BD40-3C6D8409B37D}"/>
                </a:ext>
              </a:extLst>
            </p:cNvPr>
            <p:cNvSpPr/>
            <p:nvPr/>
          </p:nvSpPr>
          <p:spPr>
            <a:xfrm rot="11735488">
              <a:off x="99242" y="1128612"/>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Triangle 20">
              <a:extLst>
                <a:ext uri="{FF2B5EF4-FFF2-40B4-BE49-F238E27FC236}">
                  <a16:creationId xmlns="" xmlns:a16="http://schemas.microsoft.com/office/drawing/2014/main" id="{50064D48-19AF-4182-AE35-921B5AE0C521}"/>
                </a:ext>
              </a:extLst>
            </p:cNvPr>
            <p:cNvSpPr/>
            <p:nvPr/>
          </p:nvSpPr>
          <p:spPr>
            <a:xfrm rot="866796">
              <a:off x="1960384" y="229063"/>
              <a:ext cx="335772" cy="24515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 xmlns:a16="http://schemas.microsoft.com/office/drawing/2014/main" id="{FE0E0A1D-C9EC-4624-A69C-A0EFB933E814}"/>
                </a:ext>
              </a:extLst>
            </p:cNvPr>
            <p:cNvSpPr/>
            <p:nvPr/>
          </p:nvSpPr>
          <p:spPr>
            <a:xfrm>
              <a:off x="-15240" y="426797"/>
              <a:ext cx="12192000" cy="751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Flowchart: Data 22">
              <a:extLst>
                <a:ext uri="{FF2B5EF4-FFF2-40B4-BE49-F238E27FC236}">
                  <a16:creationId xmlns="" xmlns:a16="http://schemas.microsoft.com/office/drawing/2014/main" id="{64D248BF-432D-4418-B903-17BCD62E440B}"/>
                </a:ext>
              </a:extLst>
            </p:cNvPr>
            <p:cNvSpPr/>
            <p:nvPr/>
          </p:nvSpPr>
          <p:spPr>
            <a:xfrm>
              <a:off x="394311" y="191055"/>
              <a:ext cx="1605280" cy="1223324"/>
            </a:xfrm>
            <a:prstGeom prst="flowChartInputOutpu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 xmlns:a16="http://schemas.microsoft.com/office/drawing/2014/main" id="{0B6736C0-3C77-48EA-9FB1-41929B59B925}"/>
                </a:ext>
              </a:extLst>
            </p:cNvPr>
            <p:cNvSpPr txBox="1"/>
            <p:nvPr/>
          </p:nvSpPr>
          <p:spPr>
            <a:xfrm>
              <a:off x="2018953" y="630443"/>
              <a:ext cx="1458211" cy="523220"/>
            </a:xfrm>
            <a:prstGeom prst="rect">
              <a:avLst/>
            </a:prstGeom>
            <a:noFill/>
          </p:spPr>
          <p:txBody>
            <a:bodyPr wrap="square" rtlCol="0">
              <a:spAutoFit/>
            </a:bodyPr>
            <a:lstStyle/>
            <a:p>
              <a:r>
                <a:rPr lang="en-IN" sz="1400" dirty="0">
                  <a:solidFill>
                    <a:schemeClr val="bg1"/>
                  </a:solidFill>
                  <a:hlinkClick r:id="rId2" action="ppaction://hlinksldjump"/>
                </a:rPr>
                <a:t>INTRODUCTION</a:t>
              </a:r>
              <a:endParaRPr lang="en-IN" sz="1400" dirty="0">
                <a:solidFill>
                  <a:schemeClr val="bg1"/>
                </a:solidFill>
              </a:endParaRPr>
            </a:p>
          </p:txBody>
        </p:sp>
        <p:sp>
          <p:nvSpPr>
            <p:cNvPr id="25" name="TextBox 24">
              <a:extLst>
                <a:ext uri="{FF2B5EF4-FFF2-40B4-BE49-F238E27FC236}">
                  <a16:creationId xmlns="" xmlns:a16="http://schemas.microsoft.com/office/drawing/2014/main" id="{F8110107-7320-458A-98DE-F17CE461DEBB}"/>
                </a:ext>
              </a:extLst>
            </p:cNvPr>
            <p:cNvSpPr txBox="1"/>
            <p:nvPr/>
          </p:nvSpPr>
          <p:spPr>
            <a:xfrm>
              <a:off x="3319586" y="581607"/>
              <a:ext cx="1086113" cy="685379"/>
            </a:xfrm>
            <a:prstGeom prst="rect">
              <a:avLst/>
            </a:prstGeom>
            <a:noFill/>
          </p:spPr>
          <p:txBody>
            <a:bodyPr wrap="square" rtlCol="0">
              <a:spAutoFit/>
            </a:bodyPr>
            <a:lstStyle/>
            <a:p>
              <a:r>
                <a:rPr lang="en-IN" sz="1400" dirty="0" smtClean="0">
                  <a:solidFill>
                    <a:schemeClr val="bg1"/>
                  </a:solidFill>
                  <a:hlinkClick r:id="rId3" action="ppaction://hlinksldjump"/>
                </a:rPr>
                <a:t>LITERATURE REVIEW</a:t>
              </a:r>
              <a:endParaRPr lang="en-IN" sz="1400" dirty="0">
                <a:solidFill>
                  <a:schemeClr val="bg1"/>
                </a:solidFill>
              </a:endParaRPr>
            </a:p>
          </p:txBody>
        </p:sp>
        <p:sp>
          <p:nvSpPr>
            <p:cNvPr id="26" name="TextBox 25">
              <a:extLst>
                <a:ext uri="{FF2B5EF4-FFF2-40B4-BE49-F238E27FC236}">
                  <a16:creationId xmlns="" xmlns:a16="http://schemas.microsoft.com/office/drawing/2014/main" id="{D1D467A2-4FF3-488C-B5FD-8B40697D2B1A}"/>
                </a:ext>
              </a:extLst>
            </p:cNvPr>
            <p:cNvSpPr txBox="1"/>
            <p:nvPr/>
          </p:nvSpPr>
          <p:spPr>
            <a:xfrm>
              <a:off x="4620461" y="642595"/>
              <a:ext cx="1833367" cy="542275"/>
            </a:xfrm>
            <a:prstGeom prst="rect">
              <a:avLst/>
            </a:prstGeom>
            <a:noFill/>
          </p:spPr>
          <p:txBody>
            <a:bodyPr wrap="square" rtlCol="0">
              <a:spAutoFit/>
            </a:bodyPr>
            <a:lstStyle/>
            <a:p>
              <a:endParaRPr lang="en-IN" sz="1400" dirty="0">
                <a:solidFill>
                  <a:schemeClr val="bg1"/>
                </a:solidFill>
              </a:endParaRPr>
            </a:p>
          </p:txBody>
        </p:sp>
        <p:sp>
          <p:nvSpPr>
            <p:cNvPr id="27" name="TextBox 26">
              <a:extLst>
                <a:ext uri="{FF2B5EF4-FFF2-40B4-BE49-F238E27FC236}">
                  <a16:creationId xmlns="" xmlns:a16="http://schemas.microsoft.com/office/drawing/2014/main" id="{98161414-A38D-4367-A05E-8E98B1267D68}"/>
                </a:ext>
              </a:extLst>
            </p:cNvPr>
            <p:cNvSpPr txBox="1"/>
            <p:nvPr/>
          </p:nvSpPr>
          <p:spPr>
            <a:xfrm>
              <a:off x="6593151" y="648827"/>
              <a:ext cx="1115159" cy="523220"/>
            </a:xfrm>
            <a:prstGeom prst="rect">
              <a:avLst/>
            </a:prstGeom>
            <a:noFill/>
          </p:spPr>
          <p:txBody>
            <a:bodyPr wrap="square" rtlCol="0">
              <a:spAutoFit/>
            </a:bodyPr>
            <a:lstStyle/>
            <a:p>
              <a:r>
                <a:rPr lang="en-IN" sz="1400" dirty="0">
                  <a:solidFill>
                    <a:schemeClr val="bg1"/>
                  </a:solidFill>
                  <a:hlinkClick r:id="rId4" action="ppaction://hlinksldjump"/>
                </a:rPr>
                <a:t>OBJECTIVES</a:t>
              </a:r>
              <a:endParaRPr lang="en-IN" sz="1400" dirty="0">
                <a:solidFill>
                  <a:schemeClr val="bg1"/>
                </a:solidFill>
              </a:endParaRPr>
            </a:p>
          </p:txBody>
        </p:sp>
        <p:sp>
          <p:nvSpPr>
            <p:cNvPr id="28" name="TextBox 27">
              <a:extLst>
                <a:ext uri="{FF2B5EF4-FFF2-40B4-BE49-F238E27FC236}">
                  <a16:creationId xmlns="" xmlns:a16="http://schemas.microsoft.com/office/drawing/2014/main" id="{E89C4C41-3F6D-4D0C-A32E-2124C2EF4C47}"/>
                </a:ext>
              </a:extLst>
            </p:cNvPr>
            <p:cNvSpPr txBox="1"/>
            <p:nvPr/>
          </p:nvSpPr>
          <p:spPr>
            <a:xfrm>
              <a:off x="7847632" y="648836"/>
              <a:ext cx="1458209" cy="485477"/>
            </a:xfrm>
            <a:prstGeom prst="rect">
              <a:avLst/>
            </a:prstGeom>
            <a:noFill/>
          </p:spPr>
          <p:txBody>
            <a:bodyPr wrap="square" rtlCol="0">
              <a:spAutoFit/>
            </a:bodyPr>
            <a:lstStyle/>
            <a:p>
              <a:r>
                <a:rPr lang="en-IN" sz="1400" dirty="0" smtClean="0">
                  <a:solidFill>
                    <a:schemeClr val="bg1"/>
                  </a:solidFill>
                  <a:hlinkClick r:id="rId5" action="ppaction://hlinksldjump"/>
                </a:rPr>
                <a:t>METHADOLOGY</a:t>
              </a:r>
              <a:endParaRPr lang="en-IN" sz="1400" dirty="0" smtClean="0">
                <a:solidFill>
                  <a:schemeClr val="bg1"/>
                </a:solidFill>
              </a:endParaRPr>
            </a:p>
          </p:txBody>
        </p:sp>
        <p:sp>
          <p:nvSpPr>
            <p:cNvPr id="29" name="TextBox 28">
              <a:extLst>
                <a:ext uri="{FF2B5EF4-FFF2-40B4-BE49-F238E27FC236}">
                  <a16:creationId xmlns="" xmlns:a16="http://schemas.microsoft.com/office/drawing/2014/main" id="{AF42B998-13C1-4BF7-B4D7-62A085F86681}"/>
                </a:ext>
              </a:extLst>
            </p:cNvPr>
            <p:cNvSpPr txBox="1"/>
            <p:nvPr/>
          </p:nvSpPr>
          <p:spPr>
            <a:xfrm>
              <a:off x="9445164" y="648828"/>
              <a:ext cx="1257452" cy="523220"/>
            </a:xfrm>
            <a:prstGeom prst="rect">
              <a:avLst/>
            </a:prstGeom>
            <a:noFill/>
          </p:spPr>
          <p:txBody>
            <a:bodyPr wrap="square" rtlCol="0">
              <a:spAutoFit/>
            </a:bodyPr>
            <a:lstStyle/>
            <a:p>
              <a:r>
                <a:rPr lang="en-IN" sz="1400" dirty="0">
                  <a:solidFill>
                    <a:schemeClr val="bg1"/>
                  </a:solidFill>
                  <a:hlinkClick r:id="rId6" action="ppaction://hlinksldjump"/>
                </a:rPr>
                <a:t>CONCLUSION</a:t>
              </a:r>
              <a:endParaRPr lang="en-IN" sz="1400" dirty="0">
                <a:solidFill>
                  <a:schemeClr val="bg1"/>
                </a:solidFill>
              </a:endParaRPr>
            </a:p>
          </p:txBody>
        </p:sp>
        <p:sp>
          <p:nvSpPr>
            <p:cNvPr id="30" name="TextBox 29">
              <a:extLst>
                <a:ext uri="{FF2B5EF4-FFF2-40B4-BE49-F238E27FC236}">
                  <a16:creationId xmlns="" xmlns:a16="http://schemas.microsoft.com/office/drawing/2014/main" id="{6419BD49-CF31-48F6-9ABC-496304855412}"/>
                </a:ext>
              </a:extLst>
            </p:cNvPr>
            <p:cNvSpPr txBox="1"/>
            <p:nvPr/>
          </p:nvSpPr>
          <p:spPr>
            <a:xfrm>
              <a:off x="10841939" y="621871"/>
              <a:ext cx="1257452" cy="307777"/>
            </a:xfrm>
            <a:prstGeom prst="rect">
              <a:avLst/>
            </a:prstGeom>
            <a:noFill/>
          </p:spPr>
          <p:txBody>
            <a:bodyPr wrap="square" rtlCol="0">
              <a:spAutoFit/>
            </a:bodyPr>
            <a:lstStyle/>
            <a:p>
              <a:r>
                <a:rPr lang="en-IN" sz="1400" dirty="0">
                  <a:solidFill>
                    <a:schemeClr val="bg1"/>
                  </a:solidFill>
                  <a:hlinkClick r:id="rId7" action="ppaction://hlinksldjump"/>
                </a:rPr>
                <a:t>REFERENCES</a:t>
              </a:r>
              <a:endParaRPr lang="en-IN" sz="1400" dirty="0">
                <a:solidFill>
                  <a:schemeClr val="bg1"/>
                </a:solidFill>
              </a:endParaRPr>
            </a:p>
          </p:txBody>
        </p:sp>
      </p:grpSp>
      <p:sp>
        <p:nvSpPr>
          <p:cNvPr id="31" name="Rectangle 30"/>
          <p:cNvSpPr/>
          <p:nvPr/>
        </p:nvSpPr>
        <p:spPr>
          <a:xfrm>
            <a:off x="4310743" y="501134"/>
            <a:ext cx="1843314" cy="923330"/>
          </a:xfrm>
          <a:prstGeom prst="rect">
            <a:avLst/>
          </a:prstGeom>
        </p:spPr>
        <p:txBody>
          <a:bodyPr wrap="square">
            <a:spAutoFit/>
          </a:bodyPr>
          <a:lstStyle/>
          <a:p>
            <a:r>
              <a:rPr lang="en-IN" dirty="0" smtClean="0">
                <a:solidFill>
                  <a:schemeClr val="bg1"/>
                </a:solidFill>
                <a:hlinkClick r:id="rId8" action="ppaction://hlinksldjump"/>
              </a:rPr>
              <a:t>PROB. FORMULATION</a:t>
            </a:r>
            <a:endParaRPr lang="en-IN" dirty="0">
              <a:solidFill>
                <a:schemeClr val="bg1"/>
              </a:solidFill>
            </a:endParaRPr>
          </a:p>
        </p:txBody>
      </p:sp>
      <p:pic>
        <p:nvPicPr>
          <p:cNvPr id="41" name="Picture 2"/>
          <p:cNvPicPr>
            <a:picLocks noChangeAspect="1" noChangeArrowheads="1"/>
          </p:cNvPicPr>
          <p:nvPr/>
        </p:nvPicPr>
        <p:blipFill>
          <a:blip r:embed="rId9" cstate="print"/>
          <a:srcRect/>
          <a:stretch>
            <a:fillRect/>
          </a:stretch>
        </p:blipFill>
        <p:spPr bwMode="auto">
          <a:xfrm>
            <a:off x="613410" y="0"/>
            <a:ext cx="1304925" cy="1327819"/>
          </a:xfrm>
          <a:prstGeom prst="rect">
            <a:avLst/>
          </a:prstGeom>
          <a:noFill/>
          <a:ln w="9525">
            <a:noFill/>
            <a:miter lim="800000"/>
            <a:headEnd/>
            <a:tailEnd/>
          </a:ln>
        </p:spPr>
      </p:pic>
      <p:sp>
        <p:nvSpPr>
          <p:cNvPr id="43" name="Rectangle 42"/>
          <p:cNvSpPr/>
          <p:nvPr/>
        </p:nvSpPr>
        <p:spPr>
          <a:xfrm>
            <a:off x="3825240" y="1958340"/>
            <a:ext cx="202692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endParaRPr lang="en-US" dirty="0"/>
          </a:p>
        </p:txBody>
      </p:sp>
      <p:sp>
        <p:nvSpPr>
          <p:cNvPr id="44" name="Rectangle 43"/>
          <p:cNvSpPr/>
          <p:nvPr/>
        </p:nvSpPr>
        <p:spPr>
          <a:xfrm>
            <a:off x="3825240" y="3611880"/>
            <a:ext cx="2209800" cy="94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Naive </a:t>
            </a:r>
            <a:r>
              <a:rPr lang="en-IN" dirty="0" err="1" smtClean="0"/>
              <a:t>Bayes</a:t>
            </a:r>
            <a:r>
              <a:rPr lang="en-IN" dirty="0" smtClean="0"/>
              <a:t> Algorithm </a:t>
            </a:r>
            <a:endParaRPr lang="en-US" dirty="0"/>
          </a:p>
        </p:txBody>
      </p:sp>
      <p:sp>
        <p:nvSpPr>
          <p:cNvPr id="45" name="Down Arrow 44"/>
          <p:cNvSpPr/>
          <p:nvPr/>
        </p:nvSpPr>
        <p:spPr>
          <a:xfrm>
            <a:off x="4537760" y="2467392"/>
            <a:ext cx="483820" cy="11063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5122580" y="4583440"/>
            <a:ext cx="462880" cy="529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4006652" y="4594860"/>
            <a:ext cx="496768" cy="502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722048" y="5126732"/>
            <a:ext cx="10081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Spam</a:t>
            </a:r>
            <a:endParaRPr lang="en-US" dirty="0"/>
          </a:p>
        </p:txBody>
      </p:sp>
      <p:sp>
        <p:nvSpPr>
          <p:cNvPr id="49" name="Rectangle 48"/>
          <p:cNvSpPr/>
          <p:nvPr/>
        </p:nvSpPr>
        <p:spPr>
          <a:xfrm>
            <a:off x="4994568" y="5111492"/>
            <a:ext cx="10081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 Spam</a:t>
            </a:r>
            <a:endParaRPr lang="en-US" dirty="0"/>
          </a:p>
        </p:txBody>
      </p:sp>
    </p:spTree>
    <p:extLst>
      <p:ext uri="{BB962C8B-B14F-4D97-AF65-F5344CB8AC3E}">
        <p14:creationId xmlns="" xmlns:p14="http://schemas.microsoft.com/office/powerpoint/2010/main" val="4425273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7935</TotalTime>
  <Words>810</Words>
  <Application>Microsoft Office PowerPoint</Application>
  <PresentationFormat>Custom</PresentationFormat>
  <Paragraphs>138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Slide 1</vt:lpstr>
      <vt:lpstr>Slide 2</vt:lpstr>
      <vt:lpstr>SMS Spamming  in extremely disappointing for the clients: numerous critical and valuable messages can get lost because of spam messages, Spam messages are additionally used to trap individuals, or bait them into purchasing services. As overall utilization of cell phones has grown, another road for e-junk mail has been opened for notorious advertisers. These publicists use instant messages (SMS) to target probable purchasers with undesirable publicizing known as SMS spam. This sort of spam is especially bothersome since, not at all like email spam, numerous PDA clients pay an expense for each SMS got.</vt:lpstr>
      <vt:lpstr>Slide 4</vt:lpstr>
      <vt:lpstr>The already existing platforms were good but we found there are some problems or loopholes that we tried to solve in the Model in order to make the user experience better.   -&gt;  In This model I used  Naive Bayes classifiers to improve the accuracy than others  Algorithm  -&gt;Naïve Bayes Classifiers are a popular statistical technique of email filtering, So it is good for this machine learning model     </vt:lpstr>
      <vt:lpstr>Slide 6</vt:lpstr>
      <vt:lpstr>Slide 7</vt:lpstr>
      <vt:lpstr>Evaluation</vt:lpstr>
      <vt:lpstr>Slide 9</vt:lpstr>
      <vt:lpstr>Methodology</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salaria</dc:creator>
  <cp:lastModifiedBy>GITISH</cp:lastModifiedBy>
  <cp:revision>42</cp:revision>
  <dcterms:created xsi:type="dcterms:W3CDTF">2021-09-28T10:00:52Z</dcterms:created>
  <dcterms:modified xsi:type="dcterms:W3CDTF">2021-11-13T14:48:32Z</dcterms:modified>
</cp:coreProperties>
</file>