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ABS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Appoint Booking System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511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79687"/>
          </a:xfrm>
        </p:spPr>
        <p:txBody>
          <a:bodyPr/>
          <a:lstStyle/>
          <a:p>
            <a:r>
              <a:rPr lang="en-US" dirty="0" smtClean="0"/>
              <a:t>High level Flow Diagram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0816" y="4263885"/>
            <a:ext cx="1055729" cy="126737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653414"/>
            <a:ext cx="1032530" cy="9094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185" y="4263885"/>
            <a:ext cx="1270009" cy="1270009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2790017" y="5422984"/>
            <a:ext cx="638343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ABS</a:t>
            </a:r>
            <a:endParaRPr lang="en-US" sz="16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Curved Right Arrow 19"/>
          <p:cNvSpPr/>
          <p:nvPr/>
        </p:nvSpPr>
        <p:spPr>
          <a:xfrm rot="5400000">
            <a:off x="5842332" y="1312038"/>
            <a:ext cx="676474" cy="584442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1" name="Curved Right Arrow 20"/>
          <p:cNvSpPr/>
          <p:nvPr/>
        </p:nvSpPr>
        <p:spPr>
          <a:xfrm rot="16200000">
            <a:off x="6233068" y="2713960"/>
            <a:ext cx="523880" cy="594192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" name="Curved Left Arrow 21"/>
          <p:cNvSpPr/>
          <p:nvPr/>
        </p:nvSpPr>
        <p:spPr>
          <a:xfrm>
            <a:off x="3611188" y="2356834"/>
            <a:ext cx="389924" cy="283850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3" name="Curved Left Arrow 22"/>
          <p:cNvSpPr/>
          <p:nvPr/>
        </p:nvSpPr>
        <p:spPr>
          <a:xfrm rot="10800000">
            <a:off x="2281384" y="2175126"/>
            <a:ext cx="389924" cy="283850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681385" y="2480629"/>
            <a:ext cx="755916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Users</a:t>
            </a:r>
            <a:endParaRPr lang="en-US" sz="16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9839892" y="4697693"/>
            <a:ext cx="755916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Drs.</a:t>
            </a:r>
            <a:endParaRPr lang="en-US" sz="16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9647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2111" y="751771"/>
            <a:ext cx="8911687" cy="425209"/>
          </a:xfrm>
        </p:spPr>
        <p:txBody>
          <a:bodyPr>
            <a:normAutofit fontScale="90000"/>
          </a:bodyPr>
          <a:lstStyle/>
          <a:p>
            <a:r>
              <a:rPr lang="en-US" sz="2400" dirty="0" smtClean="0"/>
              <a:t>Database</a:t>
            </a:r>
            <a:endParaRPr lang="en-GB" sz="2400" dirty="0"/>
          </a:p>
        </p:txBody>
      </p:sp>
      <p:sp>
        <p:nvSpPr>
          <p:cNvPr id="7" name="Rectangle 6"/>
          <p:cNvSpPr/>
          <p:nvPr/>
        </p:nvSpPr>
        <p:spPr>
          <a:xfrm>
            <a:off x="1436351" y="4031760"/>
            <a:ext cx="2009056" cy="269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 smtClean="0"/>
              <a:t>UserID</a:t>
            </a:r>
            <a:endParaRPr lang="en-US" sz="1400" dirty="0" smtClean="0"/>
          </a:p>
          <a:p>
            <a:r>
              <a:rPr lang="en-US" sz="1400" dirty="0" err="1" smtClean="0"/>
              <a:t>FKRegistrationID</a:t>
            </a:r>
            <a:endParaRPr lang="en-US" sz="1400" dirty="0" smtClean="0"/>
          </a:p>
          <a:p>
            <a:r>
              <a:rPr lang="en-US" sz="1400" dirty="0" smtClean="0"/>
              <a:t>Name</a:t>
            </a:r>
          </a:p>
          <a:p>
            <a:r>
              <a:rPr lang="en-US" sz="1400" dirty="0" smtClean="0"/>
              <a:t>Gender</a:t>
            </a:r>
          </a:p>
          <a:p>
            <a:r>
              <a:rPr lang="en-US" sz="1400" dirty="0" smtClean="0"/>
              <a:t>Address</a:t>
            </a:r>
          </a:p>
          <a:p>
            <a:r>
              <a:rPr lang="en-US" sz="1400" dirty="0" smtClean="0"/>
              <a:t>PIN</a:t>
            </a:r>
          </a:p>
          <a:p>
            <a:r>
              <a:rPr lang="en-US" sz="1400" dirty="0" smtClean="0"/>
              <a:t>Email</a:t>
            </a:r>
          </a:p>
          <a:p>
            <a:r>
              <a:rPr lang="en-US" sz="1400" dirty="0" smtClean="0"/>
              <a:t>DOB</a:t>
            </a:r>
          </a:p>
          <a:p>
            <a:r>
              <a:rPr lang="en-US" sz="1400" dirty="0" err="1" smtClean="0"/>
              <a:t>OtherContact</a:t>
            </a:r>
            <a:endParaRPr lang="en-US" sz="1400" dirty="0" smtClean="0"/>
          </a:p>
          <a:p>
            <a:r>
              <a:rPr lang="en-US" sz="1400" dirty="0" smtClean="0"/>
              <a:t>Image</a:t>
            </a:r>
          </a:p>
          <a:p>
            <a:r>
              <a:rPr lang="en-US" sz="1400" dirty="0" err="1" smtClean="0"/>
              <a:t>LastUpdate</a:t>
            </a:r>
            <a:endParaRPr lang="en-US" sz="1400" dirty="0" smtClean="0"/>
          </a:p>
          <a:p>
            <a:r>
              <a:rPr lang="en-US" sz="1400" dirty="0" smtClean="0"/>
              <a:t>Status</a:t>
            </a:r>
            <a:endParaRPr lang="en-GB" sz="1400" dirty="0"/>
          </a:p>
        </p:txBody>
      </p:sp>
      <p:sp>
        <p:nvSpPr>
          <p:cNvPr id="8" name="Rectangle 7"/>
          <p:cNvSpPr/>
          <p:nvPr/>
        </p:nvSpPr>
        <p:spPr>
          <a:xfrm>
            <a:off x="4113820" y="1537501"/>
            <a:ext cx="2057501" cy="2242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 err="1" smtClean="0"/>
              <a:t>DrID</a:t>
            </a:r>
            <a:endParaRPr lang="en-US" sz="1400" dirty="0" smtClean="0"/>
          </a:p>
          <a:p>
            <a:r>
              <a:rPr lang="en-US" sz="1400" dirty="0" err="1" smtClean="0"/>
              <a:t>FKUserID</a:t>
            </a:r>
            <a:endParaRPr lang="en-GB" sz="1400" dirty="0"/>
          </a:p>
          <a:p>
            <a:r>
              <a:rPr lang="en-GB" sz="1400" dirty="0" err="1"/>
              <a:t>DrRegNo</a:t>
            </a:r>
            <a:endParaRPr lang="en-GB" sz="1400" dirty="0"/>
          </a:p>
          <a:p>
            <a:r>
              <a:rPr lang="en-GB" sz="1400" dirty="0" err="1" smtClean="0"/>
              <a:t>TotalExperience</a:t>
            </a:r>
            <a:endParaRPr lang="en-GB" sz="1400" dirty="0"/>
          </a:p>
          <a:p>
            <a:r>
              <a:rPr lang="en-GB" sz="1400" dirty="0" err="1" smtClean="0"/>
              <a:t>Specility</a:t>
            </a:r>
            <a:endParaRPr lang="en-GB" sz="1400" dirty="0"/>
          </a:p>
          <a:p>
            <a:r>
              <a:rPr lang="en-GB" sz="1400" dirty="0" smtClean="0"/>
              <a:t>Place</a:t>
            </a:r>
          </a:p>
          <a:p>
            <a:r>
              <a:rPr lang="en-GB" sz="1400" dirty="0" err="1" smtClean="0"/>
              <a:t>DocLatitude</a:t>
            </a:r>
            <a:endParaRPr lang="en-GB" sz="1400" dirty="0" smtClean="0"/>
          </a:p>
          <a:p>
            <a:r>
              <a:rPr lang="en-GB" sz="1400" dirty="0" err="1" smtClean="0"/>
              <a:t>DocLongitude</a:t>
            </a:r>
            <a:endParaRPr lang="en-GB" sz="1400" dirty="0" smtClean="0"/>
          </a:p>
          <a:p>
            <a:r>
              <a:rPr lang="en-GB" sz="1400" dirty="0" smtClean="0"/>
              <a:t>Fee</a:t>
            </a:r>
            <a:endParaRPr lang="en-GB" sz="1400" dirty="0" smtClean="0"/>
          </a:p>
          <a:p>
            <a:r>
              <a:rPr lang="en-US" sz="1400" dirty="0" smtClean="0"/>
              <a:t>Status</a:t>
            </a:r>
          </a:p>
        </p:txBody>
      </p:sp>
      <p:sp>
        <p:nvSpPr>
          <p:cNvPr id="9" name="Rectangle 8"/>
          <p:cNvSpPr/>
          <p:nvPr/>
        </p:nvSpPr>
        <p:spPr>
          <a:xfrm>
            <a:off x="4113639" y="5840547"/>
            <a:ext cx="2046850" cy="891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 err="1" smtClean="0"/>
              <a:t>ComponderId</a:t>
            </a:r>
            <a:endParaRPr lang="en-GB" sz="1400" dirty="0" smtClean="0"/>
          </a:p>
          <a:p>
            <a:r>
              <a:rPr lang="en-US" sz="1400" dirty="0" err="1" smtClean="0"/>
              <a:t>FkDrID</a:t>
            </a:r>
            <a:endParaRPr lang="en-GB" sz="1400" dirty="0"/>
          </a:p>
          <a:p>
            <a:r>
              <a:rPr lang="en-GB" sz="1400" dirty="0" err="1" smtClean="0"/>
              <a:t>LastUpdate</a:t>
            </a:r>
            <a:endParaRPr lang="en-GB" sz="1400" dirty="0"/>
          </a:p>
        </p:txBody>
      </p:sp>
      <p:sp>
        <p:nvSpPr>
          <p:cNvPr id="11" name="Rectangle 10"/>
          <p:cNvSpPr/>
          <p:nvPr/>
        </p:nvSpPr>
        <p:spPr>
          <a:xfrm>
            <a:off x="9417619" y="1602950"/>
            <a:ext cx="2152357" cy="1573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 err="1"/>
              <a:t>FkDrID</a:t>
            </a:r>
            <a:endParaRPr lang="en-GB" sz="1400" dirty="0"/>
          </a:p>
          <a:p>
            <a:r>
              <a:rPr lang="en-GB" sz="1400" dirty="0"/>
              <a:t>Degree </a:t>
            </a:r>
          </a:p>
          <a:p>
            <a:r>
              <a:rPr lang="en-GB" sz="1400" dirty="0" err="1"/>
              <a:t>CollegeName</a:t>
            </a:r>
            <a:endParaRPr lang="en-GB" sz="1400" dirty="0"/>
          </a:p>
          <a:p>
            <a:r>
              <a:rPr lang="en-GB" sz="1400" dirty="0" err="1"/>
              <a:t>CollegeLocation</a:t>
            </a:r>
            <a:endParaRPr lang="en-GB" sz="1400" dirty="0"/>
          </a:p>
          <a:p>
            <a:r>
              <a:rPr lang="en-GB" sz="1400" dirty="0" err="1"/>
              <a:t>CollegeCountry</a:t>
            </a:r>
            <a:endParaRPr lang="en-GB" sz="1400" dirty="0"/>
          </a:p>
          <a:p>
            <a:r>
              <a:rPr lang="en-GB" sz="1400" dirty="0" err="1"/>
              <a:t>IsHeighestDegree</a:t>
            </a:r>
            <a:endParaRPr lang="en-GB" sz="1400" dirty="0"/>
          </a:p>
          <a:p>
            <a:r>
              <a:rPr lang="en-GB" sz="1400" dirty="0" err="1"/>
              <a:t>DateOfUpdation</a:t>
            </a:r>
            <a:endParaRPr lang="en-GB" sz="1400" dirty="0"/>
          </a:p>
        </p:txBody>
      </p:sp>
      <p:sp>
        <p:nvSpPr>
          <p:cNvPr id="12" name="Rectangle 11"/>
          <p:cNvSpPr/>
          <p:nvPr/>
        </p:nvSpPr>
        <p:spPr>
          <a:xfrm>
            <a:off x="9417620" y="4220431"/>
            <a:ext cx="2152357" cy="2366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 err="1"/>
              <a:t>FkPatientID</a:t>
            </a:r>
            <a:endParaRPr lang="en-GB" sz="1400" dirty="0"/>
          </a:p>
          <a:p>
            <a:r>
              <a:rPr lang="en-GB" sz="1400" dirty="0" err="1"/>
              <a:t>FkDrID</a:t>
            </a:r>
            <a:endParaRPr lang="en-GB" sz="1400" dirty="0"/>
          </a:p>
          <a:p>
            <a:r>
              <a:rPr lang="en-GB" sz="1400" dirty="0" err="1"/>
              <a:t>DateOfVisit</a:t>
            </a:r>
            <a:endParaRPr lang="en-GB" sz="1400" dirty="0"/>
          </a:p>
          <a:p>
            <a:r>
              <a:rPr lang="en-GB" sz="1400" dirty="0"/>
              <a:t>Location</a:t>
            </a:r>
          </a:p>
          <a:p>
            <a:r>
              <a:rPr lang="en-GB" sz="1400" dirty="0"/>
              <a:t>Symptoms</a:t>
            </a:r>
          </a:p>
          <a:p>
            <a:r>
              <a:rPr lang="en-GB" sz="1400" dirty="0"/>
              <a:t>Subscription</a:t>
            </a:r>
          </a:p>
          <a:p>
            <a:r>
              <a:rPr lang="en-GB" sz="1400" dirty="0" err="1"/>
              <a:t>Desc</a:t>
            </a:r>
            <a:endParaRPr lang="en-GB" sz="1400" dirty="0"/>
          </a:p>
          <a:p>
            <a:r>
              <a:rPr lang="en-GB" sz="1400" dirty="0" err="1"/>
              <a:t>MedicinePriceTotal</a:t>
            </a:r>
            <a:endParaRPr lang="en-GB" sz="1400" dirty="0"/>
          </a:p>
          <a:p>
            <a:r>
              <a:rPr lang="en-GB" sz="1400" dirty="0"/>
              <a:t>Charge</a:t>
            </a:r>
          </a:p>
          <a:p>
            <a:r>
              <a:rPr lang="en-GB" sz="1400" dirty="0"/>
              <a:t>Medicine</a:t>
            </a:r>
          </a:p>
          <a:p>
            <a:r>
              <a:rPr lang="en-GB" sz="1400" dirty="0" err="1"/>
              <a:t>TimeStamp</a:t>
            </a:r>
            <a:endParaRPr lang="en-GB" sz="1400" dirty="0"/>
          </a:p>
        </p:txBody>
      </p:sp>
      <p:sp>
        <p:nvSpPr>
          <p:cNvPr id="13" name="Rectangle 12"/>
          <p:cNvSpPr/>
          <p:nvPr/>
        </p:nvSpPr>
        <p:spPr>
          <a:xfrm>
            <a:off x="6786778" y="4045559"/>
            <a:ext cx="2046850" cy="2686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 err="1"/>
              <a:t>AppoId</a:t>
            </a:r>
            <a:endParaRPr lang="en-GB" sz="1400" dirty="0"/>
          </a:p>
          <a:p>
            <a:r>
              <a:rPr lang="en-GB" sz="1400" dirty="0" err="1" smtClean="0"/>
              <a:t>FkDrId</a:t>
            </a:r>
            <a:endParaRPr lang="en-GB" sz="1400" dirty="0" smtClean="0"/>
          </a:p>
          <a:p>
            <a:r>
              <a:rPr lang="en-GB" sz="1400" dirty="0" err="1" smtClean="0"/>
              <a:t>FKPatientID</a:t>
            </a:r>
            <a:endParaRPr lang="en-GB" sz="1400" dirty="0" smtClean="0"/>
          </a:p>
          <a:p>
            <a:r>
              <a:rPr lang="en-GB" sz="1400" dirty="0" err="1" smtClean="0"/>
              <a:t>AppoDate</a:t>
            </a:r>
            <a:endParaRPr lang="en-GB" sz="1400" dirty="0" smtClean="0"/>
          </a:p>
          <a:p>
            <a:r>
              <a:rPr lang="en-US" sz="1400" dirty="0" err="1" smtClean="0"/>
              <a:t>AppoTime</a:t>
            </a:r>
            <a:endParaRPr lang="en-GB" sz="1400" dirty="0"/>
          </a:p>
          <a:p>
            <a:r>
              <a:rPr lang="en-US" sz="1400" dirty="0" err="1" smtClean="0"/>
              <a:t>IsPatientRegistered</a:t>
            </a:r>
            <a:endParaRPr lang="en-US" sz="1400" dirty="0" smtClean="0"/>
          </a:p>
          <a:p>
            <a:r>
              <a:rPr lang="en-US" sz="1400" dirty="0" err="1" smtClean="0"/>
              <a:t>PatientName</a:t>
            </a:r>
            <a:endParaRPr lang="en-GB" sz="1400" dirty="0"/>
          </a:p>
          <a:p>
            <a:r>
              <a:rPr lang="en-GB" sz="1400" dirty="0" err="1" smtClean="0"/>
              <a:t>IsNewPatient</a:t>
            </a:r>
            <a:endParaRPr lang="en-GB" sz="1400" dirty="0"/>
          </a:p>
          <a:p>
            <a:r>
              <a:rPr lang="en-GB" sz="1400" dirty="0" err="1" smtClean="0"/>
              <a:t>DoctorFee</a:t>
            </a:r>
            <a:endParaRPr lang="en-GB" sz="1400" dirty="0" smtClean="0"/>
          </a:p>
          <a:p>
            <a:r>
              <a:rPr lang="en-US" sz="1400" dirty="0" err="1" smtClean="0"/>
              <a:t>PaidFee</a:t>
            </a:r>
            <a:endParaRPr lang="en-GB" sz="1400" dirty="0"/>
          </a:p>
          <a:p>
            <a:r>
              <a:rPr lang="en-US" sz="1400" dirty="0" smtClean="0"/>
              <a:t>Status</a:t>
            </a:r>
            <a:endParaRPr lang="en-GB" sz="1400" dirty="0" smtClean="0"/>
          </a:p>
          <a:p>
            <a:r>
              <a:rPr lang="en-GB" sz="1400" dirty="0" err="1" smtClean="0"/>
              <a:t>TimeStamp</a:t>
            </a:r>
            <a:endParaRPr lang="en-GB" sz="14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1436351" y="1545464"/>
            <a:ext cx="2009056" cy="18517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 smtClean="0"/>
              <a:t>RegisterationID</a:t>
            </a:r>
            <a:endParaRPr lang="en-US" sz="1400" dirty="0" smtClean="0"/>
          </a:p>
          <a:p>
            <a:r>
              <a:rPr lang="en-US" sz="1400" dirty="0" err="1" smtClean="0"/>
              <a:t>RegistrationType</a:t>
            </a:r>
            <a:endParaRPr lang="en-US" sz="1400" dirty="0" smtClean="0"/>
          </a:p>
          <a:p>
            <a:r>
              <a:rPr lang="en-US" sz="1400" dirty="0" smtClean="0"/>
              <a:t>Mobile</a:t>
            </a:r>
          </a:p>
          <a:p>
            <a:r>
              <a:rPr lang="en-US" sz="1400" dirty="0" smtClean="0"/>
              <a:t>Password</a:t>
            </a:r>
            <a:endParaRPr lang="en-US" sz="1400" dirty="0" smtClean="0"/>
          </a:p>
          <a:p>
            <a:r>
              <a:rPr lang="en-US" sz="1400" dirty="0" err="1" smtClean="0"/>
              <a:t>UserType</a:t>
            </a:r>
            <a:endParaRPr lang="en-US" sz="1400" dirty="0" smtClean="0"/>
          </a:p>
          <a:p>
            <a:r>
              <a:rPr lang="en-US" sz="1400" dirty="0" err="1" smtClean="0"/>
              <a:t>ProfilePic</a:t>
            </a:r>
            <a:endParaRPr lang="en-US" sz="1400" dirty="0" smtClean="0"/>
          </a:p>
          <a:p>
            <a:r>
              <a:rPr lang="en-US" sz="1400" dirty="0" err="1" smtClean="0"/>
              <a:t>isPaid</a:t>
            </a:r>
            <a:endParaRPr lang="en-US" sz="1400" dirty="0" smtClean="0"/>
          </a:p>
          <a:p>
            <a:r>
              <a:rPr lang="en-US" sz="1400" dirty="0" err="1" smtClean="0"/>
              <a:t>LastUpdate</a:t>
            </a:r>
            <a:endParaRPr lang="en-US" sz="1400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6788038" y="1572858"/>
            <a:ext cx="2057501" cy="1776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 smtClean="0"/>
              <a:t>CalenderID</a:t>
            </a:r>
            <a:endParaRPr lang="en-US" sz="1400" dirty="0" smtClean="0"/>
          </a:p>
          <a:p>
            <a:r>
              <a:rPr lang="en-US" sz="1400" dirty="0" err="1" smtClean="0"/>
              <a:t>FKDrID</a:t>
            </a:r>
            <a:endParaRPr lang="en-US" sz="1400" dirty="0" smtClean="0"/>
          </a:p>
          <a:p>
            <a:r>
              <a:rPr lang="en-US" sz="1400" dirty="0" smtClean="0"/>
              <a:t>Date</a:t>
            </a:r>
          </a:p>
          <a:p>
            <a:r>
              <a:rPr lang="en-US" sz="1400" dirty="0" err="1" smtClean="0"/>
              <a:t>Availablity</a:t>
            </a:r>
            <a:endParaRPr lang="en-US" sz="1400" dirty="0" smtClean="0"/>
          </a:p>
          <a:p>
            <a:r>
              <a:rPr lang="en-US" sz="1400" dirty="0" err="1" smtClean="0"/>
              <a:t>AvailableLocation</a:t>
            </a:r>
            <a:endParaRPr lang="en-GB" sz="1400" dirty="0"/>
          </a:p>
          <a:p>
            <a:r>
              <a:rPr lang="en-US" sz="1400" dirty="0" err="1" smtClean="0"/>
              <a:t>NewPQueueSize</a:t>
            </a:r>
            <a:endParaRPr lang="en-US" sz="1400" dirty="0" smtClean="0"/>
          </a:p>
          <a:p>
            <a:r>
              <a:rPr lang="en-US" sz="1400" dirty="0" err="1" smtClean="0"/>
              <a:t>OldPQueueSize</a:t>
            </a:r>
            <a:endParaRPr lang="en-US" sz="1400" dirty="0" smtClean="0"/>
          </a:p>
          <a:p>
            <a:r>
              <a:rPr lang="en-US" sz="1400" dirty="0" err="1" smtClean="0"/>
              <a:t>LastUpdate</a:t>
            </a:r>
            <a:endParaRPr lang="en-US" sz="1400" dirty="0" smtClean="0"/>
          </a:p>
        </p:txBody>
      </p:sp>
      <p:sp>
        <p:nvSpPr>
          <p:cNvPr id="3" name="Rectangle 2"/>
          <p:cNvSpPr/>
          <p:nvPr/>
        </p:nvSpPr>
        <p:spPr>
          <a:xfrm>
            <a:off x="1436351" y="1306736"/>
            <a:ext cx="2009056" cy="230764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REG_USER</a:t>
            </a:r>
            <a:endParaRPr lang="en-GB" sz="1600" dirty="0"/>
          </a:p>
        </p:txBody>
      </p:sp>
      <p:sp>
        <p:nvSpPr>
          <p:cNvPr id="15" name="Rectangle 14"/>
          <p:cNvSpPr/>
          <p:nvPr/>
        </p:nvSpPr>
        <p:spPr>
          <a:xfrm>
            <a:off x="4113639" y="1306736"/>
            <a:ext cx="2057681" cy="238728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DOCTOR</a:t>
            </a:r>
            <a:endParaRPr lang="en-GB" sz="1600" dirty="0"/>
          </a:p>
        </p:txBody>
      </p:sp>
      <p:sp>
        <p:nvSpPr>
          <p:cNvPr id="16" name="Rectangle 15"/>
          <p:cNvSpPr/>
          <p:nvPr/>
        </p:nvSpPr>
        <p:spPr>
          <a:xfrm>
            <a:off x="1436351" y="3779770"/>
            <a:ext cx="2009056" cy="25199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USER</a:t>
            </a:r>
            <a:endParaRPr lang="en-GB" sz="1600" dirty="0"/>
          </a:p>
        </p:txBody>
      </p:sp>
      <p:sp>
        <p:nvSpPr>
          <p:cNvPr id="17" name="Rectangle 16"/>
          <p:cNvSpPr/>
          <p:nvPr/>
        </p:nvSpPr>
        <p:spPr>
          <a:xfrm>
            <a:off x="6788037" y="1325585"/>
            <a:ext cx="2057501" cy="247273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DR_CALENDER</a:t>
            </a:r>
            <a:endParaRPr lang="en-GB" sz="1600" dirty="0"/>
          </a:p>
        </p:txBody>
      </p:sp>
      <p:sp>
        <p:nvSpPr>
          <p:cNvPr id="18" name="Rectangle 17"/>
          <p:cNvSpPr/>
          <p:nvPr/>
        </p:nvSpPr>
        <p:spPr>
          <a:xfrm>
            <a:off x="6786777" y="3797271"/>
            <a:ext cx="2046849" cy="25199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APPOINTMENT</a:t>
            </a:r>
            <a:endParaRPr lang="en-GB" sz="1600" dirty="0"/>
          </a:p>
        </p:txBody>
      </p:sp>
      <p:sp>
        <p:nvSpPr>
          <p:cNvPr id="19" name="Rectangle 18"/>
          <p:cNvSpPr/>
          <p:nvPr/>
        </p:nvSpPr>
        <p:spPr>
          <a:xfrm>
            <a:off x="4113639" y="5609401"/>
            <a:ext cx="2046850" cy="235436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COMPONDER</a:t>
            </a:r>
            <a:endParaRPr lang="en-GB" sz="1600" dirty="0"/>
          </a:p>
        </p:txBody>
      </p:sp>
      <p:sp>
        <p:nvSpPr>
          <p:cNvPr id="20" name="Rectangle 19"/>
          <p:cNvSpPr/>
          <p:nvPr/>
        </p:nvSpPr>
        <p:spPr>
          <a:xfrm>
            <a:off x="9417618" y="1306736"/>
            <a:ext cx="2152358" cy="296214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DR_DEGREE</a:t>
            </a:r>
            <a:endParaRPr lang="en-GB" sz="1600" dirty="0"/>
          </a:p>
        </p:txBody>
      </p:sp>
      <p:sp>
        <p:nvSpPr>
          <p:cNvPr id="21" name="Rectangle 20"/>
          <p:cNvSpPr/>
          <p:nvPr/>
        </p:nvSpPr>
        <p:spPr>
          <a:xfrm>
            <a:off x="9417618" y="3975733"/>
            <a:ext cx="2152358" cy="244698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PATIENT_INFO</a:t>
            </a:r>
            <a:endParaRPr lang="en-GB" sz="1600" dirty="0"/>
          </a:p>
        </p:txBody>
      </p:sp>
      <p:sp>
        <p:nvSpPr>
          <p:cNvPr id="22" name="Rectangle 21"/>
          <p:cNvSpPr/>
          <p:nvPr/>
        </p:nvSpPr>
        <p:spPr>
          <a:xfrm>
            <a:off x="4113639" y="4360889"/>
            <a:ext cx="2046850" cy="891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 smtClean="0"/>
              <a:t>PatientId</a:t>
            </a:r>
            <a:endParaRPr lang="en-US" sz="1400" dirty="0" smtClean="0"/>
          </a:p>
          <a:p>
            <a:r>
              <a:rPr lang="en-US" sz="1400" dirty="0" err="1" smtClean="0"/>
              <a:t>FKUserID</a:t>
            </a:r>
            <a:endParaRPr lang="en-GB" sz="1400" dirty="0"/>
          </a:p>
          <a:p>
            <a:r>
              <a:rPr lang="en-US" sz="1400" dirty="0" err="1" smtClean="0"/>
              <a:t>FKParentPatientId</a:t>
            </a:r>
            <a:endParaRPr lang="en-US" sz="1400" dirty="0" smtClean="0"/>
          </a:p>
        </p:txBody>
      </p:sp>
      <p:sp>
        <p:nvSpPr>
          <p:cNvPr id="23" name="Rectangle 22"/>
          <p:cNvSpPr/>
          <p:nvPr/>
        </p:nvSpPr>
        <p:spPr>
          <a:xfrm>
            <a:off x="4113639" y="4129743"/>
            <a:ext cx="2046850" cy="235436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PATIENT</a:t>
            </a:r>
            <a:endParaRPr lang="en-GB" sz="1600" dirty="0"/>
          </a:p>
        </p:txBody>
      </p:sp>
      <p:cxnSp>
        <p:nvCxnSpPr>
          <p:cNvPr id="5" name="Elbow Connector 4"/>
          <p:cNvCxnSpPr>
            <a:stCxn id="8" idx="1"/>
            <a:endCxn id="7" idx="3"/>
          </p:cNvCxnSpPr>
          <p:nvPr/>
        </p:nvCxnSpPr>
        <p:spPr>
          <a:xfrm rot="10800000" flipV="1">
            <a:off x="3445408" y="2658636"/>
            <a:ext cx="668413" cy="27230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9" idx="1"/>
            <a:endCxn id="7" idx="3"/>
          </p:cNvCxnSpPr>
          <p:nvPr/>
        </p:nvCxnSpPr>
        <p:spPr>
          <a:xfrm rot="10800000">
            <a:off x="3445407" y="5381665"/>
            <a:ext cx="668232" cy="9043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22" idx="1"/>
            <a:endCxn id="7" idx="3"/>
          </p:cNvCxnSpPr>
          <p:nvPr/>
        </p:nvCxnSpPr>
        <p:spPr>
          <a:xfrm rot="10800000" flipV="1">
            <a:off x="3445407" y="4806398"/>
            <a:ext cx="668232" cy="5752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6" idx="0"/>
            <a:endCxn id="10" idx="2"/>
          </p:cNvCxnSpPr>
          <p:nvPr/>
        </p:nvCxnSpPr>
        <p:spPr>
          <a:xfrm flipV="1">
            <a:off x="2440879" y="3397251"/>
            <a:ext cx="0" cy="382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13" idx="1"/>
            <a:endCxn id="8" idx="3"/>
          </p:cNvCxnSpPr>
          <p:nvPr/>
        </p:nvCxnSpPr>
        <p:spPr>
          <a:xfrm rot="10800000">
            <a:off x="6171322" y="2658637"/>
            <a:ext cx="615457" cy="272992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13" idx="1"/>
            <a:endCxn id="22" idx="3"/>
          </p:cNvCxnSpPr>
          <p:nvPr/>
        </p:nvCxnSpPr>
        <p:spPr>
          <a:xfrm rot="10800000">
            <a:off x="6160490" y="4806399"/>
            <a:ext cx="626289" cy="5821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/>
          <p:nvPr/>
        </p:nvCxnSpPr>
        <p:spPr>
          <a:xfrm rot="10800000">
            <a:off x="6187051" y="3617135"/>
            <a:ext cx="3246300" cy="2227077"/>
          </a:xfrm>
          <a:prstGeom prst="bentConnector3">
            <a:avLst>
              <a:gd name="adj1" fmla="val 99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11" idx="2"/>
            <a:endCxn id="8" idx="3"/>
          </p:cNvCxnSpPr>
          <p:nvPr/>
        </p:nvCxnSpPr>
        <p:spPr>
          <a:xfrm rot="5400000" flipH="1">
            <a:off x="8073540" y="756418"/>
            <a:ext cx="518039" cy="4322477"/>
          </a:xfrm>
          <a:prstGeom prst="bentConnector4">
            <a:avLst>
              <a:gd name="adj1" fmla="val -56559"/>
              <a:gd name="adj2" fmla="val 910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18" idx="0"/>
            <a:endCxn id="14" idx="2"/>
          </p:cNvCxnSpPr>
          <p:nvPr/>
        </p:nvCxnSpPr>
        <p:spPr>
          <a:xfrm flipV="1">
            <a:off x="7810202" y="3349228"/>
            <a:ext cx="6587" cy="448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7113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8373" y="688504"/>
            <a:ext cx="8911687" cy="56074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Descriptions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8373" y="1455313"/>
            <a:ext cx="8915400" cy="423696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All user may not be a register user (Dependent on a user who is already registered)</a:t>
            </a:r>
          </a:p>
          <a:p>
            <a:r>
              <a:rPr lang="en-US" dirty="0" smtClean="0"/>
              <a:t>All patient/Doctor/</a:t>
            </a:r>
            <a:r>
              <a:rPr lang="en-US" dirty="0" err="1" smtClean="0"/>
              <a:t>Componder</a:t>
            </a:r>
            <a:r>
              <a:rPr lang="en-US" dirty="0" smtClean="0"/>
              <a:t> will be a user</a:t>
            </a:r>
          </a:p>
          <a:p>
            <a:r>
              <a:rPr lang="en-US" dirty="0" smtClean="0"/>
              <a:t> Dependent patient will have parent patient ID will be populated, in case of null he is the parent patient</a:t>
            </a:r>
          </a:p>
          <a:p>
            <a:r>
              <a:rPr lang="en-US" dirty="0" smtClean="0"/>
              <a:t>Appointment will be booked on the basis of </a:t>
            </a:r>
            <a:r>
              <a:rPr lang="en-US" dirty="0" err="1" smtClean="0"/>
              <a:t>Dr</a:t>
            </a:r>
            <a:r>
              <a:rPr lang="en-US" dirty="0" smtClean="0"/>
              <a:t> availability and queue size</a:t>
            </a:r>
          </a:p>
          <a:p>
            <a:r>
              <a:rPr lang="en-US" dirty="0" err="1" smtClean="0"/>
              <a:t>Componder</a:t>
            </a:r>
            <a:r>
              <a:rPr lang="en-US" dirty="0" smtClean="0"/>
              <a:t> will have capability to add offline patient to the queue</a:t>
            </a:r>
          </a:p>
          <a:p>
            <a:r>
              <a:rPr lang="en-US" dirty="0" err="1" smtClean="0"/>
              <a:t>Dr</a:t>
            </a:r>
            <a:r>
              <a:rPr lang="en-US" dirty="0" smtClean="0"/>
              <a:t> and Patient will have different view of App so that functionality can be managed. </a:t>
            </a:r>
          </a:p>
          <a:p>
            <a:r>
              <a:rPr lang="en-US" dirty="0" smtClean="0"/>
              <a:t>Dr. Can search patient by his mobile number and get old report including dependent.</a:t>
            </a:r>
          </a:p>
          <a:p>
            <a:r>
              <a:rPr lang="en-US" dirty="0" smtClean="0"/>
              <a:t>All dependent may have same mobile number which must be populated in other contact number</a:t>
            </a:r>
          </a:p>
          <a:p>
            <a:r>
              <a:rPr lang="en-US" dirty="0" err="1" smtClean="0"/>
              <a:t>OtherContact</a:t>
            </a:r>
            <a:r>
              <a:rPr lang="en-US" dirty="0" smtClean="0"/>
              <a:t> number will be same as mobile number in case of registered user. 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sz="1400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9765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9202" y="631944"/>
            <a:ext cx="8911687" cy="689535"/>
          </a:xfrm>
        </p:spPr>
        <p:txBody>
          <a:bodyPr/>
          <a:lstStyle/>
          <a:p>
            <a:r>
              <a:rPr lang="en-US" dirty="0" smtClean="0"/>
              <a:t>System Diagram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661" y="956295"/>
            <a:ext cx="1240887" cy="17743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661" y="5387525"/>
            <a:ext cx="1091994" cy="12569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0596" y="5064369"/>
            <a:ext cx="1307472" cy="15801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043" y="3426773"/>
            <a:ext cx="1219200" cy="1219200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endCxn id="8" idx="0"/>
          </p:cNvCxnSpPr>
          <p:nvPr/>
        </p:nvCxnSpPr>
        <p:spPr>
          <a:xfrm>
            <a:off x="5264837" y="2532845"/>
            <a:ext cx="1362806" cy="893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2"/>
          </p:cNvCxnSpPr>
          <p:nvPr/>
        </p:nvCxnSpPr>
        <p:spPr>
          <a:xfrm flipH="1">
            <a:off x="5317588" y="4645973"/>
            <a:ext cx="1310055" cy="938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048768" y="4645973"/>
            <a:ext cx="941681" cy="1037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0664" y="1058342"/>
            <a:ext cx="1347397" cy="1347397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 flipH="1">
            <a:off x="7048768" y="2405739"/>
            <a:ext cx="1591896" cy="1021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485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420</TotalTime>
  <Words>229</Words>
  <Application>Microsoft Office PowerPoint</Application>
  <PresentationFormat>Widescreen</PresentationFormat>
  <Paragraphs>102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Wisp</vt:lpstr>
      <vt:lpstr>ABS</vt:lpstr>
      <vt:lpstr>High level Flow Diagram</vt:lpstr>
      <vt:lpstr>Database</vt:lpstr>
      <vt:lpstr>Descriptions</vt:lpstr>
      <vt:lpstr>System Diagram</vt:lpstr>
    </vt:vector>
  </TitlesOfParts>
  <Company>Sapient IT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</dc:title>
  <dc:creator>Shailendra Shail</dc:creator>
  <cp:lastModifiedBy>Shailendra Shail</cp:lastModifiedBy>
  <cp:revision>41</cp:revision>
  <dcterms:created xsi:type="dcterms:W3CDTF">2018-01-14T09:48:21Z</dcterms:created>
  <dcterms:modified xsi:type="dcterms:W3CDTF">2018-03-04T18:10:12Z</dcterms:modified>
</cp:coreProperties>
</file>