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3" r:id="rId4"/>
    <p:sldId id="260" r:id="rId5"/>
    <p:sldId id="261" r:id="rId6"/>
    <p:sldId id="262" r:id="rId7"/>
    <p:sldId id="267" r:id="rId8"/>
    <p:sldId id="258" r:id="rId9"/>
    <p:sldId id="265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2" autoAdjust="0"/>
    <p:restoredTop sz="94664" autoAdjust="0"/>
  </p:normalViewPr>
  <p:slideViewPr>
    <p:cSldViewPr showGuides="1">
      <p:cViewPr varScale="1">
        <p:scale>
          <a:sx n="52" d="100"/>
          <a:sy n="52" d="100"/>
        </p:scale>
        <p:origin x="-570" y="-102"/>
      </p:cViewPr>
      <p:guideLst>
        <p:guide orient="horz" pos="1433"/>
        <p:guide orient="horz" pos="3385"/>
        <p:guide orient="horz" pos="2160"/>
        <p:guide pos="2880"/>
        <p:guide pos="4876"/>
        <p:guide pos="851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pPr lvl="0"/>
              <a:t>2017/6/7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pPr lvl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pPr lvl="0"/>
              <a:t>2017/6/7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2800" b="1" kern="1200">
          <a:solidFill>
            <a:schemeClr val="bg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0248;&#37239;&#25972;&#29702;&#29256;1.0/html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"/>
          <p:cNvSpPr/>
          <p:nvPr/>
        </p:nvSpPr>
        <p:spPr>
          <a:xfrm>
            <a:off x="809943" y="2731135"/>
            <a:ext cx="7345362" cy="14859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692275" y="2724150"/>
            <a:ext cx="4102100" cy="1470025"/>
          </a:xfrm>
          <a:ln/>
        </p:spPr>
        <p:txBody>
          <a:bodyPr vert="horz" anchor="ctr">
            <a:normAutofit/>
          </a:bodyPr>
          <a:lstStyle/>
          <a:p>
            <a:pPr algn="l">
              <a:buNone/>
            </a:pPr>
            <a:r>
              <a:rPr lang="zh-CN" altLang="en-US" sz="4800" b="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项目汇报</a:t>
            </a:r>
            <a:endParaRPr lang="zh-CN" altLang="en-US" sz="28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101" name="直接连接符 7"/>
          <p:cNvSpPr/>
          <p:nvPr/>
        </p:nvSpPr>
        <p:spPr>
          <a:xfrm>
            <a:off x="4743450" y="3113088"/>
            <a:ext cx="0" cy="7207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TextBox 9"/>
          <p:cNvSpPr/>
          <p:nvPr/>
        </p:nvSpPr>
        <p:spPr>
          <a:xfrm>
            <a:off x="4743450" y="3006725"/>
            <a:ext cx="886781" cy="86177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2017.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  J</a:t>
            </a: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une.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zh-CN" sz="14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     7th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5" name="矩形 2"/>
          <p:cNvSpPr/>
          <p:nvPr/>
        </p:nvSpPr>
        <p:spPr>
          <a:xfrm>
            <a:off x="5715008" y="3214686"/>
            <a:ext cx="2053590" cy="4776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</a:pPr>
            <a:r>
              <a:rPr lang="zh-CN" altLang="en-US" sz="2400" b="1" dirty="0" smtClean="0">
                <a:solidFill>
                  <a:schemeClr val="accent3"/>
                </a:solidFill>
                <a:ea typeface="宋体" panose="02010600030101010101" pitchFamily="2" charset="-122"/>
              </a:rPr>
              <a:t>阿婆私房菜</a:t>
            </a:r>
            <a:endParaRPr lang="zh-CN" altLang="en-US" sz="2400" b="1" dirty="0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sp>
        <p:nvSpPr>
          <p:cNvPr id="4106" name="矩形 3"/>
          <p:cNvSpPr/>
          <p:nvPr/>
        </p:nvSpPr>
        <p:spPr>
          <a:xfrm>
            <a:off x="5154295" y="1736725"/>
            <a:ext cx="2406015" cy="4462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  <a:spcAft>
                <a:spcPts val="100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sym typeface="Mongolian Baiti" panose="03000500000000000000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sym typeface="Mongolian Baiti" panose="03000500000000000000" charset="0"/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sym typeface="Mongolian Baiti" panose="03000500000000000000" charset="0"/>
              </a:rPr>
              <a:t>复仇者联盟</a:t>
            </a:r>
            <a:endParaRPr lang="zh-CN" altLang="en-US" sz="2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07" name="直接连接符 11"/>
          <p:cNvSpPr/>
          <p:nvPr/>
        </p:nvSpPr>
        <p:spPr>
          <a:xfrm>
            <a:off x="8316913" y="535622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8" name="椭圆 12"/>
          <p:cNvSpPr/>
          <p:nvPr/>
        </p:nvSpPr>
        <p:spPr>
          <a:xfrm>
            <a:off x="7991475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09" name="直接连接符 14"/>
          <p:cNvSpPr/>
          <p:nvPr/>
        </p:nvSpPr>
        <p:spPr>
          <a:xfrm flipV="1">
            <a:off x="8154988" y="2133600"/>
            <a:ext cx="0" cy="306070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0" name="椭圆 18"/>
          <p:cNvSpPr/>
          <p:nvPr/>
        </p:nvSpPr>
        <p:spPr>
          <a:xfrm>
            <a:off x="7981950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1" name="椭圆 20"/>
          <p:cNvSpPr/>
          <p:nvPr/>
        </p:nvSpPr>
        <p:spPr>
          <a:xfrm>
            <a:off x="4830445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4321810"/>
            <a:ext cx="190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演讲人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500" tmFilter="0, 0; .2, .5; .8, .5; 1, 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9" dur="500" tmFilter="0, 0; .2, .5; .8, .5; 1, 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14" dur="25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21" dur="500" tmFilter="0, 0; .2, .5; .8, .5; 1, 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uild="allAtOnce" bldLvl="0"/>
      <p:bldP spid="4108" grpId="0" bldLvl="0" animBg="1"/>
      <p:bldP spid="4110" grpId="0" bldLvl="0" animBg="1"/>
      <p:bldP spid="4111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"/>
          <p:cNvSpPr/>
          <p:nvPr/>
        </p:nvSpPr>
        <p:spPr>
          <a:xfrm>
            <a:off x="0" y="5356225"/>
            <a:ext cx="26098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6191250" y="5194300"/>
            <a:ext cx="2952750" cy="323850"/>
            <a:chOff x="0" y="0"/>
            <a:chExt cx="2953574" cy="324000"/>
          </a:xfrm>
        </p:grpSpPr>
        <p:sp>
          <p:nvSpPr>
            <p:cNvPr id="5125" name="直接连接符 33"/>
            <p:cNvSpPr/>
            <p:nvPr/>
          </p:nvSpPr>
          <p:spPr>
            <a:xfrm>
              <a:off x="343978" y="162000"/>
              <a:ext cx="2609596" cy="1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" name="椭圆 17"/>
            <p:cNvSpPr/>
            <p:nvPr/>
          </p:nvSpPr>
          <p:spPr>
            <a:xfrm>
              <a:off x="0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7" name="椭圆 18"/>
            <p:cNvSpPr/>
            <p:nvPr/>
          </p:nvSpPr>
          <p:spPr>
            <a:xfrm>
              <a:off x="1790415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512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任意多边形 38"/>
          <p:cNvSpPr>
            <a:spLocks noChangeAspect="1"/>
          </p:cNvSpPr>
          <p:nvPr/>
        </p:nvSpPr>
        <p:spPr>
          <a:xfrm flipH="1">
            <a:off x="4567238" y="4365625"/>
            <a:ext cx="0" cy="719138"/>
          </a:xfrm>
          <a:custGeom>
            <a:avLst/>
            <a:gdLst>
              <a:gd name="txL" fmla="*/ 0 w 402"/>
              <a:gd name="txT" fmla="*/ 0 h 342296"/>
              <a:gd name="txR" fmla="*/ 402 w 402"/>
              <a:gd name="txB" fmla="*/ 342296 h 342296"/>
            </a:gdLst>
            <a:ahLst/>
            <a:cxnLst>
              <a:cxn ang="0">
                <a:pos x="0" y="342296"/>
              </a:cxn>
              <a:cxn ang="0">
                <a:pos x="402" y="0"/>
              </a:cxn>
            </a:cxnLst>
            <a:rect l="txL" t="txT" r="txR" b="txB"/>
            <a:pathLst>
              <a:path w="402" h="342296">
                <a:moveTo>
                  <a:pt x="0" y="342296"/>
                </a:moveTo>
                <a:lnTo>
                  <a:pt x="402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1" name="矩形 6"/>
          <p:cNvSpPr/>
          <p:nvPr/>
        </p:nvSpPr>
        <p:spPr>
          <a:xfrm>
            <a:off x="1524000" y="660400"/>
            <a:ext cx="6096000" cy="406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任意多边形 7"/>
          <p:cNvSpPr/>
          <p:nvPr/>
        </p:nvSpPr>
        <p:spPr>
          <a:xfrm>
            <a:off x="561975" y="571500"/>
            <a:ext cx="1882775" cy="1882775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133" name="组合 5132"/>
          <p:cNvGrpSpPr/>
          <p:nvPr/>
        </p:nvGrpSpPr>
        <p:grpSpPr>
          <a:xfrm>
            <a:off x="2540635" y="720408"/>
            <a:ext cx="4064000" cy="4134803"/>
            <a:chOff x="0" y="0"/>
            <a:chExt cx="4063194" cy="4135599"/>
          </a:xfrm>
        </p:grpSpPr>
        <p:sp>
          <p:nvSpPr>
            <p:cNvPr id="5134" name="任意多边形 8"/>
            <p:cNvSpPr/>
            <p:nvPr/>
          </p:nvSpPr>
          <p:spPr>
            <a:xfrm>
              <a:off x="1468035" y="0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介绍</a:t>
              </a:r>
            </a:p>
          </p:txBody>
        </p:sp>
        <p:sp>
          <p:nvSpPr>
            <p:cNvPr id="5135" name="任意多边形 9"/>
            <p:cNvSpPr/>
            <p:nvPr/>
          </p:nvSpPr>
          <p:spPr>
            <a:xfrm>
              <a:off x="293607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组员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介绍</a:t>
              </a:r>
            </a:p>
          </p:txBody>
        </p:sp>
        <p:sp>
          <p:nvSpPr>
            <p:cNvPr id="5136" name="任意多边形 10"/>
            <p:cNvSpPr/>
            <p:nvPr/>
          </p:nvSpPr>
          <p:spPr>
            <a:xfrm>
              <a:off x="1458512" y="300847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功能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演示</a:t>
              </a:r>
            </a:p>
          </p:txBody>
        </p:sp>
        <p:sp>
          <p:nvSpPr>
            <p:cNvPr id="5137" name="任意多边形 11"/>
            <p:cNvSpPr/>
            <p:nvPr/>
          </p:nvSpPr>
          <p:spPr>
            <a:xfrm>
              <a:off x="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总结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138" name="任意多边形 22"/>
          <p:cNvSpPr/>
          <p:nvPr/>
        </p:nvSpPr>
        <p:spPr>
          <a:xfrm>
            <a:off x="107950" y="117475"/>
            <a:ext cx="2792413" cy="2792413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7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9" name="矩形 23"/>
          <p:cNvSpPr/>
          <p:nvPr/>
        </p:nvSpPr>
        <p:spPr>
          <a:xfrm rot="5400000">
            <a:off x="4386263" y="2590800"/>
            <a:ext cx="584200" cy="2771775"/>
          </a:xfrm>
          <a:prstGeom prst="rect">
            <a:avLst/>
          </a:prstGeom>
          <a:solidFill>
            <a:srgbClr val="4F6128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0" name="矩形 24"/>
          <p:cNvSpPr/>
          <p:nvPr/>
        </p:nvSpPr>
        <p:spPr>
          <a:xfrm rot="5400000">
            <a:off x="4384675" y="1730375"/>
            <a:ext cx="584200" cy="3322638"/>
          </a:xfrm>
          <a:prstGeom prst="rect">
            <a:avLst/>
          </a:prstGeom>
          <a:solidFill>
            <a:srgbClr val="76923C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1" name="矩形 25"/>
          <p:cNvSpPr/>
          <p:nvPr/>
        </p:nvSpPr>
        <p:spPr>
          <a:xfrm rot="5400000">
            <a:off x="4384675" y="839788"/>
            <a:ext cx="579438" cy="4013200"/>
          </a:xfrm>
          <a:prstGeom prst="rect">
            <a:avLst/>
          </a:prstGeom>
          <a:solidFill>
            <a:srgbClr val="9BBB59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2" name="矩形 26"/>
          <p:cNvSpPr/>
          <p:nvPr/>
        </p:nvSpPr>
        <p:spPr>
          <a:xfrm rot="5400000">
            <a:off x="4381818" y="-36195"/>
            <a:ext cx="584200" cy="4600575"/>
          </a:xfrm>
          <a:prstGeom prst="rect">
            <a:avLst/>
          </a:prstGeom>
          <a:solidFill>
            <a:srgbClr val="C2D59B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TextBox 27"/>
          <p:cNvSpPr/>
          <p:nvPr/>
        </p:nvSpPr>
        <p:spPr>
          <a:xfrm>
            <a:off x="3308350" y="2054225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项目介绍</a:t>
            </a:r>
          </a:p>
        </p:txBody>
      </p:sp>
      <p:sp>
        <p:nvSpPr>
          <p:cNvPr id="5144" name="TextBox 28"/>
          <p:cNvSpPr/>
          <p:nvPr/>
        </p:nvSpPr>
        <p:spPr>
          <a:xfrm>
            <a:off x="3308350" y="2625725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组员介绍</a:t>
            </a:r>
          </a:p>
        </p:txBody>
      </p:sp>
      <p:sp>
        <p:nvSpPr>
          <p:cNvPr id="5145" name="TextBox 29"/>
          <p:cNvSpPr/>
          <p:nvPr/>
        </p:nvSpPr>
        <p:spPr>
          <a:xfrm>
            <a:off x="3308350" y="31861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项目功能演示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146" name="TextBox 30"/>
          <p:cNvSpPr/>
          <p:nvPr/>
        </p:nvSpPr>
        <p:spPr>
          <a:xfrm>
            <a:off x="3308350" y="36687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8" presetClass="entr" presetSubtype="0" ac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1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nimBg="1"/>
      <p:bldP spid="5130" grpId="0" bldLvl="0" animBg="1"/>
      <p:bldP spid="5132" grpId="0" bldLvl="0" animBg="1"/>
      <p:bldP spid="5138" grpId="0" bldLvl="0" animBg="1"/>
      <p:bldP spid="5138" grpId="1" bldLvl="0" animBg="1"/>
      <p:bldP spid="5139" grpId="0" bldLvl="0" animBg="1"/>
      <p:bldP spid="5140" grpId="0" bldLvl="0" animBg="1"/>
      <p:bldP spid="5141" grpId="0" bldLvl="0" animBg="1"/>
      <p:bldP spid="5142" grpId="0" bldLvl="0" animBg="1"/>
      <p:bldP spid="5143" grpId="0" bldLvl="0"/>
      <p:bldP spid="5144" grpId="0"/>
      <p:bldP spid="5145" grpId="0" bldLvl="0"/>
      <p:bldP spid="51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任意多边形 26"/>
          <p:cNvSpPr/>
          <p:nvPr/>
        </p:nvSpPr>
        <p:spPr>
          <a:xfrm flipV="1">
            <a:off x="10652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任意多边形 27"/>
          <p:cNvSpPr/>
          <p:nvPr/>
        </p:nvSpPr>
        <p:spPr>
          <a:xfrm flipH="1">
            <a:off x="2224088" y="4271963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9" name="TextBox 28"/>
          <p:cNvSpPr/>
          <p:nvPr/>
        </p:nvSpPr>
        <p:spPr>
          <a:xfrm>
            <a:off x="608013" y="4118610"/>
            <a:ext cx="2089150" cy="596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页面布局方式：</a:t>
            </a:r>
            <a:r>
              <a:rPr lang="en-US" altLang="zh-CN" sz="1600" dirty="0">
                <a:solidFill>
                  <a:schemeClr val="bg1"/>
                </a:solidFill>
                <a:uFillTx/>
                <a:latin typeface="+mj-ea"/>
                <a:ea typeface="+mj-ea"/>
              </a:rPr>
              <a:t>HTML+CSS</a:t>
            </a:r>
          </a:p>
        </p:txBody>
      </p:sp>
      <p:sp>
        <p:nvSpPr>
          <p:cNvPr id="6150" name="任意多边形 29"/>
          <p:cNvSpPr/>
          <p:nvPr/>
        </p:nvSpPr>
        <p:spPr>
          <a:xfrm flipH="1">
            <a:off x="3808413" y="3208338"/>
            <a:ext cx="698500" cy="187642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2" name="任意多边形 31"/>
          <p:cNvSpPr/>
          <p:nvPr/>
        </p:nvSpPr>
        <p:spPr>
          <a:xfrm flipH="1">
            <a:off x="5572132" y="2071678"/>
            <a:ext cx="771524" cy="3014672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4" name="直接连接符 2"/>
          <p:cNvSpPr/>
          <p:nvPr/>
        </p:nvSpPr>
        <p:spPr>
          <a:xfrm>
            <a:off x="0" y="5356225"/>
            <a:ext cx="914400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椭圆 17"/>
          <p:cNvSpPr/>
          <p:nvPr/>
        </p:nvSpPr>
        <p:spPr>
          <a:xfrm>
            <a:off x="61912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7" name="椭圆 18"/>
          <p:cNvSpPr/>
          <p:nvPr/>
        </p:nvSpPr>
        <p:spPr>
          <a:xfrm>
            <a:off x="7980363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61" name="任意多边形 38"/>
          <p:cNvSpPr/>
          <p:nvPr/>
        </p:nvSpPr>
        <p:spPr>
          <a:xfrm flipH="1">
            <a:off x="7286644" y="1500174"/>
            <a:ext cx="882630" cy="3584588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195" y="600075"/>
            <a:ext cx="379730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项目开发背景：为了激发培训学员自主学习的积极性，提高学习效率和效果，检测教学成果，就此建立视频网站模拟的实践项目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6990" y="6127115"/>
            <a:ext cx="273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开发环境：</a:t>
            </a:r>
            <a:r>
              <a:rPr lang="en-US" altLang="zh-CN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Windows</a:t>
            </a:r>
            <a:endParaRPr lang="en-US" altLang="zh-CN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480" y="3071810"/>
            <a:ext cx="312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uFillTx/>
                <a:latin typeface="+mj-lt"/>
                <a:ea typeface="+mj-lt"/>
              </a:rPr>
              <a:t>5.23-6.8</a:t>
            </a:r>
            <a:endParaRPr lang="en-US" altLang="zh-CN" sz="1600" dirty="0">
              <a:solidFill>
                <a:schemeClr val="bg1"/>
              </a:solidFill>
              <a:uFillTx/>
              <a:latin typeface="+mj-lt"/>
              <a:ea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488" y="1785926"/>
            <a:ext cx="2923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mj-ea"/>
                <a:ea typeface="+mj-ea"/>
              </a:rPr>
              <a:t>开发工具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mj-ea"/>
                <a:ea typeface="+mj-ea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uFillTx/>
                <a:latin typeface="+mj-ea"/>
                <a:ea typeface="+mj-ea"/>
              </a:rPr>
              <a:t>DreamWeaver</a:t>
            </a:r>
            <a:endParaRPr lang="en-US" altLang="zh-CN" sz="1600" dirty="0" smtClean="0">
              <a:solidFill>
                <a:schemeClr val="bg1"/>
              </a:solidFill>
              <a:uFillTx/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	 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 eclipse </a:t>
            </a:r>
            <a:r>
              <a:rPr lang="en-US" altLang="zh-CN" sz="1600" dirty="0" err="1" smtClean="0">
                <a:solidFill>
                  <a:schemeClr val="bg1"/>
                </a:solidFill>
                <a:latin typeface="+mj-ea"/>
                <a:ea typeface="+mj-ea"/>
              </a:rPr>
              <a:t>JavaEE</a:t>
            </a:r>
            <a:endParaRPr lang="en-US" altLang="zh-CN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uFillTx/>
                <a:latin typeface="+mj-ea"/>
                <a:ea typeface="+mj-ea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  SQL 2012</a:t>
            </a:r>
            <a:endParaRPr lang="en-US" altLang="zh-CN" sz="1600" dirty="0" smtClean="0">
              <a:solidFill>
                <a:schemeClr val="bg1"/>
              </a:solidFill>
              <a:uFillTx/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endParaRPr lang="en-US" altLang="zh-CN" sz="1600" dirty="0">
              <a:solidFill>
                <a:schemeClr val="bg1"/>
              </a:solidFill>
              <a:uFillTx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5008" y="1357298"/>
            <a:ext cx="176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小组</a:t>
            </a:r>
            <a:r>
              <a:rPr lang="zh-CN" altLang="en-US" sz="1600" b="1" dirty="0" smtClean="0">
                <a:solidFill>
                  <a:schemeClr val="bg1"/>
                </a:solidFill>
                <a:latin typeface="+中文标题" charset="0"/>
                <a:ea typeface="+mj-ea"/>
              </a:rPr>
              <a:t>组长：沈阅</a:t>
            </a:r>
            <a:r>
              <a:rPr lang="en-US" altLang="zh-CN" sz="1600" b="1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	</a:t>
            </a:r>
            <a:endParaRPr lang="zh-CN" altLang="en-US" sz="1600" b="1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3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46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  <p:bldP spid="6148" grpId="0" bldLvl="0" animBg="1"/>
      <p:bldP spid="6149" grpId="0" bldLvl="0"/>
      <p:bldP spid="6150" grpId="0" bldLvl="0" animBg="1"/>
      <p:bldP spid="6152" grpId="0" bldLvl="0" animBg="1"/>
      <p:bldP spid="6158" grpId="0" bldLvl="0" animBg="1"/>
      <p:bldP spid="6161" grpId="0" bldLvl="0" animBg="1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9"/>
          <p:cNvSpPr/>
          <p:nvPr/>
        </p:nvSpPr>
        <p:spPr>
          <a:xfrm>
            <a:off x="0" y="2714620"/>
            <a:ext cx="9144000" cy="3143272"/>
          </a:xfrm>
          <a:custGeom>
            <a:avLst/>
            <a:gdLst>
              <a:gd name="txL" fmla="*/ 0 w 9155875"/>
              <a:gd name="txT" fmla="*/ 0 h 2291937"/>
              <a:gd name="txR" fmla="*/ 9155875 w 9155875"/>
              <a:gd name="txB" fmla="*/ 2291937 h 2291937"/>
            </a:gdLst>
            <a:ahLst/>
            <a:cxnLst>
              <a:cxn ang="0">
                <a:pos x="0" y="2291937"/>
              </a:cxn>
              <a:cxn ang="0">
                <a:pos x="2909455" y="2291937"/>
              </a:cxn>
              <a:cxn ang="0">
                <a:pos x="5807034" y="0"/>
              </a:cxn>
              <a:cxn ang="0">
                <a:pos x="9155875" y="0"/>
              </a:cxn>
            </a:cxnLst>
            <a:rect l="txL" t="txT" r="txR" b="txB"/>
            <a:pathLst>
              <a:path w="9155875" h="2291937">
                <a:moveTo>
                  <a:pt x="0" y="2291937"/>
                </a:moveTo>
                <a:lnTo>
                  <a:pt x="2909455" y="2291937"/>
                </a:lnTo>
                <a:lnTo>
                  <a:pt x="5807034" y="0"/>
                </a:lnTo>
                <a:lnTo>
                  <a:pt x="9155875" y="0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椭圆 16"/>
          <p:cNvSpPr/>
          <p:nvPr/>
        </p:nvSpPr>
        <p:spPr>
          <a:xfrm>
            <a:off x="1000100" y="5715016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椭圆 17"/>
          <p:cNvSpPr/>
          <p:nvPr/>
        </p:nvSpPr>
        <p:spPr>
          <a:xfrm>
            <a:off x="3857620" y="4429132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椭圆 21"/>
          <p:cNvSpPr/>
          <p:nvPr/>
        </p:nvSpPr>
        <p:spPr>
          <a:xfrm>
            <a:off x="2643174" y="564357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任意多边形 27"/>
          <p:cNvSpPr/>
          <p:nvPr/>
        </p:nvSpPr>
        <p:spPr>
          <a:xfrm flipH="1">
            <a:off x="2428860" y="5072074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TextBox 37"/>
          <p:cNvSpPr/>
          <p:nvPr/>
        </p:nvSpPr>
        <p:spPr>
          <a:xfrm>
            <a:off x="6357950" y="2214554"/>
            <a:ext cx="2357422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FillTx/>
                <a:latin typeface="+中文标题" charset="0"/>
                <a:ea typeface="+mj-ea"/>
              </a:rPr>
              <a:t>复仇者联盟</a:t>
            </a:r>
            <a:endParaRPr lang="zh-CN" altLang="en-US" sz="2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uFillTx/>
              <a:latin typeface="+中文标题" charset="0"/>
              <a:ea typeface="+mj-ea"/>
            </a:endParaRPr>
          </a:p>
        </p:txBody>
      </p:sp>
      <p:sp>
        <p:nvSpPr>
          <p:cNvPr id="7182" name="TextBox 42"/>
          <p:cNvSpPr/>
          <p:nvPr/>
        </p:nvSpPr>
        <p:spPr>
          <a:xfrm>
            <a:off x="357158" y="6072206"/>
            <a:ext cx="22209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uFillTx/>
                <a:latin typeface="+mn-ea"/>
                <a:ea typeface="+mn-ea"/>
              </a:rPr>
              <a:t>组长</a:t>
            </a:r>
            <a:r>
              <a:rPr lang="zh-CN" altLang="en-US" sz="2400" dirty="0" smtClean="0">
                <a:solidFill>
                  <a:schemeClr val="bg1"/>
                </a:solidFill>
                <a:uFillTx/>
                <a:latin typeface="+mn-ea"/>
                <a:ea typeface="+mn-ea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沈阅</a:t>
            </a:r>
            <a:endParaRPr lang="zh-CN" altLang="en-US" sz="2400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7183" name="TextBox 43"/>
          <p:cNvSpPr/>
          <p:nvPr/>
        </p:nvSpPr>
        <p:spPr>
          <a:xfrm>
            <a:off x="1571604" y="4714884"/>
            <a:ext cx="2087562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张婕</a:t>
            </a:r>
            <a:endParaRPr lang="zh-CN" altLang="en-US" sz="1600" dirty="0">
              <a:solidFill>
                <a:schemeClr val="bg1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5" name="TextBox 45"/>
          <p:cNvSpPr/>
          <p:nvPr/>
        </p:nvSpPr>
        <p:spPr>
          <a:xfrm>
            <a:off x="2000232" y="4143380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易文杰</a:t>
            </a:r>
            <a:endParaRPr lang="zh-CN" altLang="en-US" sz="1600" dirty="0">
              <a:solidFill>
                <a:schemeClr val="bg1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6" name="TextBox 46"/>
          <p:cNvSpPr/>
          <p:nvPr/>
        </p:nvSpPr>
        <p:spPr>
          <a:xfrm>
            <a:off x="2786050" y="3571876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lt"/>
              </a:rPr>
              <a:t>钱浩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6350" y="611505"/>
            <a:ext cx="9144000" cy="0"/>
          </a:xfrm>
          <a:prstGeom prst="line">
            <a:avLst/>
          </a:prstGeom>
          <a:ln w="41275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-827575" y="1357772"/>
            <a:ext cx="2827333" cy="29238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7"/>
          <p:cNvSpPr/>
          <p:nvPr/>
        </p:nvSpPr>
        <p:spPr>
          <a:xfrm>
            <a:off x="4357686" y="385762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TextBox 46"/>
          <p:cNvSpPr/>
          <p:nvPr/>
        </p:nvSpPr>
        <p:spPr>
          <a:xfrm>
            <a:off x="3214678" y="3071810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：李子祥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sp>
        <p:nvSpPr>
          <p:cNvPr id="24" name="椭圆 17"/>
          <p:cNvSpPr/>
          <p:nvPr/>
        </p:nvSpPr>
        <p:spPr>
          <a:xfrm>
            <a:off x="4929190" y="3286124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TextBox 46"/>
          <p:cNvSpPr/>
          <p:nvPr/>
        </p:nvSpPr>
        <p:spPr>
          <a:xfrm>
            <a:off x="3857620" y="2571744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：潘光东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sp>
        <p:nvSpPr>
          <p:cNvPr id="28" name="椭圆 17"/>
          <p:cNvSpPr/>
          <p:nvPr/>
        </p:nvSpPr>
        <p:spPr>
          <a:xfrm>
            <a:off x="3286116" y="5072074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46"/>
          <p:cNvSpPr/>
          <p:nvPr/>
        </p:nvSpPr>
        <p:spPr>
          <a:xfrm>
            <a:off x="4429124" y="1928802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组员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：徐福临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sp>
        <p:nvSpPr>
          <p:cNvPr id="32" name="任意多边形 27"/>
          <p:cNvSpPr/>
          <p:nvPr/>
        </p:nvSpPr>
        <p:spPr>
          <a:xfrm flipH="1">
            <a:off x="3643306" y="3929066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27"/>
          <p:cNvSpPr/>
          <p:nvPr/>
        </p:nvSpPr>
        <p:spPr>
          <a:xfrm flipH="1">
            <a:off x="4143372" y="3357562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27"/>
          <p:cNvSpPr/>
          <p:nvPr/>
        </p:nvSpPr>
        <p:spPr>
          <a:xfrm flipH="1">
            <a:off x="3000364" y="4500570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27"/>
          <p:cNvSpPr/>
          <p:nvPr/>
        </p:nvSpPr>
        <p:spPr>
          <a:xfrm flipH="1">
            <a:off x="4714876" y="2857496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7"/>
          <p:cNvSpPr/>
          <p:nvPr/>
        </p:nvSpPr>
        <p:spPr>
          <a:xfrm flipH="1">
            <a:off x="5357818" y="2214554"/>
            <a:ext cx="366727" cy="665156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5572132" y="2643182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46" dur="25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6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bldLvl="0" animBg="1"/>
      <p:bldP spid="7181" grpId="0" bldLvl="0" animBg="1"/>
      <p:bldP spid="7182" grpId="0" bldLvl="0"/>
      <p:bldP spid="7183" grpId="0" bldLvl="0"/>
      <p:bldP spid="7185" grpId="0" bldLvl="0"/>
      <p:bldP spid="7186" grpId="0" bldLvl="0"/>
      <p:bldP spid="23" grpId="0" bldLvl="0"/>
      <p:bldP spid="26" grpId="0" bldLvl="0"/>
      <p:bldP spid="30" grpId="0" bldLvl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直接连接符 2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6" name="任意多边形 26"/>
          <p:cNvSpPr/>
          <p:nvPr/>
        </p:nvSpPr>
        <p:spPr>
          <a:xfrm flipV="1">
            <a:off x="1009650" y="3359150"/>
            <a:ext cx="212725" cy="6524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7"/>
          <p:cNvSpPr/>
          <p:nvPr/>
        </p:nvSpPr>
        <p:spPr>
          <a:xfrm flipH="1">
            <a:off x="2511425" y="1212850"/>
            <a:ext cx="254635" cy="15271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椭圆 16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椭圆 17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椭圆 18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椭圆 20"/>
          <p:cNvSpPr/>
          <p:nvPr/>
        </p:nvSpPr>
        <p:spPr>
          <a:xfrm>
            <a:off x="44005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椭圆 21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3" name="任意多边形 33"/>
          <p:cNvSpPr/>
          <p:nvPr/>
        </p:nvSpPr>
        <p:spPr>
          <a:xfrm>
            <a:off x="6447155" y="1019175"/>
            <a:ext cx="372745" cy="172085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任意多边形 37"/>
          <p:cNvSpPr/>
          <p:nvPr/>
        </p:nvSpPr>
        <p:spPr>
          <a:xfrm flipH="1" flipV="1">
            <a:off x="7164388" y="3359150"/>
            <a:ext cx="935037" cy="14382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9" name="TextBox 36"/>
          <p:cNvSpPr/>
          <p:nvPr/>
        </p:nvSpPr>
        <p:spPr>
          <a:xfrm>
            <a:off x="3242628" y="1916113"/>
            <a:ext cx="73025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项</a:t>
            </a:r>
          </a:p>
        </p:txBody>
      </p:sp>
      <p:sp>
        <p:nvSpPr>
          <p:cNvPr id="8210" name="矩形 38"/>
          <p:cNvSpPr/>
          <p:nvPr/>
        </p:nvSpPr>
        <p:spPr>
          <a:xfrm>
            <a:off x="3895725" y="1928813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8211" name="矩形 45"/>
          <p:cNvSpPr/>
          <p:nvPr/>
        </p:nvSpPr>
        <p:spPr>
          <a:xfrm>
            <a:off x="452151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分</a:t>
            </a:r>
          </a:p>
        </p:txBody>
      </p:sp>
      <p:sp>
        <p:nvSpPr>
          <p:cNvPr id="8212" name="矩形 46"/>
          <p:cNvSpPr/>
          <p:nvPr/>
        </p:nvSpPr>
        <p:spPr>
          <a:xfrm>
            <a:off x="513492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工</a:t>
            </a:r>
          </a:p>
        </p:txBody>
      </p:sp>
      <p:sp>
        <p:nvSpPr>
          <p:cNvPr id="8217" name="直接连接符 51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308735" y="4081780"/>
            <a:ext cx="436880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黄涛：</a:t>
            </a: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个人中心</a:t>
            </a:r>
          </a:p>
          <a:p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0390" y="4445000"/>
            <a:ext cx="15760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综艺频道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50390" y="4797425"/>
            <a:ext cx="15754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上传下载页面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5786" y="857232"/>
            <a:ext cx="91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ea"/>
              </a:rPr>
              <a:t>沈阅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115" y="666750"/>
            <a:ext cx="16611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彭传玖：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41620" y="4011930"/>
            <a:ext cx="202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王子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 首页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3042" y="85723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订阅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3042" y="121442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产品中心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6710" y="642918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发现页面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86710" y="1000108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电影频道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86710" y="1357298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登录界面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6710" y="1714488"/>
            <a:ext cx="121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搜酷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0760" y="435769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剧集频道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7356" y="542926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页面整合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最终）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0760" y="4714884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优酷标志栏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7356" y="514351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分类导航栏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3042" y="1571612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页面底部地址栏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0760" y="5072074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页面整合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初始）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588 " pathEditMode="relative" ptsTypes="AA">
                                      <p:cBhvr>
                                        <p:cTn id="22" dur="2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07361 " pathEditMode="relative" ptsTypes="AA">
                                      <p:cBhvr>
                                        <p:cTn id="24" dur="2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1419 " pathEditMode="relative" ptsTypes="AA">
                                      <p:cBhvr>
                                        <p:cTn id="26" dur="2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3634 " pathEditMode="relative" ptsTypes="AA">
                                      <p:cBhvr>
                                        <p:cTn id="28" dur="2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1" dur="1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4" dur="1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7" dur="1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40" dur="1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 bldLvl="0" animBg="1"/>
      <p:bldP spid="8203" grpId="0" bldLvl="0" animBg="1"/>
      <p:bldP spid="8204" grpId="0" bldLvl="0" animBg="1"/>
      <p:bldP spid="8209" grpId="0" bldLvl="0"/>
      <p:bldP spid="8209" grpId="1" bldLvl="0"/>
      <p:bldP spid="8209" grpId="2" bldLvl="0"/>
      <p:bldP spid="8210" grpId="0" bldLvl="0"/>
      <p:bldP spid="8210" grpId="1" bldLvl="0"/>
      <p:bldP spid="8210" grpId="2" bldLvl="0"/>
      <p:bldP spid="8211" grpId="0" bldLvl="0"/>
      <p:bldP spid="8211" grpId="1" bldLvl="0"/>
      <p:bldP spid="8211" grpId="2" bldLvl="0"/>
      <p:bldP spid="8212" grpId="0" bldLvl="0"/>
      <p:bldP spid="8212" grpId="1" bldLvl="0"/>
      <p:bldP spid="8212" grpId="2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860550"/>
            <a:ext cx="900113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直接连接符 3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椭圆 4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椭圆 5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椭圆 6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椭圆 8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直接连接符 10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1825625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TextBox 13"/>
          <p:cNvSpPr/>
          <p:nvPr/>
        </p:nvSpPr>
        <p:spPr>
          <a:xfrm>
            <a:off x="2212975" y="5373688"/>
            <a:ext cx="4718050" cy="769441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  <a:hlinkClick r:id="rId3" action="ppaction://hlinkfile"/>
              </a:rPr>
              <a:t>项目功能演示</a:t>
            </a:r>
            <a:r>
              <a:rPr lang="en-US" altLang="x-none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</a:rPr>
              <a:t> 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27" name="TextBox 15"/>
          <p:cNvSpPr/>
          <p:nvPr/>
        </p:nvSpPr>
        <p:spPr>
          <a:xfrm>
            <a:off x="17272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Documents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8" name="TextBox 16"/>
          <p:cNvSpPr/>
          <p:nvPr/>
        </p:nvSpPr>
        <p:spPr>
          <a:xfrm>
            <a:off x="53086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Websites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1" bldLvl="0" animBg="1"/>
      <p:bldP spid="9227" grpId="1" bldLvl="0"/>
      <p:bldP spid="9228" grpId="1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89825" y="981075"/>
            <a:ext cx="1042988" cy="1042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69238" y="1573213"/>
            <a:ext cx="879475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矩形 18"/>
          <p:cNvSpPr/>
          <p:nvPr/>
        </p:nvSpPr>
        <p:spPr>
          <a:xfrm>
            <a:off x="3721100" y="1189355"/>
            <a:ext cx="747713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4" name="矩形 23"/>
          <p:cNvSpPr/>
          <p:nvPr/>
        </p:nvSpPr>
        <p:spPr>
          <a:xfrm>
            <a:off x="5214942" y="357166"/>
            <a:ext cx="747712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5" name="矩形 26"/>
          <p:cNvSpPr/>
          <p:nvPr/>
        </p:nvSpPr>
        <p:spPr>
          <a:xfrm>
            <a:off x="4465638" y="358775"/>
            <a:ext cx="747712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6" name="矩形 27"/>
          <p:cNvSpPr/>
          <p:nvPr/>
        </p:nvSpPr>
        <p:spPr>
          <a:xfrm>
            <a:off x="3710940" y="375285"/>
            <a:ext cx="75501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12297" name="TextBox 29"/>
          <p:cNvSpPr/>
          <p:nvPr/>
        </p:nvSpPr>
        <p:spPr>
          <a:xfrm>
            <a:off x="2783840" y="615315"/>
            <a:ext cx="73025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8" name="矩形 30"/>
          <p:cNvSpPr/>
          <p:nvPr/>
        </p:nvSpPr>
        <p:spPr>
          <a:xfrm>
            <a:off x="2971800" y="1184275"/>
            <a:ext cx="74930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9" name="矩形 31"/>
          <p:cNvSpPr/>
          <p:nvPr/>
        </p:nvSpPr>
        <p:spPr>
          <a:xfrm>
            <a:off x="5286380" y="1214422"/>
            <a:ext cx="741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+mj-ea"/>
                <a:ea typeface="+mj-ea"/>
              </a:rPr>
              <a:t>拟</a:t>
            </a:r>
          </a:p>
        </p:txBody>
      </p:sp>
      <p:sp>
        <p:nvSpPr>
          <p:cNvPr id="12300" name="TextBox 32"/>
          <p:cNvSpPr/>
          <p:nvPr/>
        </p:nvSpPr>
        <p:spPr>
          <a:xfrm>
            <a:off x="4500562" y="1214422"/>
            <a:ext cx="730250" cy="808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模</a:t>
            </a:r>
          </a:p>
        </p:txBody>
      </p:sp>
      <p:sp>
        <p:nvSpPr>
          <p:cNvPr id="12301" name="TextBox 13"/>
          <p:cNvSpPr/>
          <p:nvPr/>
        </p:nvSpPr>
        <p:spPr>
          <a:xfrm>
            <a:off x="785786" y="2857496"/>
            <a:ext cx="7200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开发周期遇到的问题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393700"/>
            <a:ext cx="57213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4612" y="4143380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解决方案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18" name="椭圆 16"/>
          <p:cNvSpPr/>
          <p:nvPr/>
        </p:nvSpPr>
        <p:spPr>
          <a:xfrm>
            <a:off x="2214546" y="2928934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椭圆 16"/>
          <p:cNvSpPr/>
          <p:nvPr/>
        </p:nvSpPr>
        <p:spPr>
          <a:xfrm>
            <a:off x="2214546" y="421481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椭圆 16"/>
          <p:cNvSpPr/>
          <p:nvPr/>
        </p:nvSpPr>
        <p:spPr>
          <a:xfrm>
            <a:off x="2214546" y="5500702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786050" y="5429264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开发收获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2" name="任意多边形 26"/>
          <p:cNvSpPr/>
          <p:nvPr/>
        </p:nvSpPr>
        <p:spPr>
          <a:xfrm flipV="1">
            <a:off x="1785918" y="2500305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207167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规范性：布局，素材文件夹，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滥用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任意多边形 26"/>
          <p:cNvSpPr/>
          <p:nvPr/>
        </p:nvSpPr>
        <p:spPr>
          <a:xfrm flipV="1">
            <a:off x="1785918" y="3786190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335756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格局统一，素材命名标准，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样式表选择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1785918" y="5072074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464344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计划，分工，测试，精诚合作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6" dur="2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9" dur="2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2" dur="2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xit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5" dur="2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9" dur="2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2" dur="2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5" dur="2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8" dur="2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  <p:bldP spid="12294" grpId="0" bldLvl="0"/>
      <p:bldP spid="12295" grpId="0" bldLvl="0"/>
      <p:bldP spid="12296" grpId="0" bldLvl="0"/>
      <p:bldP spid="12297" grpId="0" bldLvl="0"/>
      <p:bldP spid="12298" grpId="0" bldLvl="0"/>
      <p:bldP spid="12299" grpId="0" bldLvl="0"/>
      <p:bldP spid="12300" grpId="0" bldLvl="0"/>
      <p:bldP spid="12301" grpId="0"/>
      <p:bldP spid="4" grpId="0"/>
      <p:bldP spid="18" grpId="0" animBg="1"/>
      <p:bldP spid="19" grpId="0" animBg="1"/>
      <p:bldP spid="20" grpId="0" animBg="1"/>
      <p:bldP spid="21" grpId="1"/>
      <p:bldP spid="22" grpId="0" bldLvl="0" animBg="1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/>
          <p:nvPr/>
        </p:nvSpPr>
        <p:spPr>
          <a:xfrm>
            <a:off x="1636713" y="1989138"/>
            <a:ext cx="587057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HPE</a:t>
            </a:r>
            <a:r>
              <a:rPr lang="zh-CN" altLang="en-US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实习培训实践项目</a:t>
            </a:r>
          </a:p>
        </p:txBody>
      </p:sp>
      <p:sp>
        <p:nvSpPr>
          <p:cNvPr id="13315" name="TextBox 13"/>
          <p:cNvSpPr/>
          <p:nvPr/>
        </p:nvSpPr>
        <p:spPr>
          <a:xfrm>
            <a:off x="3394075" y="2678113"/>
            <a:ext cx="2357438" cy="743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第四小组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7" name="TextBox 26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8" name="TextBox 27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9" name="TextBox 28"/>
          <p:cNvSpPr/>
          <p:nvPr/>
        </p:nvSpPr>
        <p:spPr>
          <a:xfrm>
            <a:off x="2381250" y="3371850"/>
            <a:ext cx="5221288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9600" dirty="0">
                <a:solidFill>
                  <a:srgbClr val="9BBB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Thanks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fade">
                                      <p:cBhvr>
                                        <p:cTn id="4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  <p:bldP spid="13318" grpId="0" bldLvl="0"/>
      <p:bldP spid="13318" grpId="1" bldLvl="0"/>
      <p:bldP spid="13318" grpId="2" bldLvl="0"/>
      <p:bldP spid="13319" grpId="0" bldLvl="0"/>
      <p:bldP spid="13319" grpId="1" bldLvl="0"/>
      <p:bldP spid="13319" grpId="2" bldLvl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235</Words>
  <Application>WPS 演示</Application>
  <PresentationFormat>全屏显示(4:3)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默认设计模板</vt:lpstr>
      <vt:lpstr>项目汇报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Bread</dc:creator>
  <cp:lastModifiedBy>Administrator</cp:lastModifiedBy>
  <cp:revision>90</cp:revision>
  <dcterms:created xsi:type="dcterms:W3CDTF">2011-02-16T06:25:00Z</dcterms:created>
  <dcterms:modified xsi:type="dcterms:W3CDTF">2017-06-07T07:42:05Z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