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6" r:id="rId8"/>
    <p:sldId id="271" r:id="rId9"/>
    <p:sldId id="266" r:id="rId10"/>
    <p:sldId id="264" r:id="rId11"/>
    <p:sldId id="282" r:id="rId12"/>
    <p:sldId id="272" r:id="rId13"/>
    <p:sldId id="283" r:id="rId14"/>
    <p:sldId id="284" r:id="rId15"/>
    <p:sldId id="288" r:id="rId16"/>
    <p:sldId id="269" r:id="rId17"/>
    <p:sldId id="285" r:id="rId18"/>
    <p:sldId id="279" r:id="rId19"/>
    <p:sldId id="278" r:id="rId20"/>
    <p:sldId id="277" r:id="rId21"/>
    <p:sldId id="280" r:id="rId22"/>
    <p:sldId id="28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416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5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35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3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6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1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13A7-CB47-4BE5-B188-02F80A2E88A6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1E6AE4-0C0D-41A1-9088-DA28EF9CE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0" y="153682"/>
            <a:ext cx="1943732" cy="2251428"/>
          </a:xfrm>
          <a:prstGeom prst="rect">
            <a:avLst/>
          </a:prstGeo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  <a:effectLst>
            <a:reflection endPos="0" dir="5400000" sy="-100000" algn="bl" rotWithShape="0"/>
            <a:softEdge rad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503" y="3075367"/>
            <a:ext cx="6676237" cy="378263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SUMMER </a:t>
            </a:r>
            <a:r>
              <a:rPr lang="en-US" sz="3200" b="1" dirty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PROJECT 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ON </a:t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EXAM SEAT </a:t>
            </a:r>
            <a:r>
              <a:rPr lang="en-US" sz="3200" b="1" dirty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MANAGEMENT SYSTEM 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AT </a:t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HIMALAYA </a:t>
            </a:r>
            <a:r>
              <a:rPr lang="en-US" sz="3200" b="1" dirty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DARSHAN </a:t>
            </a: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COLLEGE</a:t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32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20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BY</a:t>
            </a:r>
            <a:r>
              <a:rPr lang="en-US" sz="28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/>
            </a:r>
            <a:br>
              <a:rPr lang="en-US" sz="28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24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Kailash Yadav</a:t>
            </a:r>
            <a:br>
              <a:rPr lang="en-US" sz="24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24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BIM-6</a:t>
            </a:r>
            <a:r>
              <a:rPr lang="en-US" sz="2400" b="1" baseline="30000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th</a:t>
            </a:r>
            <a:r>
              <a:rPr lang="en-US" sz="24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 Semester</a:t>
            </a:r>
            <a:br>
              <a:rPr lang="en-US" sz="24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2400" b="1" dirty="0" smtClean="0">
                <a:ln w="0"/>
                <a:solidFill>
                  <a:schemeClr val="tx1"/>
                </a:solidFill>
                <a:latin typeface="Agency FB" panose="020B0503020202020204" pitchFamily="34" charset="0"/>
              </a:rPr>
              <a:t>9327/18 </a:t>
            </a:r>
            <a:r>
              <a:rPr lang="en-US" sz="2800" b="1" dirty="0" smtClean="0">
                <a:latin typeface="Agency FB" panose="020B0503020202020204" pitchFamily="34" charset="0"/>
              </a:rPr>
              <a:t/>
            </a:r>
            <a:br>
              <a:rPr lang="en-US" sz="2800" b="1" dirty="0" smtClean="0">
                <a:latin typeface="Agency FB" panose="020B0503020202020204" pitchFamily="34" charset="0"/>
              </a:rPr>
            </a:b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78" y="793276"/>
            <a:ext cx="2808689" cy="9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77738"/>
            <a:ext cx="8911687" cy="1280890"/>
          </a:xfrm>
        </p:spPr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Use case </a:t>
            </a:r>
            <a:r>
              <a:rPr lang="en-US" b="1" dirty="0">
                <a:latin typeface="Agency FB" panose="020B0503020202020204" pitchFamily="34" charset="0"/>
              </a:rPr>
              <a:t>Diagram</a:t>
            </a:r>
          </a:p>
        </p:txBody>
      </p:sp>
      <p:sp>
        <p:nvSpPr>
          <p:cNvPr id="5" name="Oval 4"/>
          <p:cNvSpPr/>
          <p:nvPr/>
        </p:nvSpPr>
        <p:spPr>
          <a:xfrm>
            <a:off x="7325670" y="5706274"/>
            <a:ext cx="94232" cy="115173"/>
          </a:xfrm>
          <a:prstGeom prst="ellipse">
            <a:avLst/>
          </a:prstGeom>
          <a:solidFill>
            <a:srgbClr val="7ACFF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970" y="1149724"/>
            <a:ext cx="8889288" cy="54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ER-Diagram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648" y="1512606"/>
            <a:ext cx="8942650" cy="4877810"/>
          </a:xfrm>
        </p:spPr>
      </p:pic>
    </p:spTree>
    <p:extLst>
      <p:ext uri="{BB962C8B-B14F-4D97-AF65-F5344CB8AC3E}">
        <p14:creationId xmlns:p14="http://schemas.microsoft.com/office/powerpoint/2010/main" val="20737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Schema Diagram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58" y="1435563"/>
            <a:ext cx="4178022" cy="5262500"/>
          </a:xfrm>
        </p:spPr>
      </p:pic>
    </p:spTree>
    <p:extLst>
      <p:ext uri="{BB962C8B-B14F-4D97-AF65-F5344CB8AC3E}">
        <p14:creationId xmlns:p14="http://schemas.microsoft.com/office/powerpoint/2010/main" val="197668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Activity Diagram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8" y="1435694"/>
            <a:ext cx="5153724" cy="5098936"/>
          </a:xfrm>
        </p:spPr>
      </p:pic>
    </p:spTree>
    <p:extLst>
      <p:ext uri="{BB962C8B-B14F-4D97-AF65-F5344CB8AC3E}">
        <p14:creationId xmlns:p14="http://schemas.microsoft.com/office/powerpoint/2010/main" val="25442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Sequence Diagram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74975"/>
            <a:ext cx="7456924" cy="4390699"/>
          </a:xfrm>
        </p:spPr>
      </p:pic>
    </p:spTree>
    <p:extLst>
      <p:ext uri="{BB962C8B-B14F-4D97-AF65-F5344CB8AC3E}">
        <p14:creationId xmlns:p14="http://schemas.microsoft.com/office/powerpoint/2010/main" val="1349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Future Enhancements &amp; Limitation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Future Enhancements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Agency FB" panose="020B0503020202020204" pitchFamily="34" charset="0"/>
              </a:rPr>
              <a:t>Make system accessible to faculty members with authentication.</a:t>
            </a:r>
          </a:p>
          <a:p>
            <a:r>
              <a:rPr lang="en-US" sz="2400" dirty="0" smtClean="0">
                <a:latin typeface="Agency FB" panose="020B0503020202020204" pitchFamily="34" charset="0"/>
              </a:rPr>
              <a:t>Generate attendance sheet as per </a:t>
            </a:r>
            <a:r>
              <a:rPr lang="en-US" sz="2400" smtClean="0">
                <a:latin typeface="Agency FB" panose="020B0503020202020204" pitchFamily="34" charset="0"/>
              </a:rPr>
              <a:t>the </a:t>
            </a:r>
            <a:r>
              <a:rPr lang="en-US" sz="2400" smtClean="0">
                <a:latin typeface="Agency FB" panose="020B0503020202020204" pitchFamily="34" charset="0"/>
              </a:rPr>
              <a:t>seating </a:t>
            </a:r>
            <a:r>
              <a:rPr lang="en-US" sz="2400" dirty="0" smtClean="0">
                <a:latin typeface="Agency FB" panose="020B0503020202020204" pitchFamily="34" charset="0"/>
              </a:rPr>
              <a:t>arrangement.</a:t>
            </a:r>
          </a:p>
          <a:p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3200" b="1" dirty="0" smtClean="0">
                <a:latin typeface="Agency FB" panose="020B0503020202020204" pitchFamily="34" charset="0"/>
              </a:rPr>
              <a:t>Limitation</a:t>
            </a:r>
          </a:p>
          <a:p>
            <a:r>
              <a:rPr lang="en-US" sz="2400" dirty="0" smtClean="0">
                <a:latin typeface="Agency FB" panose="020B0503020202020204" pitchFamily="34" charset="0"/>
              </a:rPr>
              <a:t>Seating arrangement is proper in case students from all the classes have almost equal number of students. 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  <a:cs typeface="Arial" panose="020B0604020202020204" pitchFamily="34" charset="0"/>
              </a:rPr>
              <a:t>REFERENCES</a:t>
            </a:r>
            <a:endParaRPr lang="en-US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905000"/>
            <a:ext cx="8911687" cy="4580324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latin typeface="Agency FB" panose="020B0503020202020204" pitchFamily="34" charset="0"/>
              </a:rPr>
              <a:t>Gokila</a:t>
            </a:r>
            <a:r>
              <a:rPr lang="en-US" sz="2000" dirty="0" smtClean="0">
                <a:latin typeface="Agency FB" panose="020B0503020202020204" pitchFamily="34" charset="0"/>
              </a:rPr>
              <a:t>, R. and </a:t>
            </a:r>
            <a:r>
              <a:rPr lang="en-US" sz="2000" dirty="0" err="1" smtClean="0">
                <a:latin typeface="Agency FB" panose="020B0503020202020204" pitchFamily="34" charset="0"/>
              </a:rPr>
              <a:t>Dass</a:t>
            </a:r>
            <a:r>
              <a:rPr lang="en-US" sz="2000" dirty="0" smtClean="0">
                <a:latin typeface="Agency FB" panose="020B0503020202020204" pitchFamily="34" charset="0"/>
              </a:rPr>
              <a:t>, A.R. (2018) </a:t>
            </a:r>
            <a:r>
              <a:rPr lang="en-US" sz="2000" i="1" dirty="0" smtClean="0">
                <a:latin typeface="Agency FB" panose="020B0503020202020204" pitchFamily="34" charset="0"/>
              </a:rPr>
              <a:t>Examination Hall and Seating Arrangement Application using PHP</a:t>
            </a:r>
            <a:r>
              <a:rPr lang="en-US" sz="2000" dirty="0" smtClean="0">
                <a:latin typeface="Agency FB" panose="020B0503020202020204" pitchFamily="34" charset="0"/>
              </a:rPr>
              <a:t>. International Journal of Engineering Science and Computing. Available at: https://ijesc.org/upload/81007e44d9a4b5cf6db7d5748e1019fa.Examination%20Hall%20and%20Seating%20Arrangement%20Application%20using%20PHP.pdf (Accessed: July 20, 2022). </a:t>
            </a:r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 err="1">
                <a:latin typeface="Agency FB" panose="020B0503020202020204" pitchFamily="34" charset="0"/>
              </a:rPr>
              <a:t>Freeprojectz</a:t>
            </a:r>
            <a:r>
              <a:rPr lang="en-US" sz="2000" dirty="0">
                <a:latin typeface="Agency FB" panose="020B0503020202020204" pitchFamily="34" charset="0"/>
              </a:rPr>
              <a:t> (2016) </a:t>
            </a:r>
            <a:r>
              <a:rPr lang="en-US" sz="2000" i="1" dirty="0">
                <a:latin typeface="Agency FB" panose="020B0503020202020204" pitchFamily="34" charset="0"/>
              </a:rPr>
              <a:t>Exam Seating Arrangement System</a:t>
            </a:r>
            <a:r>
              <a:rPr lang="en-US" sz="2000" dirty="0">
                <a:latin typeface="Agency FB" panose="020B0503020202020204" pitchFamily="34" charset="0"/>
              </a:rPr>
              <a:t>, </a:t>
            </a:r>
            <a:r>
              <a:rPr lang="en-US" sz="2000" i="1" dirty="0" err="1">
                <a:latin typeface="Agency FB" panose="020B0503020202020204" pitchFamily="34" charset="0"/>
              </a:rPr>
              <a:t>Freeprojectz</a:t>
            </a:r>
            <a:r>
              <a:rPr lang="en-US" sz="2000" dirty="0">
                <a:latin typeface="Agency FB" panose="020B0503020202020204" pitchFamily="34" charset="0"/>
              </a:rPr>
              <a:t>. </a:t>
            </a:r>
            <a:r>
              <a:rPr lang="en-US" sz="2000" dirty="0" err="1">
                <a:latin typeface="Agency FB" panose="020B0503020202020204" pitchFamily="34" charset="0"/>
              </a:rPr>
              <a:t>Freeproject</a:t>
            </a:r>
            <a:r>
              <a:rPr lang="en-US" sz="2000" dirty="0">
                <a:latin typeface="Agency FB" panose="020B0503020202020204" pitchFamily="34" charset="0"/>
              </a:rPr>
              <a:t>. Available at: https://www.freeprojectz.com/paid-projects/exam-seating-arrangement-system (Accessed: July 20, 2022). </a:t>
            </a:r>
          </a:p>
          <a:p>
            <a:r>
              <a:rPr lang="en-US" sz="2000" dirty="0" err="1">
                <a:latin typeface="Agency FB" panose="020B0503020202020204" pitchFamily="34" charset="0"/>
              </a:rPr>
              <a:t>Anjum</a:t>
            </a:r>
            <a:r>
              <a:rPr lang="en-US" sz="2000" dirty="0">
                <a:latin typeface="Agency FB" panose="020B0503020202020204" pitchFamily="34" charset="0"/>
              </a:rPr>
              <a:t>, S., </a:t>
            </a:r>
            <a:r>
              <a:rPr lang="en-US" sz="2000" dirty="0" err="1">
                <a:latin typeface="Agency FB" panose="020B0503020202020204" pitchFamily="34" charset="0"/>
              </a:rPr>
              <a:t>Chodey</a:t>
            </a:r>
            <a:r>
              <a:rPr lang="en-US" sz="2000" dirty="0">
                <a:latin typeface="Agency FB" panose="020B0503020202020204" pitchFamily="34" charset="0"/>
              </a:rPr>
              <a:t>, M.D. and C, M.A. (2021) </a:t>
            </a:r>
            <a:r>
              <a:rPr lang="en-US" sz="2000" i="1" dirty="0">
                <a:latin typeface="Agency FB" panose="020B0503020202020204" pitchFamily="34" charset="0"/>
              </a:rPr>
              <a:t>Automation of Exam Hall Allotment and Seating Arrangement</a:t>
            </a:r>
            <a:r>
              <a:rPr lang="en-US" sz="2000" dirty="0">
                <a:latin typeface="Agency FB" panose="020B0503020202020204" pitchFamily="34" charset="0"/>
              </a:rPr>
              <a:t>, </a:t>
            </a:r>
            <a:r>
              <a:rPr lang="en-US" sz="2000" i="1" dirty="0" err="1">
                <a:latin typeface="Agency FB" panose="020B0503020202020204" pitchFamily="34" charset="0"/>
              </a:rPr>
              <a:t>ijert</a:t>
            </a:r>
            <a:r>
              <a:rPr lang="en-US" sz="2000" dirty="0">
                <a:latin typeface="Agency FB" panose="020B0503020202020204" pitchFamily="34" charset="0"/>
              </a:rPr>
              <a:t>. IJERT. Available at: https://www.ijert.org/automation-of-exam-hall-allotment-and-seating-arrangement (Accessed: August 3, 2022). </a:t>
            </a:r>
          </a:p>
        </p:txBody>
      </p:sp>
    </p:spTree>
    <p:extLst>
      <p:ext uri="{BB962C8B-B14F-4D97-AF65-F5344CB8AC3E}">
        <p14:creationId xmlns:p14="http://schemas.microsoft.com/office/powerpoint/2010/main" val="42588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786" y="2697622"/>
            <a:ext cx="4949988" cy="1216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latin typeface="Agency FB" panose="020B0503020202020204" pitchFamily="34" charset="0"/>
              </a:rPr>
              <a:t>Screenshots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681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Login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13" y="1264555"/>
            <a:ext cx="9490956" cy="5338663"/>
          </a:xfrm>
        </p:spPr>
      </p:pic>
    </p:spTree>
    <p:extLst>
      <p:ext uri="{BB962C8B-B14F-4D97-AF65-F5344CB8AC3E}">
        <p14:creationId xmlns:p14="http://schemas.microsoft.com/office/powerpoint/2010/main" val="17892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Dashboard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9" y="1264555"/>
            <a:ext cx="9123488" cy="5131963"/>
          </a:xfrm>
        </p:spPr>
      </p:pic>
    </p:spTree>
    <p:extLst>
      <p:ext uri="{BB962C8B-B14F-4D97-AF65-F5344CB8AC3E}">
        <p14:creationId xmlns:p14="http://schemas.microsoft.com/office/powerpoint/2010/main" val="35828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INTRODUCTION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The </a:t>
            </a:r>
            <a:r>
              <a:rPr lang="en-US" sz="2800" b="1" dirty="0" smtClean="0">
                <a:latin typeface="Agency FB" panose="020B0503020202020204" pitchFamily="34" charset="0"/>
              </a:rPr>
              <a:t>Exam Seat </a:t>
            </a:r>
            <a:r>
              <a:rPr lang="en-US" sz="2800" b="1" dirty="0">
                <a:latin typeface="Agency FB" panose="020B0503020202020204" pitchFamily="34" charset="0"/>
              </a:rPr>
              <a:t>Management System </a:t>
            </a:r>
            <a:r>
              <a:rPr lang="en-US" sz="2800" dirty="0">
                <a:latin typeface="Agency FB" panose="020B0503020202020204" pitchFamily="34" charset="0"/>
              </a:rPr>
              <a:t>can automate the process of </a:t>
            </a:r>
            <a:r>
              <a:rPr lang="en-US" sz="2800" dirty="0" smtClean="0">
                <a:latin typeface="Agency FB" panose="020B0503020202020204" pitchFamily="34" charset="0"/>
              </a:rPr>
              <a:t>exam</a:t>
            </a:r>
          </a:p>
          <a:p>
            <a:pPr marL="0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seating </a:t>
            </a:r>
            <a:r>
              <a:rPr lang="en-US" sz="2800" dirty="0">
                <a:latin typeface="Agency FB" panose="020B0503020202020204" pitchFamily="34" charset="0"/>
              </a:rPr>
              <a:t>arrangement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Avoid conflict of same roll number in more than one seat.</a:t>
            </a:r>
            <a:endParaRPr lang="en-US" sz="2800" dirty="0">
              <a:latin typeface="Agency FB" panose="020B0503020202020204" pitchFamily="34" charset="0"/>
            </a:endParaRPr>
          </a:p>
          <a:p>
            <a:r>
              <a:rPr lang="en-US" sz="2800" dirty="0" smtClean="0">
                <a:latin typeface="Agency FB" panose="020B0503020202020204" pitchFamily="34" charset="0"/>
              </a:rPr>
              <a:t>It will </a:t>
            </a:r>
            <a:r>
              <a:rPr lang="en-US" sz="2800" dirty="0">
                <a:latin typeface="Agency FB" panose="020B0503020202020204" pitchFamily="34" charset="0"/>
              </a:rPr>
              <a:t>be easier to manage the location by arranging each hall in a </a:t>
            </a:r>
            <a:r>
              <a:rPr lang="en-US" sz="2800" dirty="0" smtClean="0">
                <a:latin typeface="Agency FB" panose="020B0503020202020204" pitchFamily="34" charset="0"/>
              </a:rPr>
              <a:t>computer-generated way.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This is very useful for </a:t>
            </a:r>
            <a:r>
              <a:rPr lang="en-US" sz="2800" dirty="0" smtClean="0">
                <a:latin typeface="Agency FB" panose="020B0503020202020204" pitchFamily="34" charset="0"/>
              </a:rPr>
              <a:t>colleges.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Exam Seat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5"/>
          <a:stretch/>
        </p:blipFill>
        <p:spPr>
          <a:xfrm>
            <a:off x="2025354" y="1375873"/>
            <a:ext cx="9113125" cy="4896740"/>
          </a:xfrm>
        </p:spPr>
      </p:pic>
    </p:spTree>
    <p:extLst>
      <p:ext uri="{BB962C8B-B14F-4D97-AF65-F5344CB8AC3E}">
        <p14:creationId xmlns:p14="http://schemas.microsoft.com/office/powerpoint/2010/main" val="14558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Master Seat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5"/>
          <a:stretch/>
        </p:blipFill>
        <p:spPr>
          <a:xfrm>
            <a:off x="1786071" y="1264555"/>
            <a:ext cx="9285858" cy="4989554"/>
          </a:xfrm>
        </p:spPr>
      </p:pic>
    </p:spTree>
    <p:extLst>
      <p:ext uri="{BB962C8B-B14F-4D97-AF65-F5344CB8AC3E}">
        <p14:creationId xmlns:p14="http://schemas.microsoft.com/office/powerpoint/2010/main" val="5547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Interview with exam coordinator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52" y="1586670"/>
            <a:ext cx="6504541" cy="4878406"/>
          </a:xfrm>
        </p:spPr>
      </p:pic>
    </p:spTree>
    <p:extLst>
      <p:ext uri="{BB962C8B-B14F-4D97-AF65-F5344CB8AC3E}">
        <p14:creationId xmlns:p14="http://schemas.microsoft.com/office/powerpoint/2010/main" val="9923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545" y="2614274"/>
            <a:ext cx="5057708" cy="128089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atin typeface="Agency FB" panose="020B0503020202020204" pitchFamily="34" charset="0"/>
              </a:rPr>
              <a:t>Thank  You</a:t>
            </a:r>
            <a:endParaRPr lang="en-US" sz="96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INTRODUCTION OF ORGANIZATION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Agency FB" panose="020B0503020202020204" pitchFamily="34" charset="0"/>
              </a:rPr>
              <a:t>Himalaya </a:t>
            </a:r>
            <a:r>
              <a:rPr lang="en-US" sz="2800" b="1" dirty="0" err="1" smtClean="0">
                <a:latin typeface="Agency FB" panose="020B0503020202020204" pitchFamily="34" charset="0"/>
              </a:rPr>
              <a:t>Darshan</a:t>
            </a:r>
            <a:r>
              <a:rPr lang="en-US" sz="2800" b="1" dirty="0" smtClean="0">
                <a:latin typeface="Agency FB" panose="020B0503020202020204" pitchFamily="34" charset="0"/>
              </a:rPr>
              <a:t> College(HDC)</a:t>
            </a:r>
            <a:r>
              <a:rPr lang="en-US" sz="2800" dirty="0" smtClean="0">
                <a:latin typeface="Agency FB" panose="020B0503020202020204" pitchFamily="34" charset="0"/>
              </a:rPr>
              <a:t> is a service oriented organization.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It is </a:t>
            </a:r>
            <a:r>
              <a:rPr lang="en-US" sz="2800" dirty="0">
                <a:latin typeface="Agency FB" panose="020B0503020202020204" pitchFamily="34" charset="0"/>
              </a:rPr>
              <a:t>established in 2070 B.S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P</a:t>
            </a:r>
            <a:r>
              <a:rPr lang="en-US" sz="2800" dirty="0" smtClean="0">
                <a:latin typeface="Agency FB" panose="020B0503020202020204" pitchFamily="34" charset="0"/>
              </a:rPr>
              <a:t>rovides innovative opportunities </a:t>
            </a:r>
            <a:r>
              <a:rPr lang="en-US" sz="2800" dirty="0">
                <a:latin typeface="Agency FB" panose="020B0503020202020204" pitchFamily="34" charset="0"/>
              </a:rPr>
              <a:t>in highly academic environment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b="1" dirty="0" smtClean="0">
                <a:latin typeface="Agency FB" panose="020B0503020202020204" pitchFamily="34" charset="0"/>
              </a:rPr>
              <a:t>HDC </a:t>
            </a:r>
            <a:r>
              <a:rPr lang="en-US" sz="2800" dirty="0" smtClean="0">
                <a:latin typeface="Agency FB" panose="020B0503020202020204" pitchFamily="34" charset="0"/>
              </a:rPr>
              <a:t> is </a:t>
            </a:r>
            <a:r>
              <a:rPr lang="en-US" sz="2800" b="1" dirty="0" smtClean="0">
                <a:latin typeface="Agency FB" panose="020B0503020202020204" pitchFamily="34" charset="0"/>
              </a:rPr>
              <a:t>TU</a:t>
            </a:r>
            <a:r>
              <a:rPr lang="en-US" sz="2800" dirty="0" smtClean="0">
                <a:latin typeface="Agency FB" panose="020B0503020202020204" pitchFamily="34" charset="0"/>
              </a:rPr>
              <a:t> affiliated and currently running Five programs.</a:t>
            </a:r>
          </a:p>
          <a:p>
            <a:r>
              <a:rPr lang="en-US" sz="2800" b="1" dirty="0" smtClean="0">
                <a:latin typeface="Agency FB" panose="020B0503020202020204" pitchFamily="34" charset="0"/>
              </a:rPr>
              <a:t>Programs</a:t>
            </a:r>
            <a:r>
              <a:rPr lang="en-US" sz="2800" b="1" dirty="0">
                <a:latin typeface="Agency FB" panose="020B0503020202020204" pitchFamily="34" charset="0"/>
              </a:rPr>
              <a:t>: </a:t>
            </a:r>
            <a:r>
              <a:rPr lang="en-US" sz="2800" b="1" dirty="0" err="1">
                <a:latin typeface="Agency FB" panose="020B0503020202020204" pitchFamily="34" charset="0"/>
              </a:rPr>
              <a:t>Bsc</a:t>
            </a:r>
            <a:r>
              <a:rPr lang="en-US" sz="2800" b="1" dirty="0">
                <a:latin typeface="Agency FB" panose="020B0503020202020204" pitchFamily="34" charset="0"/>
              </a:rPr>
              <a:t>. CSIT, BIM, BCA, BHM and BBS.</a:t>
            </a:r>
          </a:p>
        </p:txBody>
      </p:sp>
    </p:spTree>
    <p:extLst>
      <p:ext uri="{BB962C8B-B14F-4D97-AF65-F5344CB8AC3E}">
        <p14:creationId xmlns:p14="http://schemas.microsoft.com/office/powerpoint/2010/main" val="38946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PROBLEMS STATEMENT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357" y="1905000"/>
            <a:ext cx="9385255" cy="37776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Allocation of seating arrangement is done manually, making lots of </a:t>
            </a:r>
            <a:r>
              <a:rPr lang="en-US" sz="2800" dirty="0" smtClean="0">
                <a:latin typeface="Agency FB" panose="020B0503020202020204" pitchFamily="34" charset="0"/>
              </a:rPr>
              <a:t>paper work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Most </a:t>
            </a:r>
            <a:r>
              <a:rPr lang="en-US" sz="2800" dirty="0">
                <a:latin typeface="Agency FB" panose="020B0503020202020204" pitchFamily="34" charset="0"/>
              </a:rPr>
              <a:t>of the students feels difficult to search their allotted seat during exam.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Difficult </a:t>
            </a:r>
            <a:r>
              <a:rPr lang="en-US" sz="2800" dirty="0">
                <a:latin typeface="Agency FB" panose="020B0503020202020204" pitchFamily="34" charset="0"/>
              </a:rPr>
              <a:t>to arrange </a:t>
            </a:r>
            <a:r>
              <a:rPr lang="en-US" sz="2800" dirty="0" smtClean="0">
                <a:latin typeface="Agency FB" panose="020B0503020202020204" pitchFamily="34" charset="0"/>
              </a:rPr>
              <a:t>invigilators</a:t>
            </a:r>
            <a:r>
              <a:rPr lang="en-US" sz="2800" dirty="0">
                <a:latin typeface="Agency FB" panose="020B05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384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OBJECTIVES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latin typeface="Agency FB" panose="020B0503020202020204" pitchFamily="34" charset="0"/>
              </a:rPr>
              <a:t>To automate the exam seat plan.</a:t>
            </a:r>
          </a:p>
          <a:p>
            <a:pPr lvl="0"/>
            <a:r>
              <a:rPr lang="en-US" sz="2800" dirty="0" smtClean="0">
                <a:latin typeface="Agency FB" panose="020B0503020202020204" pitchFamily="34" charset="0"/>
              </a:rPr>
              <a:t>To generate the master seat-plan.</a:t>
            </a:r>
          </a:p>
          <a:p>
            <a:pPr lvl="0"/>
            <a:r>
              <a:rPr lang="en-US" sz="2800" dirty="0" smtClean="0">
                <a:latin typeface="Agency FB" panose="020B0503020202020204" pitchFamily="34" charset="0"/>
              </a:rPr>
              <a:t>To manage the details of Student, Room, Invigilator, Exam and Faculty.</a:t>
            </a:r>
            <a:endParaRPr lang="en-US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3397"/>
          </a:xfrm>
        </p:spPr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DATA </a:t>
            </a:r>
            <a:r>
              <a:rPr lang="en-US" b="1" dirty="0" smtClean="0">
                <a:latin typeface="Agency FB" panose="020B0503020202020204" pitchFamily="34" charset="0"/>
              </a:rPr>
              <a:t>COLLECTION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77526"/>
            <a:ext cx="8911687" cy="4606895"/>
          </a:xfrm>
        </p:spPr>
        <p:txBody>
          <a:bodyPr>
            <a:noAutofit/>
          </a:bodyPr>
          <a:lstStyle/>
          <a:p>
            <a:pPr lvl="1"/>
            <a:r>
              <a:rPr lang="en-US" sz="1800" b="1" dirty="0" smtClean="0"/>
              <a:t>Primary sources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Agency FB" panose="020B0503020202020204" pitchFamily="34" charset="0"/>
              </a:rPr>
              <a:t>Interview</a:t>
            </a:r>
            <a:endParaRPr lang="en-US" sz="2400" dirty="0">
              <a:latin typeface="Agency FB" panose="020B0503020202020204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Agency FB" panose="020B0503020202020204" pitchFamily="34" charset="0"/>
              </a:rPr>
              <a:t>Observation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Agency FB" panose="020B0503020202020204" pitchFamily="34" charset="0"/>
              </a:rPr>
              <a:t>Questionnaires</a:t>
            </a:r>
          </a:p>
          <a:p>
            <a:pPr lvl="2"/>
            <a:r>
              <a:rPr lang="en-US" sz="2400" b="1" dirty="0" smtClean="0">
                <a:latin typeface="Agency FB" panose="020B0503020202020204" pitchFamily="34" charset="0"/>
              </a:rPr>
              <a:t>Questionnaire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>
                <a:latin typeface="Agency FB" panose="020B0503020202020204" pitchFamily="34" charset="0"/>
              </a:rPr>
              <a:t>Does the organization use any kind of computer-based system or not?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400" dirty="0" smtClean="0">
                <a:latin typeface="Agency FB" panose="020B0503020202020204" pitchFamily="34" charset="0"/>
              </a:rPr>
              <a:t>How </a:t>
            </a:r>
            <a:r>
              <a:rPr lang="en-US" sz="2400" dirty="0">
                <a:latin typeface="Agency FB" panose="020B0503020202020204" pitchFamily="34" charset="0"/>
              </a:rPr>
              <a:t>do you manage the seating arrangement for the exam?</a:t>
            </a:r>
          </a:p>
          <a:p>
            <a:pPr lvl="1"/>
            <a:r>
              <a:rPr lang="en-US" sz="2000" b="1" dirty="0" smtClean="0">
                <a:latin typeface="Agency FB" panose="020B0503020202020204" pitchFamily="34" charset="0"/>
              </a:rPr>
              <a:t>Secondary sources: </a:t>
            </a:r>
            <a:r>
              <a:rPr lang="en-US" sz="2000" dirty="0" smtClean="0">
                <a:latin typeface="Agency FB" panose="020B0503020202020204" pitchFamily="34" charset="0"/>
              </a:rPr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23769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1390"/>
            <a:ext cx="3008283" cy="62669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gency FB" panose="020B0503020202020204" pitchFamily="34" charset="0"/>
              </a:rPr>
              <a:t>Incremental Model</a:t>
            </a:r>
          </a:p>
          <a:p>
            <a:endParaRPr lang="en-US" sz="28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45" y="2294546"/>
            <a:ext cx="7162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gency FB" panose="020B0503020202020204" pitchFamily="34" charset="0"/>
              </a:rPr>
              <a:t>IMPLEMENTED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Frontend</a:t>
            </a:r>
            <a:r>
              <a:rPr lang="en-US" sz="2800" dirty="0">
                <a:latin typeface="Agency FB" panose="020B0503020202020204" pitchFamily="34" charset="0"/>
              </a:rPr>
              <a:t>: HTML, CSS, Bootstrap and JavaScript</a:t>
            </a:r>
          </a:p>
          <a:p>
            <a:r>
              <a:rPr lang="en-US" sz="2800" b="1" dirty="0" smtClean="0">
                <a:latin typeface="Agency FB" panose="020B0503020202020204" pitchFamily="34" charset="0"/>
              </a:rPr>
              <a:t>Backend</a:t>
            </a:r>
            <a:r>
              <a:rPr lang="en-US" sz="2800" dirty="0">
                <a:latin typeface="Agency FB" panose="020B0503020202020204" pitchFamily="34" charset="0"/>
              </a:rPr>
              <a:t>: </a:t>
            </a:r>
            <a:r>
              <a:rPr lang="en-US" sz="2800" dirty="0" smtClean="0">
                <a:latin typeface="Agency FB" panose="020B0503020202020204" pitchFamily="34" charset="0"/>
              </a:rPr>
              <a:t>PHP</a:t>
            </a:r>
            <a:endParaRPr lang="en-US" sz="2800" dirty="0">
              <a:latin typeface="Agency FB" panose="020B0503020202020204" pitchFamily="34" charset="0"/>
            </a:endParaRPr>
          </a:p>
          <a:p>
            <a:r>
              <a:rPr lang="en-US" sz="2800" b="1" dirty="0" smtClean="0">
                <a:latin typeface="Agency FB" panose="020B0503020202020204" pitchFamily="34" charset="0"/>
              </a:rPr>
              <a:t>Database</a:t>
            </a:r>
            <a:r>
              <a:rPr lang="en-US" sz="2800" dirty="0">
                <a:latin typeface="Agency FB" panose="020B0503020202020204" pitchFamily="34" charset="0"/>
              </a:rPr>
              <a:t>: MySQL</a:t>
            </a:r>
          </a:p>
          <a:p>
            <a:r>
              <a:rPr lang="en-US" sz="2800" b="1" dirty="0" smtClean="0">
                <a:latin typeface="Agency FB" panose="020B0503020202020204" pitchFamily="34" charset="0"/>
              </a:rPr>
              <a:t>Server</a:t>
            </a:r>
            <a:r>
              <a:rPr lang="en-US" sz="2800" dirty="0">
                <a:latin typeface="Agency FB" panose="020B0503020202020204" pitchFamily="34" charset="0"/>
              </a:rPr>
              <a:t>: Apache</a:t>
            </a:r>
          </a:p>
        </p:txBody>
      </p:sp>
    </p:spTree>
    <p:extLst>
      <p:ext uri="{BB962C8B-B14F-4D97-AF65-F5344CB8AC3E}">
        <p14:creationId xmlns:p14="http://schemas.microsoft.com/office/powerpoint/2010/main" val="31741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EXPECTED OUTCOMES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gency FB" panose="020B0503020202020204" pitchFamily="34" charset="0"/>
              </a:rPr>
              <a:t>Automatic </a:t>
            </a:r>
            <a:r>
              <a:rPr lang="en-US" sz="2800" dirty="0">
                <a:latin typeface="Agency FB" panose="020B0503020202020204" pitchFamily="34" charset="0"/>
              </a:rPr>
              <a:t>generate </a:t>
            </a:r>
            <a:r>
              <a:rPr lang="en-US" sz="2800" dirty="0" smtClean="0">
                <a:latin typeface="Agency FB" panose="020B0503020202020204" pitchFamily="34" charset="0"/>
              </a:rPr>
              <a:t>the exam </a:t>
            </a:r>
            <a:r>
              <a:rPr lang="en-US" sz="2800" dirty="0">
                <a:latin typeface="Agency FB" panose="020B0503020202020204" pitchFamily="34" charset="0"/>
              </a:rPr>
              <a:t>seat </a:t>
            </a:r>
            <a:r>
              <a:rPr lang="en-US" sz="2800" dirty="0" smtClean="0">
                <a:latin typeface="Agency FB" panose="020B0503020202020204" pitchFamily="34" charset="0"/>
              </a:rPr>
              <a:t>plans and master plan.</a:t>
            </a:r>
          </a:p>
          <a:p>
            <a:r>
              <a:rPr lang="en-US" sz="2800" dirty="0" smtClean="0">
                <a:latin typeface="Agency FB" panose="020B0503020202020204" pitchFamily="34" charset="0"/>
              </a:rPr>
              <a:t>Student can search their exam seat.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M</a:t>
            </a:r>
            <a:r>
              <a:rPr lang="en-US" sz="2800" dirty="0" smtClean="0">
                <a:latin typeface="Agency FB" panose="020B0503020202020204" pitchFamily="34" charset="0"/>
              </a:rPr>
              <a:t>ake tasks </a:t>
            </a:r>
            <a:r>
              <a:rPr lang="en-US" sz="2800" dirty="0">
                <a:latin typeface="Agency FB" panose="020B0503020202020204" pitchFamily="34" charset="0"/>
              </a:rPr>
              <a:t>much faster and more reliable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dirty="0">
                <a:latin typeface="Agency FB" panose="020B0503020202020204" pitchFamily="34" charset="0"/>
              </a:rPr>
              <a:t>A</a:t>
            </a:r>
            <a:r>
              <a:rPr lang="en-US" sz="2800" dirty="0" smtClean="0">
                <a:latin typeface="Agency FB" panose="020B0503020202020204" pitchFamily="34" charset="0"/>
              </a:rPr>
              <a:t>voids the errors and conflict.</a:t>
            </a:r>
          </a:p>
        </p:txBody>
      </p:sp>
    </p:spTree>
    <p:extLst>
      <p:ext uri="{BB962C8B-B14F-4D97-AF65-F5344CB8AC3E}">
        <p14:creationId xmlns:p14="http://schemas.microsoft.com/office/powerpoint/2010/main" val="27652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</TotalTime>
  <Words>402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Century Gothic</vt:lpstr>
      <vt:lpstr>Wingdings 3</vt:lpstr>
      <vt:lpstr>Wisp</vt:lpstr>
      <vt:lpstr>  SUMMER PROJECT  ON  EXAM SEAT MANAGEMENT SYSTEM  AT  HIMALAYA DARSHAN COLLEGE  BY Kailash Yadav BIM-6th Semester 9327/18  </vt:lpstr>
      <vt:lpstr>INTRODUCTION</vt:lpstr>
      <vt:lpstr>INTRODUCTION OF ORGANIZATION</vt:lpstr>
      <vt:lpstr>PROBLEMS STATEMENT</vt:lpstr>
      <vt:lpstr>OBJECTIVES OF SYSTEM</vt:lpstr>
      <vt:lpstr>DATA COLLECTION</vt:lpstr>
      <vt:lpstr>METHODOLOGY</vt:lpstr>
      <vt:lpstr>IMPLEMENTED TOOLS</vt:lpstr>
      <vt:lpstr>EXPECTED OUTCOMES</vt:lpstr>
      <vt:lpstr>Use case Diagram</vt:lpstr>
      <vt:lpstr>ER-Diagram</vt:lpstr>
      <vt:lpstr>Schema Diagram</vt:lpstr>
      <vt:lpstr>Activity Diagram</vt:lpstr>
      <vt:lpstr>Sequence Diagram</vt:lpstr>
      <vt:lpstr>Future Enhancements &amp; Limitation</vt:lpstr>
      <vt:lpstr>REFERENCES</vt:lpstr>
      <vt:lpstr>PowerPoint Presentation</vt:lpstr>
      <vt:lpstr>Login</vt:lpstr>
      <vt:lpstr>Dashboard</vt:lpstr>
      <vt:lpstr>Exam Seat</vt:lpstr>
      <vt:lpstr>Master Seat</vt:lpstr>
      <vt:lpstr>Interview with exam coordinator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Microsoft account</cp:lastModifiedBy>
  <cp:revision>252</cp:revision>
  <dcterms:created xsi:type="dcterms:W3CDTF">2022-02-27T17:29:24Z</dcterms:created>
  <dcterms:modified xsi:type="dcterms:W3CDTF">2022-12-08T05:30:24Z</dcterms:modified>
</cp:coreProperties>
</file>