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8F44A2F1-9E1F-4B54-A3A2-5F16C0AD49E2}"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35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838"/>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6" y="2380343"/>
            <a:ext cx="9034164" cy="2390488"/>
          </a:xfrm>
          <a:prstGeom prst="rect">
            <a:avLst/>
          </a:prstGeom>
          <a:solidFill>
            <a:srgbClr val="3B3838"/>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Bank Marketing Campaign</a:t>
            </a:r>
          </a:p>
          <a:p>
            <a:pPr>
              <a:defRPr sz="2500"/>
            </a:pPr>
            <a:r>
              <a:t>Uday Singh</a:t>
            </a:r>
          </a:p>
          <a:p>
            <a:pPr>
              <a:defRPr sz="4000"/>
            </a:pPr>
          </a:p>
          <a:p>
            <a:pPr>
              <a:defRPr>
                <a:solidFill>
                  <a:schemeClr val="accent2"/>
                </a:solidFill>
              </a:defRPr>
            </a:pPr>
            <a:r>
              <a:t>26-March-2023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2" name="Rectangle 2"/>
          <p:cNvGrpSpPr/>
          <p:nvPr/>
        </p:nvGrpSpPr>
        <p:grpSpPr>
          <a:xfrm>
            <a:off x="-8497" y="-7594"/>
            <a:ext cx="12569475" cy="1387383"/>
            <a:chOff x="0" y="0"/>
            <a:chExt cx="12569473" cy="1387382"/>
          </a:xfrm>
        </p:grpSpPr>
        <p:sp>
          <p:nvSpPr>
            <p:cNvPr id="140"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41" name="DT, RF and XT"/>
            <p:cNvSpPr txBox="1"/>
            <p:nvPr/>
          </p:nvSpPr>
          <p:spPr>
            <a:xfrm>
              <a:off x="451305" y="365915"/>
              <a:ext cx="12118169"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DT, RF and XT</a:t>
              </a:r>
            </a:p>
          </p:txBody>
        </p:sp>
      </p:grpSp>
      <p:sp>
        <p:nvSpPr>
          <p:cNvPr id="143" name="Both Random Forest and Extra-Trees are ensemble methods that use multiple decision trees to predict classes.…"/>
          <p:cNvSpPr txBox="1"/>
          <p:nvPr/>
        </p:nvSpPr>
        <p:spPr>
          <a:xfrm>
            <a:off x="426082" y="4578962"/>
            <a:ext cx="11700317" cy="17935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Both Random Forest and Extra-Trees are ensemble methods that use multiple decision trees to predict classes.</a:t>
            </a:r>
          </a:p>
          <a:p>
            <a:pPr marL="180473" indent="-180473">
              <a:buSzPct val="100000"/>
              <a:buChar char="•"/>
            </a:pPr>
            <a:r>
              <a:t>Extra Trees takes long (45 min) to train, on top of which, the model is highly complex and the trained model file (.pkl) turns out to be extremely large (~100 mb). </a:t>
            </a:r>
          </a:p>
          <a:p>
            <a:pPr marL="180473" indent="-180473">
              <a:buSzPct val="100000"/>
              <a:buChar char="•"/>
            </a:pPr>
            <a:r>
              <a:t>Although there is a slight improvement in performance (over DT base model), it is not significant enough.</a:t>
            </a:r>
          </a:p>
          <a:p>
            <a:pPr marL="180473" indent="-180473">
              <a:buSzPct val="100000"/>
              <a:buChar char="•"/>
            </a:pPr>
            <a:r>
              <a:t>Random Forest, on the other hand, not only performs well but it is also very quick to train.</a:t>
            </a:r>
          </a:p>
          <a:p>
            <a:pPr marL="180473" indent="-180473">
              <a:buSzPct val="100000"/>
              <a:buChar char="•"/>
            </a:pPr>
            <a:r>
              <a:t>RF is definitely an improvement on the base model DT.</a:t>
            </a:r>
          </a:p>
        </p:txBody>
      </p:sp>
      <p:graphicFrame>
        <p:nvGraphicFramePr>
          <p:cNvPr id="144" name="Decision Tree"/>
          <p:cNvGraphicFramePr/>
          <p:nvPr/>
        </p:nvGraphicFramePr>
        <p:xfrm>
          <a:off x="516482" y="1535505"/>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711200"/>
                <a:gridCol w="825500"/>
                <a:gridCol w="863600"/>
              </a:tblGrid>
              <a:tr h="241647">
                <a:tc gridSpan="9">
                  <a:txBody>
                    <a:bodyPr/>
                    <a:lstStyle/>
                    <a:p>
                      <a:pPr algn="l">
                        <a:defRPr b="0" sz="1800">
                          <a:solidFill>
                            <a:srgbClr val="000000"/>
                          </a:solidFill>
                        </a:defRPr>
                      </a:pPr>
                      <a:r>
                        <a:t>Decision Tree</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2.747</a:t>
                      </a:r>
                    </a:p>
                  </a:txBody>
                  <a:tcPr marL="0" marR="0" marT="0" marB="0" anchor="t" anchorCtr="0" horzOverflow="overflow">
                    <a:lnT w="38100">
                      <a:solidFill>
                        <a:srgbClr val="FFFFFF"/>
                      </a:solidFill>
                    </a:lnT>
                    <a:solidFill>
                      <a:schemeClr val="accent2"/>
                    </a:solidFill>
                  </a:tcPr>
                </a:tc>
                <a:tc>
                  <a:txBody>
                    <a:bodyPr/>
                    <a:lstStyle/>
                    <a:p>
                      <a:pPr algn="l">
                        <a:defRPr sz="1800"/>
                      </a:pPr>
                      <a:r>
                        <a:t>0.87433</a:t>
                      </a:r>
                    </a:p>
                  </a:txBody>
                  <a:tcPr marL="0" marR="0" marT="0" marB="0" anchor="t" anchorCtr="0" horzOverflow="overflow">
                    <a:lnT w="38100">
                      <a:solidFill>
                        <a:srgbClr val="FFFFFF"/>
                      </a:solidFill>
                    </a:lnT>
                    <a:solidFill>
                      <a:schemeClr val="accent2"/>
                    </a:solidFill>
                  </a:tcPr>
                </a:tc>
                <a:tc>
                  <a:txBody>
                    <a:bodyPr/>
                    <a:lstStyle/>
                    <a:p>
                      <a:pPr algn="l">
                        <a:defRPr sz="1800"/>
                      </a:pPr>
                      <a:r>
                        <a:t>0.7182</a:t>
                      </a:r>
                    </a:p>
                  </a:txBody>
                  <a:tcPr marL="0" marR="0" marT="0" marB="0" anchor="t" anchorCtr="0" horzOverflow="overflow">
                    <a:lnT w="38100">
                      <a:solidFill>
                        <a:srgbClr val="FFFFFF"/>
                      </a:solidFill>
                    </a:lnT>
                    <a:solidFill>
                      <a:schemeClr val="accent2"/>
                    </a:solidFill>
                  </a:tcPr>
                </a:tc>
                <a:tc>
                  <a:txBody>
                    <a:bodyPr/>
                    <a:lstStyle/>
                    <a:p>
                      <a:pPr algn="l">
                        <a:defRPr sz="1800"/>
                      </a:pPr>
                      <a:r>
                        <a:t>0.4909</a:t>
                      </a:r>
                    </a:p>
                  </a:txBody>
                  <a:tcPr marL="0" marR="0" marT="0" marB="0" anchor="t" anchorCtr="0" horzOverflow="overflow">
                    <a:lnT w="38100">
                      <a:solidFill>
                        <a:srgbClr val="FFFFFF"/>
                      </a:solidFill>
                    </a:lnT>
                    <a:solidFill>
                      <a:schemeClr val="accent2"/>
                    </a:solidFill>
                  </a:tcPr>
                </a:tc>
                <a:tc>
                  <a:txBody>
                    <a:bodyPr/>
                    <a:lstStyle/>
                    <a:p>
                      <a:pPr algn="l">
                        <a:defRPr sz="1800"/>
                      </a:pPr>
                      <a:r>
                        <a:t>0.78516</a:t>
                      </a:r>
                    </a:p>
                  </a:txBody>
                  <a:tcPr marL="0" marR="0" marT="0" marB="0" anchor="t" anchorCtr="0" horzOverflow="overflow">
                    <a:lnT w="38100">
                      <a:solidFill>
                        <a:srgbClr val="FFFFFF"/>
                      </a:solidFill>
                    </a:lnT>
                    <a:solidFill>
                      <a:schemeClr val="accent2"/>
                    </a:solidFill>
                  </a:tcPr>
                </a:tc>
                <a:tc>
                  <a:txBody>
                    <a:bodyPr/>
                    <a:lstStyle/>
                    <a:p>
                      <a:pPr algn="l">
                        <a:defRPr sz="1800"/>
                      </a:pPr>
                      <a:r>
                        <a:t>0.46987</a:t>
                      </a:r>
                    </a:p>
                  </a:txBody>
                  <a:tcPr marL="0" marR="0" marT="0" marB="0" anchor="t" anchorCtr="0" horzOverflow="overflow">
                    <a:lnT w="38100">
                      <a:solidFill>
                        <a:srgbClr val="FFFFFF"/>
                      </a:solidFill>
                    </a:lnT>
                    <a:solidFill>
                      <a:schemeClr val="accent2"/>
                    </a:solidFill>
                  </a:tcPr>
                </a:tc>
                <a:tc>
                  <a:txBody>
                    <a:bodyPr/>
                    <a:lstStyle/>
                    <a:p>
                      <a:pPr algn="l">
                        <a:defRPr sz="1800"/>
                      </a:pPr>
                      <a:r>
                        <a:t>0.5139</a:t>
                      </a:r>
                    </a:p>
                  </a:txBody>
                  <a:tcPr marL="0" marR="0" marT="0" marB="0" anchor="t" anchorCtr="0" horzOverflow="overflow">
                    <a:lnT w="38100">
                      <a:solidFill>
                        <a:srgbClr val="FFFFFF"/>
                      </a:solidFill>
                    </a:lnT>
                    <a:solidFill>
                      <a:schemeClr val="accent2"/>
                    </a:solidFill>
                  </a:tcPr>
                </a:tc>
                <a:tc>
                  <a:txBody>
                    <a:bodyPr/>
                    <a:lstStyle/>
                    <a:p>
                      <a:pPr algn="l">
                        <a:defRPr sz="1800"/>
                      </a:pPr>
                      <a:r>
                        <a:t>0.41993</a:t>
                      </a:r>
                    </a:p>
                  </a:txBody>
                  <a:tcPr marL="0" marR="0" marT="0" marB="0" anchor="t" anchorCtr="0" horzOverflow="overflow">
                    <a:lnT w="38100">
                      <a:solidFill>
                        <a:srgbClr val="FFFFFF"/>
                      </a:solidFill>
                    </a:lnT>
                    <a:solidFill>
                      <a:schemeClr val="accent2"/>
                    </a:solidFill>
                  </a:tcPr>
                </a:tc>
                <a:tc>
                  <a:txBody>
                    <a:bodyPr/>
                    <a:lstStyle/>
                    <a:p>
                      <a:pPr algn="l">
                        <a:defRPr sz="1800"/>
                      </a:pPr>
                      <a:r>
                        <a:t>4.34047</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45" name="Extra-Trees Classifier"/>
          <p:cNvGraphicFramePr/>
          <p:nvPr/>
        </p:nvGraphicFramePr>
        <p:xfrm>
          <a:off x="510132" y="3547623"/>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Extra-Trees Classifier</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45.154</a:t>
                      </a:r>
                    </a:p>
                  </a:txBody>
                  <a:tcPr marL="0" marR="0" marT="0" marB="0" anchor="t" anchorCtr="0" horzOverflow="overflow">
                    <a:lnT w="38100">
                      <a:solidFill>
                        <a:srgbClr val="FFFFFF"/>
                      </a:solidFill>
                    </a:lnT>
                    <a:solidFill>
                      <a:schemeClr val="accent2"/>
                    </a:solidFill>
                  </a:tcPr>
                </a:tc>
                <a:tc>
                  <a:txBody>
                    <a:bodyPr/>
                    <a:lstStyle/>
                    <a:p>
                      <a:pPr algn="l">
                        <a:defRPr sz="1800"/>
                      </a:pPr>
                      <a:r>
                        <a:t>0.8696</a:t>
                      </a:r>
                    </a:p>
                  </a:txBody>
                  <a:tcPr marL="0" marR="0" marT="0" marB="0" anchor="t" anchorCtr="0" horzOverflow="overflow">
                    <a:lnT w="38100">
                      <a:solidFill>
                        <a:srgbClr val="FFFFFF"/>
                      </a:solidFill>
                    </a:lnT>
                    <a:solidFill>
                      <a:schemeClr val="accent2"/>
                    </a:solidFill>
                  </a:tcPr>
                </a:tc>
                <a:tc>
                  <a:txBody>
                    <a:bodyPr/>
                    <a:lstStyle/>
                    <a:p>
                      <a:pPr algn="l">
                        <a:defRPr sz="1800"/>
                      </a:pPr>
                      <a:r>
                        <a:t>0.73292</a:t>
                      </a:r>
                    </a:p>
                  </a:txBody>
                  <a:tcPr marL="0" marR="0" marT="0" marB="0" anchor="t" anchorCtr="0" horzOverflow="overflow">
                    <a:lnT w="38100">
                      <a:solidFill>
                        <a:srgbClr val="FFFFFF"/>
                      </a:solidFill>
                    </a:lnT>
                    <a:solidFill>
                      <a:schemeClr val="accent2"/>
                    </a:solidFill>
                  </a:tcPr>
                </a:tc>
                <a:tc>
                  <a:txBody>
                    <a:bodyPr/>
                    <a:lstStyle/>
                    <a:p>
                      <a:pPr algn="l">
                        <a:defRPr sz="1800"/>
                      </a:pPr>
                      <a:r>
                        <a:t>0.50047</a:t>
                      </a:r>
                    </a:p>
                  </a:txBody>
                  <a:tcPr marL="0" marR="0" marT="0" marB="0" anchor="t" anchorCtr="0" horzOverflow="overflow">
                    <a:lnT w="38100">
                      <a:solidFill>
                        <a:srgbClr val="FFFFFF"/>
                      </a:solidFill>
                    </a:lnT>
                    <a:solidFill>
                      <a:schemeClr val="accent2"/>
                    </a:solidFill>
                  </a:tcPr>
                </a:tc>
                <a:tc>
                  <a:txBody>
                    <a:bodyPr/>
                    <a:lstStyle/>
                    <a:p>
                      <a:pPr algn="l">
                        <a:defRPr sz="1800"/>
                      </a:pPr>
                      <a:r>
                        <a:t>0.79418</a:t>
                      </a:r>
                    </a:p>
                  </a:txBody>
                  <a:tcPr marL="0" marR="0" marT="0" marB="0" anchor="t" anchorCtr="0" horzOverflow="overflow">
                    <a:lnT w="38100">
                      <a:solidFill>
                        <a:srgbClr val="FFFFFF"/>
                      </a:solidFill>
                    </a:lnT>
                    <a:solidFill>
                      <a:schemeClr val="accent2"/>
                    </a:solidFill>
                  </a:tcPr>
                </a:tc>
                <a:tc>
                  <a:txBody>
                    <a:bodyPr/>
                    <a:lstStyle/>
                    <a:p>
                      <a:pPr algn="l">
                        <a:defRPr sz="1800"/>
                      </a:pPr>
                      <a:r>
                        <a:t>0.45632</a:t>
                      </a:r>
                    </a:p>
                  </a:txBody>
                  <a:tcPr marL="0" marR="0" marT="0" marB="0" anchor="t" anchorCtr="0" horzOverflow="overflow">
                    <a:lnT w="38100">
                      <a:solidFill>
                        <a:srgbClr val="FFFFFF"/>
                      </a:solidFill>
                    </a:lnT>
                    <a:solidFill>
                      <a:schemeClr val="accent2"/>
                    </a:solidFill>
                  </a:tcPr>
                </a:tc>
                <a:tc>
                  <a:txBody>
                    <a:bodyPr/>
                    <a:lstStyle/>
                    <a:p>
                      <a:pPr algn="l">
                        <a:defRPr sz="1800"/>
                      </a:pPr>
                      <a:r>
                        <a:t>0.55407</a:t>
                      </a:r>
                    </a:p>
                  </a:txBody>
                  <a:tcPr marL="0" marR="0" marT="0" marB="0" anchor="t" anchorCtr="0" horzOverflow="overflow">
                    <a:lnT w="38100">
                      <a:solidFill>
                        <a:srgbClr val="FFFFFF"/>
                      </a:solidFill>
                    </a:lnT>
                    <a:solidFill>
                      <a:schemeClr val="accent2"/>
                    </a:solidFill>
                  </a:tcPr>
                </a:tc>
                <a:tc>
                  <a:txBody>
                    <a:bodyPr/>
                    <a:lstStyle/>
                    <a:p>
                      <a:pPr algn="l">
                        <a:defRPr sz="1800"/>
                      </a:pPr>
                      <a:r>
                        <a:t>0.42894</a:t>
                      </a:r>
                    </a:p>
                  </a:txBody>
                  <a:tcPr marL="0" marR="0" marT="0" marB="0" anchor="t" anchorCtr="0" horzOverflow="overflow">
                    <a:lnT w="38100">
                      <a:solidFill>
                        <a:srgbClr val="FFFFFF"/>
                      </a:solidFill>
                    </a:lnT>
                    <a:solidFill>
                      <a:schemeClr val="accent2"/>
                    </a:solidFill>
                  </a:tcPr>
                </a:tc>
                <a:tc>
                  <a:txBody>
                    <a:bodyPr/>
                    <a:lstStyle/>
                    <a:p>
                      <a:pPr algn="l">
                        <a:defRPr sz="1800"/>
                      </a:pPr>
                      <a:r>
                        <a:t>4.50403</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46" name="Random Forest"/>
          <p:cNvGraphicFramePr/>
          <p:nvPr/>
        </p:nvGraphicFramePr>
        <p:xfrm>
          <a:off x="510132" y="2552616"/>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Random Forest</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1.191</a:t>
                      </a:r>
                    </a:p>
                  </a:txBody>
                  <a:tcPr marL="0" marR="0" marT="0" marB="0" anchor="t" anchorCtr="0" horzOverflow="overflow">
                    <a:lnT w="38100">
                      <a:solidFill>
                        <a:srgbClr val="FFFFFF"/>
                      </a:solidFill>
                    </a:lnT>
                    <a:solidFill>
                      <a:schemeClr val="accent2"/>
                    </a:solidFill>
                  </a:tcPr>
                </a:tc>
                <a:tc>
                  <a:txBody>
                    <a:bodyPr/>
                    <a:lstStyle/>
                    <a:p>
                      <a:pPr algn="l">
                        <a:defRPr sz="1800"/>
                      </a:pPr>
                      <a:r>
                        <a:t>0.87118</a:t>
                      </a:r>
                    </a:p>
                  </a:txBody>
                  <a:tcPr marL="0" marR="0" marT="0" marB="0" anchor="t" anchorCtr="0" horzOverflow="overflow">
                    <a:lnT w="38100">
                      <a:solidFill>
                        <a:srgbClr val="FFFFFF"/>
                      </a:solidFill>
                    </a:lnT>
                    <a:solidFill>
                      <a:schemeClr val="accent2"/>
                    </a:solidFill>
                  </a:tcPr>
                </a:tc>
                <a:tc>
                  <a:txBody>
                    <a:bodyPr/>
                    <a:lstStyle/>
                    <a:p>
                      <a:pPr algn="l">
                        <a:defRPr sz="1800"/>
                      </a:pPr>
                      <a:r>
                        <a:t>0.73069</a:t>
                      </a:r>
                    </a:p>
                  </a:txBody>
                  <a:tcPr marL="0" marR="0" marT="0" marB="0" anchor="t" anchorCtr="0" horzOverflow="overflow">
                    <a:lnT w="38100">
                      <a:solidFill>
                        <a:srgbClr val="FFFFFF"/>
                      </a:solidFill>
                    </a:lnT>
                    <a:solidFill>
                      <a:schemeClr val="accent2"/>
                    </a:solidFill>
                  </a:tcPr>
                </a:tc>
                <a:tc>
                  <a:txBody>
                    <a:bodyPr/>
                    <a:lstStyle/>
                    <a:p>
                      <a:pPr algn="l">
                        <a:defRPr sz="1800"/>
                      </a:pPr>
                      <a:r>
                        <a:t>0.50024</a:t>
                      </a:r>
                    </a:p>
                  </a:txBody>
                  <a:tcPr marL="0" marR="0" marT="0" marB="0" anchor="t" anchorCtr="0" horzOverflow="overflow">
                    <a:lnT w="38100">
                      <a:solidFill>
                        <a:srgbClr val="FFFFFF"/>
                      </a:solidFill>
                    </a:lnT>
                    <a:solidFill>
                      <a:schemeClr val="accent2"/>
                    </a:solidFill>
                  </a:tcPr>
                </a:tc>
                <a:tc>
                  <a:txBody>
                    <a:bodyPr/>
                    <a:lstStyle/>
                    <a:p>
                      <a:pPr algn="l">
                        <a:defRPr sz="1800"/>
                      </a:pPr>
                      <a:r>
                        <a:t>0.79608</a:t>
                      </a:r>
                    </a:p>
                  </a:txBody>
                  <a:tcPr marL="0" marR="0" marT="0" marB="0" anchor="t" anchorCtr="0" horzOverflow="overflow">
                    <a:lnT w="38100">
                      <a:solidFill>
                        <a:srgbClr val="FFFFFF"/>
                      </a:solidFill>
                    </a:lnT>
                    <a:solidFill>
                      <a:schemeClr val="accent2"/>
                    </a:solidFill>
                  </a:tcPr>
                </a:tc>
                <a:tc>
                  <a:txBody>
                    <a:bodyPr/>
                    <a:lstStyle/>
                    <a:p>
                      <a:pPr algn="l">
                        <a:defRPr sz="1800"/>
                      </a:pPr>
                      <a:r>
                        <a:t>0.46094</a:t>
                      </a:r>
                    </a:p>
                  </a:txBody>
                  <a:tcPr marL="0" marR="0" marT="0" marB="0" anchor="t" anchorCtr="0" horzOverflow="overflow">
                    <a:lnT w="38100">
                      <a:solidFill>
                        <a:srgbClr val="FFFFFF"/>
                      </a:solidFill>
                    </a:lnT>
                    <a:solidFill>
                      <a:schemeClr val="accent2"/>
                    </a:solidFill>
                  </a:tcPr>
                </a:tc>
                <a:tc>
                  <a:txBody>
                    <a:bodyPr/>
                    <a:lstStyle/>
                    <a:p>
                      <a:pPr algn="l">
                        <a:defRPr sz="1800"/>
                      </a:pPr>
                      <a:r>
                        <a:t>0.54686</a:t>
                      </a:r>
                    </a:p>
                  </a:txBody>
                  <a:tcPr marL="0" marR="0" marT="0" marB="0" anchor="t" anchorCtr="0" horzOverflow="overflow">
                    <a:lnT w="38100">
                      <a:solidFill>
                        <a:srgbClr val="FFFFFF"/>
                      </a:solidFill>
                    </a:lnT>
                    <a:solidFill>
                      <a:schemeClr val="accent2"/>
                    </a:solidFill>
                  </a:tcPr>
                </a:tc>
                <a:tc>
                  <a:txBody>
                    <a:bodyPr/>
                    <a:lstStyle/>
                    <a:p>
                      <a:pPr algn="l">
                        <a:defRPr sz="1800"/>
                      </a:pPr>
                      <a:r>
                        <a:t>0.42896</a:t>
                      </a:r>
                    </a:p>
                  </a:txBody>
                  <a:tcPr marL="0" marR="0" marT="0" marB="0" anchor="t" anchorCtr="0" horzOverflow="overflow">
                    <a:lnT w="38100">
                      <a:solidFill>
                        <a:srgbClr val="FFFFFF"/>
                      </a:solidFill>
                    </a:lnT>
                    <a:solidFill>
                      <a:schemeClr val="accent2"/>
                    </a:solidFill>
                  </a:tcPr>
                </a:tc>
                <a:tc>
                  <a:txBody>
                    <a:bodyPr/>
                    <a:lstStyle/>
                    <a:p>
                      <a:pPr algn="l">
                        <a:defRPr sz="1800"/>
                      </a:pPr>
                      <a:r>
                        <a:t>4.44951</a:t>
                      </a:r>
                    </a:p>
                  </a:txBody>
                  <a:tcPr marL="0" marR="0" marT="0" marB="0" anchor="t" anchorCtr="0" horzOverflow="overflow">
                    <a:lnT w="38100">
                      <a:solidFill>
                        <a:srgbClr val="FFFFFF"/>
                      </a:solidFill>
                    </a:lnT>
                    <a:solidFill>
                      <a:schemeClr val="accent2"/>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0" name="Rectangle 2"/>
          <p:cNvGrpSpPr/>
          <p:nvPr/>
        </p:nvGrpSpPr>
        <p:grpSpPr>
          <a:xfrm>
            <a:off x="-8497" y="-7594"/>
            <a:ext cx="12569475" cy="1387383"/>
            <a:chOff x="0" y="0"/>
            <a:chExt cx="12569473" cy="1387382"/>
          </a:xfrm>
        </p:grpSpPr>
        <p:sp>
          <p:nvSpPr>
            <p:cNvPr id="148"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49" name="AdaBoost, Bagging and RGF"/>
            <p:cNvSpPr txBox="1"/>
            <p:nvPr/>
          </p:nvSpPr>
          <p:spPr>
            <a:xfrm>
              <a:off x="451305" y="365915"/>
              <a:ext cx="12118169"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AdaBoost, Bagging and RGF</a:t>
              </a:r>
            </a:p>
          </p:txBody>
        </p:sp>
      </p:grpSp>
      <p:sp>
        <p:nvSpPr>
          <p:cNvPr id="151" name="These are also ensemble methods that use multiple decision trees to predict classes.…"/>
          <p:cNvSpPr txBox="1"/>
          <p:nvPr/>
        </p:nvSpPr>
        <p:spPr>
          <a:xfrm>
            <a:off x="426082" y="4578962"/>
            <a:ext cx="11700317" cy="17935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These are also ensemble methods that use multiple decision trees to predict classes.</a:t>
            </a:r>
          </a:p>
          <a:p>
            <a:pPr marL="180473" indent="-180473">
              <a:buSzPct val="100000"/>
              <a:buChar char="•"/>
            </a:pPr>
            <a:r>
              <a:t>The models are pretty quick to train, with the exception of RGF.</a:t>
            </a:r>
          </a:p>
          <a:p>
            <a:pPr marL="180473" indent="-180473">
              <a:buSzPct val="100000"/>
              <a:buChar char="•"/>
            </a:pPr>
            <a:r>
              <a:t>RGF shows the best performance in terms of AUC but Bagging Classifier is superior in other aspects.</a:t>
            </a:r>
          </a:p>
          <a:p>
            <a:pPr marL="180473" indent="-180473">
              <a:buSzPct val="100000"/>
              <a:buChar char="•"/>
            </a:pPr>
            <a:r>
              <a:t>The training time can be reduced by carefully choosing parameters in the Grid Search. </a:t>
            </a:r>
          </a:p>
          <a:p>
            <a:pPr marL="180473" indent="-180473">
              <a:buSzPct val="100000"/>
              <a:buChar char="•"/>
            </a:pPr>
            <a:r>
              <a:t>AdaBoost and Bagging Classifier seem to be approximately equal in performance, however, AdaBoost is much faster when expanding the Grid Search over multiple parameters.</a:t>
            </a:r>
          </a:p>
        </p:txBody>
      </p:sp>
      <p:graphicFrame>
        <p:nvGraphicFramePr>
          <p:cNvPr id="152" name="AdaBoost"/>
          <p:cNvGraphicFramePr/>
          <p:nvPr/>
        </p:nvGraphicFramePr>
        <p:xfrm>
          <a:off x="487917" y="1489056"/>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AdaBoost</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1.715</a:t>
                      </a:r>
                    </a:p>
                  </a:txBody>
                  <a:tcPr marL="0" marR="0" marT="0" marB="0" anchor="t" anchorCtr="0" horzOverflow="overflow">
                    <a:lnT w="38100">
                      <a:solidFill>
                        <a:srgbClr val="FFFFFF"/>
                      </a:solidFill>
                    </a:lnT>
                    <a:solidFill>
                      <a:schemeClr val="accent2"/>
                    </a:solidFill>
                  </a:tcPr>
                </a:tc>
                <a:tc>
                  <a:txBody>
                    <a:bodyPr/>
                    <a:lstStyle/>
                    <a:p>
                      <a:pPr algn="l">
                        <a:defRPr sz="1800"/>
                      </a:pPr>
                      <a:r>
                        <a:t>0.87263</a:t>
                      </a:r>
                    </a:p>
                  </a:txBody>
                  <a:tcPr marL="0" marR="0" marT="0" marB="0" anchor="t" anchorCtr="0" horzOverflow="overflow">
                    <a:lnT w="38100">
                      <a:solidFill>
                        <a:srgbClr val="FFFFFF"/>
                      </a:solidFill>
                    </a:lnT>
                    <a:solidFill>
                      <a:schemeClr val="accent2"/>
                    </a:solidFill>
                  </a:tcPr>
                </a:tc>
                <a:tc>
                  <a:txBody>
                    <a:bodyPr/>
                    <a:lstStyle/>
                    <a:p>
                      <a:pPr algn="l">
                        <a:defRPr sz="1800"/>
                      </a:pPr>
                      <a:r>
                        <a:t>0.70921</a:t>
                      </a:r>
                    </a:p>
                  </a:txBody>
                  <a:tcPr marL="0" marR="0" marT="0" marB="0" anchor="t" anchorCtr="0" horzOverflow="overflow">
                    <a:lnT w="38100">
                      <a:solidFill>
                        <a:srgbClr val="FFFFFF"/>
                      </a:solidFill>
                    </a:lnT>
                    <a:solidFill>
                      <a:schemeClr val="accent2"/>
                    </a:solidFill>
                  </a:tcPr>
                </a:tc>
                <a:tc>
                  <a:txBody>
                    <a:bodyPr/>
                    <a:lstStyle/>
                    <a:p>
                      <a:pPr algn="l">
                        <a:defRPr sz="1800"/>
                      </a:pPr>
                      <a:r>
                        <a:t>0.47837</a:t>
                      </a:r>
                    </a:p>
                  </a:txBody>
                  <a:tcPr marL="0" marR="0" marT="0" marB="0" anchor="t" anchorCtr="0" horzOverflow="overflow">
                    <a:lnT w="38100">
                      <a:solidFill>
                        <a:srgbClr val="FFFFFF"/>
                      </a:solidFill>
                    </a:lnT>
                    <a:solidFill>
                      <a:schemeClr val="accent2"/>
                    </a:solidFill>
                  </a:tcPr>
                </a:tc>
                <a:tc>
                  <a:txBody>
                    <a:bodyPr/>
                    <a:lstStyle/>
                    <a:p>
                      <a:pPr algn="l">
                        <a:defRPr sz="1800"/>
                      </a:pPr>
                      <a:r>
                        <a:t>0.79204</a:t>
                      </a:r>
                    </a:p>
                  </a:txBody>
                  <a:tcPr marL="0" marR="0" marT="0" marB="0" anchor="t" anchorCtr="0" horzOverflow="overflow">
                    <a:lnT w="38100">
                      <a:solidFill>
                        <a:srgbClr val="FFFFFF"/>
                      </a:solidFill>
                    </a:lnT>
                    <a:solidFill>
                      <a:schemeClr val="accent2"/>
                    </a:solidFill>
                  </a:tcPr>
                </a:tc>
                <a:tc>
                  <a:txBody>
                    <a:bodyPr/>
                    <a:lstStyle/>
                    <a:p>
                      <a:pPr algn="l">
                        <a:defRPr sz="1800"/>
                      </a:pPr>
                      <a:r>
                        <a:t>0.4625</a:t>
                      </a:r>
                    </a:p>
                  </a:txBody>
                  <a:tcPr marL="0" marR="0" marT="0" marB="0" anchor="t" anchorCtr="0" horzOverflow="overflow">
                    <a:lnT w="38100">
                      <a:solidFill>
                        <a:srgbClr val="FFFFFF"/>
                      </a:solidFill>
                    </a:lnT>
                    <a:solidFill>
                      <a:schemeClr val="accent2"/>
                    </a:solidFill>
                  </a:tcPr>
                </a:tc>
                <a:tc>
                  <a:txBody>
                    <a:bodyPr/>
                    <a:lstStyle/>
                    <a:p>
                      <a:pPr algn="l">
                        <a:defRPr sz="1800"/>
                      </a:pPr>
                      <a:r>
                        <a:t>0.49537</a:t>
                      </a:r>
                    </a:p>
                  </a:txBody>
                  <a:tcPr marL="0" marR="0" marT="0" marB="0" anchor="t" anchorCtr="0" horzOverflow="overflow">
                    <a:lnT w="38100">
                      <a:solidFill>
                        <a:srgbClr val="FFFFFF"/>
                      </a:solidFill>
                    </a:lnT>
                    <a:solidFill>
                      <a:schemeClr val="accent2"/>
                    </a:solidFill>
                  </a:tcPr>
                </a:tc>
                <a:tc>
                  <a:txBody>
                    <a:bodyPr/>
                    <a:lstStyle/>
                    <a:p>
                      <a:pPr algn="l">
                        <a:defRPr sz="1800"/>
                      </a:pPr>
                      <a:r>
                        <a:t>0.40624</a:t>
                      </a:r>
                    </a:p>
                  </a:txBody>
                  <a:tcPr marL="0" marR="0" marT="0" marB="0" anchor="t" anchorCtr="0" horzOverflow="overflow">
                    <a:lnT w="38100">
                      <a:solidFill>
                        <a:srgbClr val="FFFFFF"/>
                      </a:solidFill>
                    </a:lnT>
                    <a:solidFill>
                      <a:schemeClr val="accent2"/>
                    </a:solidFill>
                  </a:tcPr>
                </a:tc>
                <a:tc>
                  <a:txBody>
                    <a:bodyPr/>
                    <a:lstStyle/>
                    <a:p>
                      <a:pPr algn="l">
                        <a:defRPr sz="1800"/>
                      </a:pPr>
                      <a:r>
                        <a:t>4.39918</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53" name="Bagging Classifier"/>
          <p:cNvGraphicFramePr/>
          <p:nvPr/>
        </p:nvGraphicFramePr>
        <p:xfrm>
          <a:off x="487917" y="2451842"/>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Bagging Classifier</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1.751</a:t>
                      </a:r>
                    </a:p>
                  </a:txBody>
                  <a:tcPr marL="0" marR="0" marT="0" marB="0" anchor="t" anchorCtr="0" horzOverflow="overflow">
                    <a:lnT w="38100">
                      <a:solidFill>
                        <a:srgbClr val="FFFFFF"/>
                      </a:solidFill>
                    </a:lnT>
                    <a:solidFill>
                      <a:schemeClr val="accent2"/>
                    </a:solidFill>
                  </a:tcPr>
                </a:tc>
                <a:tc>
                  <a:txBody>
                    <a:bodyPr/>
                    <a:lstStyle/>
                    <a:p>
                      <a:pPr algn="l">
                        <a:defRPr sz="1800"/>
                      </a:pPr>
                      <a:r>
                        <a:t>0.86656</a:t>
                      </a:r>
                    </a:p>
                  </a:txBody>
                  <a:tcPr marL="0" marR="0" marT="0" marB="0" anchor="t" anchorCtr="0" horzOverflow="overflow">
                    <a:lnT w="38100">
                      <a:solidFill>
                        <a:srgbClr val="FFFFFF"/>
                      </a:solidFill>
                    </a:lnT>
                    <a:solidFill>
                      <a:schemeClr val="accent2"/>
                    </a:solidFill>
                  </a:tcPr>
                </a:tc>
                <a:tc>
                  <a:txBody>
                    <a:bodyPr/>
                    <a:lstStyle/>
                    <a:p>
                      <a:pPr algn="l">
                        <a:defRPr sz="1800"/>
                      </a:pPr>
                      <a:r>
                        <a:t>0.72317</a:t>
                      </a:r>
                    </a:p>
                  </a:txBody>
                  <a:tcPr marL="0" marR="0" marT="0" marB="0" anchor="t" anchorCtr="0" horzOverflow="overflow">
                    <a:lnT w="38100">
                      <a:solidFill>
                        <a:srgbClr val="FFFFFF"/>
                      </a:solidFill>
                    </a:lnT>
                    <a:solidFill>
                      <a:schemeClr val="accent2"/>
                    </a:solidFill>
                  </a:tcPr>
                </a:tc>
                <a:tc>
                  <a:txBody>
                    <a:bodyPr/>
                    <a:lstStyle/>
                    <a:p>
                      <a:pPr algn="l">
                        <a:defRPr sz="1800"/>
                      </a:pPr>
                      <a:r>
                        <a:t>0.48621</a:t>
                      </a:r>
                    </a:p>
                  </a:txBody>
                  <a:tcPr marL="0" marR="0" marT="0" marB="0" anchor="t" anchorCtr="0" horzOverflow="overflow">
                    <a:lnT w="38100">
                      <a:solidFill>
                        <a:srgbClr val="FFFFFF"/>
                      </a:solidFill>
                    </a:lnT>
                    <a:solidFill>
                      <a:schemeClr val="accent2"/>
                    </a:solidFill>
                  </a:tcPr>
                </a:tc>
                <a:tc>
                  <a:txBody>
                    <a:bodyPr/>
                    <a:lstStyle/>
                    <a:p>
                      <a:pPr algn="l">
                        <a:defRPr sz="1800"/>
                      </a:pPr>
                      <a:r>
                        <a:t>0.79222</a:t>
                      </a:r>
                    </a:p>
                  </a:txBody>
                  <a:tcPr marL="0" marR="0" marT="0" marB="0" anchor="t" anchorCtr="0" horzOverflow="overflow">
                    <a:lnT w="38100">
                      <a:solidFill>
                        <a:srgbClr val="FFFFFF"/>
                      </a:solidFill>
                    </a:lnT>
                    <a:solidFill>
                      <a:schemeClr val="accent2"/>
                    </a:solidFill>
                  </a:tcPr>
                </a:tc>
                <a:tc>
                  <a:txBody>
                    <a:bodyPr/>
                    <a:lstStyle/>
                    <a:p>
                      <a:pPr algn="l">
                        <a:defRPr sz="1800"/>
                      </a:pPr>
                      <a:r>
                        <a:t>0.44521</a:t>
                      </a:r>
                    </a:p>
                  </a:txBody>
                  <a:tcPr marL="0" marR="0" marT="0" marB="0" anchor="t" anchorCtr="0" horzOverflow="overflow">
                    <a:lnT w="38100">
                      <a:solidFill>
                        <a:srgbClr val="FFFFFF"/>
                      </a:solidFill>
                    </a:lnT>
                    <a:solidFill>
                      <a:schemeClr val="accent2"/>
                    </a:solidFill>
                  </a:tcPr>
                </a:tc>
                <a:tc>
                  <a:txBody>
                    <a:bodyPr/>
                    <a:lstStyle/>
                    <a:p>
                      <a:pPr algn="l">
                        <a:defRPr sz="1800"/>
                      </a:pPr>
                      <a:r>
                        <a:t>0.53553</a:t>
                      </a:r>
                    </a:p>
                  </a:txBody>
                  <a:tcPr marL="0" marR="0" marT="0" marB="0" anchor="t" anchorCtr="0" horzOverflow="overflow">
                    <a:lnT w="38100">
                      <a:solidFill>
                        <a:srgbClr val="FFFFFF"/>
                      </a:solidFill>
                    </a:lnT>
                    <a:solidFill>
                      <a:schemeClr val="accent2"/>
                    </a:solidFill>
                  </a:tcPr>
                </a:tc>
                <a:tc>
                  <a:txBody>
                    <a:bodyPr/>
                    <a:lstStyle/>
                    <a:p>
                      <a:pPr algn="l">
                        <a:defRPr sz="1800"/>
                      </a:pPr>
                      <a:r>
                        <a:t>0.41259</a:t>
                      </a:r>
                    </a:p>
                  </a:txBody>
                  <a:tcPr marL="0" marR="0" marT="0" marB="0" anchor="t" anchorCtr="0" horzOverflow="overflow">
                    <a:lnT w="38100">
                      <a:solidFill>
                        <a:srgbClr val="FFFFFF"/>
                      </a:solidFill>
                    </a:lnT>
                    <a:solidFill>
                      <a:schemeClr val="accent2"/>
                    </a:solidFill>
                  </a:tcPr>
                </a:tc>
                <a:tc>
                  <a:txBody>
                    <a:bodyPr/>
                    <a:lstStyle/>
                    <a:p>
                      <a:pPr algn="l">
                        <a:defRPr sz="1800"/>
                      </a:pPr>
                      <a:r>
                        <a:t>4.60887</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54" name="RGF Classifier"/>
          <p:cNvGraphicFramePr/>
          <p:nvPr/>
        </p:nvGraphicFramePr>
        <p:xfrm>
          <a:off x="487917" y="3414628"/>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RGF Classifier</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6.363</a:t>
                      </a:r>
                    </a:p>
                  </a:txBody>
                  <a:tcPr marL="0" marR="0" marT="0" marB="0" anchor="t" anchorCtr="0" horzOverflow="overflow">
                    <a:lnT w="38100">
                      <a:solidFill>
                        <a:srgbClr val="FFFFFF"/>
                      </a:solidFill>
                    </a:lnT>
                    <a:solidFill>
                      <a:schemeClr val="accent2"/>
                    </a:solidFill>
                  </a:tcPr>
                </a:tc>
                <a:tc>
                  <a:txBody>
                    <a:bodyPr/>
                    <a:lstStyle/>
                    <a:p>
                      <a:pPr algn="l">
                        <a:defRPr sz="1800"/>
                      </a:pPr>
                      <a:r>
                        <a:t>0.8753</a:t>
                      </a:r>
                    </a:p>
                  </a:txBody>
                  <a:tcPr marL="0" marR="0" marT="0" marB="0" anchor="t" anchorCtr="0" horzOverflow="overflow">
                    <a:lnT w="38100">
                      <a:solidFill>
                        <a:srgbClr val="FFFFFF"/>
                      </a:solidFill>
                    </a:lnT>
                    <a:solidFill>
                      <a:schemeClr val="accent2"/>
                    </a:solidFill>
                  </a:tcPr>
                </a:tc>
                <a:tc>
                  <a:txBody>
                    <a:bodyPr/>
                    <a:lstStyle/>
                    <a:p>
                      <a:pPr algn="l">
                        <a:defRPr sz="1800"/>
                      </a:pPr>
                      <a:r>
                        <a:t>0.7076</a:t>
                      </a:r>
                    </a:p>
                  </a:txBody>
                  <a:tcPr marL="0" marR="0" marT="0" marB="0" anchor="t" anchorCtr="0" horzOverflow="overflow">
                    <a:lnT w="38100">
                      <a:solidFill>
                        <a:srgbClr val="FFFFFF"/>
                      </a:solidFill>
                    </a:lnT>
                    <a:solidFill>
                      <a:schemeClr val="accent2"/>
                    </a:solidFill>
                  </a:tcPr>
                </a:tc>
                <a:tc>
                  <a:txBody>
                    <a:bodyPr/>
                    <a:lstStyle/>
                    <a:p>
                      <a:pPr algn="l">
                        <a:defRPr sz="1800"/>
                      </a:pPr>
                      <a:r>
                        <a:t>0.48</a:t>
                      </a:r>
                    </a:p>
                  </a:txBody>
                  <a:tcPr marL="0" marR="0" marT="0" marB="0" anchor="t" anchorCtr="0" horzOverflow="overflow">
                    <a:lnT w="38100">
                      <a:solidFill>
                        <a:srgbClr val="FFFFFF"/>
                      </a:solidFill>
                    </a:lnT>
                    <a:solidFill>
                      <a:schemeClr val="accent2"/>
                    </a:solidFill>
                  </a:tcPr>
                </a:tc>
                <a:tc>
                  <a:txBody>
                    <a:bodyPr/>
                    <a:lstStyle/>
                    <a:p>
                      <a:pPr algn="l">
                        <a:defRPr sz="1800"/>
                      </a:pPr>
                      <a:r>
                        <a:t>0.79482</a:t>
                      </a:r>
                    </a:p>
                  </a:txBody>
                  <a:tcPr marL="0" marR="0" marT="0" marB="0" anchor="t" anchorCtr="0" horzOverflow="overflow">
                    <a:lnT w="38100">
                      <a:solidFill>
                        <a:srgbClr val="FFFFFF"/>
                      </a:solidFill>
                    </a:lnT>
                    <a:solidFill>
                      <a:schemeClr val="accent2"/>
                    </a:solidFill>
                  </a:tcPr>
                </a:tc>
                <a:tc>
                  <a:txBody>
                    <a:bodyPr/>
                    <a:lstStyle/>
                    <a:p>
                      <a:pPr algn="l">
                        <a:defRPr sz="1800"/>
                      </a:pPr>
                      <a:r>
                        <a:t>0.47211</a:t>
                      </a:r>
                    </a:p>
                  </a:txBody>
                  <a:tcPr marL="0" marR="0" marT="0" marB="0" anchor="t" anchorCtr="0" horzOverflow="overflow">
                    <a:lnT w="38100">
                      <a:solidFill>
                        <a:srgbClr val="FFFFFF"/>
                      </a:solidFill>
                    </a:lnT>
                    <a:solidFill>
                      <a:schemeClr val="accent2"/>
                    </a:solidFill>
                  </a:tcPr>
                </a:tc>
                <a:tc>
                  <a:txBody>
                    <a:bodyPr/>
                    <a:lstStyle/>
                    <a:p>
                      <a:pPr algn="l">
                        <a:defRPr sz="1800"/>
                      </a:pPr>
                      <a:r>
                        <a:t>0.48816</a:t>
                      </a:r>
                    </a:p>
                  </a:txBody>
                  <a:tcPr marL="0" marR="0" marT="0" marB="0" anchor="t" anchorCtr="0" horzOverflow="overflow">
                    <a:lnT w="38100">
                      <a:solidFill>
                        <a:srgbClr val="FFFFFF"/>
                      </a:solidFill>
                    </a:lnT>
                    <a:solidFill>
                      <a:schemeClr val="accent2"/>
                    </a:solidFill>
                  </a:tcPr>
                </a:tc>
                <a:tc>
                  <a:txBody>
                    <a:bodyPr/>
                    <a:lstStyle/>
                    <a:p>
                      <a:pPr algn="l">
                        <a:defRPr sz="1800"/>
                      </a:pPr>
                      <a:r>
                        <a:t>0.40925</a:t>
                      </a:r>
                    </a:p>
                  </a:txBody>
                  <a:tcPr marL="0" marR="0" marT="0" marB="0" anchor="t" anchorCtr="0" horzOverflow="overflow">
                    <a:lnT w="38100">
                      <a:solidFill>
                        <a:srgbClr val="FFFFFF"/>
                      </a:solidFill>
                    </a:lnT>
                    <a:solidFill>
                      <a:schemeClr val="accent2"/>
                    </a:solidFill>
                  </a:tcPr>
                </a:tc>
                <a:tc>
                  <a:txBody>
                    <a:bodyPr/>
                    <a:lstStyle/>
                    <a:p>
                      <a:pPr algn="l">
                        <a:defRPr sz="1800"/>
                      </a:pPr>
                      <a:r>
                        <a:t>4.30691</a:t>
                      </a:r>
                    </a:p>
                  </a:txBody>
                  <a:tcPr marL="0" marR="0" marT="0" marB="0" anchor="t" anchorCtr="0" horzOverflow="overflow">
                    <a:lnT w="38100">
                      <a:solidFill>
                        <a:srgbClr val="FFFFFF"/>
                      </a:solidFill>
                    </a:lnT>
                    <a:solidFill>
                      <a:schemeClr val="accent2"/>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8" name="Rectangle 2"/>
          <p:cNvGrpSpPr/>
          <p:nvPr/>
        </p:nvGrpSpPr>
        <p:grpSpPr>
          <a:xfrm>
            <a:off x="-8497" y="-7594"/>
            <a:ext cx="12569475" cy="1387383"/>
            <a:chOff x="0" y="0"/>
            <a:chExt cx="12569473" cy="1387382"/>
          </a:xfrm>
        </p:grpSpPr>
        <p:sp>
          <p:nvSpPr>
            <p:cNvPr id="156"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57" name="XGB, LGBM and CatBoost"/>
            <p:cNvSpPr txBox="1"/>
            <p:nvPr/>
          </p:nvSpPr>
          <p:spPr>
            <a:xfrm>
              <a:off x="451305" y="365915"/>
              <a:ext cx="12118169"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XGB, LGBM and CatBoost</a:t>
              </a:r>
            </a:p>
          </p:txBody>
        </p:sp>
      </p:grpSp>
      <p:sp>
        <p:nvSpPr>
          <p:cNvPr id="159" name="These are also ensemble methods that use gradient boosting to arrive at the final estimator.…"/>
          <p:cNvSpPr txBox="1"/>
          <p:nvPr/>
        </p:nvSpPr>
        <p:spPr>
          <a:xfrm>
            <a:off x="426082" y="4578962"/>
            <a:ext cx="11700317" cy="2085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These are also ensemble methods that use gradient boosting to arrive at the final estimator.</a:t>
            </a:r>
          </a:p>
          <a:p>
            <a:pPr marL="180473" indent="-180473">
              <a:buSzPct val="100000"/>
              <a:buChar char="•"/>
            </a:pPr>
            <a:r>
              <a:t>The models are not very quick to train, with XGB alone taking about 30 minutes.</a:t>
            </a:r>
          </a:p>
          <a:p>
            <a:pPr marL="180473" indent="-180473">
              <a:buSzPct val="100000"/>
              <a:buChar char="•"/>
            </a:pPr>
            <a:r>
              <a:t>Training time can be reduced by carefully selecting grid search parameters.</a:t>
            </a:r>
          </a:p>
          <a:p>
            <a:pPr marL="180473" indent="-180473">
              <a:buSzPct val="100000"/>
              <a:buChar char="•"/>
            </a:pPr>
            <a:r>
              <a:t>It can be seen that LGBM both other models when looking at balanced accuracy, F1-score and AUC. It is also the quickest to train.</a:t>
            </a:r>
          </a:p>
          <a:p>
            <a:pPr marL="180473" indent="-180473">
              <a:buSzPct val="100000"/>
              <a:buChar char="•"/>
            </a:pPr>
            <a:r>
              <a:t>CatBoost is also a viable option since out data has a lot of categorical variables. Additionally, the CatBoost module has its own internal encoder as well as cross-validator, so that would save a lot of time on data processing and CV.</a:t>
            </a:r>
          </a:p>
        </p:txBody>
      </p:sp>
      <p:graphicFrame>
        <p:nvGraphicFramePr>
          <p:cNvPr id="160" name="XGBoost"/>
          <p:cNvGraphicFramePr/>
          <p:nvPr/>
        </p:nvGraphicFramePr>
        <p:xfrm>
          <a:off x="434053" y="1502886"/>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XGBoost</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37.692</a:t>
                      </a:r>
                    </a:p>
                  </a:txBody>
                  <a:tcPr marL="0" marR="0" marT="0" marB="0" anchor="t" anchorCtr="0" horzOverflow="overflow">
                    <a:lnT w="38100">
                      <a:solidFill>
                        <a:srgbClr val="FFFFFF"/>
                      </a:solidFill>
                    </a:lnT>
                    <a:solidFill>
                      <a:schemeClr val="accent2"/>
                    </a:solidFill>
                  </a:tcPr>
                </a:tc>
                <a:tc>
                  <a:txBody>
                    <a:bodyPr/>
                    <a:lstStyle/>
                    <a:p>
                      <a:pPr algn="l">
                        <a:defRPr sz="1800"/>
                      </a:pPr>
                      <a:r>
                        <a:t>0.86377</a:t>
                      </a:r>
                    </a:p>
                  </a:txBody>
                  <a:tcPr marL="0" marR="0" marT="0" marB="0" anchor="t" anchorCtr="0" horzOverflow="overflow">
                    <a:lnT w="38100">
                      <a:solidFill>
                        <a:srgbClr val="FFFFFF"/>
                      </a:solidFill>
                    </a:lnT>
                    <a:solidFill>
                      <a:schemeClr val="accent2"/>
                    </a:solidFill>
                  </a:tcPr>
                </a:tc>
                <a:tc>
                  <a:txBody>
                    <a:bodyPr/>
                    <a:lstStyle/>
                    <a:p>
                      <a:pPr algn="l">
                        <a:defRPr sz="1800"/>
                      </a:pPr>
                      <a:r>
                        <a:t>0.72515</a:t>
                      </a:r>
                    </a:p>
                  </a:txBody>
                  <a:tcPr marL="0" marR="0" marT="0" marB="0" anchor="t" anchorCtr="0" horzOverflow="overflow">
                    <a:lnT w="38100">
                      <a:solidFill>
                        <a:srgbClr val="FFFFFF"/>
                      </a:solidFill>
                    </a:lnT>
                    <a:solidFill>
                      <a:schemeClr val="accent2"/>
                    </a:solidFill>
                  </a:tcPr>
                </a:tc>
                <a:tc>
                  <a:txBody>
                    <a:bodyPr/>
                    <a:lstStyle/>
                    <a:p>
                      <a:pPr algn="l">
                        <a:defRPr sz="1800"/>
                      </a:pPr>
                      <a:r>
                        <a:t>0.48485</a:t>
                      </a:r>
                    </a:p>
                  </a:txBody>
                  <a:tcPr marL="0" marR="0" marT="0" marB="0" anchor="t" anchorCtr="0" horzOverflow="overflow">
                    <a:lnT w="38100">
                      <a:solidFill>
                        <a:srgbClr val="FFFFFF"/>
                      </a:solidFill>
                    </a:lnT>
                    <a:solidFill>
                      <a:schemeClr val="accent2"/>
                    </a:solidFill>
                  </a:tcPr>
                </a:tc>
                <a:tc>
                  <a:txBody>
                    <a:bodyPr/>
                    <a:lstStyle/>
                    <a:p>
                      <a:pPr algn="l">
                        <a:defRPr sz="1800"/>
                      </a:pPr>
                      <a:r>
                        <a:t>0.79025</a:t>
                      </a:r>
                    </a:p>
                  </a:txBody>
                  <a:tcPr marL="0" marR="0" marT="0" marB="0" anchor="t" anchorCtr="0" horzOverflow="overflow">
                    <a:lnT w="38100">
                      <a:solidFill>
                        <a:srgbClr val="FFFFFF"/>
                      </a:solidFill>
                    </a:lnT>
                    <a:solidFill>
                      <a:schemeClr val="accent2"/>
                    </a:solidFill>
                  </a:tcPr>
                </a:tc>
                <a:tc>
                  <a:txBody>
                    <a:bodyPr/>
                    <a:lstStyle/>
                    <a:p>
                      <a:pPr algn="l">
                        <a:defRPr sz="1800"/>
                      </a:pPr>
                      <a:r>
                        <a:t>0.43745</a:t>
                      </a:r>
                    </a:p>
                  </a:txBody>
                  <a:tcPr marL="0" marR="0" marT="0" marB="0" anchor="t" anchorCtr="0" horzOverflow="overflow">
                    <a:lnT w="38100">
                      <a:solidFill>
                        <a:srgbClr val="FFFFFF"/>
                      </a:solidFill>
                    </a:lnT>
                    <a:solidFill>
                      <a:schemeClr val="accent2"/>
                    </a:solidFill>
                  </a:tcPr>
                </a:tc>
                <a:tc>
                  <a:txBody>
                    <a:bodyPr/>
                    <a:lstStyle/>
                    <a:p>
                      <a:pPr algn="l">
                        <a:defRPr sz="1800"/>
                      </a:pPr>
                      <a:r>
                        <a:t>0.54377</a:t>
                      </a:r>
                    </a:p>
                  </a:txBody>
                  <a:tcPr marL="0" marR="0" marT="0" marB="0" anchor="t" anchorCtr="0" horzOverflow="overflow">
                    <a:lnT w="38100">
                      <a:solidFill>
                        <a:srgbClr val="FFFFFF"/>
                      </a:solidFill>
                    </a:lnT>
                    <a:solidFill>
                      <a:schemeClr val="accent2"/>
                    </a:solidFill>
                  </a:tcPr>
                </a:tc>
                <a:tc>
                  <a:txBody>
                    <a:bodyPr/>
                    <a:lstStyle/>
                    <a:p>
                      <a:pPr algn="l">
                        <a:defRPr sz="1800"/>
                      </a:pPr>
                      <a:r>
                        <a:t>0.41062</a:t>
                      </a:r>
                    </a:p>
                  </a:txBody>
                  <a:tcPr marL="0" marR="0" marT="0" marB="0" anchor="t" anchorCtr="0" horzOverflow="overflow">
                    <a:lnT w="38100">
                      <a:solidFill>
                        <a:srgbClr val="FFFFFF"/>
                      </a:solidFill>
                    </a:lnT>
                    <a:solidFill>
                      <a:schemeClr val="accent2"/>
                    </a:solidFill>
                  </a:tcPr>
                </a:tc>
                <a:tc>
                  <a:txBody>
                    <a:bodyPr/>
                    <a:lstStyle/>
                    <a:p>
                      <a:pPr algn="l">
                        <a:defRPr sz="1800"/>
                      </a:pPr>
                      <a:r>
                        <a:t>4.70532</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61" name="LGBM Classifier"/>
          <p:cNvGraphicFramePr/>
          <p:nvPr/>
        </p:nvGraphicFramePr>
        <p:xfrm>
          <a:off x="420176" y="2479502"/>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711200"/>
                <a:gridCol w="863600"/>
              </a:tblGrid>
              <a:tr h="241647">
                <a:tc gridSpan="9">
                  <a:txBody>
                    <a:bodyPr/>
                    <a:lstStyle/>
                    <a:p>
                      <a:pPr algn="l">
                        <a:defRPr b="0" sz="1800">
                          <a:solidFill>
                            <a:srgbClr val="000000"/>
                          </a:solidFill>
                        </a:defRPr>
                      </a:pPr>
                      <a:r>
                        <a:t>LGBM Classifier</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3.519</a:t>
                      </a:r>
                    </a:p>
                  </a:txBody>
                  <a:tcPr marL="0" marR="0" marT="0" marB="0" anchor="t" anchorCtr="0" horzOverflow="overflow">
                    <a:lnT w="38100">
                      <a:solidFill>
                        <a:srgbClr val="FFFFFF"/>
                      </a:solidFill>
                    </a:lnT>
                    <a:solidFill>
                      <a:schemeClr val="accent2"/>
                    </a:solidFill>
                  </a:tcPr>
                </a:tc>
                <a:tc>
                  <a:txBody>
                    <a:bodyPr/>
                    <a:lstStyle/>
                    <a:p>
                      <a:pPr algn="l">
                        <a:defRPr sz="1800"/>
                      </a:pPr>
                      <a:r>
                        <a:t>0.87664</a:t>
                      </a:r>
                    </a:p>
                  </a:txBody>
                  <a:tcPr marL="0" marR="0" marT="0" marB="0" anchor="t" anchorCtr="0" horzOverflow="overflow">
                    <a:lnT w="38100">
                      <a:solidFill>
                        <a:srgbClr val="FFFFFF"/>
                      </a:solidFill>
                    </a:lnT>
                    <a:solidFill>
                      <a:schemeClr val="accent2"/>
                    </a:solidFill>
                  </a:tcPr>
                </a:tc>
                <a:tc>
                  <a:txBody>
                    <a:bodyPr/>
                    <a:lstStyle/>
                    <a:p>
                      <a:pPr algn="l">
                        <a:defRPr sz="1800"/>
                      </a:pPr>
                      <a:r>
                        <a:t>0.73602</a:t>
                      </a:r>
                    </a:p>
                  </a:txBody>
                  <a:tcPr marL="0" marR="0" marT="0" marB="0" anchor="t" anchorCtr="0" horzOverflow="overflow">
                    <a:lnT w="38100">
                      <a:solidFill>
                        <a:srgbClr val="FFFFFF"/>
                      </a:solidFill>
                    </a:lnT>
                    <a:solidFill>
                      <a:schemeClr val="accent2"/>
                    </a:solidFill>
                  </a:tcPr>
                </a:tc>
                <a:tc>
                  <a:txBody>
                    <a:bodyPr/>
                    <a:lstStyle/>
                    <a:p>
                      <a:pPr algn="l">
                        <a:defRPr sz="1800"/>
                      </a:pPr>
                      <a:r>
                        <a:t>0.51341</a:t>
                      </a:r>
                    </a:p>
                  </a:txBody>
                  <a:tcPr marL="0" marR="0" marT="0" marB="0" anchor="t" anchorCtr="0" horzOverflow="overflow">
                    <a:lnT w="38100">
                      <a:solidFill>
                        <a:srgbClr val="FFFFFF"/>
                      </a:solidFill>
                    </a:lnT>
                    <a:solidFill>
                      <a:schemeClr val="accent2"/>
                    </a:solidFill>
                  </a:tcPr>
                </a:tc>
                <a:tc>
                  <a:txBody>
                    <a:bodyPr/>
                    <a:lstStyle/>
                    <a:p>
                      <a:pPr algn="l">
                        <a:defRPr sz="1800"/>
                      </a:pPr>
                      <a:r>
                        <a:t>0.80302</a:t>
                      </a:r>
                    </a:p>
                  </a:txBody>
                  <a:tcPr marL="0" marR="0" marT="0" marB="0" anchor="t" anchorCtr="0" horzOverflow="overflow">
                    <a:lnT w="38100">
                      <a:solidFill>
                        <a:srgbClr val="FFFFFF"/>
                      </a:solidFill>
                    </a:lnT>
                    <a:solidFill>
                      <a:schemeClr val="accent2"/>
                    </a:solidFill>
                  </a:tcPr>
                </a:tc>
                <a:tc>
                  <a:txBody>
                    <a:bodyPr/>
                    <a:lstStyle/>
                    <a:p>
                      <a:pPr algn="l">
                        <a:defRPr sz="1800"/>
                      </a:pPr>
                      <a:r>
                        <a:t>0.47986</a:t>
                      </a:r>
                    </a:p>
                  </a:txBody>
                  <a:tcPr marL="0" marR="0" marT="0" marB="0" anchor="t" anchorCtr="0" horzOverflow="overflow">
                    <a:lnT w="38100">
                      <a:solidFill>
                        <a:srgbClr val="FFFFFF"/>
                      </a:solidFill>
                    </a:lnT>
                    <a:solidFill>
                      <a:schemeClr val="accent2"/>
                    </a:solidFill>
                  </a:tcPr>
                </a:tc>
                <a:tc>
                  <a:txBody>
                    <a:bodyPr/>
                    <a:lstStyle/>
                    <a:p>
                      <a:pPr algn="l">
                        <a:defRPr sz="1800"/>
                      </a:pPr>
                      <a:r>
                        <a:t>0.55201</a:t>
                      </a:r>
                    </a:p>
                  </a:txBody>
                  <a:tcPr marL="0" marR="0" marT="0" marB="0" anchor="t" anchorCtr="0" horzOverflow="overflow">
                    <a:lnT w="38100">
                      <a:solidFill>
                        <a:srgbClr val="FFFFFF"/>
                      </a:solidFill>
                    </a:lnT>
                    <a:solidFill>
                      <a:schemeClr val="accent2"/>
                    </a:solidFill>
                  </a:tcPr>
                </a:tc>
                <a:tc>
                  <a:txBody>
                    <a:bodyPr/>
                    <a:lstStyle/>
                    <a:p>
                      <a:pPr algn="l">
                        <a:defRPr sz="1800"/>
                      </a:pPr>
                      <a:r>
                        <a:t>0.4446</a:t>
                      </a:r>
                    </a:p>
                  </a:txBody>
                  <a:tcPr marL="0" marR="0" marT="0" marB="0" anchor="t" anchorCtr="0" horzOverflow="overflow">
                    <a:lnT w="38100">
                      <a:solidFill>
                        <a:srgbClr val="FFFFFF"/>
                      </a:solidFill>
                    </a:lnT>
                    <a:solidFill>
                      <a:schemeClr val="accent2"/>
                    </a:solidFill>
                  </a:tcPr>
                </a:tc>
                <a:tc>
                  <a:txBody>
                    <a:bodyPr/>
                    <a:lstStyle/>
                    <a:p>
                      <a:pPr algn="l">
                        <a:defRPr sz="1800"/>
                      </a:pPr>
                      <a:r>
                        <a:t>4.26079</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62" name="CatBoost"/>
          <p:cNvGraphicFramePr/>
          <p:nvPr/>
        </p:nvGraphicFramePr>
        <p:xfrm>
          <a:off x="420176" y="3456118"/>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711200"/>
                <a:gridCol w="863600"/>
              </a:tblGrid>
              <a:tr h="241647">
                <a:tc gridSpan="9">
                  <a:txBody>
                    <a:bodyPr/>
                    <a:lstStyle/>
                    <a:p>
                      <a:pPr algn="l">
                        <a:defRPr b="0" sz="1800">
                          <a:solidFill>
                            <a:srgbClr val="000000"/>
                          </a:solidFill>
                        </a:defRPr>
                      </a:pPr>
                      <a:r>
                        <a:t>CatBoost</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6.862</a:t>
                      </a:r>
                    </a:p>
                  </a:txBody>
                  <a:tcPr marL="0" marR="0" marT="0" marB="0" anchor="t" anchorCtr="0" horzOverflow="overflow">
                    <a:lnT w="38100">
                      <a:solidFill>
                        <a:srgbClr val="FFFFFF"/>
                      </a:solidFill>
                    </a:lnT>
                    <a:solidFill>
                      <a:schemeClr val="accent2"/>
                    </a:solidFill>
                  </a:tcPr>
                </a:tc>
                <a:tc>
                  <a:txBody>
                    <a:bodyPr/>
                    <a:lstStyle/>
                    <a:p>
                      <a:pPr algn="l">
                        <a:defRPr sz="1800"/>
                      </a:pPr>
                      <a:r>
                        <a:t>0.87919</a:t>
                      </a:r>
                    </a:p>
                  </a:txBody>
                  <a:tcPr marL="0" marR="0" marT="0" marB="0" anchor="t" anchorCtr="0" horzOverflow="overflow">
                    <a:lnT w="38100">
                      <a:solidFill>
                        <a:srgbClr val="FFFFFF"/>
                      </a:solidFill>
                    </a:lnT>
                    <a:solidFill>
                      <a:schemeClr val="accent2"/>
                    </a:solidFill>
                  </a:tcPr>
                </a:tc>
                <a:tc>
                  <a:txBody>
                    <a:bodyPr/>
                    <a:lstStyle/>
                    <a:p>
                      <a:pPr algn="l">
                        <a:defRPr sz="1800"/>
                      </a:pPr>
                      <a:r>
                        <a:t>0.71471</a:t>
                      </a:r>
                    </a:p>
                  </a:txBody>
                  <a:tcPr marL="0" marR="0" marT="0" marB="0" anchor="t" anchorCtr="0" horzOverflow="overflow">
                    <a:lnT w="38100">
                      <a:solidFill>
                        <a:srgbClr val="FFFFFF"/>
                      </a:solidFill>
                    </a:lnT>
                    <a:solidFill>
                      <a:schemeClr val="accent2"/>
                    </a:solidFill>
                  </a:tcPr>
                </a:tc>
                <a:tc>
                  <a:txBody>
                    <a:bodyPr/>
                    <a:lstStyle/>
                    <a:p>
                      <a:pPr algn="l">
                        <a:defRPr sz="1800"/>
                      </a:pPr>
                      <a:r>
                        <a:t>0.49364</a:t>
                      </a:r>
                    </a:p>
                  </a:txBody>
                  <a:tcPr marL="0" marR="0" marT="0" marB="0" anchor="t" anchorCtr="0" horzOverflow="overflow">
                    <a:lnT w="38100">
                      <a:solidFill>
                        <a:srgbClr val="FFFFFF"/>
                      </a:solidFill>
                    </a:lnT>
                    <a:solidFill>
                      <a:schemeClr val="accent2"/>
                    </a:solidFill>
                  </a:tcPr>
                </a:tc>
                <a:tc>
                  <a:txBody>
                    <a:bodyPr/>
                    <a:lstStyle/>
                    <a:p>
                      <a:pPr algn="l">
                        <a:defRPr sz="1800"/>
                      </a:pPr>
                      <a:r>
                        <a:t>0.80494</a:t>
                      </a:r>
                    </a:p>
                  </a:txBody>
                  <a:tcPr marL="0" marR="0" marT="0" marB="0" anchor="t" anchorCtr="0" horzOverflow="overflow">
                    <a:lnT w="38100">
                      <a:solidFill>
                        <a:srgbClr val="FFFFFF"/>
                      </a:solidFill>
                    </a:lnT>
                    <a:solidFill>
                      <a:schemeClr val="accent2"/>
                    </a:solidFill>
                  </a:tcPr>
                </a:tc>
                <a:tc>
                  <a:txBody>
                    <a:bodyPr/>
                    <a:lstStyle/>
                    <a:p>
                      <a:pPr algn="l">
                        <a:defRPr sz="1800"/>
                      </a:pPr>
                      <a:r>
                        <a:t>0.48793</a:t>
                      </a:r>
                    </a:p>
                  </a:txBody>
                  <a:tcPr marL="0" marR="0" marT="0" marB="0" anchor="t" anchorCtr="0" horzOverflow="overflow">
                    <a:lnT w="38100">
                      <a:solidFill>
                        <a:srgbClr val="FFFFFF"/>
                      </a:solidFill>
                    </a:lnT>
                    <a:solidFill>
                      <a:schemeClr val="accent2"/>
                    </a:solidFill>
                  </a:tcPr>
                </a:tc>
                <a:tc>
                  <a:txBody>
                    <a:bodyPr/>
                    <a:lstStyle/>
                    <a:p>
                      <a:pPr algn="l">
                        <a:defRPr sz="1800"/>
                      </a:pPr>
                      <a:r>
                        <a:t>0.49949</a:t>
                      </a:r>
                    </a:p>
                  </a:txBody>
                  <a:tcPr marL="0" marR="0" marT="0" marB="0" anchor="t" anchorCtr="0" horzOverflow="overflow">
                    <a:lnT w="38100">
                      <a:solidFill>
                        <a:srgbClr val="FFFFFF"/>
                      </a:solidFill>
                    </a:lnT>
                    <a:solidFill>
                      <a:schemeClr val="accent2"/>
                    </a:solidFill>
                  </a:tcPr>
                </a:tc>
                <a:tc>
                  <a:txBody>
                    <a:bodyPr/>
                    <a:lstStyle/>
                    <a:p>
                      <a:pPr algn="l">
                        <a:defRPr sz="1800"/>
                      </a:pPr>
                      <a:r>
                        <a:t>0.4251</a:t>
                      </a:r>
                    </a:p>
                  </a:txBody>
                  <a:tcPr marL="0" marR="0" marT="0" marB="0" anchor="t" anchorCtr="0" horzOverflow="overflow">
                    <a:lnT w="38100">
                      <a:solidFill>
                        <a:srgbClr val="FFFFFF"/>
                      </a:solidFill>
                    </a:lnT>
                    <a:solidFill>
                      <a:schemeClr val="accent2"/>
                    </a:solidFill>
                  </a:tcPr>
                </a:tc>
                <a:tc>
                  <a:txBody>
                    <a:bodyPr/>
                    <a:lstStyle/>
                    <a:p>
                      <a:pPr algn="l">
                        <a:defRPr sz="1800"/>
                      </a:pPr>
                      <a:r>
                        <a:t>4.17272</a:t>
                      </a:r>
                    </a:p>
                  </a:txBody>
                  <a:tcPr marL="0" marR="0" marT="0" marB="0" anchor="t" anchorCtr="0" horzOverflow="overflow">
                    <a:lnT w="38100">
                      <a:solidFill>
                        <a:srgbClr val="FFFFFF"/>
                      </a:solidFill>
                    </a:lnT>
                    <a:solidFill>
                      <a:schemeClr val="accent2"/>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6" name="Rectangle 3"/>
          <p:cNvGrpSpPr/>
          <p:nvPr/>
        </p:nvGrpSpPr>
        <p:grpSpPr>
          <a:xfrm>
            <a:off x="-1" y="-1"/>
            <a:ext cx="12384544" cy="1383913"/>
            <a:chOff x="0" y="0"/>
            <a:chExt cx="12384542" cy="1383912"/>
          </a:xfrm>
        </p:grpSpPr>
        <p:sp>
          <p:nvSpPr>
            <p:cNvPr id="16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65" name="Summary"/>
            <p:cNvSpPr/>
            <p:nvPr/>
          </p:nvSpPr>
          <p:spPr>
            <a:xfrm>
              <a:off x="296682" y="691956"/>
              <a:ext cx="1208786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Summary</a:t>
              </a:r>
            </a:p>
          </p:txBody>
        </p:sp>
      </p:grpSp>
      <p:sp>
        <p:nvSpPr>
          <p:cNvPr id="167" name="We have looked at different type of base models (LR, SVM, KNN etc). Decision tree models offer several advantages in classification tasks:…"/>
          <p:cNvSpPr txBox="1"/>
          <p:nvPr/>
        </p:nvSpPr>
        <p:spPr>
          <a:xfrm>
            <a:off x="240167" y="1473191"/>
            <a:ext cx="11401743" cy="4918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We have looked at different type of base models (LR, SVM, KNN etc). Decision tree models offer several advantages in classification tasks:</a:t>
            </a:r>
          </a:p>
          <a:p>
            <a:pPr marL="213894" indent="-213894">
              <a:lnSpc>
                <a:spcPct val="90000"/>
              </a:lnSpc>
              <a:spcBef>
                <a:spcPts val="1000"/>
              </a:spcBef>
              <a:buSzPct val="100000"/>
              <a:buAutoNum type="arabicPeriod" startAt="1"/>
              <a:defRPr sz="1600"/>
            </a:pPr>
            <a:r>
              <a:rPr b="1"/>
              <a:t>Interpretability:</a:t>
            </a:r>
            <a:r>
              <a:t> Decision trees are easy to understand and interpret, as they mimic human decision-making processes. The tree structure visually represents a series of decisions based on feature values, making it simple to explain the model's logic to non-experts.</a:t>
            </a:r>
          </a:p>
          <a:p>
            <a:pPr marL="213894" indent="-213894">
              <a:lnSpc>
                <a:spcPct val="90000"/>
              </a:lnSpc>
              <a:spcBef>
                <a:spcPts val="1000"/>
              </a:spcBef>
              <a:buSzPct val="100000"/>
              <a:buAutoNum type="arabicPeriod" startAt="1"/>
              <a:defRPr sz="1600"/>
            </a:pPr>
            <a:r>
              <a:rPr b="1"/>
              <a:t>Minimal data preprocessing:</a:t>
            </a:r>
            <a:r>
              <a:t> Decision trees can handle both numerical and categorical variables and don't require extensive data preprocessing, such as feature scaling or normalisation. They are also less sensitive to outliers compared to some other models.</a:t>
            </a:r>
          </a:p>
          <a:p>
            <a:pPr marL="213894" indent="-213894">
              <a:lnSpc>
                <a:spcPct val="90000"/>
              </a:lnSpc>
              <a:spcBef>
                <a:spcPts val="1000"/>
              </a:spcBef>
              <a:buSzPct val="100000"/>
              <a:buAutoNum type="arabicPeriod" startAt="1"/>
              <a:defRPr sz="1600"/>
            </a:pPr>
            <a:r>
              <a:rPr b="1"/>
              <a:t>Handling missing data:</a:t>
            </a:r>
            <a:r>
              <a:t> Decision trees can handle missing data more effectively than some other models, as they can make splits based on the available data and create surrogate splits to manage the missing values. This strength of DT will come in handy since our data as ‘unknown’ values in 6 columns.</a:t>
            </a:r>
          </a:p>
          <a:p>
            <a:pPr marL="213894" indent="-213894">
              <a:lnSpc>
                <a:spcPct val="90000"/>
              </a:lnSpc>
              <a:spcBef>
                <a:spcPts val="1000"/>
              </a:spcBef>
              <a:buSzPct val="100000"/>
              <a:buAutoNum type="arabicPeriod" startAt="1"/>
              <a:defRPr sz="1600"/>
            </a:pPr>
            <a:r>
              <a:rPr b="1"/>
              <a:t>Nonlinear relationships:</a:t>
            </a:r>
            <a:r>
              <a:t> Decision trees can capture nonlinear relationships between features and the target variable, which might not be easily captured by linear models. </a:t>
            </a:r>
          </a:p>
          <a:p>
            <a:pPr marL="213894" indent="-213894">
              <a:lnSpc>
                <a:spcPct val="90000"/>
              </a:lnSpc>
              <a:spcBef>
                <a:spcPts val="1000"/>
              </a:spcBef>
              <a:buSzPct val="100000"/>
              <a:buAutoNum type="arabicPeriod" startAt="1"/>
              <a:defRPr sz="1600"/>
            </a:pPr>
            <a:r>
              <a:rPr b="1"/>
              <a:t>Feature selection:</a:t>
            </a:r>
            <a:r>
              <a:t> Decision trees perform automatic feature selection as part of the model building process. Features that contribute more to the target variable prediction will appear higher up in the tree, while less important features may not be included at all.</a:t>
            </a:r>
          </a:p>
          <a:p>
            <a:pPr marL="213894" indent="-213894">
              <a:lnSpc>
                <a:spcPct val="90000"/>
              </a:lnSpc>
              <a:spcBef>
                <a:spcPts val="1000"/>
              </a:spcBef>
              <a:buSzPct val="100000"/>
              <a:buAutoNum type="arabicPeriod" startAt="1"/>
              <a:defRPr sz="1600"/>
            </a:pPr>
            <a:r>
              <a:rPr b="1"/>
              <a:t>Parallelisable:</a:t>
            </a:r>
            <a:r>
              <a:t> Decision tree algorithms, particularly ensemble methods like random forests, can be easily parallelised, leading to faster training times on multi-core machines or distributed systems.</a:t>
            </a:r>
          </a:p>
          <a:p>
            <a:pPr>
              <a:lnSpc>
                <a:spcPct val="90000"/>
              </a:lnSpc>
              <a:spcBef>
                <a:spcPts val="1000"/>
              </a:spcBef>
              <a:defRPr sz="1600"/>
            </a:pPr>
            <a:r>
              <a:t>However, decision tree models have some limitations as well, such as their propensity to overfit and their sensitivity to small changes in the training data. Ensemble methods like random forests or gradient boosting machines can help address some of these issues by combining multiple trees to improve generalisation and reduce overfitting.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6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6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6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6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7"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1" name="Rectangle 3"/>
          <p:cNvGrpSpPr/>
          <p:nvPr/>
        </p:nvGrpSpPr>
        <p:grpSpPr>
          <a:xfrm>
            <a:off x="0" y="-1"/>
            <a:ext cx="12192000" cy="1383914"/>
            <a:chOff x="0" y="0"/>
            <a:chExt cx="12192000" cy="1383912"/>
          </a:xfrm>
        </p:grpSpPr>
        <p:sp>
          <p:nvSpPr>
            <p:cNvPr id="169"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70" name="Recommenda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 Recommendations</a:t>
              </a:r>
            </a:p>
          </p:txBody>
        </p:sp>
      </p:grpSp>
      <p:sp>
        <p:nvSpPr>
          <p:cNvPr id="172" name="Of the models we have tested, LGBM and CatBoost show the most promise.…"/>
          <p:cNvSpPr txBox="1"/>
          <p:nvPr/>
        </p:nvSpPr>
        <p:spPr>
          <a:xfrm>
            <a:off x="506298" y="2060991"/>
            <a:ext cx="11179404" cy="273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894" indent="-213894">
              <a:lnSpc>
                <a:spcPct val="90000"/>
              </a:lnSpc>
              <a:spcBef>
                <a:spcPts val="1000"/>
              </a:spcBef>
              <a:buSzPct val="100000"/>
              <a:buAutoNum type="arabicPeriod" startAt="1"/>
              <a:defRPr sz="1600"/>
            </a:pPr>
            <a:r>
              <a:t>Of the models we have tested, LGBM and CatBoost show the most promise. </a:t>
            </a:r>
          </a:p>
          <a:p>
            <a:pPr marL="213894" indent="-213894">
              <a:lnSpc>
                <a:spcPct val="90000"/>
              </a:lnSpc>
              <a:spcBef>
                <a:spcPts val="1000"/>
              </a:spcBef>
              <a:buSzPct val="100000"/>
              <a:buAutoNum type="arabicPeriod" startAt="1"/>
              <a:defRPr sz="1600"/>
            </a:pPr>
            <a:r>
              <a:t>CatBoost is a bit slow to train, also might not be the best choice if you want to use a standard pre-processing pipeline. </a:t>
            </a:r>
          </a:p>
          <a:p>
            <a:pPr marL="213894" indent="-213894">
              <a:lnSpc>
                <a:spcPct val="90000"/>
              </a:lnSpc>
              <a:spcBef>
                <a:spcPts val="1000"/>
              </a:spcBef>
              <a:buSzPct val="100000"/>
              <a:buAutoNum type="arabicPeriod" startAt="1"/>
              <a:defRPr sz="1600"/>
            </a:pPr>
            <a:r>
              <a:t>However, CatBoost is designed for categorical data so it has some merit for this particular dataset.</a:t>
            </a:r>
          </a:p>
          <a:p>
            <a:pPr marL="213894" indent="-213894">
              <a:lnSpc>
                <a:spcPct val="90000"/>
              </a:lnSpc>
              <a:spcBef>
                <a:spcPts val="1000"/>
              </a:spcBef>
              <a:buSzPct val="100000"/>
              <a:buAutoNum type="arabicPeriod" startAt="1"/>
              <a:defRPr sz="1600"/>
            </a:pPr>
            <a:r>
              <a:t>Random Forest is another good choice. It is fast to train but is slightly worse in performance than CatBoost and LGBM (BA, F1-score and AUC).</a:t>
            </a:r>
          </a:p>
          <a:p>
            <a:pPr marL="213894" indent="-213894">
              <a:spcBef>
                <a:spcPts val="1000"/>
              </a:spcBef>
              <a:buSzPct val="100000"/>
              <a:buAutoNum type="arabicPeriod" startAt="1"/>
              <a:defRPr sz="1600"/>
            </a:pPr>
            <a:r>
              <a:t>Ensemble methods using DT consistently perform better than other models (LR, SVC etc.).</a:t>
            </a:r>
          </a:p>
          <a:p>
            <a:pPr marL="213894" indent="-213894">
              <a:spcBef>
                <a:spcPts val="1000"/>
              </a:spcBef>
              <a:buSzPct val="100000"/>
              <a:buAutoNum type="arabicPeriod" startAt="1"/>
              <a:defRPr sz="1600"/>
            </a:pPr>
            <a:r>
              <a:t>SMOTE and RandomSampling have been used to correct for the heavy imbalance in the data.</a:t>
            </a:r>
          </a:p>
          <a:p>
            <a:pPr marL="213894" indent="-213894">
              <a:spcBef>
                <a:spcPts val="1000"/>
              </a:spcBef>
              <a:buSzPct val="100000"/>
              <a:buAutoNum type="arabicPeriod" startAt="1"/>
              <a:defRPr sz="1600"/>
            </a:pPr>
            <a:r>
              <a:t>The final recommendation is to employ the LGBM model.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ubtitle 5"/>
          <p:cNvSpPr txBox="1"/>
          <p:nvPr>
            <p:ph type="subTitle" sz="quarter" idx="1"/>
          </p:nvPr>
        </p:nvSpPr>
        <p:spPr>
          <a:xfrm>
            <a:off x="5872479" y="2601118"/>
            <a:ext cx="5558975" cy="1655762"/>
          </a:xfrm>
          <a:prstGeom prst="rect">
            <a:avLst/>
          </a:prstGeom>
        </p:spPr>
        <p:txBody>
          <a:bodyPr/>
          <a:lstStyle>
            <a:lvl1pPr>
              <a:defRPr sz="6600">
                <a:solidFill>
                  <a:srgbClr val="FF6600"/>
                </a:solidFill>
              </a:defRPr>
            </a:lvl1pPr>
          </a:lstStyle>
          <a:p>
            <a:pPr/>
            <a:r>
              <a:t>Thank You</a:t>
            </a:r>
          </a:p>
        </p:txBody>
      </p:sp>
      <p:sp>
        <p:nvSpPr>
          <p:cNvPr id="175" name="Rectangle 2"/>
          <p:cNvSpPr/>
          <p:nvPr/>
        </p:nvSpPr>
        <p:spPr>
          <a:xfrm>
            <a:off x="0" y="0"/>
            <a:ext cx="5872480" cy="68580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pic>
        <p:nvPicPr>
          <p:cNvPr id="176" name="Picture 6" descr="Picture 6"/>
          <p:cNvPicPr>
            <a:picLocks noChangeAspect="1"/>
          </p:cNvPicPr>
          <p:nvPr/>
        </p:nvPicPr>
        <p:blipFill>
          <a:blip r:embed="rId2">
            <a:extLst/>
          </a:blip>
          <a:stretch>
            <a:fillRect/>
          </a:stretch>
        </p:blipFill>
        <p:spPr>
          <a:xfrm>
            <a:off x="169818" y="6109623"/>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xfrm>
            <a:off x="-1" y="-1"/>
            <a:ext cx="5733143" cy="6858003"/>
          </a:xfrm>
          <a:prstGeom prst="rect">
            <a:avLst/>
          </a:prstGeom>
          <a:solidFill>
            <a:srgbClr val="3B3B3B"/>
          </a:solidFill>
        </p:spPr>
        <p:txBody>
          <a:bodyPr anchor="t"/>
          <a:lstStyle/>
          <a:p>
            <a:pPr/>
            <a:br/>
            <a:br/>
            <a:br/>
            <a:r>
              <a:rPr>
                <a:solidFill>
                  <a:srgbClr val="FF6600"/>
                </a:solidFill>
              </a:rPr>
              <a:t>Agenda</a:t>
            </a:r>
          </a:p>
        </p:txBody>
      </p:sp>
      <p:pic>
        <p:nvPicPr>
          <p:cNvPr id="98"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99" name="Problem Statement…"/>
          <p:cNvSpPr txBox="1"/>
          <p:nvPr/>
        </p:nvSpPr>
        <p:spPr>
          <a:xfrm>
            <a:off x="6548594" y="1820798"/>
            <a:ext cx="3913618" cy="3109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3600">
                <a:solidFill>
                  <a:srgbClr val="FF6600"/>
                </a:solidFill>
              </a:defRPr>
            </a:pPr>
            <a:r>
              <a:t>Problem Statement</a:t>
            </a:r>
          </a:p>
          <a:p>
            <a:pPr algn="just">
              <a:lnSpc>
                <a:spcPct val="90000"/>
              </a:lnSpc>
              <a:spcBef>
                <a:spcPts val="1000"/>
              </a:spcBef>
              <a:defRPr sz="3600">
                <a:solidFill>
                  <a:srgbClr val="FF6600"/>
                </a:solidFill>
              </a:defRPr>
            </a:pPr>
            <a:r>
              <a:t>Models</a:t>
            </a:r>
          </a:p>
          <a:p>
            <a:pPr algn="just">
              <a:lnSpc>
                <a:spcPct val="90000"/>
              </a:lnSpc>
              <a:spcBef>
                <a:spcPts val="1000"/>
              </a:spcBef>
              <a:defRPr sz="3600">
                <a:solidFill>
                  <a:srgbClr val="FF6600"/>
                </a:solidFill>
              </a:defRPr>
            </a:pPr>
            <a:r>
              <a:t>Decision Trees</a:t>
            </a:r>
          </a:p>
          <a:p>
            <a:pPr algn="just">
              <a:lnSpc>
                <a:spcPct val="90000"/>
              </a:lnSpc>
              <a:spcBef>
                <a:spcPts val="1000"/>
              </a:spcBef>
              <a:defRPr sz="3600">
                <a:solidFill>
                  <a:srgbClr val="FF6600"/>
                </a:solidFill>
              </a:defRPr>
            </a:pPr>
            <a:r>
              <a:t>Summary</a:t>
            </a:r>
          </a:p>
          <a:p>
            <a:pPr algn="just">
              <a:lnSpc>
                <a:spcPct val="90000"/>
              </a:lnSpc>
              <a:spcBef>
                <a:spcPts val="1000"/>
              </a:spcBef>
              <a:defRPr sz="3600">
                <a:solidFill>
                  <a:srgbClr val="FF6600"/>
                </a:solidFill>
              </a:defRPr>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Content Placeholder 2"/>
          <p:cNvSpPr txBox="1"/>
          <p:nvPr>
            <p:ph type="body" idx="1"/>
          </p:nvPr>
        </p:nvSpPr>
        <p:spPr>
          <a:xfrm>
            <a:off x="762000" y="1812607"/>
            <a:ext cx="10515600" cy="4351339"/>
          </a:xfrm>
          <a:prstGeom prst="rect">
            <a:avLst/>
          </a:prstGeom>
        </p:spPr>
        <p:txBody>
          <a:bodyPr/>
          <a:lstStyle/>
          <a:p>
            <a:pPr marL="160421" indent="-160421" defTabSz="457200">
              <a:lnSpc>
                <a:spcPct val="100000"/>
              </a:lnSpc>
              <a:spcBef>
                <a:spcPts val="1200"/>
              </a:spcBef>
              <a:buFontTx/>
              <a:defRPr sz="1600">
                <a:latin typeface="Arial"/>
                <a:ea typeface="Arial"/>
                <a:cs typeface="Arial"/>
                <a:sym typeface="Arial"/>
              </a:defRPr>
            </a:pPr>
            <a:r>
              <a:t>This is a binary classification problem where the response variable is ‘y’ (yes or no). The goal is to predict whether or not a customer will respond positively based on the data provided. </a:t>
            </a:r>
          </a:p>
          <a:p>
            <a:pPr marL="160421" indent="-160421" defTabSz="457200">
              <a:lnSpc>
                <a:spcPct val="100000"/>
              </a:lnSpc>
              <a:spcBef>
                <a:spcPts val="1200"/>
              </a:spcBef>
              <a:buFontTx/>
              <a:defRPr sz="1600">
                <a:latin typeface="Arial"/>
                <a:ea typeface="Arial"/>
                <a:cs typeface="Arial"/>
                <a:sym typeface="Arial"/>
              </a:defRPr>
            </a:pPr>
            <a:r>
              <a:t>The dataset has 20 features, excluding response, half of which are categorical variables (job, education, marital etc.) and the rest numerical (age, duration etc.). </a:t>
            </a:r>
          </a:p>
          <a:p>
            <a:pPr marL="160421" indent="-160421" defTabSz="457200">
              <a:lnSpc>
                <a:spcPct val="100000"/>
              </a:lnSpc>
              <a:spcBef>
                <a:spcPts val="1200"/>
              </a:spcBef>
              <a:buFontTx/>
              <a:defRPr sz="1600">
                <a:latin typeface="Arial"/>
                <a:ea typeface="Arial"/>
                <a:cs typeface="Arial"/>
                <a:sym typeface="Arial"/>
              </a:defRPr>
            </a:pPr>
            <a:r>
              <a:t>The dataset is also heavily imbalanced, in that 89% of the responses are ‘no’. This makes it hard to achieve accuracy in prediction. </a:t>
            </a:r>
          </a:p>
          <a:p>
            <a:pPr marL="0" indent="0" defTabSz="457200">
              <a:lnSpc>
                <a:spcPct val="100000"/>
              </a:lnSpc>
              <a:spcBef>
                <a:spcPts val="1200"/>
              </a:spcBef>
              <a:buSzTx/>
              <a:buFontTx/>
              <a:buNone/>
              <a:defRPr b="1" sz="1600">
                <a:latin typeface="Arial"/>
                <a:ea typeface="Arial"/>
                <a:cs typeface="Arial"/>
                <a:sym typeface="Arial"/>
              </a:defRPr>
            </a:pPr>
            <a:r>
              <a:t>Approach:</a:t>
            </a:r>
          </a:p>
          <a:p>
            <a:pPr marL="160421" indent="-160421" defTabSz="457200">
              <a:lnSpc>
                <a:spcPct val="100000"/>
              </a:lnSpc>
              <a:spcBef>
                <a:spcPts val="1200"/>
              </a:spcBef>
              <a:buFontTx/>
              <a:defRPr sz="1600">
                <a:latin typeface="Arial"/>
                <a:ea typeface="Arial"/>
                <a:cs typeface="Arial"/>
                <a:sym typeface="Arial"/>
              </a:defRPr>
            </a:pPr>
            <a:r>
              <a:t>Choose different classes of models (Logistic Regression, SVM, Decision Trees, KNN etc.).</a:t>
            </a:r>
          </a:p>
          <a:p>
            <a:pPr marL="160421" indent="-160421" defTabSz="457200">
              <a:lnSpc>
                <a:spcPct val="100000"/>
              </a:lnSpc>
              <a:spcBef>
                <a:spcPts val="1200"/>
              </a:spcBef>
              <a:buFontTx/>
              <a:defRPr sz="1600">
                <a:latin typeface="Arial"/>
                <a:ea typeface="Arial"/>
                <a:cs typeface="Arial"/>
                <a:sym typeface="Arial"/>
              </a:defRPr>
            </a:pPr>
            <a:r>
              <a:t>Build a pipeline for preprocessing data then use re-sampling techniques to adjust for imbalance in data.</a:t>
            </a:r>
          </a:p>
          <a:p>
            <a:pPr marL="160421" indent="-160421" defTabSz="457200">
              <a:lnSpc>
                <a:spcPct val="100000"/>
              </a:lnSpc>
              <a:spcBef>
                <a:spcPts val="1200"/>
              </a:spcBef>
              <a:buFontTx/>
              <a:defRPr sz="1600">
                <a:latin typeface="Arial"/>
                <a:ea typeface="Arial"/>
                <a:cs typeface="Arial"/>
                <a:sym typeface="Arial"/>
              </a:defRPr>
            </a:pPr>
            <a:r>
              <a:t>Use GridSearch to tune hyper parameters for each model.</a:t>
            </a:r>
          </a:p>
          <a:p>
            <a:pPr marL="160421" indent="-160421" defTabSz="457200">
              <a:lnSpc>
                <a:spcPct val="100000"/>
              </a:lnSpc>
              <a:spcBef>
                <a:spcPts val="1200"/>
              </a:spcBef>
              <a:buFontTx/>
              <a:defRPr sz="1600">
                <a:latin typeface="Arial"/>
                <a:ea typeface="Arial"/>
                <a:cs typeface="Arial"/>
                <a:sym typeface="Arial"/>
              </a:defRPr>
            </a:pPr>
            <a:r>
              <a:t>Understand which metric to use when comparing model performance (Accuracy, F1-Score, AUC etc.)</a:t>
            </a:r>
          </a:p>
          <a:p>
            <a:pPr marL="160421" indent="-160421" defTabSz="457200">
              <a:lnSpc>
                <a:spcPct val="100000"/>
              </a:lnSpc>
              <a:spcBef>
                <a:spcPts val="1200"/>
              </a:spcBef>
              <a:buFontTx/>
              <a:defRPr sz="1600">
                <a:latin typeface="Arial"/>
                <a:ea typeface="Arial"/>
                <a:cs typeface="Arial"/>
                <a:sym typeface="Arial"/>
              </a:defRPr>
            </a:pPr>
            <a:r>
              <a:t>Choose best model(s) based on performance, computational cost and training time.</a:t>
            </a:r>
          </a:p>
        </p:txBody>
      </p:sp>
      <p:sp>
        <p:nvSpPr>
          <p:cNvPr id="102" name="Rectangle 3"/>
          <p:cNvSpPr/>
          <p:nvPr/>
        </p:nvSpPr>
        <p:spPr>
          <a:xfrm>
            <a:off x="0" y="0"/>
            <a:ext cx="12192000" cy="13716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3" name="Title 1"/>
          <p:cNvSpPr txBox="1"/>
          <p:nvPr>
            <p:ph type="title"/>
          </p:nvPr>
        </p:nvSpPr>
        <p:spPr>
          <a:xfrm>
            <a:off x="838200" y="23018"/>
            <a:ext cx="10515600" cy="1325564"/>
          </a:xfrm>
          <a:prstGeom prst="rect">
            <a:avLst/>
          </a:prstGeom>
        </p:spPr>
        <p:txBody>
          <a:bodyPr/>
          <a:lstStyle>
            <a:lvl1pPr>
              <a:defRPr>
                <a:solidFill>
                  <a:schemeClr val="accent2"/>
                </a:solidFill>
                <a:latin typeface="Carlito"/>
                <a:ea typeface="Carlito"/>
                <a:cs typeface="Carlito"/>
                <a:sym typeface="Carlito"/>
              </a:defRPr>
            </a:lvl1pPr>
          </a:lstStyle>
          <a:p>
            <a:pPr/>
            <a:r>
              <a:t>Background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6" name="Title 16"/>
          <p:cNvSpPr txBox="1"/>
          <p:nvPr>
            <p:ph type="title"/>
          </p:nvPr>
        </p:nvSpPr>
        <p:spPr>
          <a:xfrm>
            <a:off x="381000" y="19451"/>
            <a:ext cx="10515600" cy="1325563"/>
          </a:xfrm>
          <a:prstGeom prst="rect">
            <a:avLst/>
          </a:prstGeom>
        </p:spPr>
        <p:txBody>
          <a:bodyPr/>
          <a:lstStyle>
            <a:lvl1pPr>
              <a:defRPr>
                <a:solidFill>
                  <a:schemeClr val="accent2"/>
                </a:solidFill>
              </a:defRPr>
            </a:lvl1pPr>
          </a:lstStyle>
          <a:p>
            <a:pPr/>
            <a:r>
              <a:t>Models</a:t>
            </a:r>
          </a:p>
        </p:txBody>
      </p:sp>
      <p:sp>
        <p:nvSpPr>
          <p:cNvPr id="107" name="Models to test:…"/>
          <p:cNvSpPr txBox="1"/>
          <p:nvPr/>
        </p:nvSpPr>
        <p:spPr>
          <a:xfrm>
            <a:off x="280039" y="1847001"/>
            <a:ext cx="11631922" cy="42196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b="1" sz="1600"/>
            </a:pPr>
            <a:r>
              <a:t>Models to test:</a:t>
            </a:r>
          </a:p>
          <a:p>
            <a:pPr>
              <a:lnSpc>
                <a:spcPct val="90000"/>
              </a:lnSpc>
              <a:spcBef>
                <a:spcPts val="1000"/>
              </a:spcBef>
              <a:defRPr sz="1600"/>
            </a:pPr>
          </a:p>
          <a:p>
            <a:pPr marL="160421" indent="-160421">
              <a:lnSpc>
                <a:spcPct val="90000"/>
              </a:lnSpc>
              <a:spcBef>
                <a:spcPts val="1000"/>
              </a:spcBef>
              <a:buSzPct val="100000"/>
              <a:buChar char="•"/>
              <a:defRPr sz="1600"/>
            </a:pPr>
            <a:r>
              <a:t>Logistic Regression: a statistical model that analyses the relationship between multiple input variables and a binary output variable, and outputs the probability of the binary outcome.</a:t>
            </a:r>
          </a:p>
          <a:p>
            <a:pPr marL="160421" indent="-160421">
              <a:lnSpc>
                <a:spcPct val="90000"/>
              </a:lnSpc>
              <a:spcBef>
                <a:spcPts val="1000"/>
              </a:spcBef>
              <a:buSzPct val="100000"/>
              <a:buChar char="•"/>
              <a:defRPr sz="1600"/>
            </a:pPr>
            <a:r>
              <a:t>Support Vector Classifier (Linear and Non-Linear kernels): a machine learning algorithm that separates data points using a hyperplane in a high-dimensional space, and can be used for both linearly and non-linearly separable data.</a:t>
            </a:r>
          </a:p>
          <a:p>
            <a:pPr marL="160421" indent="-160421">
              <a:lnSpc>
                <a:spcPct val="90000"/>
              </a:lnSpc>
              <a:spcBef>
                <a:spcPts val="1000"/>
              </a:spcBef>
              <a:buSzPct val="100000"/>
              <a:buChar char="•"/>
              <a:defRPr sz="1600"/>
            </a:pPr>
            <a:r>
              <a:t>Stochastic Gradient Descent: an iterative optimisation algorithm used to minimise a loss function that is commonly used in deep learning for updating the weights of neural networks.</a:t>
            </a:r>
          </a:p>
          <a:p>
            <a:pPr marL="160421" indent="-160421">
              <a:lnSpc>
                <a:spcPct val="90000"/>
              </a:lnSpc>
              <a:spcBef>
                <a:spcPts val="1000"/>
              </a:spcBef>
              <a:buSzPct val="100000"/>
              <a:buChar char="•"/>
              <a:defRPr sz="1600"/>
            </a:pPr>
            <a:r>
              <a:t>K-Nearest-Neighbours: a machine learning algorithm that identifies the k-nearest neighbours of a data point and uses their classification to determine the classification of the point.</a:t>
            </a:r>
          </a:p>
          <a:p>
            <a:pPr marL="160421" indent="-160421">
              <a:lnSpc>
                <a:spcPct val="90000"/>
              </a:lnSpc>
              <a:spcBef>
                <a:spcPts val="1000"/>
              </a:spcBef>
              <a:buSzPct val="100000"/>
              <a:buChar char="•"/>
              <a:defRPr sz="1600"/>
            </a:pPr>
            <a:r>
              <a:t>Bayes Classifier (Naive Bayes and Complement Bayes): a probabilistic model that utilises Bayes' theorem to classify data based on the probability of an event given prior knowledge.</a:t>
            </a:r>
          </a:p>
          <a:p>
            <a:pPr marL="160421" indent="-160421">
              <a:lnSpc>
                <a:spcPct val="90000"/>
              </a:lnSpc>
              <a:spcBef>
                <a:spcPts val="1000"/>
              </a:spcBef>
              <a:buSzPct val="100000"/>
              <a:buChar char="•"/>
              <a:defRPr sz="1600"/>
            </a:pPr>
            <a:r>
              <a:t>Decision Trees: a tree-like model that uses a set of rules to classify data based on features, by splitting the data into smaller groups until a decision is made.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10" name="Title 16"/>
          <p:cNvSpPr txBox="1"/>
          <p:nvPr>
            <p:ph type="title"/>
          </p:nvPr>
        </p:nvSpPr>
        <p:spPr>
          <a:xfrm>
            <a:off x="297477" y="19451"/>
            <a:ext cx="10515601" cy="1325563"/>
          </a:xfrm>
          <a:prstGeom prst="rect">
            <a:avLst/>
          </a:prstGeom>
        </p:spPr>
        <p:txBody>
          <a:bodyPr/>
          <a:lstStyle>
            <a:lvl1pPr>
              <a:defRPr>
                <a:solidFill>
                  <a:schemeClr val="accent2"/>
                </a:solidFill>
              </a:defRPr>
            </a:lvl1pPr>
          </a:lstStyle>
          <a:p>
            <a:pPr/>
            <a:r>
              <a:t>Metrics</a:t>
            </a:r>
          </a:p>
        </p:txBody>
      </p:sp>
      <p:sp>
        <p:nvSpPr>
          <p:cNvPr id="111" name="Common metrics used test model performance:…"/>
          <p:cNvSpPr txBox="1"/>
          <p:nvPr/>
        </p:nvSpPr>
        <p:spPr>
          <a:xfrm>
            <a:off x="280039" y="1554901"/>
            <a:ext cx="11631922" cy="39683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b="1" sz="1600"/>
            </a:pPr>
            <a:r>
              <a:t>Common metrics used test model performance:</a:t>
            </a:r>
          </a:p>
          <a:p>
            <a:pPr marL="140368" indent="-140368">
              <a:lnSpc>
                <a:spcPct val="90000"/>
              </a:lnSpc>
              <a:spcBef>
                <a:spcPts val="1000"/>
              </a:spcBef>
              <a:buSzPct val="100000"/>
              <a:buChar char="•"/>
              <a:defRPr sz="1600"/>
            </a:pPr>
            <a:r>
              <a:rPr sz="1400">
                <a:latin typeface="Monaco"/>
                <a:ea typeface="Monaco"/>
                <a:cs typeface="Monaco"/>
                <a:sym typeface="Monaco"/>
              </a:rPr>
              <a:t>Training Time</a:t>
            </a:r>
            <a:r>
              <a:t>: the amount of time (in minutes) taken to perform grid search for hyper parameters and train the model.</a:t>
            </a:r>
          </a:p>
          <a:p>
            <a:pPr marL="140368" indent="-140368">
              <a:lnSpc>
                <a:spcPct val="90000"/>
              </a:lnSpc>
              <a:spcBef>
                <a:spcPts val="1000"/>
              </a:spcBef>
              <a:buSzPct val="100000"/>
              <a:buChar char="•"/>
              <a:defRPr sz="1600"/>
            </a:pPr>
            <a:r>
              <a:rPr sz="1400">
                <a:latin typeface="Monaco"/>
                <a:ea typeface="Monaco"/>
                <a:cs typeface="Monaco"/>
                <a:sym typeface="Monaco"/>
              </a:rPr>
              <a:t>Accuracy</a:t>
            </a:r>
            <a:r>
              <a:t>: the proportion of correctly classified instances out of all instances.</a:t>
            </a:r>
          </a:p>
          <a:p>
            <a:pPr marL="140368" indent="-140368">
              <a:lnSpc>
                <a:spcPct val="90000"/>
              </a:lnSpc>
              <a:spcBef>
                <a:spcPts val="1000"/>
              </a:spcBef>
              <a:buSzPct val="100000"/>
              <a:buChar char="•"/>
              <a:defRPr sz="1600"/>
            </a:pPr>
            <a:r>
              <a:rPr sz="1400">
                <a:latin typeface="Monaco"/>
                <a:ea typeface="Monaco"/>
                <a:cs typeface="Monaco"/>
                <a:sym typeface="Monaco"/>
              </a:rPr>
              <a:t>Balanced Accuracy</a:t>
            </a:r>
            <a:r>
              <a:t>: similar to accuracy, but it adjusts for imbalanced classes.</a:t>
            </a:r>
          </a:p>
          <a:p>
            <a:pPr marL="140368" indent="-140368">
              <a:lnSpc>
                <a:spcPct val="90000"/>
              </a:lnSpc>
              <a:spcBef>
                <a:spcPts val="1000"/>
              </a:spcBef>
              <a:buSzPct val="100000"/>
              <a:buChar char="•"/>
              <a:defRPr sz="1600"/>
            </a:pPr>
            <a:r>
              <a:rPr sz="1400">
                <a:latin typeface="Monaco"/>
                <a:ea typeface="Monaco"/>
                <a:cs typeface="Monaco"/>
                <a:sym typeface="Monaco"/>
              </a:rPr>
              <a:t>F1-score</a:t>
            </a:r>
            <a:r>
              <a:t>: the harmonic mean of precision and recall, a metric that combines both measures.</a:t>
            </a:r>
          </a:p>
          <a:p>
            <a:pPr marL="140368" indent="-140368">
              <a:lnSpc>
                <a:spcPct val="90000"/>
              </a:lnSpc>
              <a:spcBef>
                <a:spcPts val="1000"/>
              </a:spcBef>
              <a:buSzPct val="100000"/>
              <a:buChar char="•"/>
              <a:defRPr sz="1600"/>
            </a:pPr>
            <a:r>
              <a:rPr sz="1400">
                <a:latin typeface="Monaco"/>
                <a:ea typeface="Monaco"/>
                <a:cs typeface="Monaco"/>
                <a:sym typeface="Monaco"/>
              </a:rPr>
              <a:t>AUC-ROC</a:t>
            </a:r>
            <a:r>
              <a:t>: the area under the Receiver Operating Characteristic (ROC) curve, which measures the model's ability to distinguish between positive and negative instances.</a:t>
            </a:r>
          </a:p>
          <a:p>
            <a:pPr marL="140368" indent="-140368">
              <a:lnSpc>
                <a:spcPct val="90000"/>
              </a:lnSpc>
              <a:spcBef>
                <a:spcPts val="1000"/>
              </a:spcBef>
              <a:buSzPct val="100000"/>
              <a:buChar char="•"/>
              <a:defRPr sz="1600"/>
            </a:pPr>
            <a:r>
              <a:rPr sz="1400">
                <a:latin typeface="Monaco"/>
                <a:ea typeface="Monaco"/>
                <a:cs typeface="Monaco"/>
                <a:sym typeface="Monaco"/>
              </a:rPr>
              <a:t>Precision</a:t>
            </a:r>
            <a:r>
              <a:t>: the proportion of true positive predictions out of all positive predictions.</a:t>
            </a:r>
          </a:p>
          <a:p>
            <a:pPr marL="140368" indent="-140368">
              <a:lnSpc>
                <a:spcPct val="90000"/>
              </a:lnSpc>
              <a:spcBef>
                <a:spcPts val="1000"/>
              </a:spcBef>
              <a:buSzPct val="100000"/>
              <a:buChar char="•"/>
              <a:defRPr sz="1600"/>
            </a:pPr>
            <a:r>
              <a:rPr sz="1400">
                <a:latin typeface="Monaco"/>
                <a:ea typeface="Monaco"/>
                <a:cs typeface="Monaco"/>
                <a:sym typeface="Monaco"/>
              </a:rPr>
              <a:t>Recall</a:t>
            </a:r>
            <a:r>
              <a:t>: the proportion of true positive predictions out of all actual positive instances.</a:t>
            </a:r>
          </a:p>
          <a:p>
            <a:pPr marL="140368" indent="-140368">
              <a:lnSpc>
                <a:spcPct val="90000"/>
              </a:lnSpc>
              <a:spcBef>
                <a:spcPts val="1000"/>
              </a:spcBef>
              <a:buSzPct val="100000"/>
              <a:buChar char="•"/>
              <a:defRPr sz="1600"/>
            </a:pPr>
            <a:r>
              <a:rPr sz="1400">
                <a:latin typeface="Monaco"/>
                <a:ea typeface="Monaco"/>
                <a:cs typeface="Monaco"/>
                <a:sym typeface="Monaco"/>
              </a:rPr>
              <a:t>MCC</a:t>
            </a:r>
            <a:r>
              <a:t>: Matthews Correlation Coefficient, a correlation coefficient between the predicted and actual binary classifications.</a:t>
            </a:r>
          </a:p>
          <a:p>
            <a:pPr marL="140368" indent="-140368">
              <a:lnSpc>
                <a:spcPct val="90000"/>
              </a:lnSpc>
              <a:spcBef>
                <a:spcPts val="1000"/>
              </a:spcBef>
              <a:buSzPct val="100000"/>
              <a:buChar char="•"/>
              <a:defRPr sz="1600"/>
            </a:pPr>
            <a:r>
              <a:rPr sz="1400">
                <a:latin typeface="Monaco"/>
                <a:ea typeface="Monaco"/>
                <a:cs typeface="Monaco"/>
                <a:sym typeface="Monaco"/>
              </a:rPr>
              <a:t>Log-Loss</a:t>
            </a:r>
            <a:r>
              <a:t>: a measure of the difference between the predicted and actual probabilities of the model's predictions.</a:t>
            </a:r>
          </a:p>
        </p:txBody>
      </p:sp>
      <p:sp>
        <p:nvSpPr>
          <p:cNvPr id="112" name="When dealing with imbalanced data, using metrics such as accuracy can be misleading as it can be high even when the model is not performing well on minority classes. In such cases, AUC-ROC, F1-Score and Balanced Accuracy are more reliable metrics."/>
          <p:cNvSpPr txBox="1"/>
          <p:nvPr/>
        </p:nvSpPr>
        <p:spPr>
          <a:xfrm>
            <a:off x="201543" y="5770867"/>
            <a:ext cx="11788914" cy="5336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vl1pPr>
          </a:lstStyle>
          <a:p>
            <a:pPr/>
            <a:r>
              <a:t>When dealing with imbalanced data, using metrics such as accuracy can be misleading as it can be high even when the model is not performing well on minority classes. In such cases, AUC-ROC, F1-Score and Balanced Accuracy are more reliable metrics.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1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1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1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1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1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6" name="Rectangle 2"/>
          <p:cNvGrpSpPr/>
          <p:nvPr/>
        </p:nvGrpSpPr>
        <p:grpSpPr>
          <a:xfrm>
            <a:off x="-15286" y="-25749"/>
            <a:ext cx="12929957" cy="1387383"/>
            <a:chOff x="0" y="0"/>
            <a:chExt cx="12929955" cy="1387382"/>
          </a:xfrm>
        </p:grpSpPr>
        <p:sp>
          <p:nvSpPr>
            <p:cNvPr id="114"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5" name="Linear Classifiers"/>
            <p:cNvSpPr txBox="1"/>
            <p:nvPr/>
          </p:nvSpPr>
          <p:spPr>
            <a:xfrm>
              <a:off x="811786"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Linear Classifiers</a:t>
              </a:r>
            </a:p>
          </p:txBody>
        </p:sp>
      </p:grpSp>
      <p:sp>
        <p:nvSpPr>
          <p:cNvPr id="117" name="Logistic Regression and SGD are both linear models that are popular for classification problems.…"/>
          <p:cNvSpPr txBox="1"/>
          <p:nvPr/>
        </p:nvSpPr>
        <p:spPr>
          <a:xfrm>
            <a:off x="460774" y="4137948"/>
            <a:ext cx="10519376" cy="15014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80473" indent="-180473">
              <a:buSzPct val="100000"/>
              <a:buChar char="•"/>
            </a:pPr>
            <a:r>
              <a:t>Logistic Regression and SGD are both linear models that are popular for classification problems. </a:t>
            </a:r>
          </a:p>
          <a:p>
            <a:pPr marL="180473" indent="-180473">
              <a:buSzPct val="100000"/>
              <a:buChar char="•"/>
            </a:pPr>
            <a:r>
              <a:t>Grid Search takes slightly longer for LR as there are many parameters to explore, such as ‘solver’ and ‘penalty’. </a:t>
            </a:r>
          </a:p>
          <a:p>
            <a:pPr marL="180473" indent="-180473">
              <a:buSzPct val="100000"/>
              <a:buChar char="•"/>
            </a:pPr>
            <a:r>
              <a:t>LR grid search results suggest the ‘l2’ penalty using the ‘lbgfs’ solver. </a:t>
            </a:r>
          </a:p>
          <a:p>
            <a:pPr marL="180473" indent="-180473">
              <a:buSzPct val="100000"/>
              <a:buChar char="•"/>
            </a:pPr>
            <a:r>
              <a:t>However, for the SGD clarifier, grid search results suggest it performs best when there is no penalty.</a:t>
            </a:r>
          </a:p>
          <a:p>
            <a:pPr marL="180473" indent="-180473">
              <a:buSzPct val="100000"/>
              <a:buChar char="•"/>
            </a:pPr>
            <a:r>
              <a:t>LR performs better in terms of Balanced Accuracy and F1-Score, but SGD has a slightly higher AUC. </a:t>
            </a:r>
          </a:p>
        </p:txBody>
      </p:sp>
      <p:graphicFrame>
        <p:nvGraphicFramePr>
          <p:cNvPr id="118" name="Logistic Regression"/>
          <p:cNvGraphicFramePr/>
          <p:nvPr/>
        </p:nvGraphicFramePr>
        <p:xfrm>
          <a:off x="432648" y="1591075"/>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Logistic Regression</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1.822</a:t>
                      </a:r>
                    </a:p>
                  </a:txBody>
                  <a:tcPr marL="0" marR="0" marT="0" marB="0" anchor="t" anchorCtr="0" horzOverflow="overflow">
                    <a:lnT w="38100">
                      <a:solidFill>
                        <a:srgbClr val="FFFFFF"/>
                      </a:solidFill>
                    </a:lnT>
                    <a:solidFill>
                      <a:schemeClr val="accent2"/>
                    </a:solidFill>
                  </a:tcPr>
                </a:tc>
                <a:tc>
                  <a:txBody>
                    <a:bodyPr/>
                    <a:lstStyle/>
                    <a:p>
                      <a:pPr algn="l">
                        <a:defRPr sz="1800"/>
                      </a:pPr>
                      <a:r>
                        <a:t>0.86559</a:t>
                      </a:r>
                    </a:p>
                  </a:txBody>
                  <a:tcPr marL="0" marR="0" marT="0" marB="0" anchor="t" anchorCtr="0" horzOverflow="overflow">
                    <a:lnT w="38100">
                      <a:solidFill>
                        <a:srgbClr val="FFFFFF"/>
                      </a:solidFill>
                    </a:lnT>
                    <a:solidFill>
                      <a:schemeClr val="accent2"/>
                    </a:solidFill>
                  </a:tcPr>
                </a:tc>
                <a:tc>
                  <a:txBody>
                    <a:bodyPr/>
                    <a:lstStyle/>
                    <a:p>
                      <a:pPr algn="l">
                        <a:defRPr sz="1800"/>
                      </a:pPr>
                      <a:r>
                        <a:t>0.72619</a:t>
                      </a:r>
                    </a:p>
                  </a:txBody>
                  <a:tcPr marL="0" marR="0" marT="0" marB="0" anchor="t" anchorCtr="0" horzOverflow="overflow">
                    <a:lnT w="38100">
                      <a:solidFill>
                        <a:srgbClr val="FFFFFF"/>
                      </a:solidFill>
                    </a:lnT>
                    <a:solidFill>
                      <a:schemeClr val="accent2"/>
                    </a:solidFill>
                  </a:tcPr>
                </a:tc>
                <a:tc>
                  <a:txBody>
                    <a:bodyPr/>
                    <a:lstStyle/>
                    <a:p>
                      <a:pPr algn="l">
                        <a:defRPr sz="1800"/>
                      </a:pPr>
                      <a:r>
                        <a:t>0.48821</a:t>
                      </a:r>
                    </a:p>
                  </a:txBody>
                  <a:tcPr marL="0" marR="0" marT="0" marB="0" anchor="t" anchorCtr="0" horzOverflow="overflow">
                    <a:lnT w="38100">
                      <a:solidFill>
                        <a:srgbClr val="FFFFFF"/>
                      </a:solidFill>
                    </a:lnT>
                    <a:solidFill>
                      <a:schemeClr val="accent2"/>
                    </a:solidFill>
                  </a:tcPr>
                </a:tc>
                <a:tc>
                  <a:txBody>
                    <a:bodyPr/>
                    <a:lstStyle/>
                    <a:p>
                      <a:pPr algn="l">
                        <a:defRPr sz="1800"/>
                      </a:pPr>
                      <a:r>
                        <a:t>0.7914</a:t>
                      </a:r>
                    </a:p>
                  </a:txBody>
                  <a:tcPr marL="0" marR="0" marT="0" marB="0" anchor="t" anchorCtr="0" horzOverflow="overflow">
                    <a:lnT w="38100">
                      <a:solidFill>
                        <a:srgbClr val="FFFFFF"/>
                      </a:solidFill>
                    </a:lnT>
                    <a:solidFill>
                      <a:schemeClr val="accent2"/>
                    </a:solidFill>
                  </a:tcPr>
                </a:tc>
                <a:tc>
                  <a:txBody>
                    <a:bodyPr/>
                    <a:lstStyle/>
                    <a:p>
                      <a:pPr algn="l">
                        <a:defRPr sz="1800"/>
                      </a:pPr>
                      <a:r>
                        <a:t>0.44295</a:t>
                      </a:r>
                    </a:p>
                  </a:txBody>
                  <a:tcPr marL="0" marR="0" marT="0" marB="0" anchor="t" anchorCtr="0" horzOverflow="overflow">
                    <a:lnT w="38100">
                      <a:solidFill>
                        <a:srgbClr val="FFFFFF"/>
                      </a:solidFill>
                    </a:lnT>
                    <a:solidFill>
                      <a:schemeClr val="accent2"/>
                    </a:solidFill>
                  </a:tcPr>
                </a:tc>
                <a:tc>
                  <a:txBody>
                    <a:bodyPr/>
                    <a:lstStyle/>
                    <a:p>
                      <a:pPr algn="l">
                        <a:defRPr sz="1800"/>
                      </a:pPr>
                      <a:r>
                        <a:t>0.54377</a:t>
                      </a:r>
                    </a:p>
                  </a:txBody>
                  <a:tcPr marL="0" marR="0" marT="0" marB="0" anchor="t" anchorCtr="0" horzOverflow="overflow">
                    <a:lnT w="38100">
                      <a:solidFill>
                        <a:srgbClr val="FFFFFF"/>
                      </a:solidFill>
                    </a:lnT>
                    <a:solidFill>
                      <a:schemeClr val="accent2"/>
                    </a:solidFill>
                  </a:tcPr>
                </a:tc>
                <a:tc>
                  <a:txBody>
                    <a:bodyPr/>
                    <a:lstStyle/>
                    <a:p>
                      <a:pPr algn="l">
                        <a:defRPr sz="1800"/>
                      </a:pPr>
                      <a:r>
                        <a:t>0.41464</a:t>
                      </a:r>
                    </a:p>
                  </a:txBody>
                  <a:tcPr marL="0" marR="0" marT="0" marB="0" anchor="t" anchorCtr="0" horzOverflow="overflow">
                    <a:lnT w="38100">
                      <a:solidFill>
                        <a:srgbClr val="FFFFFF"/>
                      </a:solidFill>
                    </a:lnT>
                    <a:solidFill>
                      <a:schemeClr val="accent2"/>
                    </a:solidFill>
                  </a:tcPr>
                </a:tc>
                <a:tc>
                  <a:txBody>
                    <a:bodyPr/>
                    <a:lstStyle/>
                    <a:p>
                      <a:pPr algn="l">
                        <a:defRPr sz="1800"/>
                      </a:pPr>
                      <a:r>
                        <a:t>4.64242</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19" name="SGD Classifier"/>
          <p:cNvGraphicFramePr/>
          <p:nvPr/>
        </p:nvGraphicFramePr>
        <p:xfrm>
          <a:off x="432648" y="2867687"/>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SGD Classifier</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1.047</a:t>
                      </a:r>
                    </a:p>
                  </a:txBody>
                  <a:tcPr marL="0" marR="0" marT="0" marB="0" anchor="t" anchorCtr="0" horzOverflow="overflow">
                    <a:lnT w="38100">
                      <a:solidFill>
                        <a:srgbClr val="FFFFFF"/>
                      </a:solidFill>
                    </a:lnT>
                    <a:solidFill>
                      <a:schemeClr val="accent2"/>
                    </a:solidFill>
                  </a:tcPr>
                </a:tc>
                <a:tc>
                  <a:txBody>
                    <a:bodyPr/>
                    <a:lstStyle/>
                    <a:p>
                      <a:pPr algn="l">
                        <a:defRPr sz="1800"/>
                      </a:pPr>
                      <a:r>
                        <a:t>0.86887</a:t>
                      </a:r>
                    </a:p>
                  </a:txBody>
                  <a:tcPr marL="0" marR="0" marT="0" marB="0" anchor="t" anchorCtr="0" horzOverflow="overflow">
                    <a:lnT w="38100">
                      <a:solidFill>
                        <a:srgbClr val="FFFFFF"/>
                      </a:solidFill>
                    </a:lnT>
                    <a:solidFill>
                      <a:schemeClr val="accent2"/>
                    </a:solidFill>
                  </a:tcPr>
                </a:tc>
                <a:tc>
                  <a:txBody>
                    <a:bodyPr/>
                    <a:lstStyle/>
                    <a:p>
                      <a:pPr algn="l">
                        <a:defRPr sz="1800"/>
                      </a:pPr>
                      <a:r>
                        <a:t>0.71154</a:t>
                      </a:r>
                    </a:p>
                  </a:txBody>
                  <a:tcPr marL="0" marR="0" marT="0" marB="0" anchor="t" anchorCtr="0" horzOverflow="overflow">
                    <a:lnT w="38100">
                      <a:solidFill>
                        <a:srgbClr val="FFFFFF"/>
                      </a:solidFill>
                    </a:lnT>
                    <a:solidFill>
                      <a:schemeClr val="accent2"/>
                    </a:solidFill>
                  </a:tcPr>
                </a:tc>
                <a:tc>
                  <a:txBody>
                    <a:bodyPr/>
                    <a:lstStyle/>
                    <a:p>
                      <a:pPr algn="l">
                        <a:defRPr sz="1800"/>
                      </a:pPr>
                      <a:r>
                        <a:t>0.47624</a:t>
                      </a:r>
                    </a:p>
                  </a:txBody>
                  <a:tcPr marL="0" marR="0" marT="0" marB="0" anchor="t" anchorCtr="0" horzOverflow="overflow">
                    <a:lnT w="38100">
                      <a:solidFill>
                        <a:srgbClr val="FFFFFF"/>
                      </a:solidFill>
                    </a:lnT>
                    <a:solidFill>
                      <a:schemeClr val="accent2"/>
                    </a:solidFill>
                  </a:tcPr>
                </a:tc>
                <a:tc>
                  <a:txBody>
                    <a:bodyPr/>
                    <a:lstStyle/>
                    <a:p>
                      <a:pPr algn="l">
                        <a:defRPr sz="1800"/>
                      </a:pPr>
                      <a:r>
                        <a:t>0.79163</a:t>
                      </a:r>
                    </a:p>
                  </a:txBody>
                  <a:tcPr marL="0" marR="0" marT="0" marB="0" anchor="t" anchorCtr="0" horzOverflow="overflow">
                    <a:lnT w="38100">
                      <a:solidFill>
                        <a:srgbClr val="FFFFFF"/>
                      </a:solidFill>
                    </a:lnT>
                    <a:solidFill>
                      <a:schemeClr val="accent2"/>
                    </a:solidFill>
                  </a:tcPr>
                </a:tc>
                <a:tc>
                  <a:txBody>
                    <a:bodyPr/>
                    <a:lstStyle/>
                    <a:p>
                      <a:pPr algn="l">
                        <a:defRPr sz="1800"/>
                      </a:pPr>
                      <a:r>
                        <a:t>0.45005</a:t>
                      </a:r>
                    </a:p>
                  </a:txBody>
                  <a:tcPr marL="0" marR="0" marT="0" marB="0" anchor="t" anchorCtr="0" horzOverflow="overflow">
                    <a:lnT w="38100">
                      <a:solidFill>
                        <a:srgbClr val="FFFFFF"/>
                      </a:solidFill>
                    </a:lnT>
                    <a:solidFill>
                      <a:schemeClr val="accent2"/>
                    </a:solidFill>
                  </a:tcPr>
                </a:tc>
                <a:tc>
                  <a:txBody>
                    <a:bodyPr/>
                    <a:lstStyle/>
                    <a:p>
                      <a:pPr algn="l">
                        <a:defRPr sz="1800"/>
                      </a:pPr>
                      <a:r>
                        <a:t>0.50566</a:t>
                      </a:r>
                    </a:p>
                  </a:txBody>
                  <a:tcPr marL="0" marR="0" marT="0" marB="0" anchor="t" anchorCtr="0" horzOverflow="overflow">
                    <a:lnT w="38100">
                      <a:solidFill>
                        <a:srgbClr val="FFFFFF"/>
                      </a:solidFill>
                    </a:lnT>
                    <a:solidFill>
                      <a:schemeClr val="accent2"/>
                    </a:solidFill>
                  </a:tcPr>
                </a:tc>
                <a:tc>
                  <a:txBody>
                    <a:bodyPr/>
                    <a:lstStyle/>
                    <a:p>
                      <a:pPr algn="l">
                        <a:defRPr sz="1800"/>
                      </a:pPr>
                      <a:r>
                        <a:t>0.40247</a:t>
                      </a:r>
                    </a:p>
                  </a:txBody>
                  <a:tcPr marL="0" marR="0" marT="0" marB="0" anchor="t" anchorCtr="0" horzOverflow="overflow">
                    <a:lnT w="38100">
                      <a:solidFill>
                        <a:srgbClr val="FFFFFF"/>
                      </a:solidFill>
                    </a:lnT>
                    <a:solidFill>
                      <a:schemeClr val="accent2"/>
                    </a:solidFill>
                  </a:tcPr>
                </a:tc>
                <a:tc>
                  <a:txBody>
                    <a:bodyPr/>
                    <a:lstStyle/>
                    <a:p>
                      <a:pPr algn="l">
                        <a:defRPr sz="1800"/>
                      </a:pPr>
                      <a:r>
                        <a:t>4.52918</a:t>
                      </a:r>
                    </a:p>
                  </a:txBody>
                  <a:tcPr marL="0" marR="0" marT="0" marB="0" anchor="t" anchorCtr="0" horzOverflow="overflow">
                    <a:lnT w="38100">
                      <a:solidFill>
                        <a:srgbClr val="FFFFFF"/>
                      </a:solidFill>
                    </a:lnT>
                    <a:solidFill>
                      <a:schemeClr val="accent2"/>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3" name="Rectangle 2"/>
          <p:cNvGrpSpPr/>
          <p:nvPr/>
        </p:nvGrpSpPr>
        <p:grpSpPr>
          <a:xfrm>
            <a:off x="-8497" y="-7594"/>
            <a:ext cx="12569475" cy="1387383"/>
            <a:chOff x="0" y="0"/>
            <a:chExt cx="12569473" cy="1387382"/>
          </a:xfrm>
        </p:grpSpPr>
        <p:sp>
          <p:nvSpPr>
            <p:cNvPr id="121"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22" name="Non-Linear Classifiers"/>
            <p:cNvSpPr txBox="1"/>
            <p:nvPr/>
          </p:nvSpPr>
          <p:spPr>
            <a:xfrm>
              <a:off x="451305" y="365915"/>
              <a:ext cx="12118169"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Non-Linear Classifiers</a:t>
              </a:r>
            </a:p>
          </p:txBody>
        </p:sp>
      </p:grpSp>
      <p:sp>
        <p:nvSpPr>
          <p:cNvPr id="124" name="SVC, KNN and DT are some of the non-linear models commonly used for classification.…"/>
          <p:cNvSpPr txBox="1"/>
          <p:nvPr/>
        </p:nvSpPr>
        <p:spPr>
          <a:xfrm>
            <a:off x="460774" y="4836448"/>
            <a:ext cx="11275274" cy="17935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80473" indent="-180473">
              <a:buSzPct val="100000"/>
              <a:buChar char="•"/>
            </a:pPr>
            <a:r>
              <a:t>SVC, KNN and DT are some of the non-linear models commonly used for classification.</a:t>
            </a:r>
          </a:p>
          <a:p>
            <a:pPr marL="180473" indent="-180473">
              <a:buSzPct val="100000"/>
              <a:buChar char="•"/>
            </a:pPr>
            <a:r>
              <a:t>Although SVC can also be run with a linear kernel, GridSearch suggests to use ‘ref’ kernel which makes it non-linear.</a:t>
            </a:r>
          </a:p>
          <a:p>
            <a:pPr marL="180473" indent="-180473">
              <a:buSzPct val="100000"/>
              <a:buChar char="•"/>
            </a:pPr>
            <a:r>
              <a:t>SVC takes considerable time to train and its performance is not significantly better than the other models.</a:t>
            </a:r>
          </a:p>
          <a:p>
            <a:pPr marL="180473" indent="-180473">
              <a:buSzPct val="100000"/>
              <a:buChar char="•"/>
            </a:pPr>
            <a:r>
              <a:t>Decision Tree has great performance in terms of AUC and training time.</a:t>
            </a:r>
          </a:p>
          <a:p>
            <a:pPr marL="180473" indent="-180473">
              <a:buSzPct val="100000"/>
              <a:buChar char="•"/>
            </a:pPr>
            <a:r>
              <a:t>DT is specially suited to dealing with imbalanced data and also data where there are a lot of categorical features.</a:t>
            </a:r>
          </a:p>
          <a:p>
            <a:pPr marL="180473" indent="-180473">
              <a:buSzPct val="100000"/>
              <a:buChar char="•"/>
            </a:pPr>
            <a:r>
              <a:t>This is only the base Decision Trees Classifier, we will later look at some ensemble methods which perform even better.</a:t>
            </a:r>
          </a:p>
        </p:txBody>
      </p:sp>
      <p:graphicFrame>
        <p:nvGraphicFramePr>
          <p:cNvPr id="125" name="SVC"/>
          <p:cNvGraphicFramePr/>
          <p:nvPr/>
        </p:nvGraphicFramePr>
        <p:xfrm>
          <a:off x="524076" y="1557230"/>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SVC</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148.728</a:t>
                      </a:r>
                    </a:p>
                  </a:txBody>
                  <a:tcPr marL="0" marR="0" marT="0" marB="0" anchor="t" anchorCtr="0" horzOverflow="overflow">
                    <a:lnT w="38100">
                      <a:solidFill>
                        <a:srgbClr val="FFFFFF"/>
                      </a:solidFill>
                    </a:lnT>
                    <a:solidFill>
                      <a:schemeClr val="accent2"/>
                    </a:solidFill>
                  </a:tcPr>
                </a:tc>
                <a:tc>
                  <a:txBody>
                    <a:bodyPr/>
                    <a:lstStyle/>
                    <a:p>
                      <a:pPr algn="l">
                        <a:defRPr sz="1800"/>
                      </a:pPr>
                      <a:r>
                        <a:t>0.86875</a:t>
                      </a:r>
                    </a:p>
                  </a:txBody>
                  <a:tcPr marL="0" marR="0" marT="0" marB="0" anchor="t" anchorCtr="0" horzOverflow="overflow">
                    <a:lnT w="38100">
                      <a:solidFill>
                        <a:srgbClr val="FFFFFF"/>
                      </a:solidFill>
                    </a:lnT>
                    <a:solidFill>
                      <a:schemeClr val="accent2"/>
                    </a:solidFill>
                  </a:tcPr>
                </a:tc>
                <a:tc>
                  <a:txBody>
                    <a:bodyPr/>
                    <a:lstStyle/>
                    <a:p>
                      <a:pPr algn="l">
                        <a:defRPr sz="1800"/>
                      </a:pPr>
                      <a:r>
                        <a:t>0.7253</a:t>
                      </a:r>
                    </a:p>
                  </a:txBody>
                  <a:tcPr marL="0" marR="0" marT="0" marB="0" anchor="t" anchorCtr="0" horzOverflow="overflow">
                    <a:lnT w="38100">
                      <a:solidFill>
                        <a:srgbClr val="FFFFFF"/>
                      </a:solidFill>
                    </a:lnT>
                    <a:solidFill>
                      <a:schemeClr val="accent2"/>
                    </a:solidFill>
                  </a:tcPr>
                </a:tc>
                <a:tc>
                  <a:txBody>
                    <a:bodyPr/>
                    <a:lstStyle/>
                    <a:p>
                      <a:pPr algn="l">
                        <a:defRPr sz="1800"/>
                      </a:pPr>
                      <a:r>
                        <a:t>0.49129</a:t>
                      </a:r>
                    </a:p>
                  </a:txBody>
                  <a:tcPr marL="0" marR="0" marT="0" marB="0" anchor="t" anchorCtr="0" horzOverflow="overflow">
                    <a:lnT w="38100">
                      <a:solidFill>
                        <a:srgbClr val="FFFFFF"/>
                      </a:solidFill>
                    </a:lnT>
                    <a:solidFill>
                      <a:schemeClr val="accent2"/>
                    </a:solidFill>
                  </a:tcPr>
                </a:tc>
                <a:tc>
                  <a:txBody>
                    <a:bodyPr/>
                    <a:lstStyle/>
                    <a:p>
                      <a:pPr algn="l">
                        <a:defRPr sz="1800"/>
                      </a:pPr>
                      <a:r>
                        <a:t>0.77457</a:t>
                      </a:r>
                    </a:p>
                  </a:txBody>
                  <a:tcPr marL="0" marR="0" marT="0" marB="0" anchor="t" anchorCtr="0" horzOverflow="overflow">
                    <a:lnT w="38100">
                      <a:solidFill>
                        <a:srgbClr val="FFFFFF"/>
                      </a:solidFill>
                    </a:lnT>
                    <a:solidFill>
                      <a:schemeClr val="accent2"/>
                    </a:solidFill>
                  </a:tcPr>
                </a:tc>
                <a:tc>
                  <a:txBody>
                    <a:bodyPr/>
                    <a:lstStyle/>
                    <a:p>
                      <a:pPr algn="l">
                        <a:defRPr sz="1800"/>
                      </a:pPr>
                      <a:r>
                        <a:t>0.45234</a:t>
                      </a:r>
                    </a:p>
                  </a:txBody>
                  <a:tcPr marL="0" marR="0" marT="0" marB="0" anchor="t" anchorCtr="0" horzOverflow="overflow">
                    <a:lnT w="38100">
                      <a:solidFill>
                        <a:srgbClr val="FFFFFF"/>
                      </a:solidFill>
                    </a:lnT>
                    <a:solidFill>
                      <a:schemeClr val="accent2"/>
                    </a:solidFill>
                  </a:tcPr>
                </a:tc>
                <a:tc>
                  <a:txBody>
                    <a:bodyPr/>
                    <a:lstStyle/>
                    <a:p>
                      <a:pPr algn="l">
                        <a:defRPr sz="1800"/>
                      </a:pPr>
                      <a:r>
                        <a:t>0.53759</a:t>
                      </a:r>
                    </a:p>
                  </a:txBody>
                  <a:tcPr marL="0" marR="0" marT="0" marB="0" anchor="t" anchorCtr="0" horzOverflow="overflow">
                    <a:lnT w="38100">
                      <a:solidFill>
                        <a:srgbClr val="FFFFFF"/>
                      </a:solidFill>
                    </a:lnT>
                    <a:solidFill>
                      <a:schemeClr val="accent2"/>
                    </a:solidFill>
                  </a:tcPr>
                </a:tc>
                <a:tc>
                  <a:txBody>
                    <a:bodyPr/>
                    <a:lstStyle/>
                    <a:p>
                      <a:pPr algn="l">
                        <a:defRPr sz="1800"/>
                      </a:pPr>
                      <a:r>
                        <a:t>0.41863</a:t>
                      </a:r>
                    </a:p>
                  </a:txBody>
                  <a:tcPr marL="0" marR="0" marT="0" marB="0" anchor="t" anchorCtr="0" horzOverflow="overflow">
                    <a:lnT w="38100">
                      <a:solidFill>
                        <a:srgbClr val="FFFFFF"/>
                      </a:solidFill>
                    </a:lnT>
                    <a:solidFill>
                      <a:schemeClr val="accent2"/>
                    </a:solidFill>
                  </a:tcPr>
                </a:tc>
                <a:tc>
                  <a:txBody>
                    <a:bodyPr/>
                    <a:lstStyle/>
                    <a:p>
                      <a:pPr algn="l">
                        <a:defRPr sz="1800"/>
                      </a:pPr>
                      <a:r>
                        <a:t>4.53338</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26" name="KNN"/>
          <p:cNvGraphicFramePr/>
          <p:nvPr/>
        </p:nvGraphicFramePr>
        <p:xfrm>
          <a:off x="524076" y="2588190"/>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KNN</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2.644</a:t>
                      </a:r>
                    </a:p>
                  </a:txBody>
                  <a:tcPr marL="0" marR="0" marT="0" marB="0" anchor="t" anchorCtr="0" horzOverflow="overflow">
                    <a:lnT w="38100">
                      <a:solidFill>
                        <a:srgbClr val="FFFFFF"/>
                      </a:solidFill>
                    </a:lnT>
                    <a:solidFill>
                      <a:schemeClr val="accent2"/>
                    </a:solidFill>
                  </a:tcPr>
                </a:tc>
                <a:tc>
                  <a:txBody>
                    <a:bodyPr/>
                    <a:lstStyle/>
                    <a:p>
                      <a:pPr algn="l">
                        <a:defRPr sz="1800"/>
                      </a:pPr>
                      <a:r>
                        <a:t>0.80707</a:t>
                      </a:r>
                    </a:p>
                  </a:txBody>
                  <a:tcPr marL="0" marR="0" marT="0" marB="0" anchor="t" anchorCtr="0" horzOverflow="overflow">
                    <a:lnT w="38100">
                      <a:solidFill>
                        <a:srgbClr val="FFFFFF"/>
                      </a:solidFill>
                    </a:lnT>
                    <a:solidFill>
                      <a:schemeClr val="accent2"/>
                    </a:solidFill>
                  </a:tcPr>
                </a:tc>
                <a:tc>
                  <a:txBody>
                    <a:bodyPr/>
                    <a:lstStyle/>
                    <a:p>
                      <a:pPr algn="l">
                        <a:defRPr sz="1800"/>
                      </a:pPr>
                      <a:r>
                        <a:t>0.70863</a:t>
                      </a:r>
                    </a:p>
                  </a:txBody>
                  <a:tcPr marL="0" marR="0" marT="0" marB="0" anchor="t" anchorCtr="0" horzOverflow="overflow">
                    <a:lnT w="38100">
                      <a:solidFill>
                        <a:srgbClr val="FFFFFF"/>
                      </a:solidFill>
                    </a:lnT>
                    <a:solidFill>
                      <a:schemeClr val="accent2"/>
                    </a:solidFill>
                  </a:tcPr>
                </a:tc>
                <a:tc>
                  <a:txBody>
                    <a:bodyPr/>
                    <a:lstStyle/>
                    <a:p>
                      <a:pPr algn="l">
                        <a:defRPr sz="1800"/>
                      </a:pPr>
                      <a:r>
                        <a:t>0.41473</a:t>
                      </a:r>
                    </a:p>
                  </a:txBody>
                  <a:tcPr marL="0" marR="0" marT="0" marB="0" anchor="t" anchorCtr="0" horzOverflow="overflow">
                    <a:lnT w="38100">
                      <a:solidFill>
                        <a:srgbClr val="FFFFFF"/>
                      </a:solidFill>
                    </a:lnT>
                    <a:solidFill>
                      <a:schemeClr val="accent2"/>
                    </a:solidFill>
                  </a:tcPr>
                </a:tc>
                <a:tc>
                  <a:txBody>
                    <a:bodyPr/>
                    <a:lstStyle/>
                    <a:p>
                      <a:pPr algn="l">
                        <a:defRPr sz="1800"/>
                      </a:pPr>
                      <a:r>
                        <a:t>0.74429</a:t>
                      </a:r>
                    </a:p>
                  </a:txBody>
                  <a:tcPr marL="0" marR="0" marT="0" marB="0" anchor="t" anchorCtr="0" horzOverflow="overflow">
                    <a:lnT w="38100">
                      <a:solidFill>
                        <a:srgbClr val="FFFFFF"/>
                      </a:solidFill>
                    </a:lnT>
                    <a:solidFill>
                      <a:schemeClr val="accent2"/>
                    </a:solidFill>
                  </a:tcPr>
                </a:tc>
                <a:tc>
                  <a:txBody>
                    <a:bodyPr/>
                    <a:lstStyle/>
                    <a:p>
                      <a:pPr algn="l">
                        <a:defRPr sz="1800"/>
                      </a:pPr>
                      <a:r>
                        <a:t>0.32282</a:t>
                      </a:r>
                    </a:p>
                  </a:txBody>
                  <a:tcPr marL="0" marR="0" marT="0" marB="0" anchor="t" anchorCtr="0" horzOverflow="overflow">
                    <a:lnT w="38100">
                      <a:solidFill>
                        <a:srgbClr val="FFFFFF"/>
                      </a:solidFill>
                    </a:lnT>
                    <a:solidFill>
                      <a:schemeClr val="accent2"/>
                    </a:solidFill>
                  </a:tcPr>
                </a:tc>
                <a:tc>
                  <a:txBody>
                    <a:bodyPr/>
                    <a:lstStyle/>
                    <a:p>
                      <a:pPr algn="l">
                        <a:defRPr sz="1800"/>
                      </a:pPr>
                      <a:r>
                        <a:t>0.57981</a:t>
                      </a:r>
                    </a:p>
                  </a:txBody>
                  <a:tcPr marL="0" marR="0" marT="0" marB="0" anchor="t" anchorCtr="0" horzOverflow="overflow">
                    <a:lnT w="38100">
                      <a:solidFill>
                        <a:srgbClr val="FFFFFF"/>
                      </a:solidFill>
                    </a:lnT>
                    <a:solidFill>
                      <a:schemeClr val="accent2"/>
                    </a:solidFill>
                  </a:tcPr>
                </a:tc>
                <a:tc>
                  <a:txBody>
                    <a:bodyPr/>
                    <a:lstStyle/>
                    <a:p>
                      <a:pPr algn="l">
                        <a:defRPr sz="1800"/>
                      </a:pPr>
                      <a:r>
                        <a:t>0.32936</a:t>
                      </a:r>
                    </a:p>
                  </a:txBody>
                  <a:tcPr marL="0" marR="0" marT="0" marB="0" anchor="t" anchorCtr="0" horzOverflow="overflow">
                    <a:lnT w="38100">
                      <a:solidFill>
                        <a:srgbClr val="FFFFFF"/>
                      </a:solidFill>
                    </a:lnT>
                    <a:solidFill>
                      <a:schemeClr val="accent2"/>
                    </a:solidFill>
                  </a:tcPr>
                </a:tc>
                <a:tc>
                  <a:txBody>
                    <a:bodyPr/>
                    <a:lstStyle/>
                    <a:p>
                      <a:pPr algn="l">
                        <a:defRPr sz="1800"/>
                      </a:pPr>
                      <a:r>
                        <a:t>6.6638</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27" name="Decision Tree"/>
          <p:cNvGraphicFramePr/>
          <p:nvPr/>
        </p:nvGraphicFramePr>
        <p:xfrm>
          <a:off x="524076" y="3619149"/>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825500"/>
                <a:gridCol w="863600"/>
              </a:tblGrid>
              <a:tr h="241647">
                <a:tc gridSpan="9">
                  <a:txBody>
                    <a:bodyPr/>
                    <a:lstStyle/>
                    <a:p>
                      <a:pPr algn="l">
                        <a:defRPr b="0" sz="1800">
                          <a:solidFill>
                            <a:srgbClr val="000000"/>
                          </a:solidFill>
                        </a:defRPr>
                      </a:pPr>
                      <a:r>
                        <a:t>Decision Tree</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2.747</a:t>
                      </a:r>
                    </a:p>
                  </a:txBody>
                  <a:tcPr marL="0" marR="0" marT="0" marB="0" anchor="t" anchorCtr="0" horzOverflow="overflow">
                    <a:lnT w="38100">
                      <a:solidFill>
                        <a:srgbClr val="FFFFFF"/>
                      </a:solidFill>
                    </a:lnT>
                    <a:solidFill>
                      <a:schemeClr val="accent2"/>
                    </a:solidFill>
                  </a:tcPr>
                </a:tc>
                <a:tc>
                  <a:txBody>
                    <a:bodyPr/>
                    <a:lstStyle/>
                    <a:p>
                      <a:pPr algn="l">
                        <a:defRPr sz="1800"/>
                      </a:pPr>
                      <a:r>
                        <a:t>0.86899</a:t>
                      </a:r>
                    </a:p>
                  </a:txBody>
                  <a:tcPr marL="0" marR="0" marT="0" marB="0" anchor="t" anchorCtr="0" horzOverflow="overflow">
                    <a:lnT w="38100">
                      <a:solidFill>
                        <a:srgbClr val="FFFFFF"/>
                      </a:solidFill>
                    </a:lnT>
                    <a:solidFill>
                      <a:schemeClr val="accent2"/>
                    </a:solidFill>
                  </a:tcPr>
                </a:tc>
                <a:tc>
                  <a:txBody>
                    <a:bodyPr/>
                    <a:lstStyle/>
                    <a:p>
                      <a:pPr algn="l">
                        <a:defRPr sz="1800"/>
                      </a:pPr>
                      <a:r>
                        <a:t>0.71562</a:t>
                      </a:r>
                    </a:p>
                  </a:txBody>
                  <a:tcPr marL="0" marR="0" marT="0" marB="0" anchor="t" anchorCtr="0" horzOverflow="overflow">
                    <a:lnT w="38100">
                      <a:solidFill>
                        <a:srgbClr val="FFFFFF"/>
                      </a:solidFill>
                    </a:lnT>
                    <a:solidFill>
                      <a:schemeClr val="accent2"/>
                    </a:solidFill>
                  </a:tcPr>
                </a:tc>
                <a:tc>
                  <a:txBody>
                    <a:bodyPr/>
                    <a:lstStyle/>
                    <a:p>
                      <a:pPr algn="l">
                        <a:defRPr sz="1800"/>
                      </a:pPr>
                      <a:r>
                        <a:t>0.481</a:t>
                      </a:r>
                    </a:p>
                  </a:txBody>
                  <a:tcPr marL="0" marR="0" marT="0" marB="0" anchor="t" anchorCtr="0" horzOverflow="overflow">
                    <a:lnT w="38100">
                      <a:solidFill>
                        <a:srgbClr val="FFFFFF"/>
                      </a:solidFill>
                    </a:lnT>
                    <a:solidFill>
                      <a:schemeClr val="accent2"/>
                    </a:solidFill>
                  </a:tcPr>
                </a:tc>
                <a:tc>
                  <a:txBody>
                    <a:bodyPr/>
                    <a:lstStyle/>
                    <a:p>
                      <a:pPr algn="l">
                        <a:defRPr sz="1800"/>
                      </a:pPr>
                      <a:r>
                        <a:t>0.7824</a:t>
                      </a:r>
                    </a:p>
                  </a:txBody>
                  <a:tcPr marL="0" marR="0" marT="0" marB="0" anchor="t" anchorCtr="0" horzOverflow="overflow">
                    <a:lnT w="38100">
                      <a:solidFill>
                        <a:srgbClr val="FFFFFF"/>
                      </a:solidFill>
                    </a:lnT>
                    <a:solidFill>
                      <a:schemeClr val="accent2"/>
                    </a:solidFill>
                  </a:tcPr>
                </a:tc>
                <a:tc>
                  <a:txBody>
                    <a:bodyPr/>
                    <a:lstStyle/>
                    <a:p>
                      <a:pPr algn="l">
                        <a:defRPr sz="1800"/>
                      </a:pPr>
                      <a:r>
                        <a:t>0.45126</a:t>
                      </a:r>
                    </a:p>
                  </a:txBody>
                  <a:tcPr marL="0" marR="0" marT="0" marB="0" anchor="t" anchorCtr="0" horzOverflow="overflow">
                    <a:lnT w="38100">
                      <a:solidFill>
                        <a:srgbClr val="FFFFFF"/>
                      </a:solidFill>
                    </a:lnT>
                    <a:solidFill>
                      <a:schemeClr val="accent2"/>
                    </a:solidFill>
                  </a:tcPr>
                </a:tc>
                <a:tc>
                  <a:txBody>
                    <a:bodyPr/>
                    <a:lstStyle/>
                    <a:p>
                      <a:pPr algn="l">
                        <a:defRPr sz="1800"/>
                      </a:pPr>
                      <a:r>
                        <a:t>0.51493</a:t>
                      </a:r>
                    </a:p>
                  </a:txBody>
                  <a:tcPr marL="0" marR="0" marT="0" marB="0" anchor="t" anchorCtr="0" horzOverflow="overflow">
                    <a:lnT w="38100">
                      <a:solidFill>
                        <a:srgbClr val="FFFFFF"/>
                      </a:solidFill>
                    </a:lnT>
                    <a:solidFill>
                      <a:schemeClr val="accent2"/>
                    </a:solidFill>
                  </a:tcPr>
                </a:tc>
                <a:tc>
                  <a:txBody>
                    <a:bodyPr/>
                    <a:lstStyle/>
                    <a:p>
                      <a:pPr algn="l">
                        <a:defRPr sz="1800"/>
                      </a:pPr>
                      <a:r>
                        <a:t>0.40757</a:t>
                      </a:r>
                    </a:p>
                  </a:txBody>
                  <a:tcPr marL="0" marR="0" marT="0" marB="0" anchor="t" anchorCtr="0" horzOverflow="overflow">
                    <a:lnT w="38100">
                      <a:solidFill>
                        <a:srgbClr val="FFFFFF"/>
                      </a:solidFill>
                    </a:lnT>
                    <a:solidFill>
                      <a:schemeClr val="accent2"/>
                    </a:solidFill>
                  </a:tcPr>
                </a:tc>
                <a:tc>
                  <a:txBody>
                    <a:bodyPr/>
                    <a:lstStyle/>
                    <a:p>
                      <a:pPr algn="l">
                        <a:defRPr sz="1800"/>
                      </a:pPr>
                      <a:r>
                        <a:t>4.52499</a:t>
                      </a:r>
                    </a:p>
                  </a:txBody>
                  <a:tcPr marL="0" marR="0" marT="0" marB="0" anchor="t" anchorCtr="0" horzOverflow="overflow">
                    <a:lnT w="38100">
                      <a:solidFill>
                        <a:srgbClr val="FFFFFF"/>
                      </a:solidFill>
                    </a:lnT>
                    <a:solidFill>
                      <a:schemeClr val="accent2"/>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1" name="Rectangle 2"/>
          <p:cNvGrpSpPr/>
          <p:nvPr/>
        </p:nvGrpSpPr>
        <p:grpSpPr>
          <a:xfrm>
            <a:off x="-15286" y="-25749"/>
            <a:ext cx="12582350" cy="1387383"/>
            <a:chOff x="0" y="0"/>
            <a:chExt cx="12582348" cy="1387382"/>
          </a:xfrm>
        </p:grpSpPr>
        <p:sp>
          <p:nvSpPr>
            <p:cNvPr id="129"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30" name="Probabilistic Classifiers"/>
            <p:cNvSpPr txBox="1"/>
            <p:nvPr/>
          </p:nvSpPr>
          <p:spPr>
            <a:xfrm>
              <a:off x="464179"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Probabilistic Classifiers</a:t>
              </a:r>
            </a:p>
          </p:txBody>
        </p:sp>
      </p:grpSp>
      <p:sp>
        <p:nvSpPr>
          <p:cNvPr id="132" name="Gaussian Naive Bayes and Complement Bayes are probabilistic classifiers that can be easily adapted to different types of data by modifying the prior and likelihood distributions used in the model.…"/>
          <p:cNvSpPr txBox="1"/>
          <p:nvPr/>
        </p:nvSpPr>
        <p:spPr>
          <a:xfrm>
            <a:off x="185694" y="3639135"/>
            <a:ext cx="11820612" cy="266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Gaussian Naive Bayes and Complement Bayes are probabilistic classifiers that can be easily adapted to different types of data by modifying the prior and likelihood distributions used in the model.</a:t>
            </a:r>
          </a:p>
          <a:p>
            <a:pPr marL="180473" indent="-180473">
              <a:buSzPct val="100000"/>
              <a:buChar char="•"/>
            </a:pPr>
            <a:r>
              <a:t>They are also transparent and interpretable, making it easier to understand how the model arrived at its predictions.</a:t>
            </a:r>
          </a:p>
          <a:p>
            <a:pPr marL="180473" indent="-180473">
              <a:buSzPct val="100000"/>
              <a:buChar char="•"/>
            </a:pPr>
            <a:r>
              <a:t>GNB assumes a Gaussian distribution for the features, thus it is a non-linear model, whereas CNB is a linear model because it uses a linear decision boundary to classify instances.</a:t>
            </a:r>
          </a:p>
          <a:p>
            <a:pPr marL="180473" indent="-180473">
              <a:buSzPct val="100000"/>
              <a:buChar char="•"/>
            </a:pPr>
            <a:r>
              <a:t>As we can see, there is no clear winner. GNB has higher F1-Score whereas CNB has a higher balanced accuracy.</a:t>
            </a:r>
          </a:p>
          <a:p>
            <a:pPr marL="180473" indent="-180473">
              <a:buSzPct val="100000"/>
              <a:buChar char="•"/>
            </a:pPr>
            <a:r>
              <a:t>Since we do not have many numerical features which are (approximately) Gaussian, it is not surprising that GNB does not perform too well.</a:t>
            </a:r>
          </a:p>
          <a:p>
            <a:pPr marL="180473" indent="-180473">
              <a:buSzPct val="100000"/>
              <a:buChar char="•"/>
            </a:pPr>
            <a:r>
              <a:t>NB classifiers do not seem to have any advantage over the other models we have looked at so far.</a:t>
            </a:r>
          </a:p>
        </p:txBody>
      </p:sp>
      <p:graphicFrame>
        <p:nvGraphicFramePr>
          <p:cNvPr id="133" name="Complement NB"/>
          <p:cNvGraphicFramePr/>
          <p:nvPr/>
        </p:nvGraphicFramePr>
        <p:xfrm>
          <a:off x="496818" y="2532431"/>
          <a:ext cx="5715001" cy="558106"/>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711200"/>
                <a:gridCol w="825500"/>
                <a:gridCol w="863600"/>
              </a:tblGrid>
              <a:tr h="241647">
                <a:tc gridSpan="9">
                  <a:txBody>
                    <a:bodyPr/>
                    <a:lstStyle/>
                    <a:p>
                      <a:pPr algn="l">
                        <a:defRPr b="0" sz="1800">
                          <a:solidFill>
                            <a:srgbClr val="000000"/>
                          </a:solidFill>
                        </a:defRPr>
                      </a:pPr>
                      <a:r>
                        <a:t>Complement NB</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0.188</a:t>
                      </a:r>
                    </a:p>
                  </a:txBody>
                  <a:tcPr marL="0" marR="0" marT="0" marB="0" anchor="t" anchorCtr="0" horzOverflow="overflow">
                    <a:lnT w="38100">
                      <a:solidFill>
                        <a:srgbClr val="FFFFFF"/>
                      </a:solidFill>
                    </a:lnT>
                    <a:solidFill>
                      <a:schemeClr val="accent2"/>
                    </a:solidFill>
                  </a:tcPr>
                </a:tc>
                <a:tc>
                  <a:txBody>
                    <a:bodyPr/>
                    <a:lstStyle/>
                    <a:p>
                      <a:pPr algn="l">
                        <a:defRPr sz="1800"/>
                      </a:pPr>
                      <a:r>
                        <a:t>0.76506</a:t>
                      </a:r>
                    </a:p>
                  </a:txBody>
                  <a:tcPr marL="0" marR="0" marT="0" marB="0" anchor="t" anchorCtr="0" horzOverflow="overflow">
                    <a:lnT w="38100">
                      <a:solidFill>
                        <a:srgbClr val="FFFFFF"/>
                      </a:solidFill>
                    </a:lnT>
                    <a:solidFill>
                      <a:schemeClr val="accent2"/>
                    </a:solidFill>
                  </a:tcPr>
                </a:tc>
                <a:tc>
                  <a:txBody>
                    <a:bodyPr/>
                    <a:lstStyle/>
                    <a:p>
                      <a:pPr algn="l">
                        <a:defRPr sz="1800"/>
                      </a:pPr>
                      <a:r>
                        <a:t>0.7205</a:t>
                      </a:r>
                    </a:p>
                  </a:txBody>
                  <a:tcPr marL="0" marR="0" marT="0" marB="0" anchor="t" anchorCtr="0" horzOverflow="overflow">
                    <a:lnT w="38100">
                      <a:solidFill>
                        <a:srgbClr val="FFFFFF"/>
                      </a:solidFill>
                    </a:lnT>
                    <a:solidFill>
                      <a:schemeClr val="accent2"/>
                    </a:solidFill>
                  </a:tcPr>
                </a:tc>
                <a:tc>
                  <a:txBody>
                    <a:bodyPr/>
                    <a:lstStyle/>
                    <a:p>
                      <a:pPr algn="l">
                        <a:defRPr sz="1800"/>
                      </a:pPr>
                      <a:r>
                        <a:t>0.39925</a:t>
                      </a:r>
                    </a:p>
                  </a:txBody>
                  <a:tcPr marL="0" marR="0" marT="0" marB="0" anchor="t" anchorCtr="0" horzOverflow="overflow">
                    <a:lnT w="38100">
                      <a:solidFill>
                        <a:srgbClr val="FFFFFF"/>
                      </a:solidFill>
                    </a:lnT>
                    <a:solidFill>
                      <a:schemeClr val="accent2"/>
                    </a:solidFill>
                  </a:tcPr>
                </a:tc>
                <a:tc>
                  <a:txBody>
                    <a:bodyPr/>
                    <a:lstStyle/>
                    <a:p>
                      <a:pPr algn="l">
                        <a:defRPr sz="1800"/>
                      </a:pPr>
                      <a:r>
                        <a:t>0.7779</a:t>
                      </a:r>
                    </a:p>
                  </a:txBody>
                  <a:tcPr marL="0" marR="0" marT="0" marB="0" anchor="t" anchorCtr="0" horzOverflow="overflow">
                    <a:lnT w="38100">
                      <a:solidFill>
                        <a:srgbClr val="FFFFFF"/>
                      </a:solidFill>
                    </a:lnT>
                    <a:solidFill>
                      <a:schemeClr val="accent2"/>
                    </a:solidFill>
                  </a:tcPr>
                </a:tc>
                <a:tc>
                  <a:txBody>
                    <a:bodyPr/>
                    <a:lstStyle/>
                    <a:p>
                      <a:pPr algn="l">
                        <a:defRPr sz="1800"/>
                      </a:pPr>
                      <a:r>
                        <a:t>0.28578</a:t>
                      </a:r>
                    </a:p>
                  </a:txBody>
                  <a:tcPr marL="0" marR="0" marT="0" marB="0" anchor="t" anchorCtr="0" horzOverflow="overflow">
                    <a:lnT w="38100">
                      <a:solidFill>
                        <a:srgbClr val="FFFFFF"/>
                      </a:solidFill>
                    </a:lnT>
                    <a:solidFill>
                      <a:schemeClr val="accent2"/>
                    </a:solidFill>
                  </a:tcPr>
                </a:tc>
                <a:tc>
                  <a:txBody>
                    <a:bodyPr/>
                    <a:lstStyle/>
                    <a:p>
                      <a:pPr algn="l">
                        <a:defRPr sz="1800"/>
                      </a:pPr>
                      <a:r>
                        <a:t>0.6622</a:t>
                      </a:r>
                    </a:p>
                  </a:txBody>
                  <a:tcPr marL="0" marR="0" marT="0" marB="0" anchor="t" anchorCtr="0" horzOverflow="overflow">
                    <a:lnT w="38100">
                      <a:solidFill>
                        <a:srgbClr val="FFFFFF"/>
                      </a:solidFill>
                    </a:lnT>
                    <a:solidFill>
                      <a:schemeClr val="accent2"/>
                    </a:solidFill>
                  </a:tcPr>
                </a:tc>
                <a:tc>
                  <a:txBody>
                    <a:bodyPr/>
                    <a:lstStyle/>
                    <a:p>
                      <a:pPr algn="l">
                        <a:defRPr sz="1800"/>
                      </a:pPr>
                      <a:r>
                        <a:t>0.31916</a:t>
                      </a:r>
                    </a:p>
                  </a:txBody>
                  <a:tcPr marL="0" marR="0" marT="0" marB="0" anchor="t" anchorCtr="0" horzOverflow="overflow">
                    <a:lnT w="38100">
                      <a:solidFill>
                        <a:srgbClr val="FFFFFF"/>
                      </a:solidFill>
                    </a:lnT>
                    <a:solidFill>
                      <a:schemeClr val="accent2"/>
                    </a:solidFill>
                  </a:tcPr>
                </a:tc>
                <a:tc>
                  <a:txBody>
                    <a:bodyPr/>
                    <a:lstStyle/>
                    <a:p>
                      <a:pPr algn="l">
                        <a:defRPr sz="1800"/>
                      </a:pPr>
                      <a:r>
                        <a:t>8.11484</a:t>
                      </a:r>
                    </a:p>
                  </a:txBody>
                  <a:tcPr marL="0" marR="0" marT="0" marB="0" anchor="t" anchorCtr="0" horzOverflow="overflow">
                    <a:lnT w="38100">
                      <a:solidFill>
                        <a:srgbClr val="FFFFFF"/>
                      </a:solidFill>
                    </a:lnT>
                    <a:solidFill>
                      <a:schemeClr val="accent2"/>
                    </a:solidFill>
                  </a:tcPr>
                </a:tc>
              </a:tr>
            </a:tbl>
          </a:graphicData>
        </a:graphic>
      </p:graphicFrame>
      <p:graphicFrame>
        <p:nvGraphicFramePr>
          <p:cNvPr id="134" name="Gaussian NB"/>
          <p:cNvGraphicFramePr/>
          <p:nvPr/>
        </p:nvGraphicFramePr>
        <p:xfrm>
          <a:off x="496818" y="1610809"/>
          <a:ext cx="5715001" cy="558107"/>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1346200"/>
                <a:gridCol w="914400"/>
                <a:gridCol w="1828800"/>
                <a:gridCol w="863600"/>
                <a:gridCol w="952500"/>
                <a:gridCol w="927100"/>
                <a:gridCol w="825500"/>
                <a:gridCol w="711200"/>
                <a:gridCol w="863600"/>
              </a:tblGrid>
              <a:tr h="241647">
                <a:tc gridSpan="9">
                  <a:txBody>
                    <a:bodyPr/>
                    <a:lstStyle/>
                    <a:p>
                      <a:pPr algn="l">
                        <a:defRPr b="0" sz="1800">
                          <a:solidFill>
                            <a:srgbClr val="000000"/>
                          </a:solidFill>
                        </a:defRPr>
                      </a:pPr>
                      <a:r>
                        <a:t>Gaussian NB</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r>
              <a:tr h="279052">
                <a:tc>
                  <a:txBody>
                    <a:bodyPr/>
                    <a:lstStyle/>
                    <a:p>
                      <a:pPr algn="l">
                        <a:defRPr sz="1800"/>
                      </a:pPr>
                      <a:r>
                        <a:rPr b="1">
                          <a:solidFill>
                            <a:srgbClr val="FFFFFF"/>
                          </a:solidFill>
                        </a:rPr>
                        <a:t>Training Time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Balanced Accuracy</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F1-score</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AUC-ROC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Precision</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Recall</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MCC</a:t>
                      </a:r>
                    </a:p>
                  </a:txBody>
                  <a:tcPr marL="0" marR="0" marT="0" marB="0" anchor="t" anchorCtr="0" horzOverflow="overflow">
                    <a:lnT w="12700">
                      <a:solidFill>
                        <a:srgbClr val="FFFFFF"/>
                      </a:solidFill>
                    </a:lnT>
                    <a:lnB w="38100">
                      <a:solidFill>
                        <a:srgbClr val="FFFFFF"/>
                      </a:solidFill>
                    </a:lnB>
                    <a:solidFill>
                      <a:srgbClr val="535353"/>
                    </a:solidFill>
                  </a:tcPr>
                </a:tc>
                <a:tc>
                  <a:txBody>
                    <a:bodyPr/>
                    <a:lstStyle/>
                    <a:p>
                      <a:pPr algn="l">
                        <a:defRPr sz="1800"/>
                      </a:pPr>
                      <a:r>
                        <a:rPr b="1">
                          <a:solidFill>
                            <a:srgbClr val="FFFFFF"/>
                          </a:solidFill>
                        </a:rPr>
                        <a:t>Log-Loss</a:t>
                      </a:r>
                    </a:p>
                  </a:txBody>
                  <a:tcPr marL="0" marR="0" marT="0" marB="0" anchor="t" anchorCtr="0" horzOverflow="overflow">
                    <a:lnT w="12700">
                      <a:solidFill>
                        <a:srgbClr val="FFFFFF"/>
                      </a:solidFill>
                    </a:lnT>
                    <a:lnB w="38100">
                      <a:solidFill>
                        <a:srgbClr val="FFFFFF"/>
                      </a:solidFill>
                    </a:lnB>
                    <a:solidFill>
                      <a:srgbClr val="535353"/>
                    </a:solidFill>
                  </a:tcPr>
                </a:tc>
              </a:tr>
              <a:tr h="279052">
                <a:tc>
                  <a:txBody>
                    <a:bodyPr/>
                    <a:lstStyle/>
                    <a:p>
                      <a:pPr algn="l">
                        <a:defRPr sz="1800"/>
                      </a:pPr>
                      <a:r>
                        <a:t>0.18</a:t>
                      </a:r>
                    </a:p>
                  </a:txBody>
                  <a:tcPr marL="0" marR="0" marT="0" marB="0" anchor="t" anchorCtr="0" horzOverflow="overflow">
                    <a:lnT w="38100">
                      <a:solidFill>
                        <a:srgbClr val="FFFFFF"/>
                      </a:solidFill>
                    </a:lnT>
                    <a:solidFill>
                      <a:schemeClr val="accent2"/>
                    </a:solidFill>
                  </a:tcPr>
                </a:tc>
                <a:tc>
                  <a:txBody>
                    <a:bodyPr/>
                    <a:lstStyle/>
                    <a:p>
                      <a:pPr algn="l">
                        <a:defRPr sz="1800"/>
                      </a:pPr>
                      <a:r>
                        <a:t>0.81933</a:t>
                      </a:r>
                    </a:p>
                  </a:txBody>
                  <a:tcPr marL="0" marR="0" marT="0" marB="0" anchor="t" anchorCtr="0" horzOverflow="overflow">
                    <a:lnT w="38100">
                      <a:solidFill>
                        <a:srgbClr val="FFFFFF"/>
                      </a:solidFill>
                    </a:lnT>
                    <a:solidFill>
                      <a:schemeClr val="accent2"/>
                    </a:solidFill>
                  </a:tcPr>
                </a:tc>
                <a:tc>
                  <a:txBody>
                    <a:bodyPr/>
                    <a:lstStyle/>
                    <a:p>
                      <a:pPr algn="l">
                        <a:defRPr sz="1800"/>
                      </a:pPr>
                      <a:r>
                        <a:t>0.71602</a:t>
                      </a:r>
                    </a:p>
                  </a:txBody>
                  <a:tcPr marL="0" marR="0" marT="0" marB="0" anchor="t" anchorCtr="0" horzOverflow="overflow">
                    <a:lnT w="38100">
                      <a:solidFill>
                        <a:srgbClr val="FFFFFF"/>
                      </a:solidFill>
                    </a:lnT>
                    <a:solidFill>
                      <a:schemeClr val="accent2"/>
                    </a:solidFill>
                  </a:tcPr>
                </a:tc>
                <a:tc>
                  <a:txBody>
                    <a:bodyPr/>
                    <a:lstStyle/>
                    <a:p>
                      <a:pPr algn="l">
                        <a:defRPr sz="1800"/>
                      </a:pPr>
                      <a:r>
                        <a:t>0.43119</a:t>
                      </a:r>
                    </a:p>
                  </a:txBody>
                  <a:tcPr marL="0" marR="0" marT="0" marB="0" anchor="t" anchorCtr="0" horzOverflow="overflow">
                    <a:lnT w="38100">
                      <a:solidFill>
                        <a:srgbClr val="FFFFFF"/>
                      </a:solidFill>
                    </a:lnT>
                    <a:solidFill>
                      <a:schemeClr val="accent2"/>
                    </a:solidFill>
                  </a:tcPr>
                </a:tc>
                <a:tc>
                  <a:txBody>
                    <a:bodyPr/>
                    <a:lstStyle/>
                    <a:p>
                      <a:pPr algn="l">
                        <a:defRPr sz="1800"/>
                      </a:pPr>
                      <a:r>
                        <a:t>0.7764</a:t>
                      </a:r>
                    </a:p>
                  </a:txBody>
                  <a:tcPr marL="0" marR="0" marT="0" marB="0" anchor="t" anchorCtr="0" horzOverflow="overflow">
                    <a:lnT w="38100">
                      <a:solidFill>
                        <a:srgbClr val="FFFFFF"/>
                      </a:solidFill>
                    </a:lnT>
                    <a:solidFill>
                      <a:schemeClr val="accent2"/>
                    </a:solidFill>
                  </a:tcPr>
                </a:tc>
                <a:tc>
                  <a:txBody>
                    <a:bodyPr/>
                    <a:lstStyle/>
                    <a:p>
                      <a:pPr algn="l">
                        <a:defRPr sz="1800"/>
                      </a:pPr>
                      <a:r>
                        <a:t>0.34286</a:t>
                      </a:r>
                    </a:p>
                  </a:txBody>
                  <a:tcPr marL="0" marR="0" marT="0" marB="0" anchor="t" anchorCtr="0" horzOverflow="overflow">
                    <a:lnT w="38100">
                      <a:solidFill>
                        <a:srgbClr val="FFFFFF"/>
                      </a:solidFill>
                    </a:lnT>
                    <a:solidFill>
                      <a:schemeClr val="accent2"/>
                    </a:solidFill>
                  </a:tcPr>
                </a:tc>
                <a:tc>
                  <a:txBody>
                    <a:bodyPr/>
                    <a:lstStyle/>
                    <a:p>
                      <a:pPr algn="l">
                        <a:defRPr sz="1800"/>
                      </a:pPr>
                      <a:r>
                        <a:t>0.58084</a:t>
                      </a:r>
                    </a:p>
                  </a:txBody>
                  <a:tcPr marL="0" marR="0" marT="0" marB="0" anchor="t" anchorCtr="0" horzOverflow="overflow">
                    <a:lnT w="38100">
                      <a:solidFill>
                        <a:srgbClr val="FFFFFF"/>
                      </a:solidFill>
                    </a:lnT>
                    <a:solidFill>
                      <a:schemeClr val="accent2"/>
                    </a:solidFill>
                  </a:tcPr>
                </a:tc>
                <a:tc>
                  <a:txBody>
                    <a:bodyPr/>
                    <a:lstStyle/>
                    <a:p>
                      <a:pPr algn="l">
                        <a:defRPr sz="1800"/>
                      </a:pPr>
                      <a:r>
                        <a:t>0.3485</a:t>
                      </a:r>
                    </a:p>
                  </a:txBody>
                  <a:tcPr marL="0" marR="0" marT="0" marB="0" anchor="t" anchorCtr="0" horzOverflow="overflow">
                    <a:lnT w="38100">
                      <a:solidFill>
                        <a:srgbClr val="FFFFFF"/>
                      </a:solidFill>
                    </a:lnT>
                    <a:solidFill>
                      <a:schemeClr val="accent2"/>
                    </a:solidFill>
                  </a:tcPr>
                </a:tc>
                <a:tc>
                  <a:txBody>
                    <a:bodyPr/>
                    <a:lstStyle/>
                    <a:p>
                      <a:pPr algn="l">
                        <a:defRPr sz="1800"/>
                      </a:pPr>
                      <a:r>
                        <a:t>6.24023</a:t>
                      </a:r>
                    </a:p>
                  </a:txBody>
                  <a:tcPr marL="0" marR="0" marT="0" marB="0" anchor="t" anchorCtr="0" horzOverflow="overflow">
                    <a:lnT w="38100">
                      <a:solidFill>
                        <a:srgbClr val="FFFFFF"/>
                      </a:solidFill>
                    </a:lnT>
                    <a:solidFill>
                      <a:schemeClr val="accent2"/>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37" name="Title 16"/>
          <p:cNvSpPr txBox="1"/>
          <p:nvPr>
            <p:ph type="title"/>
          </p:nvPr>
        </p:nvSpPr>
        <p:spPr>
          <a:xfrm>
            <a:off x="381000" y="19451"/>
            <a:ext cx="10515600" cy="1325563"/>
          </a:xfrm>
          <a:prstGeom prst="rect">
            <a:avLst/>
          </a:prstGeom>
        </p:spPr>
        <p:txBody>
          <a:bodyPr/>
          <a:lstStyle>
            <a:lvl1pPr>
              <a:defRPr>
                <a:solidFill>
                  <a:schemeClr val="accent2"/>
                </a:solidFill>
              </a:defRPr>
            </a:lvl1pPr>
          </a:lstStyle>
          <a:p>
            <a:pPr/>
            <a:r>
              <a:t>DT - Ensemble Methods</a:t>
            </a:r>
          </a:p>
        </p:txBody>
      </p:sp>
      <p:sp>
        <p:nvSpPr>
          <p:cNvPr id="138" name="Models to test:…"/>
          <p:cNvSpPr txBox="1"/>
          <p:nvPr/>
        </p:nvSpPr>
        <p:spPr>
          <a:xfrm>
            <a:off x="280039" y="1589514"/>
            <a:ext cx="11631922" cy="49921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80000"/>
              </a:lnSpc>
              <a:spcBef>
                <a:spcPts val="800"/>
              </a:spcBef>
              <a:defRPr b="1" sz="1600"/>
            </a:pPr>
            <a:r>
              <a:t>Models to test:</a:t>
            </a:r>
          </a:p>
          <a:p>
            <a:pPr marL="140368" indent="-140368">
              <a:lnSpc>
                <a:spcPct val="80000"/>
              </a:lnSpc>
              <a:spcBef>
                <a:spcPts val="800"/>
              </a:spcBef>
              <a:buSzPct val="100000"/>
              <a:buChar char="•"/>
              <a:defRPr sz="1600"/>
            </a:pPr>
            <a:r>
              <a:rPr sz="1400">
                <a:latin typeface="Monaco"/>
                <a:ea typeface="Monaco"/>
                <a:cs typeface="Monaco"/>
                <a:sym typeface="Monaco"/>
              </a:rPr>
              <a:t>DecisionTree</a:t>
            </a:r>
            <a:r>
              <a:t>: This is a basic decision tree model that recursively splits the data based on the value of a single feature at each node.</a:t>
            </a:r>
          </a:p>
          <a:p>
            <a:pPr marL="140368" indent="-140368">
              <a:lnSpc>
                <a:spcPct val="80000"/>
              </a:lnSpc>
              <a:spcBef>
                <a:spcPts val="800"/>
              </a:spcBef>
              <a:buSzPct val="100000"/>
              <a:buChar char="•"/>
              <a:defRPr sz="1600"/>
            </a:pPr>
            <a:r>
              <a:rPr sz="1400">
                <a:latin typeface="Monaco"/>
                <a:ea typeface="Monaco"/>
                <a:cs typeface="Monaco"/>
                <a:sym typeface="Monaco"/>
              </a:rPr>
              <a:t>RandomForest</a:t>
            </a:r>
            <a:r>
              <a:t>: This is an ensemble model that combines multiple decision trees by randomly selecting subsets of features and instances to build each tree. The final prediction is made by aggregating the predictions of all trees.</a:t>
            </a:r>
          </a:p>
          <a:p>
            <a:pPr marL="140368" indent="-140368">
              <a:lnSpc>
                <a:spcPct val="80000"/>
              </a:lnSpc>
              <a:spcBef>
                <a:spcPts val="800"/>
              </a:spcBef>
              <a:buSzPct val="100000"/>
              <a:buChar char="•"/>
              <a:defRPr sz="1600"/>
            </a:pPr>
            <a:r>
              <a:rPr sz="1400">
                <a:latin typeface="Monaco"/>
                <a:ea typeface="Monaco"/>
                <a:cs typeface="Monaco"/>
                <a:sym typeface="Monaco"/>
              </a:rPr>
              <a:t>AdaBoost</a:t>
            </a:r>
            <a:r>
              <a:t>: This is another ensemble model that combines multiple decision trees, but it does so by sequentially adding trees that focus on misclassified instances from the previous trees.</a:t>
            </a:r>
          </a:p>
          <a:p>
            <a:pPr marL="140368" indent="-140368">
              <a:lnSpc>
                <a:spcPct val="80000"/>
              </a:lnSpc>
              <a:spcBef>
                <a:spcPts val="800"/>
              </a:spcBef>
              <a:buSzPct val="100000"/>
              <a:buChar char="•"/>
              <a:defRPr sz="1600"/>
            </a:pPr>
            <a:r>
              <a:rPr sz="1400">
                <a:latin typeface="Monaco"/>
                <a:ea typeface="Monaco"/>
                <a:cs typeface="Monaco"/>
                <a:sym typeface="Monaco"/>
              </a:rPr>
              <a:t>XGBoost</a:t>
            </a:r>
            <a:r>
              <a:t>: This is a gradient boosting model that uses a similar approach as AdaBoost, but it uses gradient descent to optimise the model's performance and prevent overfitting.</a:t>
            </a:r>
          </a:p>
          <a:p>
            <a:pPr marL="140368" indent="-140368">
              <a:lnSpc>
                <a:spcPct val="80000"/>
              </a:lnSpc>
              <a:spcBef>
                <a:spcPts val="800"/>
              </a:spcBef>
              <a:buSzPct val="100000"/>
              <a:buChar char="•"/>
              <a:defRPr sz="1600"/>
            </a:pPr>
            <a:r>
              <a:rPr sz="1400">
                <a:latin typeface="Monaco"/>
                <a:ea typeface="Monaco"/>
                <a:cs typeface="Monaco"/>
                <a:sym typeface="Monaco"/>
              </a:rPr>
              <a:t>BaggingClassifier</a:t>
            </a:r>
            <a:r>
              <a:t>: This is another ensemble model that combines multiple decision trees by bootstrapping the data and aggregating the predictions of all trees.</a:t>
            </a:r>
          </a:p>
          <a:p>
            <a:pPr marL="140368" indent="-140368">
              <a:lnSpc>
                <a:spcPct val="80000"/>
              </a:lnSpc>
              <a:spcBef>
                <a:spcPts val="800"/>
              </a:spcBef>
              <a:buSzPct val="100000"/>
              <a:buChar char="•"/>
              <a:defRPr sz="1600"/>
            </a:pPr>
            <a:r>
              <a:rPr sz="1400">
                <a:latin typeface="Monaco"/>
                <a:ea typeface="Monaco"/>
                <a:cs typeface="Monaco"/>
                <a:sym typeface="Monaco"/>
              </a:rPr>
              <a:t>LGBMClassifier</a:t>
            </a:r>
            <a:r>
              <a:t>: This is a gradient boosting model that uses a similar approach as XGBoost, but it uses a different algorithm to optimise the model's performance and can handle large datasets with high-dimensional features.</a:t>
            </a:r>
          </a:p>
          <a:p>
            <a:pPr marL="140368" indent="-140368">
              <a:lnSpc>
                <a:spcPct val="80000"/>
              </a:lnSpc>
              <a:spcBef>
                <a:spcPts val="800"/>
              </a:spcBef>
              <a:buSzPct val="100000"/>
              <a:buChar char="•"/>
              <a:defRPr sz="1600"/>
            </a:pPr>
            <a:r>
              <a:rPr sz="1400">
                <a:latin typeface="Monaco"/>
                <a:ea typeface="Monaco"/>
                <a:cs typeface="Monaco"/>
                <a:sym typeface="Monaco"/>
              </a:rPr>
              <a:t>CatBoostClassifier</a:t>
            </a:r>
            <a:r>
              <a:t>: This is another gradient boosting model that uses a different approach to handle categorical features, reducing the need for pre-processing and feature engineering.</a:t>
            </a:r>
          </a:p>
          <a:p>
            <a:pPr marL="140368" indent="-140368">
              <a:lnSpc>
                <a:spcPct val="80000"/>
              </a:lnSpc>
              <a:spcBef>
                <a:spcPts val="800"/>
              </a:spcBef>
              <a:buSzPct val="100000"/>
              <a:buChar char="•"/>
              <a:defRPr sz="1600"/>
            </a:pPr>
            <a:r>
              <a:rPr sz="1400">
                <a:latin typeface="Monaco"/>
                <a:ea typeface="Monaco"/>
                <a:cs typeface="Monaco"/>
                <a:sym typeface="Monaco"/>
              </a:rPr>
              <a:t>RGFClassifier</a:t>
            </a:r>
            <a:r>
              <a:t>: This is a decision tree-based model that uses a different algorithm to build the trees and can handle high-dimensional features and noisy data.</a:t>
            </a:r>
          </a:p>
          <a:p>
            <a:pPr marL="140368" indent="-140368">
              <a:lnSpc>
                <a:spcPct val="80000"/>
              </a:lnSpc>
              <a:spcBef>
                <a:spcPts val="800"/>
              </a:spcBef>
              <a:buSzPct val="100000"/>
              <a:buChar char="•"/>
              <a:defRPr sz="1600"/>
            </a:pPr>
            <a:r>
              <a:rPr sz="1400">
                <a:latin typeface="Monaco"/>
                <a:ea typeface="Monaco"/>
                <a:cs typeface="Monaco"/>
                <a:sym typeface="Monaco"/>
              </a:rPr>
              <a:t>ExtraTreesClassifier</a:t>
            </a:r>
            <a:r>
              <a:t>: This is another ensemble model that is similar to RandomForest, but it uses random splits at each node rather than searching for the best split, making it faster but potentially less accurate than RandomForest.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3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3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3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3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