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8"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tif"/><Relationship Id="rId3" Type="http://schemas.openxmlformats.org/officeDocument/2006/relationships/image" Target="../media/image13.tif"/><Relationship Id="rId4" Type="http://schemas.openxmlformats.org/officeDocument/2006/relationships/image" Target="../media/image14.tif"/><Relationship Id="rId5" Type="http://schemas.openxmlformats.org/officeDocument/2006/relationships/image" Target="../media/image15.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tif"/></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tif"/></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t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tif"/></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tif"/></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Relationship Id="rId3" Type="http://schemas.openxmlformats.org/officeDocument/2006/relationships/image" Target="../media/image3.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Relationship Id="rId3" Type="http://schemas.openxmlformats.org/officeDocument/2006/relationships/image" Target="../media/image5.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Relationship Id="rId3" Type="http://schemas.openxmlformats.org/officeDocument/2006/relationships/image" Target="../media/image7.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tif"/><Relationship Id="rId3" Type="http://schemas.openxmlformats.org/officeDocument/2006/relationships/image" Target="../media/image9.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B3838"/>
        </a:solidFill>
      </p:bgPr>
    </p:bg>
    <p:spTree>
      <p:nvGrpSpPr>
        <p:cNvPr id="1" name=""/>
        <p:cNvGrpSpPr/>
        <p:nvPr/>
      </p:nvGrpSpPr>
      <p:grpSpPr>
        <a:xfrm>
          <a:off x="0" y="0"/>
          <a:ext cx="0" cy="0"/>
          <a:chOff x="0" y="0"/>
          <a:chExt cx="0" cy="0"/>
        </a:xfrm>
      </p:grpSpPr>
      <p:pic>
        <p:nvPicPr>
          <p:cNvPr id="94" name="Picture 5" descr="Picture 5"/>
          <p:cNvPicPr>
            <a:picLocks noChangeAspect="1"/>
          </p:cNvPicPr>
          <p:nvPr/>
        </p:nvPicPr>
        <p:blipFill>
          <a:blip r:embed="rId2">
            <a:extLst/>
          </a:blip>
          <a:stretch>
            <a:fillRect/>
          </a:stretch>
        </p:blipFill>
        <p:spPr>
          <a:xfrm>
            <a:off x="1027331" y="0"/>
            <a:ext cx="2325468" cy="2325467"/>
          </a:xfrm>
          <a:prstGeom prst="rect">
            <a:avLst/>
          </a:prstGeom>
          <a:ln w="12700">
            <a:miter lim="400000"/>
          </a:ln>
        </p:spPr>
      </p:pic>
      <p:sp>
        <p:nvSpPr>
          <p:cNvPr id="95" name="TextBox 10"/>
          <p:cNvSpPr txBox="1"/>
          <p:nvPr/>
        </p:nvSpPr>
        <p:spPr>
          <a:xfrm>
            <a:off x="870856" y="2380343"/>
            <a:ext cx="9034164" cy="2472467"/>
          </a:xfrm>
          <a:prstGeom prst="rect">
            <a:avLst/>
          </a:prstGeom>
          <a:solidFill>
            <a:srgbClr val="3B3838"/>
          </a:solidFill>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6600">
                <a:solidFill>
                  <a:srgbClr val="FF6600"/>
                </a:solidFill>
              </a:defRPr>
            </a:pPr>
            <a:r>
              <a:t>Bank Marketing Campaign</a:t>
            </a:r>
          </a:p>
          <a:p>
            <a:pPr>
              <a:defRPr sz="2500"/>
            </a:pPr>
            <a:r>
              <a:t>Uday Singh</a:t>
            </a:r>
          </a:p>
          <a:p>
            <a:pPr>
              <a:defRPr sz="4000"/>
            </a:pPr>
          </a:p>
          <a:p>
            <a:pPr>
              <a:defRPr sz="2500">
                <a:solidFill>
                  <a:srgbClr val="FF6600"/>
                </a:solidFill>
              </a:defRPr>
            </a:pPr>
            <a:r>
              <a:t>16-March-2023</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47" name="Rectangle 4"/>
          <p:cNvGrpSpPr/>
          <p:nvPr/>
        </p:nvGrpSpPr>
        <p:grpSpPr>
          <a:xfrm>
            <a:off x="0" y="-12313"/>
            <a:ext cx="12192000" cy="1383914"/>
            <a:chOff x="0" y="0"/>
            <a:chExt cx="12192000" cy="1383912"/>
          </a:xfrm>
        </p:grpSpPr>
        <p:sp>
          <p:nvSpPr>
            <p:cNvPr id="145" name="Rectangle"/>
            <p:cNvSpPr/>
            <p:nvPr/>
          </p:nvSpPr>
          <p:spPr>
            <a:xfrm>
              <a:off x="0" y="-1"/>
              <a:ext cx="12192000" cy="1383914"/>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146" name="Demographic Data - Age"/>
            <p:cNvSpPr txBox="1"/>
            <p:nvPr/>
          </p:nvSpPr>
          <p:spPr>
            <a:xfrm>
              <a:off x="52069" y="365000"/>
              <a:ext cx="12087861" cy="6539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4400">
                  <a:solidFill>
                    <a:schemeClr val="accent2"/>
                  </a:solidFill>
                  <a:latin typeface="Calibri Light"/>
                  <a:ea typeface="Calibri Light"/>
                  <a:cs typeface="Calibri Light"/>
                  <a:sym typeface="Calibri Light"/>
                </a:defRPr>
              </a:lvl1pPr>
            </a:lstStyle>
            <a:p>
              <a:pPr/>
              <a:r>
                <a:t>Demographic Data - Age</a:t>
              </a:r>
            </a:p>
          </p:txBody>
        </p:sp>
      </p:grpSp>
      <p:pic>
        <p:nvPicPr>
          <p:cNvPr id="148" name="Image" descr="Image"/>
          <p:cNvPicPr>
            <a:picLocks noChangeAspect="1"/>
          </p:cNvPicPr>
          <p:nvPr/>
        </p:nvPicPr>
        <p:blipFill>
          <a:blip r:embed="rId2">
            <a:extLst/>
          </a:blip>
          <a:stretch>
            <a:fillRect/>
          </a:stretch>
        </p:blipFill>
        <p:spPr>
          <a:xfrm>
            <a:off x="282711" y="1471899"/>
            <a:ext cx="3181011" cy="5388113"/>
          </a:xfrm>
          <a:prstGeom prst="rect">
            <a:avLst/>
          </a:prstGeom>
          <a:ln w="12700">
            <a:miter lim="400000"/>
          </a:ln>
        </p:spPr>
      </p:pic>
      <p:sp>
        <p:nvSpPr>
          <p:cNvPr id="149" name="Observations for each pie chart:…"/>
          <p:cNvSpPr txBox="1"/>
          <p:nvPr/>
        </p:nvSpPr>
        <p:spPr>
          <a:xfrm>
            <a:off x="4189589" y="1553052"/>
            <a:ext cx="7202595" cy="517294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90000"/>
              </a:lnSpc>
              <a:spcBef>
                <a:spcPts val="1000"/>
              </a:spcBef>
              <a:defRPr sz="1600"/>
            </a:pPr>
            <a:r>
              <a:t>Observations for each pie chart:</a:t>
            </a:r>
          </a:p>
          <a:p>
            <a:pPr marL="240631" indent="-240631">
              <a:lnSpc>
                <a:spcPct val="90000"/>
              </a:lnSpc>
              <a:spcBef>
                <a:spcPts val="1000"/>
              </a:spcBef>
              <a:buSzPct val="100000"/>
              <a:buChar char="•"/>
              <a:defRPr sz="1600"/>
            </a:pPr>
            <a:r>
              <a:t>Age Group: (0, 18]</a:t>
            </a:r>
            <a:r>
              <a:t>: </a:t>
            </a:r>
            <a:r>
              <a:t>The proportion of yes to no is 42% to 58%. The minimum age in the dataset is 17.</a:t>
            </a:r>
          </a:p>
          <a:p>
            <a:pPr marL="240631" indent="-240631">
              <a:lnSpc>
                <a:spcPct val="90000"/>
              </a:lnSpc>
              <a:spcBef>
                <a:spcPts val="1000"/>
              </a:spcBef>
              <a:buSzPct val="100000"/>
              <a:buChar char="•"/>
              <a:defRPr sz="1600"/>
            </a:pPr>
            <a:r>
              <a:t>Age Group: (18, 25]</a:t>
            </a:r>
            <a:r>
              <a:t>: </a:t>
            </a:r>
            <a:r>
              <a:t>80% of the responses were negative. This might make sense people in this age group may not have the resources to invest in term deposits.</a:t>
            </a:r>
          </a:p>
          <a:p>
            <a:pPr marL="240631" indent="-240631">
              <a:lnSpc>
                <a:spcPct val="90000"/>
              </a:lnSpc>
              <a:spcBef>
                <a:spcPts val="1000"/>
              </a:spcBef>
              <a:buSzPct val="100000"/>
              <a:buChar char="•"/>
              <a:defRPr sz="1600"/>
            </a:pPr>
            <a:r>
              <a:t>Age Group: (25, 35]</a:t>
            </a:r>
            <a:r>
              <a:t>: </a:t>
            </a:r>
            <a:r>
              <a:t>89% of the responses were negative.</a:t>
            </a:r>
          </a:p>
          <a:p>
            <a:pPr marL="240631" indent="-240631">
              <a:lnSpc>
                <a:spcPct val="90000"/>
              </a:lnSpc>
              <a:spcBef>
                <a:spcPts val="1000"/>
              </a:spcBef>
              <a:buSzPct val="100000"/>
              <a:buChar char="•"/>
              <a:defRPr sz="1600"/>
            </a:pPr>
            <a:r>
              <a:t>Age Group: (35, 45]</a:t>
            </a:r>
            <a:r>
              <a:t>: </a:t>
            </a:r>
            <a:r>
              <a:t>A slightly higher proportion of entries in this age group did not subscribe (91%) to the term deposit.</a:t>
            </a:r>
          </a:p>
          <a:p>
            <a:pPr marL="240631" indent="-240631">
              <a:lnSpc>
                <a:spcPct val="90000"/>
              </a:lnSpc>
              <a:spcBef>
                <a:spcPts val="1000"/>
              </a:spcBef>
              <a:buSzPct val="100000"/>
              <a:buChar char="•"/>
              <a:defRPr sz="1600"/>
            </a:pPr>
            <a:r>
              <a:t>Age Group: (45, 55]</a:t>
            </a:r>
            <a:r>
              <a:t>: </a:t>
            </a:r>
            <a:r>
              <a:t>Percentage in this age group did not subscribe to the term deposit is about the same as the last group (91%).</a:t>
            </a:r>
          </a:p>
          <a:p>
            <a:pPr marL="240631" indent="-240631">
              <a:lnSpc>
                <a:spcPct val="90000"/>
              </a:lnSpc>
              <a:spcBef>
                <a:spcPts val="1000"/>
              </a:spcBef>
              <a:buSzPct val="100000"/>
              <a:buChar char="•"/>
              <a:defRPr sz="1600"/>
            </a:pPr>
            <a:r>
              <a:t>Age Group: (55, 65]</a:t>
            </a:r>
            <a:r>
              <a:t>: </a:t>
            </a:r>
            <a:r>
              <a:t>Slightly better response; 15% yes and 85% no.</a:t>
            </a:r>
          </a:p>
          <a:p>
            <a:pPr marL="240631" indent="-240631">
              <a:lnSpc>
                <a:spcPct val="90000"/>
              </a:lnSpc>
              <a:spcBef>
                <a:spcPts val="1000"/>
              </a:spcBef>
              <a:buSzPct val="100000"/>
              <a:buChar char="•"/>
              <a:defRPr sz="1600"/>
            </a:pPr>
            <a:r>
              <a:t>Age Group: (65, 75]</a:t>
            </a:r>
            <a:r>
              <a:t>: </a:t>
            </a:r>
            <a:r>
              <a:t>Response is split; 57% no and 43% yes. This indicates that clients in the older age group are more likely to invest in term deposit.</a:t>
            </a:r>
          </a:p>
          <a:p>
            <a:pPr marL="240631" indent="-240631">
              <a:lnSpc>
                <a:spcPct val="90000"/>
              </a:lnSpc>
              <a:spcBef>
                <a:spcPts val="1000"/>
              </a:spcBef>
              <a:buSzPct val="100000"/>
              <a:buChar char="•"/>
              <a:defRPr sz="1600"/>
            </a:pPr>
            <a:r>
              <a:t>Age Group: (75, 98]</a:t>
            </a:r>
            <a:r>
              <a:t>: </a:t>
            </a:r>
            <a:r>
              <a:t>Only age group with higher percentage of positive responses. 47% no and 53% yes. The maximum age in the dataset is 98.</a:t>
            </a:r>
          </a:p>
          <a:p>
            <a:pPr marL="240631" indent="-240631">
              <a:lnSpc>
                <a:spcPct val="90000"/>
              </a:lnSpc>
              <a:spcBef>
                <a:spcPts val="1000"/>
              </a:spcBef>
              <a:buSzPct val="100000"/>
              <a:buChar char="•"/>
              <a:defRPr sz="1600"/>
            </a:pPr>
            <a:r>
              <a:t>It seems that people over 65 are the best demographic for the bank to advertise this product.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49">
                                            <p:bg/>
                                          </p:spTgt>
                                        </p:tgtEl>
                                        <p:attrNameLst>
                                          <p:attrName>style.visibility</p:attrName>
                                        </p:attrNameLst>
                                      </p:cBhvr>
                                      <p:to>
                                        <p:strVal val="visible"/>
                                      </p:to>
                                    </p:set>
                                  </p:childTnLst>
                                </p:cTn>
                              </p:par>
                              <p:par>
                                <p:cTn id="11" presetClass="entr" nodeType="withEffect" presetSubtype="0" presetID="1" grpId="2" fill="hold">
                                  <p:stCondLst>
                                    <p:cond delay="0"/>
                                  </p:stCondLst>
                                  <p:iterate type="el" backwards="0">
                                    <p:tmAbs val="0"/>
                                  </p:iterate>
                                  <p:childTnLst>
                                    <p:set>
                                      <p:cBhvr>
                                        <p:cTn id="12" fill="hold"/>
                                        <p:tgtEl>
                                          <p:spTgt spid="14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149">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14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el" backwards="0">
                                    <p:tmAbs val="0"/>
                                  </p:iterate>
                                  <p:childTnLst>
                                    <p:set>
                                      <p:cBhvr>
                                        <p:cTn id="24" fill="hold"/>
                                        <p:tgtEl>
                                          <p:spTgt spid="14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2" fill="hold">
                                  <p:stCondLst>
                                    <p:cond delay="0"/>
                                  </p:stCondLst>
                                  <p:iterate type="el" backwards="0">
                                    <p:tmAbs val="0"/>
                                  </p:iterate>
                                  <p:childTnLst>
                                    <p:set>
                                      <p:cBhvr>
                                        <p:cTn id="28" fill="hold"/>
                                        <p:tgtEl>
                                          <p:spTgt spid="149">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2" fill="hold">
                                  <p:stCondLst>
                                    <p:cond delay="0"/>
                                  </p:stCondLst>
                                  <p:iterate type="el" backwards="0">
                                    <p:tmAbs val="0"/>
                                  </p:iterate>
                                  <p:childTnLst>
                                    <p:set>
                                      <p:cBhvr>
                                        <p:cTn id="32" fill="hold"/>
                                        <p:tgtEl>
                                          <p:spTgt spid="149">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2" fill="hold">
                                  <p:stCondLst>
                                    <p:cond delay="0"/>
                                  </p:stCondLst>
                                  <p:iterate type="el" backwards="0">
                                    <p:tmAbs val="0"/>
                                  </p:iterate>
                                  <p:childTnLst>
                                    <p:set>
                                      <p:cBhvr>
                                        <p:cTn id="36" fill="hold"/>
                                        <p:tgtEl>
                                          <p:spTgt spid="149">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2" fill="hold">
                                  <p:stCondLst>
                                    <p:cond delay="0"/>
                                  </p:stCondLst>
                                  <p:iterate type="el" backwards="0">
                                    <p:tmAbs val="0"/>
                                  </p:iterate>
                                  <p:childTnLst>
                                    <p:set>
                                      <p:cBhvr>
                                        <p:cTn id="40" fill="hold"/>
                                        <p:tgtEl>
                                          <p:spTgt spid="149">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2" fill="hold">
                                  <p:stCondLst>
                                    <p:cond delay="0"/>
                                  </p:stCondLst>
                                  <p:iterate type="el" backwards="0">
                                    <p:tmAbs val="0"/>
                                  </p:iterate>
                                  <p:childTnLst>
                                    <p:set>
                                      <p:cBhvr>
                                        <p:cTn id="44" fill="hold"/>
                                        <p:tgtEl>
                                          <p:spTgt spid="149">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2" fill="hold">
                                  <p:stCondLst>
                                    <p:cond delay="0"/>
                                  </p:stCondLst>
                                  <p:iterate type="el" backwards="0">
                                    <p:tmAbs val="0"/>
                                  </p:iterate>
                                  <p:childTnLst>
                                    <p:set>
                                      <p:cBhvr>
                                        <p:cTn id="48" fill="hold"/>
                                        <p:tgtEl>
                                          <p:spTgt spid="149">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49" grpId="2"/>
      <p:bldP build="whole" bldLvl="1" animBg="1" rev="0" advAuto="0" spid="148"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53" name="Rectangle 6"/>
          <p:cNvGrpSpPr/>
          <p:nvPr/>
        </p:nvGrpSpPr>
        <p:grpSpPr>
          <a:xfrm>
            <a:off x="0" y="-1"/>
            <a:ext cx="12192000" cy="1383914"/>
            <a:chOff x="0" y="0"/>
            <a:chExt cx="12192000" cy="1383912"/>
          </a:xfrm>
        </p:grpSpPr>
        <p:sp>
          <p:nvSpPr>
            <p:cNvPr id="151" name="Rectangle"/>
            <p:cNvSpPr/>
            <p:nvPr/>
          </p:nvSpPr>
          <p:spPr>
            <a:xfrm>
              <a:off x="0" y="-1"/>
              <a:ext cx="12192000" cy="1383914"/>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sz="4400">
                  <a:solidFill>
                    <a:schemeClr val="accent2"/>
                  </a:solidFill>
                  <a:latin typeface="Calibri Light"/>
                  <a:ea typeface="Calibri Light"/>
                  <a:cs typeface="Calibri Light"/>
                  <a:sym typeface="Calibri Light"/>
                </a:defRPr>
              </a:pPr>
            </a:p>
          </p:txBody>
        </p:sp>
        <p:sp>
          <p:nvSpPr>
            <p:cNvPr id="152" name="Financial Indicators - Client"/>
            <p:cNvSpPr txBox="1"/>
            <p:nvPr/>
          </p:nvSpPr>
          <p:spPr>
            <a:xfrm>
              <a:off x="52069" y="365000"/>
              <a:ext cx="12087861" cy="6539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4400">
                  <a:solidFill>
                    <a:schemeClr val="accent2"/>
                  </a:solidFill>
                  <a:latin typeface="Calibri Light"/>
                  <a:ea typeface="Calibri Light"/>
                  <a:cs typeface="Calibri Light"/>
                  <a:sym typeface="Calibri Light"/>
                </a:defRPr>
              </a:lvl1pPr>
            </a:lstStyle>
            <a:p>
              <a:pPr/>
              <a:r>
                <a:t>Financial Indicators - Client</a:t>
              </a:r>
            </a:p>
          </p:txBody>
        </p:sp>
      </p:grpSp>
      <p:pic>
        <p:nvPicPr>
          <p:cNvPr id="154" name="Image" descr="Image"/>
          <p:cNvPicPr>
            <a:picLocks noChangeAspect="1"/>
          </p:cNvPicPr>
          <p:nvPr/>
        </p:nvPicPr>
        <p:blipFill>
          <a:blip r:embed="rId2">
            <a:extLst/>
          </a:blip>
          <a:stretch>
            <a:fillRect/>
          </a:stretch>
        </p:blipFill>
        <p:spPr>
          <a:xfrm>
            <a:off x="165100" y="1467714"/>
            <a:ext cx="11861800" cy="2819401"/>
          </a:xfrm>
          <a:prstGeom prst="rect">
            <a:avLst/>
          </a:prstGeom>
          <a:ln w="12700">
            <a:miter lim="400000"/>
          </a:ln>
        </p:spPr>
      </p:pic>
      <p:sp>
        <p:nvSpPr>
          <p:cNvPr id="155" name="These are the variables that offer information about the financial status of the client, as well as their history with the bank’s other products: ‘default’, ‘housing’, ‘loan’ and ‘poutcome’.…"/>
          <p:cNvSpPr txBox="1"/>
          <p:nvPr/>
        </p:nvSpPr>
        <p:spPr>
          <a:xfrm>
            <a:off x="230151" y="4278228"/>
            <a:ext cx="11731698" cy="20856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80473" indent="-180473">
              <a:buSzPct val="100000"/>
              <a:buChar char="•"/>
            </a:pPr>
            <a:r>
              <a:t>These are the variables that offer information about the financial status of the client, as well as their history with the bank’s other products: ‘default’, ‘housing’, ‘loan’ and ‘poutcome’.</a:t>
            </a:r>
          </a:p>
          <a:p>
            <a:pPr marL="180473" indent="-180473">
              <a:buSzPct val="100000"/>
              <a:buChar char="•"/>
            </a:pPr>
            <a:r>
              <a:t>Only 3 clients had previously defaulted on a loan; almost 0%. </a:t>
            </a:r>
          </a:p>
          <a:p>
            <a:pPr marL="180473" indent="-180473">
              <a:buSzPct val="100000"/>
              <a:buChar char="•"/>
            </a:pPr>
            <a:r>
              <a:t>Majority (52%) clients have a housing loan.</a:t>
            </a:r>
          </a:p>
          <a:p>
            <a:pPr marL="180473" indent="-180473">
              <a:buSzPct val="100000"/>
              <a:buChar char="•"/>
            </a:pPr>
            <a:r>
              <a:t>Majority (82%) client do NOT have a personal loan.</a:t>
            </a:r>
          </a:p>
          <a:p>
            <a:pPr marL="180473" indent="-180473">
              <a:buSzPct val="100000"/>
              <a:buChar char="•"/>
            </a:pPr>
            <a:r>
              <a:t>Although majority (86%) outcomes are not known for the previous campaign, the negative responses (10%) were about three times as many as positive (3.3%).</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55">
                                            <p:bg/>
                                          </p:spTgt>
                                        </p:tgtEl>
                                        <p:attrNameLst>
                                          <p:attrName>style.visibility</p:attrName>
                                        </p:attrNameLst>
                                      </p:cBhvr>
                                      <p:to>
                                        <p:strVal val="visible"/>
                                      </p:to>
                                    </p:set>
                                  </p:childTnLst>
                                </p:cTn>
                              </p:par>
                              <p:par>
                                <p:cTn id="11" presetClass="entr" nodeType="withEffect" presetSubtype="0" presetID="1" grpId="2" fill="hold">
                                  <p:stCondLst>
                                    <p:cond delay="0"/>
                                  </p:stCondLst>
                                  <p:iterate type="el" backwards="0">
                                    <p:tmAbs val="0"/>
                                  </p:iterate>
                                  <p:childTnLst>
                                    <p:set>
                                      <p:cBhvr>
                                        <p:cTn id="12" fill="hold"/>
                                        <p:tgtEl>
                                          <p:spTgt spid="15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15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15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el" backwards="0">
                                    <p:tmAbs val="0"/>
                                  </p:iterate>
                                  <p:childTnLst>
                                    <p:set>
                                      <p:cBhvr>
                                        <p:cTn id="24" fill="hold"/>
                                        <p:tgtEl>
                                          <p:spTgt spid="15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2" fill="hold">
                                  <p:stCondLst>
                                    <p:cond delay="0"/>
                                  </p:stCondLst>
                                  <p:iterate type="el" backwards="0">
                                    <p:tmAbs val="0"/>
                                  </p:iterate>
                                  <p:childTnLst>
                                    <p:set>
                                      <p:cBhvr>
                                        <p:cTn id="28" fill="hold"/>
                                        <p:tgtEl>
                                          <p:spTgt spid="155">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4" grpId="1"/>
      <p:bldP build="p" bldLvl="5" animBg="1" rev="0" advAuto="0" spid="155" grpId="2"/>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59" name="Rectangle 6"/>
          <p:cNvGrpSpPr/>
          <p:nvPr/>
        </p:nvGrpSpPr>
        <p:grpSpPr>
          <a:xfrm>
            <a:off x="-7532" y="-1"/>
            <a:ext cx="12207064" cy="1385623"/>
            <a:chOff x="0" y="0"/>
            <a:chExt cx="12207063" cy="1385621"/>
          </a:xfrm>
        </p:grpSpPr>
        <p:sp>
          <p:nvSpPr>
            <p:cNvPr id="157" name="Rectangle"/>
            <p:cNvSpPr/>
            <p:nvPr/>
          </p:nvSpPr>
          <p:spPr>
            <a:xfrm>
              <a:off x="0" y="-1"/>
              <a:ext cx="12207064" cy="1385623"/>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sz="4400">
                  <a:solidFill>
                    <a:schemeClr val="accent2"/>
                  </a:solidFill>
                  <a:latin typeface="Calibri Light"/>
                  <a:ea typeface="Calibri Light"/>
                  <a:cs typeface="Calibri Light"/>
                  <a:sym typeface="Calibri Light"/>
                </a:defRPr>
              </a:pPr>
            </a:p>
          </p:txBody>
        </p:sp>
        <p:sp>
          <p:nvSpPr>
            <p:cNvPr id="158" name="Financial Indicators - Client"/>
            <p:cNvSpPr txBox="1"/>
            <p:nvPr/>
          </p:nvSpPr>
          <p:spPr>
            <a:xfrm>
              <a:off x="52134" y="365451"/>
              <a:ext cx="12102795" cy="6547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sz="4400">
                  <a:solidFill>
                    <a:schemeClr val="accent2"/>
                  </a:solidFill>
                  <a:latin typeface="Calibri Light"/>
                  <a:ea typeface="Calibri Light"/>
                  <a:cs typeface="Calibri Light"/>
                  <a:sym typeface="Calibri Light"/>
                </a:defRPr>
              </a:lvl1pPr>
            </a:lstStyle>
            <a:p>
              <a:pPr/>
              <a:r>
                <a:t>Financial Indicators - Client</a:t>
              </a:r>
            </a:p>
          </p:txBody>
        </p:sp>
      </p:grpSp>
      <p:pic>
        <p:nvPicPr>
          <p:cNvPr id="160" name="Image" descr="Image"/>
          <p:cNvPicPr>
            <a:picLocks noChangeAspect="1"/>
          </p:cNvPicPr>
          <p:nvPr/>
        </p:nvPicPr>
        <p:blipFill>
          <a:blip r:embed="rId2">
            <a:extLst/>
          </a:blip>
          <a:stretch>
            <a:fillRect/>
          </a:stretch>
        </p:blipFill>
        <p:spPr>
          <a:xfrm>
            <a:off x="-67437" y="1589962"/>
            <a:ext cx="4955565" cy="1595565"/>
          </a:xfrm>
          <a:prstGeom prst="rect">
            <a:avLst/>
          </a:prstGeom>
          <a:ln w="12700">
            <a:miter lim="400000"/>
          </a:ln>
        </p:spPr>
      </p:pic>
      <p:pic>
        <p:nvPicPr>
          <p:cNvPr id="161" name="Image" descr="Image"/>
          <p:cNvPicPr>
            <a:picLocks noChangeAspect="1"/>
          </p:cNvPicPr>
          <p:nvPr/>
        </p:nvPicPr>
        <p:blipFill>
          <a:blip r:embed="rId3">
            <a:extLst/>
          </a:blip>
          <a:stretch>
            <a:fillRect/>
          </a:stretch>
        </p:blipFill>
        <p:spPr>
          <a:xfrm>
            <a:off x="-67436" y="3296174"/>
            <a:ext cx="4955564" cy="1595565"/>
          </a:xfrm>
          <a:prstGeom prst="rect">
            <a:avLst/>
          </a:prstGeom>
          <a:ln w="12700">
            <a:miter lim="400000"/>
          </a:ln>
        </p:spPr>
      </p:pic>
      <p:pic>
        <p:nvPicPr>
          <p:cNvPr id="162" name="Image" descr="Image"/>
          <p:cNvPicPr>
            <a:picLocks noChangeAspect="1"/>
          </p:cNvPicPr>
          <p:nvPr/>
        </p:nvPicPr>
        <p:blipFill>
          <a:blip r:embed="rId4">
            <a:extLst/>
          </a:blip>
          <a:stretch>
            <a:fillRect/>
          </a:stretch>
        </p:blipFill>
        <p:spPr>
          <a:xfrm>
            <a:off x="35558" y="5142086"/>
            <a:ext cx="4955565" cy="1595565"/>
          </a:xfrm>
          <a:prstGeom prst="rect">
            <a:avLst/>
          </a:prstGeom>
          <a:ln w="12700">
            <a:miter lim="400000"/>
          </a:ln>
        </p:spPr>
      </p:pic>
      <p:pic>
        <p:nvPicPr>
          <p:cNvPr id="163" name="Image" descr="Image"/>
          <p:cNvPicPr>
            <a:picLocks noChangeAspect="1"/>
          </p:cNvPicPr>
          <p:nvPr/>
        </p:nvPicPr>
        <p:blipFill>
          <a:blip r:embed="rId5">
            <a:extLst/>
          </a:blip>
          <a:stretch>
            <a:fillRect/>
          </a:stretch>
        </p:blipFill>
        <p:spPr>
          <a:xfrm>
            <a:off x="6055519" y="1550630"/>
            <a:ext cx="4738065" cy="1525535"/>
          </a:xfrm>
          <a:prstGeom prst="rect">
            <a:avLst/>
          </a:prstGeom>
          <a:ln w="12700">
            <a:miter lim="400000"/>
          </a:ln>
        </p:spPr>
      </p:pic>
      <p:sp>
        <p:nvSpPr>
          <p:cNvPr id="164" name="We can look at the break-up of responses within each sub-category of our financial indicators.…"/>
          <p:cNvSpPr txBox="1"/>
          <p:nvPr/>
        </p:nvSpPr>
        <p:spPr>
          <a:xfrm>
            <a:off x="4939203" y="3116406"/>
            <a:ext cx="6970697" cy="35461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80473" indent="-180473">
              <a:buSzPct val="100000"/>
              <a:buChar char="•"/>
            </a:pPr>
            <a:r>
              <a:t>We can look at the break-up of responses within each sub-category of our financial indicators.</a:t>
            </a:r>
          </a:p>
          <a:p>
            <a:pPr marL="180473" indent="-180473">
              <a:buSzPct val="100000"/>
              <a:buChar char="•"/>
            </a:pPr>
            <a:r>
              <a:t>For ‘housing’ and ‘loan’, the response to the campaign doesn’t seem to be affected by the clients standing. The percentages are about the same for ‘yes’, ‘no’ and ‘unknown’.</a:t>
            </a:r>
          </a:p>
          <a:p>
            <a:pPr marL="180473" indent="-180473">
              <a:buSzPct val="100000"/>
              <a:buChar char="•"/>
            </a:pPr>
            <a:r>
              <a:t>For ‘default’, there is a difference in response between ‘yes’ and ‘unknown’. However, since we do not know the unknown values, not much can be said at this point.</a:t>
            </a:r>
          </a:p>
          <a:p>
            <a:pPr marL="180473" indent="-180473">
              <a:buSzPct val="100000"/>
              <a:buChar char="•"/>
            </a:pPr>
            <a:r>
              <a:t>For ‘poutcome’, it seems that clients who responded positively to the previous campaign are far more likely to respond positively to the current one. This is an important finding that can help the bank focus advertising efforts.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164">
                                            <p:bg/>
                                          </p:spTgt>
                                        </p:tgtEl>
                                        <p:attrNameLst>
                                          <p:attrName>style.visibility</p:attrName>
                                        </p:attrNameLst>
                                      </p:cBhvr>
                                      <p:to>
                                        <p:strVal val="visible"/>
                                      </p:to>
                                    </p:set>
                                  </p:childTnLst>
                                </p:cTn>
                              </p:par>
                              <p:par>
                                <p:cTn id="23" presetClass="entr" nodeType="withEffect" presetSubtype="0" presetID="1" grpId="5" fill="hold">
                                  <p:stCondLst>
                                    <p:cond delay="0"/>
                                  </p:stCondLst>
                                  <p:iterate type="el" backwards="0">
                                    <p:tmAbs val="0"/>
                                  </p:iterate>
                                  <p:childTnLst>
                                    <p:set>
                                      <p:cBhvr>
                                        <p:cTn id="24" fill="hold"/>
                                        <p:tgtEl>
                                          <p:spTgt spid="16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5" fill="hold">
                                  <p:stCondLst>
                                    <p:cond delay="0"/>
                                  </p:stCondLst>
                                  <p:iterate type="el" backwards="0">
                                    <p:tmAbs val="0"/>
                                  </p:iterate>
                                  <p:childTnLst>
                                    <p:set>
                                      <p:cBhvr>
                                        <p:cTn id="28" fill="hold"/>
                                        <p:tgtEl>
                                          <p:spTgt spid="16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5" fill="hold">
                                  <p:stCondLst>
                                    <p:cond delay="0"/>
                                  </p:stCondLst>
                                  <p:iterate type="el" backwards="0">
                                    <p:tmAbs val="0"/>
                                  </p:iterate>
                                  <p:childTnLst>
                                    <p:set>
                                      <p:cBhvr>
                                        <p:cTn id="32" fill="hold"/>
                                        <p:tgtEl>
                                          <p:spTgt spid="16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5" fill="hold">
                                  <p:stCondLst>
                                    <p:cond delay="0"/>
                                  </p:stCondLst>
                                  <p:iterate type="el" backwards="0">
                                    <p:tmAbs val="0"/>
                                  </p:iterate>
                                  <p:childTnLst>
                                    <p:set>
                                      <p:cBhvr>
                                        <p:cTn id="36" fill="hold"/>
                                        <p:tgtEl>
                                          <p:spTgt spid="164">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2" grpId="3"/>
      <p:bldP build="whole" bldLvl="1" animBg="1" rev="0" advAuto="0" spid="163" grpId="4"/>
      <p:bldP build="p" bldLvl="5" animBg="1" rev="0" advAuto="0" spid="164" grpId="5"/>
      <p:bldP build="whole" bldLvl="1" animBg="1" rev="0" advAuto="0" spid="161" grpId="2"/>
      <p:bldP build="whole" bldLvl="1" animBg="1" rev="0" advAuto="0" spid="160" grpId="1"/>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68" name="Rectangle 6"/>
          <p:cNvGrpSpPr/>
          <p:nvPr/>
        </p:nvGrpSpPr>
        <p:grpSpPr>
          <a:xfrm>
            <a:off x="-7532" y="-1"/>
            <a:ext cx="12207064" cy="1385623"/>
            <a:chOff x="0" y="0"/>
            <a:chExt cx="12207063" cy="1385621"/>
          </a:xfrm>
        </p:grpSpPr>
        <p:sp>
          <p:nvSpPr>
            <p:cNvPr id="166" name="Rectangle"/>
            <p:cNvSpPr/>
            <p:nvPr/>
          </p:nvSpPr>
          <p:spPr>
            <a:xfrm>
              <a:off x="0" y="-1"/>
              <a:ext cx="12207064" cy="1385623"/>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sz="4400">
                  <a:solidFill>
                    <a:schemeClr val="accent2"/>
                  </a:solidFill>
                  <a:latin typeface="Calibri Light"/>
                  <a:ea typeface="Calibri Light"/>
                  <a:cs typeface="Calibri Light"/>
                  <a:sym typeface="Calibri Light"/>
                </a:defRPr>
              </a:pPr>
            </a:p>
          </p:txBody>
        </p:sp>
        <p:sp>
          <p:nvSpPr>
            <p:cNvPr id="167" name="Financial Indicators - Economy"/>
            <p:cNvSpPr txBox="1"/>
            <p:nvPr/>
          </p:nvSpPr>
          <p:spPr>
            <a:xfrm>
              <a:off x="52134" y="365451"/>
              <a:ext cx="12102795" cy="6547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sz="4400">
                  <a:solidFill>
                    <a:schemeClr val="accent2"/>
                  </a:solidFill>
                  <a:latin typeface="Calibri Light"/>
                  <a:ea typeface="Calibri Light"/>
                  <a:cs typeface="Calibri Light"/>
                  <a:sym typeface="Calibri Light"/>
                </a:defRPr>
              </a:lvl1pPr>
            </a:lstStyle>
            <a:p>
              <a:pPr/>
              <a:r>
                <a:t>Financial Indicators - Economy</a:t>
              </a:r>
            </a:p>
          </p:txBody>
        </p:sp>
      </p:grpSp>
      <p:pic>
        <p:nvPicPr>
          <p:cNvPr id="169" name="Image" descr="Image"/>
          <p:cNvPicPr>
            <a:picLocks noChangeAspect="1"/>
          </p:cNvPicPr>
          <p:nvPr/>
        </p:nvPicPr>
        <p:blipFill>
          <a:blip r:embed="rId2">
            <a:extLst/>
          </a:blip>
          <a:stretch>
            <a:fillRect/>
          </a:stretch>
        </p:blipFill>
        <p:spPr>
          <a:xfrm>
            <a:off x="9209" y="1413122"/>
            <a:ext cx="6884905" cy="5444878"/>
          </a:xfrm>
          <a:prstGeom prst="rect">
            <a:avLst/>
          </a:prstGeom>
          <a:ln w="12700">
            <a:miter lim="400000"/>
          </a:ln>
        </p:spPr>
      </p:pic>
      <p:sp>
        <p:nvSpPr>
          <p:cNvPr id="170" name="emp.var.rate: A higher employment variation rate seems to correspond with a higher concentration of 'no' outcomes, while lower rates show a more balanced distribution between 'yes' and 'no' outcomes, indicating that clients may be more inclined to subscr"/>
          <p:cNvSpPr txBox="1"/>
          <p:nvPr/>
        </p:nvSpPr>
        <p:spPr>
          <a:xfrm>
            <a:off x="6896083" y="-11921"/>
            <a:ext cx="5309716" cy="6917294"/>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val="1"/>
            </a:ext>
          </a:extLst>
        </p:spPr>
        <p:txBody>
          <a:bodyPr lIns="45719" rIns="45719">
            <a:spAutoFit/>
          </a:bodyPr>
          <a:lstStyle/>
          <a:p>
            <a:pPr marL="160421" indent="-160421">
              <a:buSzPct val="100000"/>
              <a:buChar char="•"/>
              <a:defRPr sz="1600"/>
            </a:pPr>
            <a:r>
              <a:rPr b="1"/>
              <a:t>emp.var.rate</a:t>
            </a:r>
            <a:r>
              <a:t>: A higher employment variation rate seems to correspond with a higher concentration of 'no' outcomes, while lower rates show a more balanced distribution between 'yes' and 'no' outcomes, indicating that clients may be more inclined to subscribe when the employment rate is stable or improving.</a:t>
            </a:r>
          </a:p>
          <a:p>
            <a:pPr marL="160421" indent="-160421">
              <a:buSzPct val="100000"/>
              <a:buChar char="•"/>
              <a:defRPr sz="1600"/>
            </a:pPr>
            <a:r>
              <a:rPr b="1"/>
              <a:t>cons.price.idx</a:t>
            </a:r>
            <a:r>
              <a:t>: Clients with a 'yes' are slightly more concentrated around lower CPI values, while clients with a ’no' have a relatively uniform distribution, suggesting that price level stability or a lower inflation rate may influence clients' decisions to subscribe to a term deposit.</a:t>
            </a:r>
          </a:p>
          <a:p>
            <a:pPr marL="160421" indent="-160421">
              <a:buSzPct val="100000"/>
              <a:buChar char="•"/>
              <a:defRPr sz="1600"/>
            </a:pPr>
            <a:r>
              <a:rPr b="1"/>
              <a:t>cons.conf.idx</a:t>
            </a:r>
            <a:r>
              <a:t>: Clients with a 'yes' are more likely to be associated with lower CCI values, while clients with a ‘no' are more concentrated around higher values, implying that clients may prefer term deposits during times of pessimistic economic outlooks.</a:t>
            </a:r>
          </a:p>
          <a:p>
            <a:pPr marL="160421" indent="-160421">
              <a:buSzPct val="100000"/>
              <a:buChar char="•"/>
              <a:defRPr sz="1600"/>
            </a:pPr>
            <a:r>
              <a:rPr b="1"/>
              <a:t>euribor3m</a:t>
            </a:r>
            <a:r>
              <a:t>: A lower Euribor 3-month rate is associated with a higher number of 'yes' outcomes, while higher rates correspond with a higher concentration of 'no' outcomes, indicating that clients may be more inclined to subscribe to a term deposit when interest rates are lower.</a:t>
            </a:r>
          </a:p>
          <a:p>
            <a:pPr marL="160421" indent="-160421">
              <a:buSzPct val="100000"/>
              <a:buChar char="•"/>
              <a:defRPr sz="1600"/>
            </a:pPr>
            <a:r>
              <a:rPr b="1"/>
              <a:t>nr.employed</a:t>
            </a:r>
            <a:r>
              <a:t>: The distribution of 'yes' outcomes is skewed towards lower levels of employment, while 'no' outcomes are more concentrated at higher levels, suggesting that clients may be more likely to invest in term deposits when the number of employed people is lower, possibly due to concerns about job stability and financial security.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70">
                                            <p:bg/>
                                          </p:spTgt>
                                        </p:tgtEl>
                                        <p:attrNameLst>
                                          <p:attrName>style.visibility</p:attrName>
                                        </p:attrNameLst>
                                      </p:cBhvr>
                                      <p:to>
                                        <p:strVal val="visible"/>
                                      </p:to>
                                    </p:set>
                                  </p:childTnLst>
                                </p:cTn>
                              </p:par>
                              <p:par>
                                <p:cTn id="11" presetClass="entr" nodeType="withEffect" presetSubtype="0" presetID="1" grpId="2" fill="hold">
                                  <p:stCondLst>
                                    <p:cond delay="0"/>
                                  </p:stCondLst>
                                  <p:iterate type="el" backwards="0">
                                    <p:tmAbs val="0"/>
                                  </p:iterate>
                                  <p:childTnLst>
                                    <p:set>
                                      <p:cBhvr>
                                        <p:cTn id="12" fill="hold"/>
                                        <p:tgtEl>
                                          <p:spTgt spid="17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17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170">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el" backwards="0">
                                    <p:tmAbs val="0"/>
                                  </p:iterate>
                                  <p:childTnLst>
                                    <p:set>
                                      <p:cBhvr>
                                        <p:cTn id="24" fill="hold"/>
                                        <p:tgtEl>
                                          <p:spTgt spid="170">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2" fill="hold">
                                  <p:stCondLst>
                                    <p:cond delay="0"/>
                                  </p:stCondLst>
                                  <p:iterate type="el" backwards="0">
                                    <p:tmAbs val="0"/>
                                  </p:iterate>
                                  <p:childTnLst>
                                    <p:set>
                                      <p:cBhvr>
                                        <p:cTn id="28" fill="hold"/>
                                        <p:tgtEl>
                                          <p:spTgt spid="170">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9" grpId="1"/>
      <p:bldP build="p" bldLvl="5" animBg="1" rev="0" advAuto="0" spid="170" grpId="2"/>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74" name="Rectangle 6"/>
          <p:cNvGrpSpPr/>
          <p:nvPr/>
        </p:nvGrpSpPr>
        <p:grpSpPr>
          <a:xfrm>
            <a:off x="-7532" y="-1"/>
            <a:ext cx="12207064" cy="1385623"/>
            <a:chOff x="0" y="0"/>
            <a:chExt cx="12207063" cy="1385621"/>
          </a:xfrm>
        </p:grpSpPr>
        <p:sp>
          <p:nvSpPr>
            <p:cNvPr id="172" name="Rectangle"/>
            <p:cNvSpPr/>
            <p:nvPr/>
          </p:nvSpPr>
          <p:spPr>
            <a:xfrm>
              <a:off x="0" y="-1"/>
              <a:ext cx="12207064" cy="1385623"/>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sz="4400">
                  <a:solidFill>
                    <a:schemeClr val="accent2"/>
                  </a:solidFill>
                  <a:latin typeface="Calibri Light"/>
                  <a:ea typeface="Calibri Light"/>
                  <a:cs typeface="Calibri Light"/>
                  <a:sym typeface="Calibri Light"/>
                </a:defRPr>
              </a:pPr>
            </a:p>
          </p:txBody>
        </p:sp>
        <p:sp>
          <p:nvSpPr>
            <p:cNvPr id="173" name="Client Contact"/>
            <p:cNvSpPr txBox="1"/>
            <p:nvPr/>
          </p:nvSpPr>
          <p:spPr>
            <a:xfrm>
              <a:off x="52134" y="365451"/>
              <a:ext cx="12102795" cy="6547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sz="4400">
                  <a:solidFill>
                    <a:schemeClr val="accent2"/>
                  </a:solidFill>
                  <a:latin typeface="Calibri Light"/>
                  <a:ea typeface="Calibri Light"/>
                  <a:cs typeface="Calibri Light"/>
                  <a:sym typeface="Calibri Light"/>
                </a:defRPr>
              </a:lvl1pPr>
            </a:lstStyle>
            <a:p>
              <a:pPr/>
              <a:r>
                <a:t>Client Contact</a:t>
              </a:r>
            </a:p>
          </p:txBody>
        </p:sp>
      </p:grpSp>
      <p:sp>
        <p:nvSpPr>
          <p:cNvPr id="175" name="Campaign: Most clients were contacted fewer than 10 times during the campaign, and clients with fewer contacts seem more likely to subscribe to a term deposit. The success rate appears to decrease as the number of contacts increases.…"/>
          <p:cNvSpPr txBox="1"/>
          <p:nvPr/>
        </p:nvSpPr>
        <p:spPr>
          <a:xfrm>
            <a:off x="121298" y="4487007"/>
            <a:ext cx="11949405" cy="23131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60421" indent="-160421">
              <a:lnSpc>
                <a:spcPct val="90000"/>
              </a:lnSpc>
              <a:spcBef>
                <a:spcPts val="1000"/>
              </a:spcBef>
              <a:buSzPct val="100000"/>
              <a:buChar char="•"/>
              <a:defRPr sz="1600"/>
            </a:pPr>
            <a:r>
              <a:rPr b="1"/>
              <a:t>Campaign</a:t>
            </a:r>
            <a:r>
              <a:t>: Most clients were contacted fewer than 10 times during the campaign, and clients with fewer contacts seem more likely to subscribe to a term deposit. The success rate appears to decrease as the number of contacts increases.</a:t>
            </a:r>
          </a:p>
          <a:p>
            <a:pPr marL="160421" indent="-160421">
              <a:lnSpc>
                <a:spcPct val="90000"/>
              </a:lnSpc>
              <a:spcBef>
                <a:spcPts val="1000"/>
              </a:spcBef>
              <a:buSzPct val="100000"/>
              <a:buChar char="•"/>
              <a:defRPr sz="1600"/>
            </a:pPr>
            <a:r>
              <a:rPr b="1"/>
              <a:t>Previous</a:t>
            </a:r>
            <a:r>
              <a:t>: The majority of clients had not been contacted in a previous marketing campaign (zero previous contacts). Clients with a higher number of previous contacts seem to have a slightly higher success rate, though the overall numbers are small.</a:t>
            </a:r>
          </a:p>
          <a:p>
            <a:pPr marL="160421" indent="-160421">
              <a:lnSpc>
                <a:spcPct val="90000"/>
              </a:lnSpc>
              <a:spcBef>
                <a:spcPts val="1000"/>
              </a:spcBef>
              <a:buSzPct val="100000"/>
              <a:buChar char="•"/>
              <a:defRPr sz="1600"/>
            </a:pPr>
            <a:r>
              <a:rPr b="1"/>
              <a:t>Pdays</a:t>
            </a:r>
            <a:r>
              <a:t>: A large proportion of clients were not contacted before (999 indicates no previous contact). For those who were contacted previously, the success rate appears to be higher when the number of days since the last contact is lower.</a:t>
            </a:r>
          </a:p>
          <a:p>
            <a:pPr marL="160421" indent="-160421">
              <a:lnSpc>
                <a:spcPct val="90000"/>
              </a:lnSpc>
              <a:spcBef>
                <a:spcPts val="1000"/>
              </a:spcBef>
              <a:buSzPct val="100000"/>
              <a:buChar char="•"/>
              <a:defRPr sz="1600"/>
            </a:pPr>
            <a:r>
              <a:rPr b="1"/>
              <a:t>Contact</a:t>
            </a:r>
            <a:r>
              <a:t>: The 'cellular' communication type has a higher overall success rate for term deposit subscriptions compared to the 'telephone' communication type. The 'cellular' type also has a higher number of clients in the dataset.</a:t>
            </a:r>
          </a:p>
        </p:txBody>
      </p:sp>
      <p:pic>
        <p:nvPicPr>
          <p:cNvPr id="176" name="Image" descr="Image"/>
          <p:cNvPicPr>
            <a:picLocks noChangeAspect="1"/>
          </p:cNvPicPr>
          <p:nvPr/>
        </p:nvPicPr>
        <p:blipFill>
          <a:blip r:embed="rId2">
            <a:extLst/>
          </a:blip>
          <a:stretch>
            <a:fillRect/>
          </a:stretch>
        </p:blipFill>
        <p:spPr>
          <a:xfrm>
            <a:off x="0" y="1222116"/>
            <a:ext cx="12192001" cy="3233352"/>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75">
                                            <p:bg/>
                                          </p:spTgt>
                                        </p:tgtEl>
                                        <p:attrNameLst>
                                          <p:attrName>style.visibility</p:attrName>
                                        </p:attrNameLst>
                                      </p:cBhvr>
                                      <p:to>
                                        <p:strVal val="visible"/>
                                      </p:to>
                                    </p:set>
                                  </p:childTnLst>
                                </p:cTn>
                              </p:par>
                              <p:par>
                                <p:cTn id="11" presetClass="entr" nodeType="withEffect" presetSubtype="0" presetID="1" grpId="2" fill="hold">
                                  <p:stCondLst>
                                    <p:cond delay="0"/>
                                  </p:stCondLst>
                                  <p:iterate type="el" backwards="0">
                                    <p:tmAbs val="0"/>
                                  </p:iterate>
                                  <p:childTnLst>
                                    <p:set>
                                      <p:cBhvr>
                                        <p:cTn id="12" fill="hold"/>
                                        <p:tgtEl>
                                          <p:spTgt spid="17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17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17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el" backwards="0">
                                    <p:tmAbs val="0"/>
                                  </p:iterate>
                                  <p:childTnLst>
                                    <p:set>
                                      <p:cBhvr>
                                        <p:cTn id="24" fill="hold"/>
                                        <p:tgtEl>
                                          <p:spTgt spid="175">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6" grpId="1"/>
      <p:bldP build="p" bldLvl="5" animBg="1" rev="0" advAuto="0" spid="175" grpId="2"/>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80" name="Rectangle 6"/>
          <p:cNvGrpSpPr/>
          <p:nvPr/>
        </p:nvGrpSpPr>
        <p:grpSpPr>
          <a:xfrm>
            <a:off x="-7532" y="-1"/>
            <a:ext cx="12207064" cy="1385623"/>
            <a:chOff x="0" y="0"/>
            <a:chExt cx="12207063" cy="1385621"/>
          </a:xfrm>
        </p:grpSpPr>
        <p:sp>
          <p:nvSpPr>
            <p:cNvPr id="178" name="Rectangle"/>
            <p:cNvSpPr/>
            <p:nvPr/>
          </p:nvSpPr>
          <p:spPr>
            <a:xfrm>
              <a:off x="0" y="-1"/>
              <a:ext cx="12207064" cy="1385623"/>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sz="4400">
                  <a:solidFill>
                    <a:schemeClr val="accent2"/>
                  </a:solidFill>
                  <a:latin typeface="Calibri Light"/>
                  <a:ea typeface="Calibri Light"/>
                  <a:cs typeface="Calibri Light"/>
                  <a:sym typeface="Calibri Light"/>
                </a:defRPr>
              </a:pPr>
            </a:p>
          </p:txBody>
        </p:sp>
        <p:sp>
          <p:nvSpPr>
            <p:cNvPr id="179" name="Contact Duration"/>
            <p:cNvSpPr txBox="1"/>
            <p:nvPr/>
          </p:nvSpPr>
          <p:spPr>
            <a:xfrm>
              <a:off x="52134" y="365451"/>
              <a:ext cx="12102795" cy="6547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sz="4400">
                  <a:solidFill>
                    <a:schemeClr val="accent2"/>
                  </a:solidFill>
                  <a:latin typeface="Calibri Light"/>
                  <a:ea typeface="Calibri Light"/>
                  <a:cs typeface="Calibri Light"/>
                  <a:sym typeface="Calibri Light"/>
                </a:defRPr>
              </a:lvl1pPr>
            </a:lstStyle>
            <a:p>
              <a:pPr/>
              <a:r>
                <a:t>Contact Duration</a:t>
              </a:r>
            </a:p>
          </p:txBody>
        </p:sp>
      </p:grpSp>
      <p:pic>
        <p:nvPicPr>
          <p:cNvPr id="181" name="Image" descr="Image"/>
          <p:cNvPicPr>
            <a:picLocks noChangeAspect="1"/>
          </p:cNvPicPr>
          <p:nvPr/>
        </p:nvPicPr>
        <p:blipFill>
          <a:blip r:embed="rId2">
            <a:extLst/>
          </a:blip>
          <a:stretch>
            <a:fillRect/>
          </a:stretch>
        </p:blipFill>
        <p:spPr>
          <a:xfrm>
            <a:off x="-32227" y="1415753"/>
            <a:ext cx="7253332" cy="3844662"/>
          </a:xfrm>
          <a:prstGeom prst="rect">
            <a:avLst/>
          </a:prstGeom>
          <a:ln w="12700">
            <a:miter lim="400000"/>
          </a:ln>
        </p:spPr>
      </p:pic>
      <p:sp>
        <p:nvSpPr>
          <p:cNvPr id="182" name="The 'yes' response group has a higher median duration compared to the 'no' response group, indicating longer calls are generally more successful in securing a subscription.…"/>
          <p:cNvSpPr txBox="1"/>
          <p:nvPr/>
        </p:nvSpPr>
        <p:spPr>
          <a:xfrm>
            <a:off x="7193008" y="1445455"/>
            <a:ext cx="4944658" cy="371169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60421" indent="-160421">
              <a:lnSpc>
                <a:spcPct val="90000"/>
              </a:lnSpc>
              <a:spcBef>
                <a:spcPts val="1000"/>
              </a:spcBef>
              <a:buSzPct val="100000"/>
              <a:buChar char="•"/>
              <a:defRPr sz="1600">
                <a:latin typeface="Carlito"/>
                <a:ea typeface="Carlito"/>
                <a:cs typeface="Carlito"/>
                <a:sym typeface="Carlito"/>
              </a:defRPr>
            </a:pPr>
            <a:r>
              <a:t>The 'yes' response group has a higher median duration compared to the 'no' response group, indicating longer calls are generally more successful in securing a subscription.</a:t>
            </a:r>
          </a:p>
          <a:p>
            <a:pPr marL="160421" indent="-160421">
              <a:lnSpc>
                <a:spcPct val="90000"/>
              </a:lnSpc>
              <a:spcBef>
                <a:spcPts val="1000"/>
              </a:spcBef>
              <a:buSzPct val="100000"/>
              <a:buChar char="•"/>
              <a:defRPr sz="1600">
                <a:latin typeface="Carlito"/>
                <a:ea typeface="Carlito"/>
                <a:cs typeface="Carlito"/>
                <a:sym typeface="Carlito"/>
              </a:defRPr>
            </a:pPr>
            <a:r>
              <a:t>The range of duration for both 'yes' and 'no' groups is quite large, suggesting there is variability in call durations.</a:t>
            </a:r>
          </a:p>
          <a:p>
            <a:pPr marL="160421" indent="-160421">
              <a:lnSpc>
                <a:spcPct val="90000"/>
              </a:lnSpc>
              <a:spcBef>
                <a:spcPts val="1000"/>
              </a:spcBef>
              <a:buSzPct val="100000"/>
              <a:buChar char="•"/>
              <a:defRPr sz="1600">
                <a:latin typeface="Carlito"/>
                <a:ea typeface="Carlito"/>
                <a:cs typeface="Carlito"/>
                <a:sym typeface="Carlito"/>
              </a:defRPr>
            </a:pPr>
            <a:r>
              <a:t>Both groups have several outliers, especially in the 'no' response group, indicating there are some exceptionally long calls that did not result in a subscription.</a:t>
            </a:r>
          </a:p>
          <a:p>
            <a:pPr marL="160421" indent="-160421">
              <a:lnSpc>
                <a:spcPct val="90000"/>
              </a:lnSpc>
              <a:spcBef>
                <a:spcPts val="1000"/>
              </a:spcBef>
              <a:buSzPct val="100000"/>
              <a:buChar char="•"/>
              <a:defRPr sz="1600">
                <a:latin typeface="Carlito"/>
                <a:ea typeface="Carlito"/>
                <a:cs typeface="Carlito"/>
                <a:sym typeface="Carlito"/>
              </a:defRPr>
            </a:pPr>
            <a:r>
              <a:t>The box plot suggests that a longer call duration may be positively correlated with a higher likelihood of securing a subscription, but other factors are likely involved as well.</a:t>
            </a:r>
          </a:p>
        </p:txBody>
      </p:sp>
      <p:sp>
        <p:nvSpPr>
          <p:cNvPr id="183" name="The Duration feature is a bit tricky because it is only known once the outcome (y) is also known. In a real-world scenario, we would not know the duration of a call beforehand. Including this feature in predictive modelling would lead to data leakage, as"/>
          <p:cNvSpPr txBox="1"/>
          <p:nvPr/>
        </p:nvSpPr>
        <p:spPr>
          <a:xfrm>
            <a:off x="100641" y="5261559"/>
            <a:ext cx="11853621" cy="15014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The Duration feature is a bit tricky because it is only known once the outcome (y) is also known. In a real-world scenario, we would not know the duration of a call beforehand. Including this feature in predictive modelling would lead to data </a:t>
            </a:r>
            <a:r>
              <a:rPr b="1"/>
              <a:t>leakage</a:t>
            </a:r>
            <a:r>
              <a:t>, as it introduces information from the future that would not be available at the time of prediction. However, we can draw the conclusion that there is a positive correlation between call duration and positive outcome and this insight can be used to inform the bank’s client outreach protocols. We can also add it as a feature for benchmarking model performance.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82">
                                            <p:bg/>
                                          </p:spTgt>
                                        </p:tgtEl>
                                        <p:attrNameLst>
                                          <p:attrName>style.visibility</p:attrName>
                                        </p:attrNameLst>
                                      </p:cBhvr>
                                      <p:to>
                                        <p:strVal val="visible"/>
                                      </p:to>
                                    </p:set>
                                  </p:childTnLst>
                                </p:cTn>
                              </p:par>
                              <p:par>
                                <p:cTn id="11" presetClass="entr" nodeType="withEffect" presetSubtype="0" presetID="1" grpId="2" fill="hold">
                                  <p:stCondLst>
                                    <p:cond delay="0"/>
                                  </p:stCondLst>
                                  <p:iterate type="el" backwards="0">
                                    <p:tmAbs val="0"/>
                                  </p:iterate>
                                  <p:childTnLst>
                                    <p:set>
                                      <p:cBhvr>
                                        <p:cTn id="12" fill="hold"/>
                                        <p:tgtEl>
                                          <p:spTgt spid="18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18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18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el" backwards="0">
                                    <p:tmAbs val="0"/>
                                  </p:iterate>
                                  <p:childTnLst>
                                    <p:set>
                                      <p:cBhvr>
                                        <p:cTn id="24" fill="hold"/>
                                        <p:tgtEl>
                                          <p:spTgt spid="182">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3" fill="hold">
                                  <p:stCondLst>
                                    <p:cond delay="0"/>
                                  </p:stCondLst>
                                  <p:iterate type="el" backwards="0">
                                    <p:tmAbs val="0"/>
                                  </p:iterate>
                                  <p:childTnLst>
                                    <p:set>
                                      <p:cBhvr>
                                        <p:cTn id="28" fill="hold"/>
                                        <p:tgtEl>
                                          <p:spTgt spid="1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2" grpId="2"/>
      <p:bldP build="whole" bldLvl="1" animBg="1" rev="0" advAuto="0" spid="183" grpId="3"/>
      <p:bldP build="whole" bldLvl="1" animBg="1" rev="0" advAuto="0" spid="181" grpId="1"/>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87" name="Rectangle 6"/>
          <p:cNvGrpSpPr/>
          <p:nvPr/>
        </p:nvGrpSpPr>
        <p:grpSpPr>
          <a:xfrm>
            <a:off x="-7532" y="-1"/>
            <a:ext cx="12207064" cy="1385623"/>
            <a:chOff x="0" y="0"/>
            <a:chExt cx="12207063" cy="1385621"/>
          </a:xfrm>
        </p:grpSpPr>
        <p:sp>
          <p:nvSpPr>
            <p:cNvPr id="185" name="Rectangle"/>
            <p:cNvSpPr/>
            <p:nvPr/>
          </p:nvSpPr>
          <p:spPr>
            <a:xfrm>
              <a:off x="0" y="-1"/>
              <a:ext cx="12207064" cy="1385623"/>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sz="4400">
                  <a:solidFill>
                    <a:schemeClr val="accent2"/>
                  </a:solidFill>
                  <a:latin typeface="Calibri Light"/>
                  <a:ea typeface="Calibri Light"/>
                  <a:cs typeface="Calibri Light"/>
                  <a:sym typeface="Calibri Light"/>
                </a:defRPr>
              </a:pPr>
            </a:p>
          </p:txBody>
        </p:sp>
        <p:sp>
          <p:nvSpPr>
            <p:cNvPr id="186" name="Numerical Variables"/>
            <p:cNvSpPr txBox="1"/>
            <p:nvPr/>
          </p:nvSpPr>
          <p:spPr>
            <a:xfrm>
              <a:off x="52134" y="365451"/>
              <a:ext cx="12102795" cy="6547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sz="4400">
                  <a:solidFill>
                    <a:schemeClr val="accent2"/>
                  </a:solidFill>
                  <a:latin typeface="Calibri Light"/>
                  <a:ea typeface="Calibri Light"/>
                  <a:cs typeface="Calibri Light"/>
                  <a:sym typeface="Calibri Light"/>
                </a:defRPr>
              </a:lvl1pPr>
            </a:lstStyle>
            <a:p>
              <a:pPr/>
              <a:r>
                <a:t>Numerical Variables</a:t>
              </a:r>
            </a:p>
          </p:txBody>
        </p:sp>
      </p:grpSp>
      <p:pic>
        <p:nvPicPr>
          <p:cNvPr id="188" name="Image" descr="Image"/>
          <p:cNvPicPr>
            <a:picLocks noChangeAspect="1"/>
          </p:cNvPicPr>
          <p:nvPr/>
        </p:nvPicPr>
        <p:blipFill>
          <a:blip r:embed="rId2">
            <a:extLst/>
          </a:blip>
          <a:stretch>
            <a:fillRect/>
          </a:stretch>
        </p:blipFill>
        <p:spPr>
          <a:xfrm>
            <a:off x="-21967" y="1432256"/>
            <a:ext cx="7167255" cy="4110037"/>
          </a:xfrm>
          <a:prstGeom prst="rect">
            <a:avLst/>
          </a:prstGeom>
          <a:ln w="12700">
            <a:miter lim="400000"/>
          </a:ln>
        </p:spPr>
      </p:pic>
      <p:sp>
        <p:nvSpPr>
          <p:cNvPr id="189" name="emp.var.rate has a strong positive correlation with euribor3m (euribor 3-month rate) and nr.employed.…"/>
          <p:cNvSpPr txBox="1"/>
          <p:nvPr/>
        </p:nvSpPr>
        <p:spPr>
          <a:xfrm>
            <a:off x="7176436" y="1449186"/>
            <a:ext cx="4956275" cy="443186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40368" indent="-140368">
              <a:lnSpc>
                <a:spcPct val="90000"/>
              </a:lnSpc>
              <a:spcBef>
                <a:spcPts val="1000"/>
              </a:spcBef>
              <a:buSzPct val="100000"/>
              <a:buChar char="•"/>
              <a:defRPr sz="1600">
                <a:latin typeface="Carlito"/>
                <a:ea typeface="Carlito"/>
                <a:cs typeface="Carlito"/>
                <a:sym typeface="Carlito"/>
              </a:defRPr>
            </a:pPr>
            <a:r>
              <a:rPr sz="1400"/>
              <a:t>emp.var.rate</a:t>
            </a:r>
            <a:r>
              <a:t> has a strong positive correlation with </a:t>
            </a:r>
            <a:r>
              <a:rPr sz="1400"/>
              <a:t>euribor3m</a:t>
            </a:r>
            <a:r>
              <a:t> (euribor 3-month rate) and </a:t>
            </a:r>
            <a:r>
              <a:rPr sz="1400"/>
              <a:t>nr.employed</a:t>
            </a:r>
            <a:r>
              <a:t>.</a:t>
            </a:r>
          </a:p>
          <a:p>
            <a:pPr marL="140368" indent="-140368">
              <a:lnSpc>
                <a:spcPct val="90000"/>
              </a:lnSpc>
              <a:spcBef>
                <a:spcPts val="1000"/>
              </a:spcBef>
              <a:buSzPct val="100000"/>
              <a:buChar char="•"/>
              <a:defRPr sz="1600">
                <a:latin typeface="Carlito"/>
                <a:ea typeface="Carlito"/>
                <a:cs typeface="Carlito"/>
                <a:sym typeface="Carlito"/>
              </a:defRPr>
            </a:pPr>
            <a:r>
              <a:rPr sz="1400"/>
              <a:t>cons.price.idx</a:t>
            </a:r>
            <a:r>
              <a:t> has a moderate positive correlation with </a:t>
            </a:r>
            <a:r>
              <a:rPr sz="1400"/>
              <a:t>emp.var.rate</a:t>
            </a:r>
            <a:r>
              <a:t> and </a:t>
            </a:r>
            <a:r>
              <a:rPr sz="1400"/>
              <a:t>euribor3m</a:t>
            </a:r>
            <a:r>
              <a:t>.</a:t>
            </a:r>
          </a:p>
          <a:p>
            <a:pPr marL="140368" indent="-140368">
              <a:lnSpc>
                <a:spcPct val="90000"/>
              </a:lnSpc>
              <a:spcBef>
                <a:spcPts val="1000"/>
              </a:spcBef>
              <a:buSzPct val="100000"/>
              <a:buChar char="•"/>
              <a:defRPr sz="1600">
                <a:latin typeface="Carlito"/>
                <a:ea typeface="Carlito"/>
                <a:cs typeface="Carlito"/>
                <a:sym typeface="Carlito"/>
              </a:defRPr>
            </a:pPr>
            <a:r>
              <a:rPr sz="1400"/>
              <a:t>cons.conf.idx</a:t>
            </a:r>
            <a:r>
              <a:t> has a weak negative correlation with most of the other numerical variables, except a moderate negative correlation with </a:t>
            </a:r>
            <a:r>
              <a:rPr sz="1400"/>
              <a:t>euribor3m</a:t>
            </a:r>
            <a:r>
              <a:t>.</a:t>
            </a:r>
          </a:p>
          <a:p>
            <a:pPr marL="140368" indent="-140368">
              <a:lnSpc>
                <a:spcPct val="90000"/>
              </a:lnSpc>
              <a:spcBef>
                <a:spcPts val="1000"/>
              </a:spcBef>
              <a:buSzPct val="100000"/>
              <a:buChar char="•"/>
              <a:defRPr sz="1600">
                <a:latin typeface="Carlito"/>
                <a:ea typeface="Carlito"/>
                <a:cs typeface="Carlito"/>
                <a:sym typeface="Carlito"/>
              </a:defRPr>
            </a:pPr>
            <a:r>
              <a:rPr sz="1400"/>
              <a:t>pdays</a:t>
            </a:r>
            <a:r>
              <a:t> has a weak negative correlation with the target variable </a:t>
            </a:r>
            <a:r>
              <a:rPr sz="1400"/>
              <a:t>y</a:t>
            </a:r>
            <a:r>
              <a:t> (response to the marketing campaign).</a:t>
            </a:r>
          </a:p>
          <a:p>
            <a:pPr marL="140368" indent="-140368">
              <a:lnSpc>
                <a:spcPct val="90000"/>
              </a:lnSpc>
              <a:spcBef>
                <a:spcPts val="1000"/>
              </a:spcBef>
              <a:buSzPct val="100000"/>
              <a:buChar char="•"/>
              <a:defRPr sz="1600">
                <a:latin typeface="Carlito"/>
                <a:ea typeface="Carlito"/>
                <a:cs typeface="Carlito"/>
                <a:sym typeface="Carlito"/>
              </a:defRPr>
            </a:pPr>
            <a:r>
              <a:rPr sz="1400"/>
              <a:t>previous</a:t>
            </a:r>
            <a:r>
              <a:t> (number of contacts performed before this campaign) has a weak positive correlation with the target variable </a:t>
            </a:r>
            <a:r>
              <a:rPr sz="1400"/>
              <a:t>y</a:t>
            </a:r>
            <a:r>
              <a:t>.</a:t>
            </a:r>
          </a:p>
          <a:p>
            <a:pPr marL="160421" indent="-160421">
              <a:lnSpc>
                <a:spcPct val="90000"/>
              </a:lnSpc>
              <a:spcBef>
                <a:spcPts val="1000"/>
              </a:spcBef>
              <a:buSzPct val="100000"/>
              <a:buChar char="•"/>
              <a:defRPr sz="1600">
                <a:latin typeface="Carlito"/>
                <a:ea typeface="Carlito"/>
                <a:cs typeface="Carlito"/>
                <a:sym typeface="Carlito"/>
              </a:defRPr>
            </a:pPr>
            <a:r>
              <a:t>Most of the other numerical variables have weak correlations with the target variable </a:t>
            </a:r>
            <a:r>
              <a:rPr sz="1400"/>
              <a:t>y</a:t>
            </a:r>
            <a:r>
              <a:t>, with </a:t>
            </a:r>
            <a:r>
              <a:rPr sz="1400"/>
              <a:t>nr.employed</a:t>
            </a:r>
            <a:r>
              <a:t> and </a:t>
            </a:r>
            <a:r>
              <a:rPr sz="1400"/>
              <a:t>euribor3m</a:t>
            </a:r>
            <a:r>
              <a:t> having the strongest negative correlations among them.</a:t>
            </a:r>
          </a:p>
        </p:txBody>
      </p:sp>
      <p:sp>
        <p:nvSpPr>
          <p:cNvPr id="190" name="Overall, the heatmap shows that some macroeconomic indicators (employment variation rate, consumer price index, euribor 3-month rate, and the number of employees) have relatively strong correlations among themselves. However, these numerical variables ha"/>
          <p:cNvSpPr txBox="1"/>
          <p:nvPr/>
        </p:nvSpPr>
        <p:spPr>
          <a:xfrm>
            <a:off x="62541" y="5913966"/>
            <a:ext cx="12066918" cy="76676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spcBef>
                <a:spcPts val="1000"/>
              </a:spcBef>
              <a:defRPr sz="1600"/>
            </a:lvl1pPr>
          </a:lstStyle>
          <a:p>
            <a:pPr/>
            <a:r>
              <a:t>Overall, the heatmap shows that some macroeconomic indicators (employment variation rate, consumer price index, euribor 3-month rate, and the number of employees) have relatively strong correlations among themselves. However, these numerical variables have weak correlations with the target variable, indicating that they might not be strong predictors of the response to the marketing campaign.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89">
                                            <p:bg/>
                                          </p:spTgt>
                                        </p:tgtEl>
                                        <p:attrNameLst>
                                          <p:attrName>style.visibility</p:attrName>
                                        </p:attrNameLst>
                                      </p:cBhvr>
                                      <p:to>
                                        <p:strVal val="visible"/>
                                      </p:to>
                                    </p:set>
                                  </p:childTnLst>
                                </p:cTn>
                              </p:par>
                              <p:par>
                                <p:cTn id="11" presetClass="entr" nodeType="withEffect" presetSubtype="0" presetID="1" grpId="2" fill="hold">
                                  <p:stCondLst>
                                    <p:cond delay="0"/>
                                  </p:stCondLst>
                                  <p:iterate type="el" backwards="0">
                                    <p:tmAbs val="0"/>
                                  </p:iterate>
                                  <p:childTnLst>
                                    <p:set>
                                      <p:cBhvr>
                                        <p:cTn id="12" fill="hold"/>
                                        <p:tgtEl>
                                          <p:spTgt spid="18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189">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18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el" backwards="0">
                                    <p:tmAbs val="0"/>
                                  </p:iterate>
                                  <p:childTnLst>
                                    <p:set>
                                      <p:cBhvr>
                                        <p:cTn id="24" fill="hold"/>
                                        <p:tgtEl>
                                          <p:spTgt spid="18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2" fill="hold">
                                  <p:stCondLst>
                                    <p:cond delay="0"/>
                                  </p:stCondLst>
                                  <p:iterate type="el" backwards="0">
                                    <p:tmAbs val="0"/>
                                  </p:iterate>
                                  <p:childTnLst>
                                    <p:set>
                                      <p:cBhvr>
                                        <p:cTn id="28" fill="hold"/>
                                        <p:tgtEl>
                                          <p:spTgt spid="189">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2" fill="hold">
                                  <p:stCondLst>
                                    <p:cond delay="0"/>
                                  </p:stCondLst>
                                  <p:iterate type="el" backwards="0">
                                    <p:tmAbs val="0"/>
                                  </p:iterate>
                                  <p:childTnLst>
                                    <p:set>
                                      <p:cBhvr>
                                        <p:cTn id="32" fill="hold"/>
                                        <p:tgtEl>
                                          <p:spTgt spid="189">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3" fill="hold">
                                  <p:stCondLst>
                                    <p:cond delay="0"/>
                                  </p:stCondLst>
                                  <p:iterate type="el" backwards="0">
                                    <p:tmAbs val="0"/>
                                  </p:iterate>
                                  <p:childTnLst>
                                    <p:set>
                                      <p:cBhvr>
                                        <p:cTn id="36" fill="hold"/>
                                        <p:tgtEl>
                                          <p:spTgt spid="1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8" grpId="1"/>
      <p:bldP build="p" bldLvl="5" animBg="1" rev="0" advAuto="0" spid="189" grpId="2"/>
      <p:bldP build="whole" bldLvl="1" animBg="1" rev="0" advAuto="0" spid="190" grpId="3"/>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94" name="Rectangle 6"/>
          <p:cNvGrpSpPr/>
          <p:nvPr/>
        </p:nvGrpSpPr>
        <p:grpSpPr>
          <a:xfrm>
            <a:off x="-7532" y="-1"/>
            <a:ext cx="12207064" cy="1385623"/>
            <a:chOff x="0" y="0"/>
            <a:chExt cx="12207063" cy="1385621"/>
          </a:xfrm>
        </p:grpSpPr>
        <p:sp>
          <p:nvSpPr>
            <p:cNvPr id="192" name="Rectangle"/>
            <p:cNvSpPr/>
            <p:nvPr/>
          </p:nvSpPr>
          <p:spPr>
            <a:xfrm>
              <a:off x="0" y="-1"/>
              <a:ext cx="12207064" cy="1385623"/>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sz="4400">
                  <a:solidFill>
                    <a:schemeClr val="accent2"/>
                  </a:solidFill>
                  <a:latin typeface="Calibri Light"/>
                  <a:ea typeface="Calibri Light"/>
                  <a:cs typeface="Calibri Light"/>
                  <a:sym typeface="Calibri Light"/>
                </a:defRPr>
              </a:pPr>
            </a:p>
          </p:txBody>
        </p:sp>
        <p:sp>
          <p:nvSpPr>
            <p:cNvPr id="193" name="Categorical Variables"/>
            <p:cNvSpPr txBox="1"/>
            <p:nvPr/>
          </p:nvSpPr>
          <p:spPr>
            <a:xfrm>
              <a:off x="52134" y="365451"/>
              <a:ext cx="12102795" cy="6547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sz="4400">
                  <a:solidFill>
                    <a:schemeClr val="accent2"/>
                  </a:solidFill>
                  <a:latin typeface="Calibri Light"/>
                  <a:ea typeface="Calibri Light"/>
                  <a:cs typeface="Calibri Light"/>
                  <a:sym typeface="Calibri Light"/>
                </a:defRPr>
              </a:lvl1pPr>
            </a:lstStyle>
            <a:p>
              <a:pPr/>
              <a:r>
                <a:t>Categorical Variables</a:t>
              </a:r>
            </a:p>
          </p:txBody>
        </p:sp>
      </p:grpSp>
      <p:pic>
        <p:nvPicPr>
          <p:cNvPr id="195" name="Image" descr="Image"/>
          <p:cNvPicPr>
            <a:picLocks noChangeAspect="1"/>
          </p:cNvPicPr>
          <p:nvPr/>
        </p:nvPicPr>
        <p:blipFill>
          <a:blip r:embed="rId2">
            <a:extLst/>
          </a:blip>
          <a:stretch>
            <a:fillRect/>
          </a:stretch>
        </p:blipFill>
        <p:spPr>
          <a:xfrm>
            <a:off x="-16315" y="1490104"/>
            <a:ext cx="6692782" cy="3877792"/>
          </a:xfrm>
          <a:prstGeom prst="rect">
            <a:avLst/>
          </a:prstGeom>
          <a:ln w="12700">
            <a:miter lim="400000"/>
          </a:ln>
        </p:spPr>
      </p:pic>
      <p:sp>
        <p:nvSpPr>
          <p:cNvPr id="196" name="job and education have a moderate association (around 0.36). This indicates that people with certain job types tend to have specific education levels.…"/>
          <p:cNvSpPr txBox="1"/>
          <p:nvPr/>
        </p:nvSpPr>
        <p:spPr>
          <a:xfrm>
            <a:off x="6666206" y="1466749"/>
            <a:ext cx="5561520" cy="450667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60421" indent="-160421">
              <a:lnSpc>
                <a:spcPct val="70000"/>
              </a:lnSpc>
              <a:spcBef>
                <a:spcPts val="600"/>
              </a:spcBef>
              <a:buSzPct val="100000"/>
              <a:buChar char="•"/>
              <a:defRPr sz="1600">
                <a:latin typeface="Carlito"/>
                <a:ea typeface="Carlito"/>
                <a:cs typeface="Carlito"/>
                <a:sym typeface="Carlito"/>
              </a:defRPr>
            </a:pPr>
            <a:r>
              <a:t>job and education have a moderate association (around 0.36). This indicates that people with certain job types tend to have specific education levels.</a:t>
            </a:r>
          </a:p>
          <a:p>
            <a:pPr marL="160421" indent="-160421">
              <a:lnSpc>
                <a:spcPct val="70000"/>
              </a:lnSpc>
              <a:spcBef>
                <a:spcPts val="600"/>
              </a:spcBef>
              <a:buSzPct val="100000"/>
              <a:buChar char="•"/>
              <a:defRPr sz="1600">
                <a:latin typeface="Carlito"/>
                <a:ea typeface="Carlito"/>
                <a:cs typeface="Carlito"/>
                <a:sym typeface="Carlito"/>
              </a:defRPr>
            </a:pPr>
            <a:r>
              <a:t>housing and loan have a very strong association (0.71), meaning that it is likely a client with a housing loan will also have a personal loan and vice-versa.</a:t>
            </a:r>
          </a:p>
          <a:p>
            <a:pPr marL="160421" indent="-160421">
              <a:lnSpc>
                <a:spcPct val="70000"/>
              </a:lnSpc>
              <a:spcBef>
                <a:spcPts val="600"/>
              </a:spcBef>
              <a:buSzPct val="100000"/>
              <a:buChar char="•"/>
              <a:defRPr sz="1600">
                <a:latin typeface="Carlito"/>
                <a:ea typeface="Carlito"/>
                <a:cs typeface="Carlito"/>
                <a:sym typeface="Carlito"/>
              </a:defRPr>
            </a:pPr>
            <a:r>
              <a:t>There is also a very high association between month and contact. It cannot be said whether this is due to some intrinsic cause or simple coincidence. It might simply have to do with the fact that most contact were made during particular (summer) months.</a:t>
            </a:r>
          </a:p>
          <a:p>
            <a:pPr marL="160421" indent="-160421">
              <a:lnSpc>
                <a:spcPct val="70000"/>
              </a:lnSpc>
              <a:spcBef>
                <a:spcPts val="600"/>
              </a:spcBef>
              <a:buSzPct val="100000"/>
              <a:buChar char="•"/>
              <a:defRPr sz="1600">
                <a:latin typeface="Carlito"/>
                <a:ea typeface="Carlito"/>
                <a:cs typeface="Carlito"/>
                <a:sym typeface="Carlito"/>
              </a:defRPr>
            </a:pPr>
            <a:r>
              <a:t>The target variable y has weak associations with all categorical variables, except poutcome and month. It is easy to see why outcome from previous campaign would be correlated to outcome from current campaign. As for the association with month, once again this can be caused by the fact that the majority of contacts were made during the summer months.</a:t>
            </a:r>
          </a:p>
          <a:p>
            <a:pPr marL="160421" indent="-160421">
              <a:lnSpc>
                <a:spcPct val="70000"/>
              </a:lnSpc>
              <a:spcBef>
                <a:spcPts val="600"/>
              </a:spcBef>
              <a:buSzPct val="100000"/>
              <a:buChar char="•"/>
              <a:defRPr sz="1600">
                <a:latin typeface="Carlito"/>
                <a:ea typeface="Carlito"/>
                <a:cs typeface="Carlito"/>
                <a:sym typeface="Carlito"/>
              </a:defRPr>
            </a:pPr>
            <a:r>
              <a:t>Most other pairs of categorical variables have weak associations, implying that the majority of categorical features in this dataset are not strongly related to each other.</a:t>
            </a:r>
          </a:p>
        </p:txBody>
      </p:sp>
      <p:sp>
        <p:nvSpPr>
          <p:cNvPr id="197" name="Cramer's V statistic is a measure of association between two categorical variables. It is based on the chi-square statistic and takes values between 0 and 1. A value of 0 indicates no association between the variables, whereas a value of 1 implies a perf"/>
          <p:cNvSpPr txBox="1"/>
          <p:nvPr/>
        </p:nvSpPr>
        <p:spPr>
          <a:xfrm>
            <a:off x="-1" y="6044453"/>
            <a:ext cx="12192001" cy="76676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spcBef>
                <a:spcPts val="1000"/>
              </a:spcBef>
              <a:defRPr sz="1600">
                <a:latin typeface="Carlito"/>
                <a:ea typeface="Carlito"/>
                <a:cs typeface="Carlito"/>
                <a:sym typeface="Carlito"/>
              </a:defRPr>
            </a:lvl1pPr>
          </a:lstStyle>
          <a:p>
            <a:pPr/>
            <a:r>
              <a:t>Cramer's V statistic is a measure of association between two categorical variables. It is based on the chi-square statistic and takes values between 0 and 1. A value of 0 indicates no association between the variables, whereas a value of 1 implies a perfect association or dependency between them.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96">
                                            <p:bg/>
                                          </p:spTgt>
                                        </p:tgtEl>
                                        <p:attrNameLst>
                                          <p:attrName>style.visibility</p:attrName>
                                        </p:attrNameLst>
                                      </p:cBhvr>
                                      <p:to>
                                        <p:strVal val="visible"/>
                                      </p:to>
                                    </p:set>
                                  </p:childTnLst>
                                </p:cTn>
                              </p:par>
                              <p:par>
                                <p:cTn id="11" presetClass="entr" nodeType="withEffect" presetSubtype="0" presetID="1" grpId="2" fill="hold">
                                  <p:stCondLst>
                                    <p:cond delay="0"/>
                                  </p:stCondLst>
                                  <p:iterate type="el" backwards="0">
                                    <p:tmAbs val="0"/>
                                  </p:iterate>
                                  <p:childTnLst>
                                    <p:set>
                                      <p:cBhvr>
                                        <p:cTn id="12" fill="hold"/>
                                        <p:tgtEl>
                                          <p:spTgt spid="19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19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19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el" backwards="0">
                                    <p:tmAbs val="0"/>
                                  </p:iterate>
                                  <p:childTnLst>
                                    <p:set>
                                      <p:cBhvr>
                                        <p:cTn id="24" fill="hold"/>
                                        <p:tgtEl>
                                          <p:spTgt spid="196">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2" fill="hold">
                                  <p:stCondLst>
                                    <p:cond delay="0"/>
                                  </p:stCondLst>
                                  <p:iterate type="el" backwards="0">
                                    <p:tmAbs val="0"/>
                                  </p:iterate>
                                  <p:childTnLst>
                                    <p:set>
                                      <p:cBhvr>
                                        <p:cTn id="28" fill="hold"/>
                                        <p:tgtEl>
                                          <p:spTgt spid="196">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2" fill="hold">
                                  <p:stCondLst>
                                    <p:cond delay="0"/>
                                  </p:stCondLst>
                                  <p:iterate type="el" backwards="0">
                                    <p:tmAbs val="0"/>
                                  </p:iterate>
                                  <p:childTnLst>
                                    <p:set>
                                      <p:cBhvr>
                                        <p:cTn id="32" fill="hold"/>
                                        <p:tgtEl>
                                          <p:spTgt spid="196">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3" fill="hold">
                                  <p:stCondLst>
                                    <p:cond delay="0"/>
                                  </p:stCondLst>
                                  <p:iterate type="el" backwards="0">
                                    <p:tmAbs val="0"/>
                                  </p:iterate>
                                  <p:childTnLst>
                                    <p:set>
                                      <p:cBhvr>
                                        <p:cTn id="36" fill="hold"/>
                                        <p:tgtEl>
                                          <p:spTgt spid="1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7" grpId="3"/>
      <p:bldP build="whole" bldLvl="1" animBg="1" rev="0" advAuto="0" spid="195" grpId="1"/>
      <p:bldP build="p" bldLvl="5" animBg="1" rev="0" advAuto="0" spid="196" grpId="2"/>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1" name="Rectangle 3"/>
          <p:cNvGrpSpPr/>
          <p:nvPr/>
        </p:nvGrpSpPr>
        <p:grpSpPr>
          <a:xfrm>
            <a:off x="0" y="-1"/>
            <a:ext cx="12192000" cy="1383914"/>
            <a:chOff x="0" y="0"/>
            <a:chExt cx="12192000" cy="1383912"/>
          </a:xfrm>
        </p:grpSpPr>
        <p:sp>
          <p:nvSpPr>
            <p:cNvPr id="199" name="Rectangle"/>
            <p:cNvSpPr/>
            <p:nvPr/>
          </p:nvSpPr>
          <p:spPr>
            <a:xfrm>
              <a:off x="0" y="-1"/>
              <a:ext cx="12192000" cy="1383914"/>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200" name="Recommendations"/>
            <p:cNvSpPr txBox="1"/>
            <p:nvPr/>
          </p:nvSpPr>
          <p:spPr>
            <a:xfrm>
              <a:off x="52069" y="365000"/>
              <a:ext cx="12087861" cy="6539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4400">
                  <a:solidFill>
                    <a:schemeClr val="accent2"/>
                  </a:solidFill>
                  <a:latin typeface="Calibri Light"/>
                  <a:ea typeface="Calibri Light"/>
                  <a:cs typeface="Calibri Light"/>
                  <a:sym typeface="Calibri Light"/>
                </a:defRPr>
              </a:lvl1pPr>
            </a:lstStyle>
            <a:p>
              <a:pPr/>
              <a:r>
                <a:t> Recommendations</a:t>
              </a:r>
            </a:p>
          </p:txBody>
        </p:sp>
      </p:grpSp>
      <p:sp>
        <p:nvSpPr>
          <p:cNvPr id="202" name="Focus on high-potential customer segments: The EDA showed that certain customer groups (e.g., specific age groups, job categories, or education levels) have a higher likelihood of subscribing to the product. Target marketing efforts towards these segment"/>
          <p:cNvSpPr txBox="1"/>
          <p:nvPr/>
        </p:nvSpPr>
        <p:spPr>
          <a:xfrm>
            <a:off x="-1" y="1345842"/>
            <a:ext cx="12192001" cy="525811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13894" indent="-213894">
              <a:lnSpc>
                <a:spcPct val="90000"/>
              </a:lnSpc>
              <a:spcBef>
                <a:spcPts val="1000"/>
              </a:spcBef>
              <a:buSzPct val="100000"/>
              <a:buAutoNum type="arabicPeriod" startAt="1"/>
              <a:defRPr sz="1600"/>
            </a:pPr>
            <a:r>
              <a:rPr b="1"/>
              <a:t>Focus on high-potential customer segments:</a:t>
            </a:r>
            <a:r>
              <a:t> The EDA showed that certain customer groups (e.g., specific age groups, job categories, or education levels) have a higher likelihood of subscribing to the product. Target marketing efforts towards these segments to improve conversion rates.</a:t>
            </a:r>
          </a:p>
          <a:p>
            <a:pPr marL="213894" indent="-213894">
              <a:lnSpc>
                <a:spcPct val="90000"/>
              </a:lnSpc>
              <a:spcBef>
                <a:spcPts val="1000"/>
              </a:spcBef>
              <a:buSzPct val="100000"/>
              <a:buAutoNum type="arabicPeriod" startAt="1"/>
              <a:defRPr sz="1600"/>
            </a:pPr>
            <a:r>
              <a:rPr b="1"/>
              <a:t>Optimise contact strategies:</a:t>
            </a:r>
            <a:r>
              <a:t> The analysis revealed that the success rate varies depending on the communication channel used (cellular or telephone) and the month of contact. Optimise the contact strategy by using the most effective channels and timing to reach customers.</a:t>
            </a:r>
          </a:p>
          <a:p>
            <a:pPr marL="213894" indent="-213894">
              <a:lnSpc>
                <a:spcPct val="90000"/>
              </a:lnSpc>
              <a:spcBef>
                <a:spcPts val="1000"/>
              </a:spcBef>
              <a:buSzPct val="100000"/>
              <a:buAutoNum type="arabicPeriod" startAt="1"/>
              <a:defRPr sz="1600"/>
            </a:pPr>
            <a:r>
              <a:rPr b="1"/>
              <a:t>Leverage the insights from previous campaigns:</a:t>
            </a:r>
            <a:r>
              <a:t> There is a relationship between previous campaigns, previous outcomes, and the number of contacts made with the customer. Use these insights to refine the approach for future campaigns and avoid over-contacting customers who are less likely to convert.</a:t>
            </a:r>
          </a:p>
          <a:p>
            <a:pPr marL="213894" indent="-213894">
              <a:lnSpc>
                <a:spcPct val="90000"/>
              </a:lnSpc>
              <a:spcBef>
                <a:spcPts val="1000"/>
              </a:spcBef>
              <a:buSzPct val="100000"/>
              <a:buAutoNum type="arabicPeriod" startAt="1"/>
              <a:defRPr sz="1600"/>
            </a:pPr>
            <a:r>
              <a:rPr b="1"/>
              <a:t>Monitor economic indicators:</a:t>
            </a:r>
            <a:r>
              <a:t> The EDA showed that some economic variables, such as the employment variation rate, consumer price index, and consumer confidence index, are correlated with the target variable. Monitor these indicators to identify potential opportunities or challenges in the market and adjust the marketing strategy accordingly.</a:t>
            </a:r>
          </a:p>
          <a:p>
            <a:pPr marL="213894" indent="-213894">
              <a:lnSpc>
                <a:spcPct val="90000"/>
              </a:lnSpc>
              <a:spcBef>
                <a:spcPts val="1000"/>
              </a:spcBef>
              <a:buSzPct val="100000"/>
              <a:buAutoNum type="arabicPeriod" startAt="1"/>
              <a:defRPr sz="1600"/>
            </a:pPr>
            <a:r>
              <a:rPr b="1"/>
              <a:t>Consider the impact of duration on modelling:</a:t>
            </a:r>
            <a:r>
              <a:t> Since the call duration is highly correlated with the target variable, it's essential to be cautious when using this feature for predictive modelling. It's recommended not to include this variable in the model, as the duration of a call is not known before the call is made.</a:t>
            </a:r>
          </a:p>
          <a:p>
            <a:pPr marL="213894" indent="-213894">
              <a:lnSpc>
                <a:spcPct val="90000"/>
              </a:lnSpc>
              <a:spcBef>
                <a:spcPts val="1000"/>
              </a:spcBef>
              <a:buSzPct val="100000"/>
              <a:buAutoNum type="arabicPeriod" startAt="1"/>
              <a:defRPr sz="1600"/>
            </a:pPr>
            <a:r>
              <a:rPr b="1"/>
              <a:t>Address data quality issues:</a:t>
            </a:r>
            <a:r>
              <a:t> The EDA identified some missing or inconsistent data in certain columns. Consider using data imputation, outlier treatment, or other data cleaning techniques to improve the quality of the dataset and ensure more reliable insights.</a:t>
            </a:r>
          </a:p>
          <a:p>
            <a:pPr marL="213894" indent="-213894">
              <a:lnSpc>
                <a:spcPct val="90000"/>
              </a:lnSpc>
              <a:spcBef>
                <a:spcPts val="1000"/>
              </a:spcBef>
              <a:buSzPct val="100000"/>
              <a:buAutoNum type="arabicPeriod" startAt="1"/>
              <a:defRPr sz="1600"/>
            </a:pPr>
            <a:r>
              <a:rPr b="1"/>
              <a:t>Further investigate low correlation variables:</a:t>
            </a:r>
            <a:r>
              <a:t> Some categorical variables have a low association with the target variable, as measured by Cramer's V. Consider additional feature engineering or selection techniques to better capture the relationship between these variables and the target, or remove them from the analysis if they prove to be irrelevant.</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6" name="Rectangle 3"/>
          <p:cNvGrpSpPr/>
          <p:nvPr/>
        </p:nvGrpSpPr>
        <p:grpSpPr>
          <a:xfrm>
            <a:off x="0" y="-1"/>
            <a:ext cx="12192000" cy="1383914"/>
            <a:chOff x="0" y="0"/>
            <a:chExt cx="12192000" cy="1383912"/>
          </a:xfrm>
        </p:grpSpPr>
        <p:sp>
          <p:nvSpPr>
            <p:cNvPr id="204" name="Rectangle"/>
            <p:cNvSpPr/>
            <p:nvPr/>
          </p:nvSpPr>
          <p:spPr>
            <a:xfrm>
              <a:off x="0" y="-1"/>
              <a:ext cx="12192000" cy="1383914"/>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205" name="Modelling Suggestions"/>
            <p:cNvSpPr txBox="1"/>
            <p:nvPr/>
          </p:nvSpPr>
          <p:spPr>
            <a:xfrm>
              <a:off x="52069" y="365000"/>
              <a:ext cx="12087861" cy="6539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4400">
                  <a:solidFill>
                    <a:schemeClr val="accent2"/>
                  </a:solidFill>
                  <a:latin typeface="Calibri Light"/>
                  <a:ea typeface="Calibri Light"/>
                  <a:cs typeface="Calibri Light"/>
                  <a:sym typeface="Calibri Light"/>
                </a:defRPr>
              </a:lvl1pPr>
            </a:lstStyle>
            <a:p>
              <a:pPr/>
              <a:r>
                <a:t>Modelling Suggestions</a:t>
              </a:r>
            </a:p>
          </p:txBody>
        </p:sp>
      </p:grpSp>
      <p:sp>
        <p:nvSpPr>
          <p:cNvPr id="207" name="Classification algorithms can be broadly categorised into several main classes. Here are some of the most common ones:…"/>
          <p:cNvSpPr txBox="1"/>
          <p:nvPr/>
        </p:nvSpPr>
        <p:spPr>
          <a:xfrm>
            <a:off x="72384" y="1422042"/>
            <a:ext cx="7625699" cy="357572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90000"/>
              </a:lnSpc>
              <a:spcBef>
                <a:spcPts val="800"/>
              </a:spcBef>
              <a:defRPr sz="1600"/>
            </a:pPr>
            <a:r>
              <a:t>Classification algorithms can be broadly categorised into several main classes. Here are some of the most common ones:</a:t>
            </a:r>
          </a:p>
          <a:p>
            <a:pPr marL="213894" indent="-213894">
              <a:lnSpc>
                <a:spcPct val="90000"/>
              </a:lnSpc>
              <a:spcBef>
                <a:spcPts val="800"/>
              </a:spcBef>
              <a:buSzPct val="100000"/>
              <a:buAutoNum type="arabicPeriod" startAt="1"/>
              <a:defRPr sz="1600"/>
            </a:pPr>
            <a:r>
              <a:t>Linear Models:</a:t>
            </a:r>
            <a:r>
              <a:t> </a:t>
            </a:r>
            <a:r>
              <a:t>Logistic Regression</a:t>
            </a:r>
            <a:r>
              <a:t>, </a:t>
            </a:r>
            <a:r>
              <a:t>Linear Support Vector Machines (SVM)</a:t>
            </a:r>
          </a:p>
          <a:p>
            <a:pPr marL="213894" indent="-213894">
              <a:lnSpc>
                <a:spcPct val="90000"/>
              </a:lnSpc>
              <a:spcBef>
                <a:spcPts val="800"/>
              </a:spcBef>
              <a:buSzPct val="100000"/>
              <a:buAutoNum type="arabicPeriod" startAt="2"/>
              <a:defRPr sz="1600"/>
            </a:pPr>
            <a:r>
              <a:t>Decision Trees:</a:t>
            </a:r>
            <a:r>
              <a:t> </a:t>
            </a:r>
            <a:r>
              <a:t>Decision Tree Classifier</a:t>
            </a:r>
            <a:r>
              <a:t>, </a:t>
            </a:r>
            <a:r>
              <a:t>Random Forest Classifier</a:t>
            </a:r>
          </a:p>
          <a:p>
            <a:pPr marL="213894" indent="-213894">
              <a:lnSpc>
                <a:spcPct val="90000"/>
              </a:lnSpc>
              <a:spcBef>
                <a:spcPts val="800"/>
              </a:spcBef>
              <a:buSzPct val="100000"/>
              <a:buAutoNum type="arabicPeriod" startAt="3"/>
              <a:defRPr sz="1600"/>
            </a:pPr>
            <a:r>
              <a:t>Bayesian Classifiers:</a:t>
            </a:r>
            <a:r>
              <a:t> </a:t>
            </a:r>
            <a:r>
              <a:t>Naive Bayes Classifier</a:t>
            </a:r>
            <a:r>
              <a:t>, </a:t>
            </a:r>
            <a:r>
              <a:t>Gaussian Naive Bayes</a:t>
            </a:r>
          </a:p>
          <a:p>
            <a:pPr marL="213894" indent="-213894">
              <a:lnSpc>
                <a:spcPct val="90000"/>
              </a:lnSpc>
              <a:spcBef>
                <a:spcPts val="800"/>
              </a:spcBef>
              <a:buSzPct val="100000"/>
              <a:buAutoNum type="arabicPeriod" startAt="4"/>
              <a:defRPr sz="1600"/>
            </a:pPr>
            <a:r>
              <a:t>Neural Networks:</a:t>
            </a:r>
            <a:r>
              <a:t> </a:t>
            </a:r>
            <a:r>
              <a:t>Multi-layer Perceptron (MLP) Classifier</a:t>
            </a:r>
            <a:r>
              <a:t>, </a:t>
            </a:r>
            <a:r>
              <a:t>Deep Learning (Convolutional NN, Recurrent NN, etc.)</a:t>
            </a:r>
          </a:p>
          <a:p>
            <a:pPr marL="213894" indent="-213894">
              <a:lnSpc>
                <a:spcPct val="90000"/>
              </a:lnSpc>
              <a:spcBef>
                <a:spcPts val="800"/>
              </a:spcBef>
              <a:buSzPct val="100000"/>
              <a:buAutoNum type="arabicPeriod" startAt="5"/>
              <a:defRPr sz="1600"/>
            </a:pPr>
            <a:r>
              <a:t>Instance-Based Methods:</a:t>
            </a:r>
            <a:r>
              <a:t> </a:t>
            </a:r>
            <a:r>
              <a:t>K-Nearest Neighbours (KNN) Classifier</a:t>
            </a:r>
          </a:p>
          <a:p>
            <a:pPr marL="213894" indent="-213894">
              <a:lnSpc>
                <a:spcPct val="90000"/>
              </a:lnSpc>
              <a:spcBef>
                <a:spcPts val="800"/>
              </a:spcBef>
              <a:buSzPct val="100000"/>
              <a:buAutoNum type="arabicPeriod" startAt="6"/>
              <a:defRPr sz="1600"/>
            </a:pPr>
            <a:r>
              <a:t>Support Vector Machines (Non-linear):</a:t>
            </a:r>
            <a:r>
              <a:t> </a:t>
            </a:r>
            <a:r>
              <a:t>Kernel Support Vector Machines (SVM)</a:t>
            </a:r>
            <a:r>
              <a:t>, </a:t>
            </a:r>
            <a:r>
              <a:t>Radial Basis Function (RBF) SVM</a:t>
            </a:r>
          </a:p>
          <a:p>
            <a:pPr marL="213894" indent="-213894">
              <a:lnSpc>
                <a:spcPct val="90000"/>
              </a:lnSpc>
              <a:spcBef>
                <a:spcPts val="800"/>
              </a:spcBef>
              <a:buSzPct val="100000"/>
              <a:buAutoNum type="arabicPeriod" startAt="7"/>
              <a:defRPr sz="1600"/>
            </a:pPr>
            <a:r>
              <a:t>Ensemble Methods:</a:t>
            </a:r>
            <a:r>
              <a:t> </a:t>
            </a:r>
            <a:r>
              <a:t>Bagging (Bootstrap Aggregating)</a:t>
            </a:r>
            <a:r>
              <a:t>, </a:t>
            </a:r>
            <a:r>
              <a:t>Boosting (AdaBoost, Gradient Boosting, etc.)</a:t>
            </a:r>
          </a:p>
        </p:txBody>
      </p:sp>
      <p:pic>
        <p:nvPicPr>
          <p:cNvPr id="208" name="decision-tree-classification-algorithm.png" descr="decision-tree-classification-algorithm.png"/>
          <p:cNvPicPr>
            <a:picLocks noChangeAspect="1"/>
          </p:cNvPicPr>
          <p:nvPr/>
        </p:nvPicPr>
        <p:blipFill>
          <a:blip r:embed="rId2">
            <a:extLst/>
          </a:blip>
          <a:stretch>
            <a:fillRect/>
          </a:stretch>
        </p:blipFill>
        <p:spPr>
          <a:xfrm>
            <a:off x="8057909" y="1791775"/>
            <a:ext cx="4079971" cy="2719982"/>
          </a:xfrm>
          <a:prstGeom prst="rect">
            <a:avLst/>
          </a:prstGeom>
          <a:ln w="12700">
            <a:solidFill>
              <a:srgbClr val="DDDDDD"/>
            </a:solidFill>
            <a:miter lim="400000"/>
          </a:ln>
        </p:spPr>
      </p:pic>
      <p:sp>
        <p:nvSpPr>
          <p:cNvPr id="209" name="Decision Tree Architecture"/>
          <p:cNvSpPr/>
          <p:nvPr/>
        </p:nvSpPr>
        <p:spPr>
          <a:xfrm>
            <a:off x="8051559" y="4619706"/>
            <a:ext cx="4092671" cy="268363"/>
          </a:xfrm>
          <a:prstGeom prst="roundRect">
            <a:avLst>
              <a:gd name="adj" fmla="val 0"/>
            </a:avLst>
          </a:prstGeom>
          <a:solidFill>
            <a:srgbClr val="000000">
              <a:alpha val="0"/>
            </a:srgbClr>
          </a:solidFill>
          <a:ln w="12700">
            <a:miter lim="400000"/>
          </a:ln>
          <a:extLst>
            <a:ext uri="{C572A759-6A51-4108-AA02-DFA0A04FC94B}">
              <ma14:wrappingTextBoxFlag xmlns:ma14="http://schemas.microsoft.com/office/mac/drawingml/2011/main" val="1"/>
            </a:ext>
          </a:extLst>
        </p:spPr>
        <p:txBody>
          <a:bodyPr lIns="50800" tIns="50800" rIns="50800" bIns="50800"/>
          <a:lstStyle>
            <a:lvl1pPr>
              <a:defRPr i="1" sz="1300"/>
            </a:lvl1pPr>
          </a:lstStyle>
          <a:p>
            <a:pPr/>
            <a:r>
              <a:t>Decision Tree Architecture</a:t>
            </a:r>
          </a:p>
        </p:txBody>
      </p:sp>
      <p:sp>
        <p:nvSpPr>
          <p:cNvPr id="210" name="It is recommended to train and compare all models for best outcome. However, from past experience, Decision Tree models have proven to be highly accurate and cost effective. They are quick to train, compared to Non-Linear SVM’s, Neural Networks, KNN and "/>
          <p:cNvSpPr txBox="1"/>
          <p:nvPr/>
        </p:nvSpPr>
        <p:spPr>
          <a:xfrm>
            <a:off x="150582" y="5169870"/>
            <a:ext cx="11890835" cy="146601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spcBef>
                <a:spcPts val="800"/>
              </a:spcBef>
              <a:defRPr sz="1600"/>
            </a:lvl1pPr>
          </a:lstStyle>
          <a:p>
            <a:pPr/>
            <a:r>
              <a:t>It is recommended to train and compare all models for best outcome. However, from past experience, Decision Tree models have proven to be highly accurate and cost effective. They are quick to train, compared to Non-Linear SVM’s, Neural Networks, KNN and Ensemble methods. In terms of accuracy they beat the Linear Models and most others. Another promising approach is the Naive Bayes Classifier. Although it is incredibly quick to train it is not very accurate. AdaBoost is another method that has shown great promise in classification problems such as this. Lastly, it is important to remember that the data is heavily imbalanced, (88.7% no), so we might need to employ resampling techniques such as SMOTE so ensure that the model is able to learn well and generalise.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0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07">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07">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207">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2" fill="hold">
                                  <p:stCondLst>
                                    <p:cond delay="0"/>
                                  </p:stCondLst>
                                  <p:iterate type="el" backwards="0">
                                    <p:tmAbs val="0"/>
                                  </p:iterate>
                                  <p:childTnLst>
                                    <p:set>
                                      <p:cBhvr>
                                        <p:cTn id="40" fill="hold"/>
                                        <p:tgtEl>
                                          <p:spTgt spid="208"/>
                                        </p:tgtEl>
                                        <p:attrNameLst>
                                          <p:attrName>style.visibility</p:attrName>
                                        </p:attrNameLst>
                                      </p:cBhvr>
                                      <p:to>
                                        <p:strVal val="visible"/>
                                      </p:to>
                                    </p:set>
                                  </p:childTnLst>
                                </p:cTn>
                              </p:par>
                              <p:par>
                                <p:cTn id="41" presetClass="entr" nodeType="withEffect" presetSubtype="0" presetID="1" grpId="2" fill="hold">
                                  <p:stCondLst>
                                    <p:cond delay="0"/>
                                  </p:stCondLst>
                                  <p:iterate type="el" backwards="0">
                                    <p:tmAbs val="0"/>
                                  </p:iterate>
                                  <p:childTnLst>
                                    <p:set>
                                      <p:cBhvr>
                                        <p:cTn id="42" fill="hold"/>
                                        <p:tgtEl>
                                          <p:spTgt spid="20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0" presetID="1" grpId="3" fill="hold">
                                  <p:stCondLst>
                                    <p:cond delay="0"/>
                                  </p:stCondLst>
                                  <p:iterate type="el" backwards="0">
                                    <p:tmAbs val="0"/>
                                  </p:iterate>
                                  <p:childTnLst>
                                    <p:set>
                                      <p:cBhvr>
                                        <p:cTn id="46" fill="hold"/>
                                        <p:tgtEl>
                                          <p:spTgt spid="2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7" grpId="1"/>
      <p:bldP build="whole" bldLvl="1" animBg="1" rev="0" advAuto="0" spid="208" grpId="2"/>
      <p:bldP build="whole" bldLvl="1" animBg="1" rev="0" advAuto="0" spid="210" grpId="3"/>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Title 1"/>
          <p:cNvSpPr txBox="1"/>
          <p:nvPr>
            <p:ph type="ctrTitle"/>
          </p:nvPr>
        </p:nvSpPr>
        <p:spPr>
          <a:xfrm>
            <a:off x="-1" y="-1"/>
            <a:ext cx="5733143" cy="6858003"/>
          </a:xfrm>
          <a:prstGeom prst="rect">
            <a:avLst/>
          </a:prstGeom>
          <a:solidFill>
            <a:srgbClr val="3B3B3B"/>
          </a:solidFill>
        </p:spPr>
        <p:txBody>
          <a:bodyPr anchor="t"/>
          <a:lstStyle/>
          <a:p>
            <a:pPr/>
            <a:br/>
            <a:br/>
            <a:br/>
            <a:r>
              <a:rPr>
                <a:solidFill>
                  <a:srgbClr val="FF6600"/>
                </a:solidFill>
              </a:rPr>
              <a:t>Agenda</a:t>
            </a:r>
          </a:p>
        </p:txBody>
      </p:sp>
      <p:pic>
        <p:nvPicPr>
          <p:cNvPr id="98" name="Picture 3" descr="Picture 3"/>
          <p:cNvPicPr>
            <a:picLocks noChangeAspect="1"/>
          </p:cNvPicPr>
          <p:nvPr/>
        </p:nvPicPr>
        <p:blipFill>
          <a:blip r:embed="rId2">
            <a:extLst/>
          </a:blip>
          <a:stretch>
            <a:fillRect/>
          </a:stretch>
        </p:blipFill>
        <p:spPr>
          <a:xfrm>
            <a:off x="0" y="5863771"/>
            <a:ext cx="1654627" cy="994233"/>
          </a:xfrm>
          <a:prstGeom prst="rect">
            <a:avLst/>
          </a:prstGeom>
          <a:ln w="12700">
            <a:miter lim="400000"/>
          </a:ln>
        </p:spPr>
      </p:pic>
      <p:sp>
        <p:nvSpPr>
          <p:cNvPr id="99" name="Problem Statement…"/>
          <p:cNvSpPr txBox="1"/>
          <p:nvPr/>
        </p:nvSpPr>
        <p:spPr>
          <a:xfrm>
            <a:off x="6548594" y="1820798"/>
            <a:ext cx="3913618" cy="310937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90000"/>
              </a:lnSpc>
              <a:spcBef>
                <a:spcPts val="1000"/>
              </a:spcBef>
              <a:defRPr sz="3600">
                <a:solidFill>
                  <a:srgbClr val="FF6600"/>
                </a:solidFill>
              </a:defRPr>
            </a:pPr>
            <a:r>
              <a:t>Problem Statement</a:t>
            </a:r>
          </a:p>
          <a:p>
            <a:pPr algn="just">
              <a:lnSpc>
                <a:spcPct val="90000"/>
              </a:lnSpc>
              <a:spcBef>
                <a:spcPts val="1000"/>
              </a:spcBef>
              <a:defRPr sz="3600">
                <a:solidFill>
                  <a:srgbClr val="FF6600"/>
                </a:solidFill>
              </a:defRPr>
            </a:pPr>
            <a:r>
              <a:t>Approach</a:t>
            </a:r>
          </a:p>
          <a:p>
            <a:pPr algn="just">
              <a:lnSpc>
                <a:spcPct val="90000"/>
              </a:lnSpc>
              <a:spcBef>
                <a:spcPts val="1000"/>
              </a:spcBef>
              <a:defRPr sz="3600">
                <a:solidFill>
                  <a:srgbClr val="FF6600"/>
                </a:solidFill>
              </a:defRPr>
            </a:pPr>
            <a:r>
              <a:t>EDA</a:t>
            </a:r>
          </a:p>
          <a:p>
            <a:pPr algn="just">
              <a:lnSpc>
                <a:spcPct val="90000"/>
              </a:lnSpc>
              <a:spcBef>
                <a:spcPts val="1000"/>
              </a:spcBef>
              <a:defRPr sz="3600">
                <a:solidFill>
                  <a:srgbClr val="FF6600"/>
                </a:solidFill>
              </a:defRPr>
            </a:pPr>
            <a:r>
              <a:t>EDA Summary</a:t>
            </a:r>
          </a:p>
          <a:p>
            <a:pPr algn="just">
              <a:lnSpc>
                <a:spcPct val="90000"/>
              </a:lnSpc>
              <a:spcBef>
                <a:spcPts val="1000"/>
              </a:spcBef>
              <a:defRPr sz="3600">
                <a:solidFill>
                  <a:srgbClr val="FF6600"/>
                </a:solidFill>
              </a:defRPr>
            </a:pPr>
            <a:r>
              <a:t>Recommendations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9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9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9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9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99">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99" grpId="1"/>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4" name="Rectangle 3"/>
          <p:cNvGrpSpPr/>
          <p:nvPr/>
        </p:nvGrpSpPr>
        <p:grpSpPr>
          <a:xfrm>
            <a:off x="0" y="-1"/>
            <a:ext cx="12192000" cy="1383914"/>
            <a:chOff x="0" y="0"/>
            <a:chExt cx="12192000" cy="1383912"/>
          </a:xfrm>
        </p:grpSpPr>
        <p:sp>
          <p:nvSpPr>
            <p:cNvPr id="212" name="Rectangle"/>
            <p:cNvSpPr/>
            <p:nvPr/>
          </p:nvSpPr>
          <p:spPr>
            <a:xfrm>
              <a:off x="0" y="-1"/>
              <a:ext cx="12192000" cy="1383914"/>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213" name="Decision Tree Classifiers"/>
            <p:cNvSpPr txBox="1"/>
            <p:nvPr/>
          </p:nvSpPr>
          <p:spPr>
            <a:xfrm>
              <a:off x="52069" y="365000"/>
              <a:ext cx="12087861" cy="6539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4400">
                  <a:solidFill>
                    <a:schemeClr val="accent2"/>
                  </a:solidFill>
                  <a:latin typeface="Calibri Light"/>
                  <a:ea typeface="Calibri Light"/>
                  <a:cs typeface="Calibri Light"/>
                  <a:sym typeface="Calibri Light"/>
                </a:defRPr>
              </a:lvl1pPr>
            </a:lstStyle>
            <a:p>
              <a:pPr/>
              <a:r>
                <a:t>Decision Tree Classifiers</a:t>
              </a:r>
            </a:p>
          </p:txBody>
        </p:sp>
      </p:grpSp>
      <p:sp>
        <p:nvSpPr>
          <p:cNvPr id="215" name="Decision tree models offer several advantages in classification tasks. Some of the key benefits include:…"/>
          <p:cNvSpPr txBox="1"/>
          <p:nvPr/>
        </p:nvSpPr>
        <p:spPr>
          <a:xfrm>
            <a:off x="240167" y="1473191"/>
            <a:ext cx="11401743" cy="491894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90000"/>
              </a:lnSpc>
              <a:spcBef>
                <a:spcPts val="1000"/>
              </a:spcBef>
              <a:defRPr sz="1600"/>
            </a:pPr>
            <a:r>
              <a:t>Decision tree models offer several advantages in classification tasks. Some of the key benefits include:</a:t>
            </a:r>
          </a:p>
          <a:p>
            <a:pPr marL="213894" indent="-213894">
              <a:lnSpc>
                <a:spcPct val="90000"/>
              </a:lnSpc>
              <a:spcBef>
                <a:spcPts val="1000"/>
              </a:spcBef>
              <a:buSzPct val="100000"/>
              <a:buAutoNum type="arabicPeriod" startAt="1"/>
              <a:defRPr sz="1600"/>
            </a:pPr>
            <a:r>
              <a:rPr b="1"/>
              <a:t>Interpretability:</a:t>
            </a:r>
            <a:r>
              <a:t> Decision trees are easy to understand and interpret, as they mimic human decision-making processes. The tree structure visually represents a series of decisions based on feature values, making it simple to explain the model's logic to non-experts.</a:t>
            </a:r>
          </a:p>
          <a:p>
            <a:pPr marL="213894" indent="-213894">
              <a:lnSpc>
                <a:spcPct val="90000"/>
              </a:lnSpc>
              <a:spcBef>
                <a:spcPts val="1000"/>
              </a:spcBef>
              <a:buSzPct val="100000"/>
              <a:buAutoNum type="arabicPeriod" startAt="1"/>
              <a:defRPr sz="1600"/>
            </a:pPr>
            <a:r>
              <a:rPr b="1"/>
              <a:t>Minimal data preprocessing:</a:t>
            </a:r>
            <a:r>
              <a:t> Decision trees can handle both numerical and categorical variables and don't require extensive data preprocessing, such as feature scaling or normalisation. They are also less sensitive to outliers compared to some other models.</a:t>
            </a:r>
          </a:p>
          <a:p>
            <a:pPr marL="213894" indent="-213894">
              <a:lnSpc>
                <a:spcPct val="90000"/>
              </a:lnSpc>
              <a:spcBef>
                <a:spcPts val="1000"/>
              </a:spcBef>
              <a:buSzPct val="100000"/>
              <a:buAutoNum type="arabicPeriod" startAt="1"/>
              <a:defRPr sz="1600"/>
            </a:pPr>
            <a:r>
              <a:rPr b="1"/>
              <a:t>Handling missing data:</a:t>
            </a:r>
            <a:r>
              <a:t> Decision trees can handle missing data more effectively than some other models, as they can make splits based on the available data and create surrogate splits to manage the missing values. This strength of DT will come in handy since our data as ‘unknown’ values in 6 columns.</a:t>
            </a:r>
          </a:p>
          <a:p>
            <a:pPr marL="213894" indent="-213894">
              <a:lnSpc>
                <a:spcPct val="90000"/>
              </a:lnSpc>
              <a:spcBef>
                <a:spcPts val="1000"/>
              </a:spcBef>
              <a:buSzPct val="100000"/>
              <a:buAutoNum type="arabicPeriod" startAt="1"/>
              <a:defRPr sz="1600"/>
            </a:pPr>
            <a:r>
              <a:rPr b="1"/>
              <a:t>Nonlinear relationships:</a:t>
            </a:r>
            <a:r>
              <a:t> Decision trees can capture nonlinear relationships between features and the target variable, which might not be easily captured by linear models. </a:t>
            </a:r>
          </a:p>
          <a:p>
            <a:pPr marL="213894" indent="-213894">
              <a:lnSpc>
                <a:spcPct val="90000"/>
              </a:lnSpc>
              <a:spcBef>
                <a:spcPts val="1000"/>
              </a:spcBef>
              <a:buSzPct val="100000"/>
              <a:buAutoNum type="arabicPeriod" startAt="1"/>
              <a:defRPr sz="1600"/>
            </a:pPr>
            <a:r>
              <a:rPr b="1"/>
              <a:t>Feature selection:</a:t>
            </a:r>
            <a:r>
              <a:t> Decision trees perform automatic feature selection as part of the model building process. Features that contribute more to the target variable prediction will appear higher up in the tree, while less important features may not be included at all.</a:t>
            </a:r>
          </a:p>
          <a:p>
            <a:pPr marL="213894" indent="-213894">
              <a:lnSpc>
                <a:spcPct val="90000"/>
              </a:lnSpc>
              <a:spcBef>
                <a:spcPts val="1000"/>
              </a:spcBef>
              <a:buSzPct val="100000"/>
              <a:buAutoNum type="arabicPeriod" startAt="1"/>
              <a:defRPr sz="1600"/>
            </a:pPr>
            <a:r>
              <a:rPr b="1"/>
              <a:t>Parallelisable:</a:t>
            </a:r>
            <a:r>
              <a:t> Decision tree algorithms, particularly ensemble methods like random forests, can be easily parallelised, leading to faster training times on multi-core machines or distributed systems.</a:t>
            </a:r>
          </a:p>
          <a:p>
            <a:pPr>
              <a:lnSpc>
                <a:spcPct val="90000"/>
              </a:lnSpc>
              <a:spcBef>
                <a:spcPts val="1000"/>
              </a:spcBef>
              <a:defRPr sz="1600"/>
            </a:pPr>
            <a:r>
              <a:t>However, decision tree models have some limitations as well, such as their propensity to overfit and their sensitivity to small changes in the training data. Ensemble methods like random forests or gradient boosting machines can help address some of these issues by combining multiple trees to improve generalisation and reduce overfitting.</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1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1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1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15">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215">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5" grpId="1"/>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Subtitle 5"/>
          <p:cNvSpPr txBox="1"/>
          <p:nvPr>
            <p:ph type="subTitle" sz="quarter" idx="1"/>
          </p:nvPr>
        </p:nvSpPr>
        <p:spPr>
          <a:xfrm>
            <a:off x="5872479" y="2601118"/>
            <a:ext cx="5558975" cy="1655762"/>
          </a:xfrm>
          <a:prstGeom prst="rect">
            <a:avLst/>
          </a:prstGeom>
        </p:spPr>
        <p:txBody>
          <a:bodyPr/>
          <a:lstStyle>
            <a:lvl1pPr>
              <a:defRPr sz="6600">
                <a:solidFill>
                  <a:srgbClr val="FF6600"/>
                </a:solidFill>
              </a:defRPr>
            </a:lvl1pPr>
          </a:lstStyle>
          <a:p>
            <a:pPr/>
            <a:r>
              <a:t>Thank You</a:t>
            </a:r>
          </a:p>
        </p:txBody>
      </p:sp>
      <p:sp>
        <p:nvSpPr>
          <p:cNvPr id="218" name="Rectangle 2"/>
          <p:cNvSpPr/>
          <p:nvPr/>
        </p:nvSpPr>
        <p:spPr>
          <a:xfrm>
            <a:off x="0" y="0"/>
            <a:ext cx="5872480" cy="6858000"/>
          </a:xfrm>
          <a:prstGeom prst="rect">
            <a:avLst/>
          </a:prstGeom>
          <a:solidFill>
            <a:srgbClr val="3B3838"/>
          </a:solidFill>
          <a:ln w="12700">
            <a:solidFill>
              <a:srgbClr val="32538F"/>
            </a:solidFill>
            <a:miter/>
          </a:ln>
        </p:spPr>
        <p:txBody>
          <a:bodyPr lIns="45719" rIns="45719" anchor="ctr"/>
          <a:lstStyle/>
          <a:p>
            <a:pPr algn="ctr">
              <a:defRPr>
                <a:solidFill>
                  <a:srgbClr val="FFFFFF"/>
                </a:solidFill>
              </a:defRPr>
            </a:pPr>
          </a:p>
        </p:txBody>
      </p:sp>
      <p:pic>
        <p:nvPicPr>
          <p:cNvPr id="219" name="Picture 6" descr="Picture 6"/>
          <p:cNvPicPr>
            <a:picLocks noChangeAspect="1"/>
          </p:cNvPicPr>
          <p:nvPr/>
        </p:nvPicPr>
        <p:blipFill>
          <a:blip r:embed="rId2">
            <a:extLst/>
          </a:blip>
          <a:stretch>
            <a:fillRect/>
          </a:stretch>
        </p:blipFill>
        <p:spPr>
          <a:xfrm>
            <a:off x="169818" y="6109623"/>
            <a:ext cx="1654627" cy="994234"/>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Content Placeholder 2"/>
          <p:cNvSpPr txBox="1"/>
          <p:nvPr>
            <p:ph type="body" idx="1"/>
          </p:nvPr>
        </p:nvSpPr>
        <p:spPr>
          <a:xfrm>
            <a:off x="762000" y="1812607"/>
            <a:ext cx="10515600" cy="4351339"/>
          </a:xfrm>
          <a:prstGeom prst="rect">
            <a:avLst/>
          </a:prstGeom>
        </p:spPr>
        <p:txBody>
          <a:bodyPr/>
          <a:lstStyle/>
          <a:p>
            <a:pPr marL="0" indent="0" defTabSz="457200">
              <a:lnSpc>
                <a:spcPct val="100000"/>
              </a:lnSpc>
              <a:spcBef>
                <a:spcPts val="1200"/>
              </a:spcBef>
              <a:buSzTx/>
              <a:buFontTx/>
              <a:buNone/>
              <a:defRPr sz="1600">
                <a:latin typeface="Arial"/>
                <a:ea typeface="Arial"/>
                <a:cs typeface="Arial"/>
                <a:sym typeface="Arial"/>
              </a:defRPr>
            </a:pPr>
            <a:r>
              <a:t>ABC Bank is planning to introduce a new term deposit product for its customers, and they need to develop a model that can predict whether or not a customer will buy their product. This will help the bank to focus its marketing efforts on those customers who are more likely to buy, resulting in a more efficient and effective sales process.</a:t>
            </a:r>
          </a:p>
          <a:p>
            <a:pPr marL="0" indent="0" defTabSz="457200">
              <a:lnSpc>
                <a:spcPct val="100000"/>
              </a:lnSpc>
              <a:spcBef>
                <a:spcPts val="1200"/>
              </a:spcBef>
              <a:buSzTx/>
              <a:buFontTx/>
              <a:buNone/>
              <a:defRPr sz="1600">
                <a:latin typeface="Arial"/>
                <a:ea typeface="Arial"/>
                <a:cs typeface="Arial"/>
                <a:sym typeface="Arial"/>
              </a:defRPr>
            </a:pPr>
          </a:p>
          <a:p>
            <a:pPr marL="0" indent="0" defTabSz="457200">
              <a:lnSpc>
                <a:spcPct val="100000"/>
              </a:lnSpc>
              <a:spcBef>
                <a:spcPts val="1200"/>
              </a:spcBef>
              <a:buSzTx/>
              <a:buFontTx/>
              <a:buNone/>
              <a:defRPr b="1" sz="1600">
                <a:latin typeface="Arial"/>
                <a:ea typeface="Arial"/>
                <a:cs typeface="Arial"/>
                <a:sym typeface="Arial"/>
              </a:defRPr>
            </a:pPr>
            <a:r>
              <a:t>Approach: </a:t>
            </a:r>
          </a:p>
          <a:p>
            <a:pPr marL="160421" indent="-160421" defTabSz="457200">
              <a:lnSpc>
                <a:spcPct val="100000"/>
              </a:lnSpc>
              <a:spcBef>
                <a:spcPts val="1200"/>
              </a:spcBef>
              <a:buFontTx/>
              <a:defRPr sz="1600">
                <a:latin typeface="Arial"/>
                <a:ea typeface="Arial"/>
                <a:cs typeface="Arial"/>
                <a:sym typeface="Arial"/>
              </a:defRPr>
            </a:pPr>
            <a:r>
              <a:t>Prepare and clean data</a:t>
            </a:r>
          </a:p>
          <a:p>
            <a:pPr marL="160421" indent="-160421" defTabSz="457200">
              <a:lnSpc>
                <a:spcPct val="100000"/>
              </a:lnSpc>
              <a:spcBef>
                <a:spcPts val="1200"/>
              </a:spcBef>
              <a:buFontTx/>
              <a:defRPr sz="1600">
                <a:latin typeface="Arial"/>
                <a:ea typeface="Arial"/>
                <a:cs typeface="Arial"/>
                <a:sym typeface="Arial"/>
              </a:defRPr>
            </a:pPr>
            <a:r>
              <a:t>Explore data to understand trends and relationships</a:t>
            </a:r>
          </a:p>
          <a:p>
            <a:pPr marL="160421" indent="-160421" defTabSz="457200">
              <a:lnSpc>
                <a:spcPct val="100000"/>
              </a:lnSpc>
              <a:spcBef>
                <a:spcPts val="1200"/>
              </a:spcBef>
              <a:buFontTx/>
              <a:defRPr sz="1600">
                <a:latin typeface="Arial"/>
                <a:ea typeface="Arial"/>
                <a:cs typeface="Arial"/>
                <a:sym typeface="Arial"/>
              </a:defRPr>
            </a:pPr>
            <a:r>
              <a:t>Create visualisations </a:t>
            </a:r>
          </a:p>
          <a:p>
            <a:pPr marL="160421" indent="-160421" defTabSz="457200">
              <a:lnSpc>
                <a:spcPct val="100000"/>
              </a:lnSpc>
              <a:spcBef>
                <a:spcPts val="1200"/>
              </a:spcBef>
              <a:buFontTx/>
              <a:defRPr sz="1600">
                <a:latin typeface="Arial"/>
                <a:ea typeface="Arial"/>
                <a:cs typeface="Arial"/>
                <a:sym typeface="Arial"/>
              </a:defRPr>
            </a:pPr>
            <a:r>
              <a:t>Examine distribution of data </a:t>
            </a:r>
          </a:p>
          <a:p>
            <a:pPr marL="160421" indent="-160421" defTabSz="457200">
              <a:lnSpc>
                <a:spcPct val="100000"/>
              </a:lnSpc>
              <a:spcBef>
                <a:spcPts val="1200"/>
              </a:spcBef>
              <a:buFontTx/>
              <a:defRPr sz="1600">
                <a:latin typeface="Arial"/>
                <a:ea typeface="Arial"/>
                <a:cs typeface="Arial"/>
                <a:sym typeface="Arial"/>
              </a:defRPr>
            </a:pPr>
            <a:r>
              <a:t>Provide initial recommendations on the basis of EDA discoveries</a:t>
            </a:r>
          </a:p>
          <a:p>
            <a:pPr marL="160421" indent="-160421" defTabSz="457200">
              <a:lnSpc>
                <a:spcPct val="100000"/>
              </a:lnSpc>
              <a:spcBef>
                <a:spcPts val="1200"/>
              </a:spcBef>
              <a:buFontTx/>
              <a:defRPr sz="1600">
                <a:latin typeface="Arial"/>
                <a:ea typeface="Arial"/>
                <a:cs typeface="Arial"/>
                <a:sym typeface="Arial"/>
              </a:defRPr>
            </a:pPr>
            <a:r>
              <a:t>Suggestions for models</a:t>
            </a:r>
          </a:p>
        </p:txBody>
      </p:sp>
      <p:sp>
        <p:nvSpPr>
          <p:cNvPr id="102" name="Rectangle 3"/>
          <p:cNvSpPr/>
          <p:nvPr/>
        </p:nvSpPr>
        <p:spPr>
          <a:xfrm>
            <a:off x="0" y="0"/>
            <a:ext cx="12192000" cy="1371600"/>
          </a:xfrm>
          <a:prstGeom prst="rect">
            <a:avLst/>
          </a:prstGeom>
          <a:solidFill>
            <a:srgbClr val="3B3838"/>
          </a:solidFill>
          <a:ln w="12700">
            <a:solidFill>
              <a:srgbClr val="32538F"/>
            </a:solidFill>
            <a:miter/>
          </a:ln>
        </p:spPr>
        <p:txBody>
          <a:bodyPr lIns="45719" rIns="45719" anchor="ctr"/>
          <a:lstStyle/>
          <a:p>
            <a:pPr algn="ctr">
              <a:defRPr>
                <a:solidFill>
                  <a:srgbClr val="FFFFFF"/>
                </a:solidFill>
              </a:defRPr>
            </a:pPr>
          </a:p>
        </p:txBody>
      </p:sp>
      <p:sp>
        <p:nvSpPr>
          <p:cNvPr id="103" name="Title 1"/>
          <p:cNvSpPr txBox="1"/>
          <p:nvPr>
            <p:ph type="title"/>
          </p:nvPr>
        </p:nvSpPr>
        <p:spPr>
          <a:xfrm>
            <a:off x="76200" y="46037"/>
            <a:ext cx="10515600" cy="1325563"/>
          </a:xfrm>
          <a:prstGeom prst="rect">
            <a:avLst/>
          </a:prstGeom>
        </p:spPr>
        <p:txBody>
          <a:bodyPr/>
          <a:lstStyle>
            <a:lvl1pPr>
              <a:defRPr>
                <a:solidFill>
                  <a:schemeClr val="accent2"/>
                </a:solidFill>
                <a:latin typeface="Carlito"/>
                <a:ea typeface="Carlito"/>
                <a:cs typeface="Carlito"/>
                <a:sym typeface="Carlito"/>
              </a:defRPr>
            </a:lvl1pPr>
          </a:lstStyle>
          <a:p>
            <a:pPr/>
            <a:r>
              <a:t>Background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0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0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0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0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0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01">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01">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01">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101">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01"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TextBox 3"/>
          <p:cNvSpPr txBox="1"/>
          <p:nvPr/>
        </p:nvSpPr>
        <p:spPr>
          <a:xfrm>
            <a:off x="372276" y="1538966"/>
            <a:ext cx="11090038" cy="287457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285750" indent="-285750">
              <a:buSzPct val="100000"/>
              <a:buFont typeface="Arial"/>
              <a:buChar char="•"/>
              <a:defRPr sz="2200"/>
            </a:pPr>
          </a:p>
          <a:p>
            <a:pPr marL="285750" indent="-285750">
              <a:buSzPct val="100000"/>
              <a:buFont typeface="Arial"/>
              <a:buChar char="•"/>
              <a:defRPr sz="2200"/>
            </a:pPr>
            <a:r>
              <a:t>Features: 21 (including response)</a:t>
            </a:r>
          </a:p>
          <a:p>
            <a:pPr marL="285750" indent="-285750">
              <a:buSzPct val="100000"/>
              <a:buFont typeface="Arial"/>
              <a:buChar char="•"/>
              <a:defRPr sz="2200"/>
            </a:pPr>
            <a:r>
              <a:t>Data Size: 41,188</a:t>
            </a:r>
          </a:p>
          <a:p>
            <a:pPr marL="285750" indent="-285750">
              <a:buSzPct val="100000"/>
              <a:buFont typeface="Arial"/>
              <a:buChar char="•"/>
              <a:defRPr sz="2200"/>
            </a:pPr>
            <a:r>
              <a:t>Number of categorical features: 11</a:t>
            </a:r>
          </a:p>
          <a:p>
            <a:pPr marL="285750" indent="-285750">
              <a:buSzPct val="100000"/>
              <a:buFont typeface="Arial"/>
              <a:buChar char="•"/>
              <a:defRPr sz="2200"/>
            </a:pPr>
            <a:r>
              <a:t>Number of numerical features: 10</a:t>
            </a:r>
          </a:p>
          <a:p>
            <a:pPr marL="285750" indent="-285750">
              <a:buSzPct val="100000"/>
              <a:buFont typeface="Arial"/>
              <a:buChar char="•"/>
              <a:defRPr sz="2200"/>
            </a:pPr>
            <a:r>
              <a:t>Duplicates: 12</a:t>
            </a:r>
          </a:p>
          <a:p>
            <a:pPr marL="285750" indent="-285750">
              <a:buSzPct val="100000"/>
              <a:buFont typeface="Arial"/>
              <a:buChar char="•"/>
              <a:defRPr sz="2200"/>
            </a:pPr>
            <a:r>
              <a:t>Missing Values: “unknown” in 6 columns - 'job', 'marital', 'education', 'default', 'housing', ‘loan'</a:t>
            </a:r>
          </a:p>
          <a:p>
            <a:pPr marL="285750" indent="-285750">
              <a:buSzPct val="100000"/>
              <a:buFont typeface="Arial"/>
              <a:buChar char="•"/>
              <a:defRPr sz="2200"/>
            </a:pPr>
            <a:r>
              <a:t>No missing values in numerical columns</a:t>
            </a:r>
          </a:p>
        </p:txBody>
      </p:sp>
      <p:sp>
        <p:nvSpPr>
          <p:cNvPr id="106" name="Rectangle 17"/>
          <p:cNvSpPr/>
          <p:nvPr/>
        </p:nvSpPr>
        <p:spPr>
          <a:xfrm>
            <a:off x="0" y="-1"/>
            <a:ext cx="12192000" cy="1364467"/>
          </a:xfrm>
          <a:prstGeom prst="rect">
            <a:avLst/>
          </a:prstGeom>
          <a:solidFill>
            <a:srgbClr val="3B3838"/>
          </a:solidFill>
          <a:ln w="12700">
            <a:solidFill>
              <a:srgbClr val="32538F"/>
            </a:solidFill>
            <a:miter/>
          </a:ln>
        </p:spPr>
        <p:txBody>
          <a:bodyPr lIns="45719" rIns="45719" anchor="ctr"/>
          <a:lstStyle/>
          <a:p>
            <a:pPr algn="ctr">
              <a:defRPr>
                <a:solidFill>
                  <a:srgbClr val="FFFFFF"/>
                </a:solidFill>
              </a:defRPr>
            </a:pPr>
          </a:p>
        </p:txBody>
      </p:sp>
      <p:sp>
        <p:nvSpPr>
          <p:cNvPr id="107" name="Title 16"/>
          <p:cNvSpPr txBox="1"/>
          <p:nvPr>
            <p:ph type="title"/>
          </p:nvPr>
        </p:nvSpPr>
        <p:spPr>
          <a:xfrm>
            <a:off x="838200" y="59927"/>
            <a:ext cx="10515600" cy="1325563"/>
          </a:xfrm>
          <a:prstGeom prst="rect">
            <a:avLst/>
          </a:prstGeom>
        </p:spPr>
        <p:txBody>
          <a:bodyPr/>
          <a:lstStyle>
            <a:lvl1pPr>
              <a:defRPr>
                <a:solidFill>
                  <a:schemeClr val="accent2"/>
                </a:solidFill>
              </a:defRPr>
            </a:lvl1pPr>
          </a:lstStyle>
          <a:p>
            <a:pPr/>
            <a:r>
              <a:t>Data Exploration</a:t>
            </a:r>
          </a:p>
        </p:txBody>
      </p:sp>
      <p:graphicFrame>
        <p:nvGraphicFramePr>
          <p:cNvPr id="108" name="Table"/>
          <p:cNvGraphicFramePr/>
          <p:nvPr/>
        </p:nvGraphicFramePr>
        <p:xfrm>
          <a:off x="298334" y="-16081"/>
          <a:ext cx="11608032" cy="7951183"/>
        </p:xfrm>
        <a:graphic xmlns:a="http://schemas.openxmlformats.org/drawingml/2006/main">
          <a:graphicData uri="http://schemas.openxmlformats.org/drawingml/2006/table">
            <a:tbl>
              <a:tblPr firstCol="0" firstRow="0" lastCol="0" lastRow="0" bandCol="0" bandRow="1" rtl="0">
                <a:tableStyleId>{33BA23B1-9221-436E-865A-0063620EA4FD}</a:tableStyleId>
              </a:tblPr>
              <a:tblGrid>
                <a:gridCol w="1375100"/>
                <a:gridCol w="10220230"/>
              </a:tblGrid>
              <a:tr h="303659">
                <a:tc>
                  <a:txBody>
                    <a:bodyPr/>
                    <a:lstStyle/>
                    <a:p>
                      <a:pPr algn="l">
                        <a:lnSpc>
                          <a:spcPct val="90000"/>
                        </a:lnSpc>
                        <a:spcBef>
                          <a:spcPts val="1000"/>
                        </a:spcBef>
                        <a:defRPr sz="1800"/>
                      </a:pPr>
                      <a:r>
                        <a:rPr b="1" sz="1400"/>
                        <a:t>Feature</a:t>
                      </a:r>
                    </a:p>
                  </a:txBody>
                  <a:tcPr marL="152400" marR="152400" marT="50800" marB="50800" anchor="b" anchorCtr="0" horzOverflow="overflow">
                    <a:lnL w="12700">
                      <a:solidFill>
                        <a:srgbClr val="000000"/>
                      </a:solidFill>
                      <a:miter lim="400000"/>
                    </a:lnL>
                    <a:lnT w="12700">
                      <a:solidFill>
                        <a:srgbClr val="000000"/>
                      </a:solidFill>
                      <a:miter lim="400000"/>
                    </a:lnT>
                    <a:solidFill>
                      <a:srgbClr val="ECECF1">
                        <a:alpha val="20000"/>
                      </a:srgbClr>
                    </a:solidFill>
                  </a:tcPr>
                </a:tc>
                <a:tc>
                  <a:txBody>
                    <a:bodyPr/>
                    <a:lstStyle/>
                    <a:p>
                      <a:pPr algn="l">
                        <a:lnSpc>
                          <a:spcPct val="90000"/>
                        </a:lnSpc>
                        <a:spcBef>
                          <a:spcPts val="1000"/>
                        </a:spcBef>
                        <a:defRPr sz="1800"/>
                      </a:pPr>
                      <a:r>
                        <a:rPr b="1" sz="1400"/>
                        <a:t>Description</a:t>
                      </a:r>
                    </a:p>
                  </a:txBody>
                  <a:tcPr marL="152400" marR="152400" marT="50800" marB="50800" anchor="b" anchorCtr="0" horzOverflow="overflow">
                    <a:lnR w="12700">
                      <a:solidFill>
                        <a:srgbClr val="000000"/>
                      </a:solidFill>
                      <a:miter lim="400000"/>
                    </a:lnR>
                    <a:lnT w="12700">
                      <a:solidFill>
                        <a:srgbClr val="000000"/>
                      </a:solidFill>
                      <a:miter lim="400000"/>
                    </a:lnT>
                    <a:solidFill>
                      <a:srgbClr val="ECECF1">
                        <a:alpha val="20000"/>
                      </a:srgbClr>
                    </a:solidFill>
                  </a:tcPr>
                </a:tc>
              </a:tr>
              <a:tr h="303659">
                <a:tc>
                  <a:txBody>
                    <a:bodyPr/>
                    <a:lstStyle/>
                    <a:p>
                      <a:pPr algn="l">
                        <a:lnSpc>
                          <a:spcPct val="90000"/>
                        </a:lnSpc>
                        <a:spcBef>
                          <a:spcPts val="1000"/>
                        </a:spcBef>
                        <a:defRPr sz="1800"/>
                      </a:pPr>
                      <a:r>
                        <a:rPr sz="1400"/>
                        <a:t>age</a:t>
                      </a:r>
                    </a:p>
                  </a:txBody>
                  <a:tcPr marL="152400" marR="152400" marT="50800" marB="50800" anchor="t" anchorCtr="0" horzOverflow="overflow">
                    <a:lnL w="12700">
                      <a:solidFill>
                        <a:srgbClr val="000000"/>
                      </a:solidFill>
                      <a:miter lim="400000"/>
                    </a:lnL>
                    <a:solidFill>
                      <a:schemeClr val="accent2">
                        <a:lumOff val="10980"/>
                      </a:schemeClr>
                    </a:solidFill>
                  </a:tcPr>
                </a:tc>
                <a:tc>
                  <a:txBody>
                    <a:bodyPr/>
                    <a:lstStyle/>
                    <a:p>
                      <a:pPr algn="l">
                        <a:lnSpc>
                          <a:spcPct val="90000"/>
                        </a:lnSpc>
                        <a:spcBef>
                          <a:spcPts val="1000"/>
                        </a:spcBef>
                        <a:defRPr sz="1800"/>
                      </a:pPr>
                      <a:r>
                        <a:rPr sz="1400"/>
                        <a:t>The age of the customer (numeric)</a:t>
                      </a:r>
                    </a:p>
                  </a:txBody>
                  <a:tcPr marL="152400" marR="152400" marT="50800" marB="50800" anchor="t" anchorCtr="0" horzOverflow="overflow">
                    <a:lnR w="12700">
                      <a:solidFill>
                        <a:srgbClr val="000000"/>
                      </a:solidFill>
                      <a:miter lim="400000"/>
                    </a:lnR>
                    <a:solidFill>
                      <a:schemeClr val="accent2">
                        <a:lumOff val="10980"/>
                      </a:schemeClr>
                    </a:solidFill>
                  </a:tcPr>
                </a:tc>
              </a:tr>
              <a:tr h="303659">
                <a:tc>
                  <a:txBody>
                    <a:bodyPr/>
                    <a:lstStyle/>
                    <a:p>
                      <a:pPr algn="l">
                        <a:lnSpc>
                          <a:spcPct val="90000"/>
                        </a:lnSpc>
                        <a:spcBef>
                          <a:spcPts val="1000"/>
                        </a:spcBef>
                        <a:defRPr sz="1800"/>
                      </a:pPr>
                      <a:r>
                        <a:rPr sz="1400"/>
                        <a:t>job</a:t>
                      </a:r>
                    </a:p>
                  </a:txBody>
                  <a:tcPr marL="152400" marR="152400" marT="50800" marB="50800" anchor="t" anchorCtr="0" horzOverflow="overflow">
                    <a:lnL w="12700">
                      <a:solidFill>
                        <a:srgbClr val="000000"/>
                      </a:solidFill>
                      <a:miter lim="400000"/>
                    </a:lnL>
                  </a:tcPr>
                </a:tc>
                <a:tc>
                  <a:txBody>
                    <a:bodyPr/>
                    <a:lstStyle/>
                    <a:p>
                      <a:pPr algn="l">
                        <a:lnSpc>
                          <a:spcPct val="90000"/>
                        </a:lnSpc>
                        <a:spcBef>
                          <a:spcPts val="1000"/>
                        </a:spcBef>
                        <a:defRPr sz="1800"/>
                      </a:pPr>
                      <a:r>
                        <a:rPr sz="1400"/>
                        <a:t>The type of job of the customer (categorical: 'admin.', 'blue-collar',...)</a:t>
                      </a:r>
                    </a:p>
                  </a:txBody>
                  <a:tcPr marL="152400" marR="152400" marT="50800" marB="50800" anchor="t" anchorCtr="0" horzOverflow="overflow">
                    <a:lnR w="12700">
                      <a:solidFill>
                        <a:srgbClr val="000000"/>
                      </a:solidFill>
                      <a:miter lim="400000"/>
                    </a:lnR>
                  </a:tcPr>
                </a:tc>
              </a:tr>
              <a:tr h="303659">
                <a:tc>
                  <a:txBody>
                    <a:bodyPr/>
                    <a:lstStyle/>
                    <a:p>
                      <a:pPr algn="l">
                        <a:lnSpc>
                          <a:spcPct val="90000"/>
                        </a:lnSpc>
                        <a:spcBef>
                          <a:spcPts val="1000"/>
                        </a:spcBef>
                        <a:defRPr sz="1800"/>
                      </a:pPr>
                      <a:r>
                        <a:rPr sz="1400"/>
                        <a:t>marital</a:t>
                      </a:r>
                    </a:p>
                  </a:txBody>
                  <a:tcPr marL="152400" marR="152400" marT="50800" marB="50800" anchor="t" anchorCtr="0" horzOverflow="overflow">
                    <a:lnL w="12700">
                      <a:solidFill>
                        <a:srgbClr val="000000"/>
                      </a:solidFill>
                      <a:miter lim="400000"/>
                    </a:lnL>
                    <a:solidFill>
                      <a:schemeClr val="accent2">
                        <a:lumOff val="10980"/>
                      </a:schemeClr>
                    </a:solidFill>
                  </a:tcPr>
                </a:tc>
                <a:tc>
                  <a:txBody>
                    <a:bodyPr/>
                    <a:lstStyle/>
                    <a:p>
                      <a:pPr algn="l">
                        <a:lnSpc>
                          <a:spcPct val="90000"/>
                        </a:lnSpc>
                        <a:spcBef>
                          <a:spcPts val="1000"/>
                        </a:spcBef>
                        <a:defRPr sz="1800"/>
                      </a:pPr>
                      <a:r>
                        <a:rPr sz="1400"/>
                        <a:t>The marital status of the customer (categorical: 'divorced', 'married',...)</a:t>
                      </a:r>
                    </a:p>
                  </a:txBody>
                  <a:tcPr marL="152400" marR="152400" marT="50800" marB="50800" anchor="t" anchorCtr="0" horzOverflow="overflow">
                    <a:lnR w="12700">
                      <a:solidFill>
                        <a:srgbClr val="000000"/>
                      </a:solidFill>
                      <a:miter lim="400000"/>
                    </a:lnR>
                    <a:solidFill>
                      <a:schemeClr val="accent2">
                        <a:lumOff val="10980"/>
                      </a:schemeClr>
                    </a:solidFill>
                  </a:tcPr>
                </a:tc>
              </a:tr>
              <a:tr h="303659">
                <a:tc>
                  <a:txBody>
                    <a:bodyPr/>
                    <a:lstStyle/>
                    <a:p>
                      <a:pPr algn="l">
                        <a:lnSpc>
                          <a:spcPct val="90000"/>
                        </a:lnSpc>
                        <a:spcBef>
                          <a:spcPts val="1000"/>
                        </a:spcBef>
                        <a:defRPr sz="1800"/>
                      </a:pPr>
                      <a:r>
                        <a:rPr sz="1400"/>
                        <a:t>education</a:t>
                      </a:r>
                    </a:p>
                  </a:txBody>
                  <a:tcPr marL="152400" marR="152400" marT="50800" marB="50800" anchor="t" anchorCtr="0" horzOverflow="overflow">
                    <a:lnL w="12700">
                      <a:solidFill>
                        <a:srgbClr val="000000"/>
                      </a:solidFill>
                      <a:miter lim="400000"/>
                    </a:lnL>
                  </a:tcPr>
                </a:tc>
                <a:tc>
                  <a:txBody>
                    <a:bodyPr/>
                    <a:lstStyle/>
                    <a:p>
                      <a:pPr algn="l">
                        <a:lnSpc>
                          <a:spcPct val="90000"/>
                        </a:lnSpc>
                        <a:spcBef>
                          <a:spcPts val="1000"/>
                        </a:spcBef>
                        <a:defRPr sz="1800"/>
                      </a:pPr>
                      <a:r>
                        <a:rPr sz="1400"/>
                        <a:t>The level of education of the customer (categorical: 'basic.4y', 'basic.6y',...)</a:t>
                      </a:r>
                    </a:p>
                  </a:txBody>
                  <a:tcPr marL="152400" marR="152400" marT="50800" marB="50800" anchor="t" anchorCtr="0" horzOverflow="overflow">
                    <a:lnR w="12700">
                      <a:solidFill>
                        <a:srgbClr val="000000"/>
                      </a:solidFill>
                      <a:miter lim="400000"/>
                    </a:lnR>
                  </a:tcPr>
                </a:tc>
              </a:tr>
              <a:tr h="303659">
                <a:tc>
                  <a:txBody>
                    <a:bodyPr/>
                    <a:lstStyle/>
                    <a:p>
                      <a:pPr algn="l">
                        <a:lnSpc>
                          <a:spcPct val="90000"/>
                        </a:lnSpc>
                        <a:spcBef>
                          <a:spcPts val="1000"/>
                        </a:spcBef>
                        <a:defRPr sz="1800"/>
                      </a:pPr>
                      <a:r>
                        <a:rPr sz="1400"/>
                        <a:t>default</a:t>
                      </a:r>
                    </a:p>
                  </a:txBody>
                  <a:tcPr marL="152400" marR="152400" marT="50800" marB="50800" anchor="t" anchorCtr="0" horzOverflow="overflow">
                    <a:lnL w="12700">
                      <a:solidFill>
                        <a:srgbClr val="000000"/>
                      </a:solidFill>
                      <a:miter lim="400000"/>
                    </a:lnL>
                    <a:solidFill>
                      <a:schemeClr val="accent2">
                        <a:lumOff val="10980"/>
                      </a:schemeClr>
                    </a:solidFill>
                  </a:tcPr>
                </a:tc>
                <a:tc>
                  <a:txBody>
                    <a:bodyPr/>
                    <a:lstStyle/>
                    <a:p>
                      <a:pPr algn="l">
                        <a:lnSpc>
                          <a:spcPct val="90000"/>
                        </a:lnSpc>
                        <a:spcBef>
                          <a:spcPts val="1000"/>
                        </a:spcBef>
                        <a:defRPr sz="1800"/>
                      </a:pPr>
                      <a:r>
                        <a:rPr sz="1400"/>
                        <a:t>Whether the customer has credit in default (categorical: 'no', 'yes', 'unknown')</a:t>
                      </a:r>
                    </a:p>
                  </a:txBody>
                  <a:tcPr marL="152400" marR="152400" marT="50800" marB="50800" anchor="t" anchorCtr="0" horzOverflow="overflow">
                    <a:lnR w="12700">
                      <a:solidFill>
                        <a:srgbClr val="000000"/>
                      </a:solidFill>
                      <a:miter lim="400000"/>
                    </a:lnR>
                    <a:solidFill>
                      <a:schemeClr val="accent2">
                        <a:lumOff val="10980"/>
                      </a:schemeClr>
                    </a:solidFill>
                  </a:tcPr>
                </a:tc>
              </a:tr>
              <a:tr h="303659">
                <a:tc>
                  <a:txBody>
                    <a:bodyPr/>
                    <a:lstStyle/>
                    <a:p>
                      <a:pPr algn="l">
                        <a:lnSpc>
                          <a:spcPct val="90000"/>
                        </a:lnSpc>
                        <a:spcBef>
                          <a:spcPts val="1000"/>
                        </a:spcBef>
                        <a:defRPr sz="1800"/>
                      </a:pPr>
                      <a:r>
                        <a:rPr sz="1400"/>
                        <a:t>housing</a:t>
                      </a:r>
                    </a:p>
                  </a:txBody>
                  <a:tcPr marL="152400" marR="152400" marT="50800" marB="50800" anchor="t" anchorCtr="0" horzOverflow="overflow">
                    <a:lnL w="12700">
                      <a:solidFill>
                        <a:srgbClr val="000000"/>
                      </a:solidFill>
                      <a:miter lim="400000"/>
                    </a:lnL>
                  </a:tcPr>
                </a:tc>
                <a:tc>
                  <a:txBody>
                    <a:bodyPr/>
                    <a:lstStyle/>
                    <a:p>
                      <a:pPr algn="l">
                        <a:lnSpc>
                          <a:spcPct val="90000"/>
                        </a:lnSpc>
                        <a:spcBef>
                          <a:spcPts val="1000"/>
                        </a:spcBef>
                        <a:defRPr sz="1800"/>
                      </a:pPr>
                      <a:r>
                        <a:rPr sz="1400"/>
                        <a:t>Whether the customer has a housing loan (categorical: 'no', 'yes', 'unknown')</a:t>
                      </a:r>
                    </a:p>
                  </a:txBody>
                  <a:tcPr marL="152400" marR="152400" marT="50800" marB="50800" anchor="t" anchorCtr="0" horzOverflow="overflow">
                    <a:lnR w="12700">
                      <a:solidFill>
                        <a:srgbClr val="000000"/>
                      </a:solidFill>
                      <a:miter lim="400000"/>
                    </a:lnR>
                  </a:tcPr>
                </a:tc>
              </a:tr>
              <a:tr h="303659">
                <a:tc>
                  <a:txBody>
                    <a:bodyPr/>
                    <a:lstStyle/>
                    <a:p>
                      <a:pPr algn="l">
                        <a:lnSpc>
                          <a:spcPct val="90000"/>
                        </a:lnSpc>
                        <a:spcBef>
                          <a:spcPts val="1000"/>
                        </a:spcBef>
                        <a:defRPr sz="1800"/>
                      </a:pPr>
                      <a:r>
                        <a:rPr sz="1400"/>
                        <a:t>loan</a:t>
                      </a:r>
                    </a:p>
                  </a:txBody>
                  <a:tcPr marL="152400" marR="152400" marT="50800" marB="50800" anchor="t" anchorCtr="0" horzOverflow="overflow">
                    <a:lnL w="12700">
                      <a:solidFill>
                        <a:srgbClr val="000000"/>
                      </a:solidFill>
                      <a:miter lim="400000"/>
                    </a:lnL>
                    <a:solidFill>
                      <a:schemeClr val="accent2">
                        <a:lumOff val="10980"/>
                      </a:schemeClr>
                    </a:solidFill>
                  </a:tcPr>
                </a:tc>
                <a:tc>
                  <a:txBody>
                    <a:bodyPr/>
                    <a:lstStyle/>
                    <a:p>
                      <a:pPr algn="l">
                        <a:lnSpc>
                          <a:spcPct val="90000"/>
                        </a:lnSpc>
                        <a:spcBef>
                          <a:spcPts val="1000"/>
                        </a:spcBef>
                        <a:defRPr sz="1800"/>
                      </a:pPr>
                      <a:r>
                        <a:rPr sz="1400"/>
                        <a:t>Whether the customer has a personal loan (categorical: 'no', 'yes', 'unknown')</a:t>
                      </a:r>
                    </a:p>
                  </a:txBody>
                  <a:tcPr marL="152400" marR="152400" marT="50800" marB="50800" anchor="t" anchorCtr="0" horzOverflow="overflow">
                    <a:lnR w="12700">
                      <a:solidFill>
                        <a:srgbClr val="000000"/>
                      </a:solidFill>
                      <a:miter lim="400000"/>
                    </a:lnR>
                    <a:solidFill>
                      <a:schemeClr val="accent2">
                        <a:lumOff val="10980"/>
                      </a:schemeClr>
                    </a:solidFill>
                  </a:tcPr>
                </a:tc>
              </a:tr>
              <a:tr h="303659">
                <a:tc>
                  <a:txBody>
                    <a:bodyPr/>
                    <a:lstStyle/>
                    <a:p>
                      <a:pPr algn="l">
                        <a:lnSpc>
                          <a:spcPct val="90000"/>
                        </a:lnSpc>
                        <a:spcBef>
                          <a:spcPts val="1000"/>
                        </a:spcBef>
                        <a:defRPr sz="1800"/>
                      </a:pPr>
                      <a:r>
                        <a:rPr sz="1400"/>
                        <a:t>contact</a:t>
                      </a:r>
                    </a:p>
                  </a:txBody>
                  <a:tcPr marL="152400" marR="152400" marT="50800" marB="50800" anchor="t" anchorCtr="0" horzOverflow="overflow">
                    <a:lnL w="12700">
                      <a:solidFill>
                        <a:srgbClr val="000000"/>
                      </a:solidFill>
                      <a:miter lim="400000"/>
                    </a:lnL>
                  </a:tcPr>
                </a:tc>
                <a:tc>
                  <a:txBody>
                    <a:bodyPr/>
                    <a:lstStyle/>
                    <a:p>
                      <a:pPr algn="l">
                        <a:lnSpc>
                          <a:spcPct val="90000"/>
                        </a:lnSpc>
                        <a:spcBef>
                          <a:spcPts val="1000"/>
                        </a:spcBef>
                        <a:defRPr sz="1800"/>
                      </a:pPr>
                      <a:r>
                        <a:rPr sz="1400"/>
                        <a:t>The communication type used to contact the customer (categorical: 'cellular', 'telephone')</a:t>
                      </a:r>
                    </a:p>
                  </a:txBody>
                  <a:tcPr marL="152400" marR="152400" marT="50800" marB="50800" anchor="t" anchorCtr="0" horzOverflow="overflow">
                    <a:lnR w="12700">
                      <a:solidFill>
                        <a:srgbClr val="000000"/>
                      </a:solidFill>
                      <a:miter lim="400000"/>
                    </a:lnR>
                  </a:tcPr>
                </a:tc>
              </a:tr>
              <a:tr h="303659">
                <a:tc>
                  <a:txBody>
                    <a:bodyPr/>
                    <a:lstStyle/>
                    <a:p>
                      <a:pPr algn="l">
                        <a:lnSpc>
                          <a:spcPct val="90000"/>
                        </a:lnSpc>
                        <a:spcBef>
                          <a:spcPts val="1000"/>
                        </a:spcBef>
                        <a:defRPr sz="1800"/>
                      </a:pPr>
                      <a:r>
                        <a:rPr sz="1400"/>
                        <a:t>month</a:t>
                      </a:r>
                    </a:p>
                  </a:txBody>
                  <a:tcPr marL="152400" marR="152400" marT="50800" marB="50800" anchor="t" anchorCtr="0" horzOverflow="overflow">
                    <a:lnL w="12700">
                      <a:solidFill>
                        <a:srgbClr val="000000"/>
                      </a:solidFill>
                      <a:miter lim="400000"/>
                    </a:lnL>
                    <a:solidFill>
                      <a:schemeClr val="accent2">
                        <a:lumOff val="10980"/>
                      </a:schemeClr>
                    </a:solidFill>
                  </a:tcPr>
                </a:tc>
                <a:tc>
                  <a:txBody>
                    <a:bodyPr/>
                    <a:lstStyle/>
                    <a:p>
                      <a:pPr algn="l">
                        <a:lnSpc>
                          <a:spcPct val="90000"/>
                        </a:lnSpc>
                        <a:spcBef>
                          <a:spcPts val="1000"/>
                        </a:spcBef>
                        <a:defRPr sz="1800"/>
                      </a:pPr>
                      <a:r>
                        <a:rPr sz="1400"/>
                        <a:t>The month of the year when the customer was last contacted (categorical: 'jan', 'feb', 'mar', ..., 'nov', 'dec')</a:t>
                      </a:r>
                    </a:p>
                  </a:txBody>
                  <a:tcPr marL="152400" marR="152400" marT="50800" marB="50800" anchor="t" anchorCtr="0" horzOverflow="overflow">
                    <a:lnR w="12700">
                      <a:solidFill>
                        <a:srgbClr val="000000"/>
                      </a:solidFill>
                      <a:miter lim="400000"/>
                    </a:lnR>
                    <a:solidFill>
                      <a:schemeClr val="accent2">
                        <a:lumOff val="10980"/>
                      </a:schemeClr>
                    </a:solidFill>
                  </a:tcPr>
                </a:tc>
              </a:tr>
              <a:tr h="303659">
                <a:tc>
                  <a:txBody>
                    <a:bodyPr/>
                    <a:lstStyle/>
                    <a:p>
                      <a:pPr algn="l">
                        <a:lnSpc>
                          <a:spcPct val="90000"/>
                        </a:lnSpc>
                        <a:spcBef>
                          <a:spcPts val="1000"/>
                        </a:spcBef>
                        <a:defRPr sz="1800"/>
                      </a:pPr>
                      <a:r>
                        <a:rPr sz="1400"/>
                        <a:t>day_of_week</a:t>
                      </a:r>
                    </a:p>
                  </a:txBody>
                  <a:tcPr marL="152400" marR="152400" marT="50800" marB="50800" anchor="t" anchorCtr="0" horzOverflow="overflow">
                    <a:lnL w="12700">
                      <a:solidFill>
                        <a:srgbClr val="000000"/>
                      </a:solidFill>
                      <a:miter lim="400000"/>
                    </a:lnL>
                  </a:tcPr>
                </a:tc>
                <a:tc>
                  <a:txBody>
                    <a:bodyPr/>
                    <a:lstStyle/>
                    <a:p>
                      <a:pPr algn="l">
                        <a:lnSpc>
                          <a:spcPct val="90000"/>
                        </a:lnSpc>
                        <a:spcBef>
                          <a:spcPts val="1000"/>
                        </a:spcBef>
                        <a:defRPr sz="1800"/>
                      </a:pPr>
                      <a:r>
                        <a:rPr sz="1400"/>
                        <a:t>The day of the week when the customer was last contacted (categorical: 'mon', 'tue', 'wed', 'thu', 'fri')</a:t>
                      </a:r>
                    </a:p>
                  </a:txBody>
                  <a:tcPr marL="152400" marR="152400" marT="50800" marB="50800" anchor="t" anchorCtr="0" horzOverflow="overflow">
                    <a:lnR w="12700">
                      <a:solidFill>
                        <a:srgbClr val="000000"/>
                      </a:solidFill>
                      <a:miter lim="400000"/>
                    </a:lnR>
                  </a:tcPr>
                </a:tc>
              </a:tr>
              <a:tr h="303659">
                <a:tc>
                  <a:txBody>
                    <a:bodyPr/>
                    <a:lstStyle/>
                    <a:p>
                      <a:pPr algn="l">
                        <a:lnSpc>
                          <a:spcPct val="90000"/>
                        </a:lnSpc>
                        <a:spcBef>
                          <a:spcPts val="1000"/>
                        </a:spcBef>
                        <a:defRPr sz="1800"/>
                      </a:pPr>
                      <a:r>
                        <a:rPr sz="1400"/>
                        <a:t>duration</a:t>
                      </a:r>
                    </a:p>
                  </a:txBody>
                  <a:tcPr marL="152400" marR="152400" marT="50800" marB="50800" anchor="t" anchorCtr="0" horzOverflow="overflow">
                    <a:lnL w="12700">
                      <a:solidFill>
                        <a:srgbClr val="000000"/>
                      </a:solidFill>
                      <a:miter lim="400000"/>
                    </a:lnL>
                    <a:solidFill>
                      <a:schemeClr val="accent2">
                        <a:lumOff val="10980"/>
                      </a:schemeClr>
                    </a:solidFill>
                  </a:tcPr>
                </a:tc>
                <a:tc>
                  <a:txBody>
                    <a:bodyPr/>
                    <a:lstStyle/>
                    <a:p>
                      <a:pPr algn="l">
                        <a:lnSpc>
                          <a:spcPct val="90000"/>
                        </a:lnSpc>
                        <a:spcBef>
                          <a:spcPts val="1000"/>
                        </a:spcBef>
                        <a:defRPr sz="1800"/>
                      </a:pPr>
                      <a:r>
                        <a:rPr sz="1400"/>
                        <a:t>The duration of the last contact in seconds (numeric)</a:t>
                      </a:r>
                    </a:p>
                  </a:txBody>
                  <a:tcPr marL="152400" marR="152400" marT="50800" marB="50800" anchor="t" anchorCtr="0" horzOverflow="overflow">
                    <a:lnR w="12700">
                      <a:solidFill>
                        <a:srgbClr val="000000"/>
                      </a:solidFill>
                      <a:miter lim="400000"/>
                    </a:lnR>
                    <a:solidFill>
                      <a:schemeClr val="accent2">
                        <a:lumOff val="10980"/>
                      </a:schemeClr>
                    </a:solidFill>
                  </a:tcPr>
                </a:tc>
              </a:tr>
              <a:tr h="303659">
                <a:tc>
                  <a:txBody>
                    <a:bodyPr/>
                    <a:lstStyle/>
                    <a:p>
                      <a:pPr algn="l">
                        <a:lnSpc>
                          <a:spcPct val="90000"/>
                        </a:lnSpc>
                        <a:spcBef>
                          <a:spcPts val="1000"/>
                        </a:spcBef>
                        <a:defRPr sz="1800"/>
                      </a:pPr>
                      <a:r>
                        <a:rPr sz="1400"/>
                        <a:t>campaign</a:t>
                      </a:r>
                    </a:p>
                  </a:txBody>
                  <a:tcPr marL="152400" marR="152400" marT="50800" marB="50800" anchor="t" anchorCtr="0" horzOverflow="overflow">
                    <a:lnL w="12700">
                      <a:solidFill>
                        <a:srgbClr val="000000"/>
                      </a:solidFill>
                      <a:miter lim="400000"/>
                    </a:lnL>
                  </a:tcPr>
                </a:tc>
                <a:tc>
                  <a:txBody>
                    <a:bodyPr/>
                    <a:lstStyle/>
                    <a:p>
                      <a:pPr algn="l">
                        <a:lnSpc>
                          <a:spcPct val="90000"/>
                        </a:lnSpc>
                        <a:spcBef>
                          <a:spcPts val="1000"/>
                        </a:spcBef>
                        <a:defRPr sz="1800"/>
                      </a:pPr>
                      <a:r>
                        <a:rPr sz="1400"/>
                        <a:t>The number of contacts performed during this campaign and for this client (numeric)</a:t>
                      </a:r>
                    </a:p>
                  </a:txBody>
                  <a:tcPr marL="152400" marR="152400" marT="50800" marB="50800" anchor="t" anchorCtr="0" horzOverflow="overflow">
                    <a:lnR w="12700">
                      <a:solidFill>
                        <a:srgbClr val="000000"/>
                      </a:solidFill>
                      <a:miter lim="400000"/>
                    </a:lnR>
                  </a:tcPr>
                </a:tc>
              </a:tr>
              <a:tr h="513323">
                <a:tc>
                  <a:txBody>
                    <a:bodyPr/>
                    <a:lstStyle/>
                    <a:p>
                      <a:pPr algn="l">
                        <a:lnSpc>
                          <a:spcPct val="90000"/>
                        </a:lnSpc>
                        <a:spcBef>
                          <a:spcPts val="1000"/>
                        </a:spcBef>
                        <a:defRPr sz="1800"/>
                      </a:pPr>
                      <a:r>
                        <a:rPr sz="1400"/>
                        <a:t>pdays</a:t>
                      </a:r>
                    </a:p>
                  </a:txBody>
                  <a:tcPr marL="152400" marR="152400" marT="50800" marB="50800" anchor="t" anchorCtr="0" horzOverflow="overflow">
                    <a:lnL w="12700">
                      <a:solidFill>
                        <a:srgbClr val="000000"/>
                      </a:solidFill>
                      <a:miter lim="400000"/>
                    </a:lnL>
                    <a:solidFill>
                      <a:schemeClr val="accent2">
                        <a:lumOff val="10980"/>
                      </a:schemeClr>
                    </a:solidFill>
                  </a:tcPr>
                </a:tc>
                <a:tc>
                  <a:txBody>
                    <a:bodyPr/>
                    <a:lstStyle/>
                    <a:p>
                      <a:pPr algn="l">
                        <a:lnSpc>
                          <a:spcPct val="90000"/>
                        </a:lnSpc>
                        <a:spcBef>
                          <a:spcPts val="1000"/>
                        </a:spcBef>
                        <a:defRPr sz="1800"/>
                      </a:pPr>
                      <a:r>
                        <a:rPr sz="1400"/>
                        <a:t>The number of days that passed by after the customer was last contacted from a previous campaign (numeric; 999 means the customer was not previously contacted)</a:t>
                      </a:r>
                    </a:p>
                  </a:txBody>
                  <a:tcPr marL="152400" marR="152400" marT="50800" marB="50800" anchor="t" anchorCtr="0" horzOverflow="overflow">
                    <a:lnR w="12700">
                      <a:solidFill>
                        <a:srgbClr val="000000"/>
                      </a:solidFill>
                      <a:miter lim="400000"/>
                    </a:lnR>
                    <a:solidFill>
                      <a:schemeClr val="accent2">
                        <a:lumOff val="10980"/>
                      </a:schemeClr>
                    </a:solidFill>
                  </a:tcPr>
                </a:tc>
              </a:tr>
              <a:tr h="303659">
                <a:tc>
                  <a:txBody>
                    <a:bodyPr/>
                    <a:lstStyle/>
                    <a:p>
                      <a:pPr algn="l">
                        <a:lnSpc>
                          <a:spcPct val="90000"/>
                        </a:lnSpc>
                        <a:spcBef>
                          <a:spcPts val="1000"/>
                        </a:spcBef>
                        <a:defRPr sz="1800"/>
                      </a:pPr>
                      <a:r>
                        <a:rPr sz="1400"/>
                        <a:t>previous</a:t>
                      </a:r>
                    </a:p>
                  </a:txBody>
                  <a:tcPr marL="152400" marR="152400" marT="50800" marB="50800" anchor="t" anchorCtr="0" horzOverflow="overflow">
                    <a:lnL w="12700">
                      <a:solidFill>
                        <a:srgbClr val="000000"/>
                      </a:solidFill>
                      <a:miter lim="400000"/>
                    </a:lnL>
                  </a:tcPr>
                </a:tc>
                <a:tc>
                  <a:txBody>
                    <a:bodyPr/>
                    <a:lstStyle/>
                    <a:p>
                      <a:pPr algn="l">
                        <a:lnSpc>
                          <a:spcPct val="90000"/>
                        </a:lnSpc>
                        <a:spcBef>
                          <a:spcPts val="1000"/>
                        </a:spcBef>
                        <a:defRPr sz="1800"/>
                      </a:pPr>
                      <a:r>
                        <a:rPr sz="1400"/>
                        <a:t>The number of contacts performed before this campaign and for this client (numeric)</a:t>
                      </a:r>
                    </a:p>
                  </a:txBody>
                  <a:tcPr marL="152400" marR="152400" marT="50800" marB="50800" anchor="t" anchorCtr="0" horzOverflow="overflow">
                    <a:lnR w="12700">
                      <a:solidFill>
                        <a:srgbClr val="000000"/>
                      </a:solidFill>
                      <a:miter lim="400000"/>
                    </a:lnR>
                  </a:tcPr>
                </a:tc>
              </a:tr>
              <a:tr h="303659">
                <a:tc>
                  <a:txBody>
                    <a:bodyPr/>
                    <a:lstStyle/>
                    <a:p>
                      <a:pPr algn="l">
                        <a:lnSpc>
                          <a:spcPct val="90000"/>
                        </a:lnSpc>
                        <a:spcBef>
                          <a:spcPts val="1000"/>
                        </a:spcBef>
                        <a:defRPr sz="1800"/>
                      </a:pPr>
                      <a:r>
                        <a:rPr sz="1400"/>
                        <a:t>poutcome</a:t>
                      </a:r>
                    </a:p>
                  </a:txBody>
                  <a:tcPr marL="152400" marR="152400" marT="50800" marB="50800" anchor="t" anchorCtr="0" horzOverflow="overflow">
                    <a:lnL w="12700">
                      <a:solidFill>
                        <a:srgbClr val="000000"/>
                      </a:solidFill>
                      <a:miter lim="400000"/>
                    </a:lnL>
                    <a:solidFill>
                      <a:schemeClr val="accent2">
                        <a:lumOff val="10980"/>
                      </a:schemeClr>
                    </a:solidFill>
                  </a:tcPr>
                </a:tc>
                <a:tc>
                  <a:txBody>
                    <a:bodyPr/>
                    <a:lstStyle/>
                    <a:p>
                      <a:pPr algn="l">
                        <a:lnSpc>
                          <a:spcPct val="90000"/>
                        </a:lnSpc>
                        <a:spcBef>
                          <a:spcPts val="1000"/>
                        </a:spcBef>
                        <a:defRPr sz="1800"/>
                      </a:pPr>
                      <a:r>
                        <a:rPr sz="1400"/>
                        <a:t>The outcome of the previous marketing campaign (categorical: 'failure', 'nonexistent', 'success')</a:t>
                      </a:r>
                    </a:p>
                  </a:txBody>
                  <a:tcPr marL="152400" marR="152400" marT="50800" marB="50800" anchor="t" anchorCtr="0" horzOverflow="overflow">
                    <a:lnR w="12700">
                      <a:solidFill>
                        <a:srgbClr val="000000"/>
                      </a:solidFill>
                      <a:miter lim="400000"/>
                    </a:lnR>
                    <a:solidFill>
                      <a:schemeClr val="accent2">
                        <a:lumOff val="10980"/>
                      </a:schemeClr>
                    </a:solidFill>
                  </a:tcPr>
                </a:tc>
              </a:tr>
              <a:tr h="303659">
                <a:tc>
                  <a:txBody>
                    <a:bodyPr/>
                    <a:lstStyle/>
                    <a:p>
                      <a:pPr algn="l">
                        <a:lnSpc>
                          <a:spcPct val="90000"/>
                        </a:lnSpc>
                        <a:spcBef>
                          <a:spcPts val="1000"/>
                        </a:spcBef>
                        <a:defRPr sz="1800"/>
                      </a:pPr>
                      <a:r>
                        <a:rPr sz="1400"/>
                        <a:t>emp.var.rate</a:t>
                      </a:r>
                    </a:p>
                  </a:txBody>
                  <a:tcPr marL="152400" marR="152400" marT="50800" marB="50800" anchor="t" anchorCtr="0" horzOverflow="overflow">
                    <a:lnL w="12700">
                      <a:solidFill>
                        <a:srgbClr val="000000"/>
                      </a:solidFill>
                      <a:miter lim="400000"/>
                    </a:lnL>
                  </a:tcPr>
                </a:tc>
                <a:tc>
                  <a:txBody>
                    <a:bodyPr/>
                    <a:lstStyle/>
                    <a:p>
                      <a:pPr algn="l">
                        <a:lnSpc>
                          <a:spcPct val="90000"/>
                        </a:lnSpc>
                        <a:spcBef>
                          <a:spcPts val="1000"/>
                        </a:spcBef>
                        <a:defRPr sz="1800"/>
                      </a:pPr>
                      <a:r>
                        <a:rPr sz="1400"/>
                        <a:t>Employment variation rate - quarterly indicator (numeric)</a:t>
                      </a:r>
                    </a:p>
                  </a:txBody>
                  <a:tcPr marL="152400" marR="152400" marT="50800" marB="50800" anchor="t" anchorCtr="0" horzOverflow="overflow">
                    <a:lnR w="12700">
                      <a:solidFill>
                        <a:srgbClr val="000000"/>
                      </a:solidFill>
                      <a:miter lim="400000"/>
                    </a:lnR>
                  </a:tcPr>
                </a:tc>
              </a:tr>
              <a:tr h="303659">
                <a:tc>
                  <a:txBody>
                    <a:bodyPr/>
                    <a:lstStyle/>
                    <a:p>
                      <a:pPr algn="l">
                        <a:lnSpc>
                          <a:spcPct val="90000"/>
                        </a:lnSpc>
                        <a:spcBef>
                          <a:spcPts val="1000"/>
                        </a:spcBef>
                        <a:defRPr sz="1800"/>
                      </a:pPr>
                      <a:r>
                        <a:rPr sz="1400"/>
                        <a:t>cons.price.idx</a:t>
                      </a:r>
                    </a:p>
                  </a:txBody>
                  <a:tcPr marL="152400" marR="152400" marT="50800" marB="50800" anchor="t" anchorCtr="0" horzOverflow="overflow">
                    <a:lnL w="12700">
                      <a:solidFill>
                        <a:srgbClr val="000000"/>
                      </a:solidFill>
                      <a:miter lim="400000"/>
                    </a:lnL>
                    <a:solidFill>
                      <a:schemeClr val="accent2">
                        <a:lumOff val="10980"/>
                      </a:schemeClr>
                    </a:solidFill>
                  </a:tcPr>
                </a:tc>
                <a:tc>
                  <a:txBody>
                    <a:bodyPr/>
                    <a:lstStyle/>
                    <a:p>
                      <a:pPr algn="l">
                        <a:lnSpc>
                          <a:spcPct val="90000"/>
                        </a:lnSpc>
                        <a:spcBef>
                          <a:spcPts val="1000"/>
                        </a:spcBef>
                        <a:defRPr sz="1800"/>
                      </a:pPr>
                      <a:r>
                        <a:rPr sz="1400"/>
                        <a:t>Consumer price index - monthly indicator (numeric)</a:t>
                      </a:r>
                    </a:p>
                  </a:txBody>
                  <a:tcPr marL="152400" marR="152400" marT="50800" marB="50800" anchor="t" anchorCtr="0" horzOverflow="overflow">
                    <a:lnR w="12700">
                      <a:solidFill>
                        <a:srgbClr val="000000"/>
                      </a:solidFill>
                      <a:miter lim="400000"/>
                    </a:lnR>
                    <a:solidFill>
                      <a:schemeClr val="accent2">
                        <a:lumOff val="10980"/>
                      </a:schemeClr>
                    </a:solidFill>
                  </a:tcPr>
                </a:tc>
              </a:tr>
              <a:tr h="303659">
                <a:tc>
                  <a:txBody>
                    <a:bodyPr/>
                    <a:lstStyle/>
                    <a:p>
                      <a:pPr algn="l">
                        <a:lnSpc>
                          <a:spcPct val="90000"/>
                        </a:lnSpc>
                        <a:spcBef>
                          <a:spcPts val="1000"/>
                        </a:spcBef>
                        <a:defRPr sz="1800"/>
                      </a:pPr>
                      <a:r>
                        <a:rPr sz="1400"/>
                        <a:t>cons.conf.idx</a:t>
                      </a:r>
                    </a:p>
                  </a:txBody>
                  <a:tcPr marL="152400" marR="152400" marT="50800" marB="50800" anchor="t" anchorCtr="0" horzOverflow="overflow">
                    <a:lnL w="12700">
                      <a:solidFill>
                        <a:srgbClr val="000000"/>
                      </a:solidFill>
                      <a:miter lim="400000"/>
                    </a:lnL>
                  </a:tcPr>
                </a:tc>
                <a:tc>
                  <a:txBody>
                    <a:bodyPr/>
                    <a:lstStyle/>
                    <a:p>
                      <a:pPr algn="l">
                        <a:lnSpc>
                          <a:spcPct val="90000"/>
                        </a:lnSpc>
                        <a:spcBef>
                          <a:spcPts val="1000"/>
                        </a:spcBef>
                        <a:defRPr sz="1800"/>
                      </a:pPr>
                      <a:r>
                        <a:rPr sz="1400"/>
                        <a:t>Consumer confidence index - monthly indicator (numeric)</a:t>
                      </a:r>
                    </a:p>
                  </a:txBody>
                  <a:tcPr marL="152400" marR="152400" marT="50800" marB="50800" anchor="t" anchorCtr="0" horzOverflow="overflow">
                    <a:lnR w="12700">
                      <a:solidFill>
                        <a:srgbClr val="000000"/>
                      </a:solidFill>
                      <a:miter lim="400000"/>
                    </a:lnR>
                  </a:tcPr>
                </a:tc>
              </a:tr>
              <a:tr h="303659">
                <a:tc>
                  <a:txBody>
                    <a:bodyPr/>
                    <a:lstStyle/>
                    <a:p>
                      <a:pPr algn="l">
                        <a:lnSpc>
                          <a:spcPct val="90000"/>
                        </a:lnSpc>
                        <a:spcBef>
                          <a:spcPts val="1000"/>
                        </a:spcBef>
                        <a:defRPr sz="1800"/>
                      </a:pPr>
                      <a:r>
                        <a:rPr sz="1400"/>
                        <a:t>euribor3m</a:t>
                      </a:r>
                    </a:p>
                  </a:txBody>
                  <a:tcPr marL="152400" marR="152400" marT="50800" marB="50800" anchor="t" anchorCtr="0" horzOverflow="overflow">
                    <a:lnL w="12700">
                      <a:solidFill>
                        <a:srgbClr val="000000"/>
                      </a:solidFill>
                      <a:miter lim="400000"/>
                    </a:lnL>
                    <a:solidFill>
                      <a:schemeClr val="accent2">
                        <a:lumOff val="10980"/>
                      </a:schemeClr>
                    </a:solidFill>
                  </a:tcPr>
                </a:tc>
                <a:tc>
                  <a:txBody>
                    <a:bodyPr/>
                    <a:lstStyle/>
                    <a:p>
                      <a:pPr algn="l">
                        <a:lnSpc>
                          <a:spcPct val="90000"/>
                        </a:lnSpc>
                        <a:spcBef>
                          <a:spcPts val="1000"/>
                        </a:spcBef>
                        <a:defRPr sz="1800"/>
                      </a:pPr>
                      <a:r>
                        <a:rPr sz="1400"/>
                        <a:t>Euribor 3 month rate - daily indicator (numeric)</a:t>
                      </a:r>
                    </a:p>
                  </a:txBody>
                  <a:tcPr marL="152400" marR="152400" marT="50800" marB="50800" anchor="t" anchorCtr="0" horzOverflow="overflow">
                    <a:lnR w="12700">
                      <a:solidFill>
                        <a:srgbClr val="000000"/>
                      </a:solidFill>
                      <a:miter lim="400000"/>
                    </a:lnR>
                    <a:solidFill>
                      <a:schemeClr val="accent2">
                        <a:lumOff val="10980"/>
                      </a:schemeClr>
                    </a:solidFill>
                  </a:tcPr>
                </a:tc>
              </a:tr>
              <a:tr h="303659">
                <a:tc>
                  <a:txBody>
                    <a:bodyPr/>
                    <a:lstStyle/>
                    <a:p>
                      <a:pPr algn="l">
                        <a:lnSpc>
                          <a:spcPct val="90000"/>
                        </a:lnSpc>
                        <a:spcBef>
                          <a:spcPts val="1000"/>
                        </a:spcBef>
                        <a:defRPr sz="1800"/>
                      </a:pPr>
                      <a:r>
                        <a:rPr sz="1400"/>
                        <a:t>nr.employed</a:t>
                      </a:r>
                    </a:p>
                  </a:txBody>
                  <a:tcPr marL="152400" marR="152400" marT="50800" marB="50800" anchor="t" anchorCtr="0" horzOverflow="overflow">
                    <a:lnL w="12700">
                      <a:solidFill>
                        <a:srgbClr val="000000"/>
                      </a:solidFill>
                      <a:miter lim="400000"/>
                    </a:lnL>
                  </a:tcPr>
                </a:tc>
                <a:tc>
                  <a:txBody>
                    <a:bodyPr/>
                    <a:lstStyle/>
                    <a:p>
                      <a:pPr algn="l">
                        <a:lnSpc>
                          <a:spcPct val="90000"/>
                        </a:lnSpc>
                        <a:spcBef>
                          <a:spcPts val="1000"/>
                        </a:spcBef>
                        <a:defRPr sz="1800"/>
                      </a:pPr>
                      <a:r>
                        <a:rPr sz="1400"/>
                        <a:t>Number of employees - quarterly indicator (numeric)</a:t>
                      </a:r>
                    </a:p>
                  </a:txBody>
                  <a:tcPr marL="152400" marR="152400" marT="50800" marB="50800" anchor="t" anchorCtr="0" horzOverflow="overflow">
                    <a:lnR w="12700">
                      <a:solidFill>
                        <a:srgbClr val="000000"/>
                      </a:solidFill>
                      <a:miter lim="400000"/>
                    </a:lnR>
                  </a:tcPr>
                </a:tc>
              </a:tr>
              <a:tr h="303659">
                <a:tc>
                  <a:txBody>
                    <a:bodyPr/>
                    <a:lstStyle/>
                    <a:p>
                      <a:pPr algn="l">
                        <a:lnSpc>
                          <a:spcPct val="90000"/>
                        </a:lnSpc>
                        <a:spcBef>
                          <a:spcPts val="1000"/>
                        </a:spcBef>
                        <a:defRPr sz="1800"/>
                      </a:pPr>
                      <a:r>
                        <a:rPr sz="1400"/>
                        <a:t>target</a:t>
                      </a:r>
                    </a:p>
                  </a:txBody>
                  <a:tcPr marL="152400" marR="152400" marT="50800" marB="50800" anchor="t" anchorCtr="0" horzOverflow="overflow">
                    <a:lnL w="12700">
                      <a:solidFill>
                        <a:srgbClr val="000000"/>
                      </a:solidFill>
                      <a:miter lim="400000"/>
                    </a:lnL>
                    <a:lnB w="12700">
                      <a:solidFill>
                        <a:srgbClr val="000000"/>
                      </a:solidFill>
                      <a:miter lim="400000"/>
                    </a:lnB>
                    <a:solidFill>
                      <a:schemeClr val="accent2">
                        <a:lumOff val="10980"/>
                      </a:schemeClr>
                    </a:solidFill>
                  </a:tcPr>
                </a:tc>
                <a:tc>
                  <a:txBody>
                    <a:bodyPr/>
                    <a:lstStyle/>
                    <a:p>
                      <a:pPr algn="l">
                        <a:lnSpc>
                          <a:spcPct val="90000"/>
                        </a:lnSpc>
                        <a:spcBef>
                          <a:spcPts val="1000"/>
                        </a:spcBef>
                        <a:defRPr sz="1800"/>
                      </a:pPr>
                      <a:r>
                        <a:rPr sz="1400"/>
                        <a:t>Whether the customer subscribed to a term deposit (binary: 'yes', 'no')</a:t>
                      </a:r>
                    </a:p>
                  </a:txBody>
                  <a:tcPr marL="152400" marR="152400" marT="50800" marB="50800" anchor="t" anchorCtr="0" horzOverflow="overflow">
                    <a:lnR w="12700">
                      <a:solidFill>
                        <a:srgbClr val="000000"/>
                      </a:solidFill>
                      <a:miter lim="400000"/>
                    </a:lnR>
                    <a:lnB w="12700">
                      <a:solidFill>
                        <a:srgbClr val="000000"/>
                      </a:solidFill>
                      <a:miter lim="400000"/>
                    </a:lnB>
                    <a:solidFill>
                      <a:schemeClr val="accent2">
                        <a:lumOff val="10980"/>
                      </a:schemeClr>
                    </a:solidFill>
                  </a:tcPr>
                </a:tc>
              </a:tr>
            </a:tbl>
          </a:graphicData>
        </a:graphic>
      </p:graphicFrame>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0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0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0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0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0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0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05">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05">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16" presetID="23" grpId="2" fill="hold">
                                  <p:stCondLst>
                                    <p:cond delay="0"/>
                                  </p:stCondLst>
                                  <p:iterate type="el" backwards="0">
                                    <p:tmAbs val="0"/>
                                  </p:iterate>
                                  <p:childTnLst>
                                    <p:set>
                                      <p:cBhvr>
                                        <p:cTn id="40" fill="hold"/>
                                        <p:tgtEl>
                                          <p:spTgt spid="108"/>
                                        </p:tgtEl>
                                        <p:attrNameLst>
                                          <p:attrName>style.visibility</p:attrName>
                                        </p:attrNameLst>
                                      </p:cBhvr>
                                      <p:to>
                                        <p:strVal val="visible"/>
                                      </p:to>
                                    </p:set>
                                    <p:anim calcmode="lin" valueType="num">
                                      <p:cBhvr>
                                        <p:cTn id="41" dur="1000" fill="hold"/>
                                        <p:tgtEl>
                                          <p:spTgt spid="108"/>
                                        </p:tgtEl>
                                        <p:attrNameLst>
                                          <p:attrName>ppt_w</p:attrName>
                                        </p:attrNameLst>
                                      </p:cBhvr>
                                      <p:tavLst>
                                        <p:tav tm="0">
                                          <p:val>
                                            <p:fltVal val="0"/>
                                          </p:val>
                                        </p:tav>
                                        <p:tav tm="100000">
                                          <p:val>
                                            <p:strVal val="#ppt_w"/>
                                          </p:val>
                                        </p:tav>
                                      </p:tavLst>
                                    </p:anim>
                                    <p:anim calcmode="lin" valueType="num">
                                      <p:cBhvr>
                                        <p:cTn id="42" dur="1000" fill="hold"/>
                                        <p:tgtEl>
                                          <p:spTgt spid="10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8" grpId="2"/>
      <p:bldP build="p" bldLvl="5" animBg="1" rev="0" advAuto="0" spid="105"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12" name="Rectangle 2"/>
          <p:cNvGrpSpPr/>
          <p:nvPr/>
        </p:nvGrpSpPr>
        <p:grpSpPr>
          <a:xfrm>
            <a:off x="-15286" y="-25749"/>
            <a:ext cx="12222572" cy="1387383"/>
            <a:chOff x="0" y="0"/>
            <a:chExt cx="12222570" cy="1387382"/>
          </a:xfrm>
        </p:grpSpPr>
        <p:sp>
          <p:nvSpPr>
            <p:cNvPr id="110" name="Rectangle"/>
            <p:cNvSpPr/>
            <p:nvPr/>
          </p:nvSpPr>
          <p:spPr>
            <a:xfrm>
              <a:off x="0" y="-1"/>
              <a:ext cx="12222571" cy="1387384"/>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sz="4400">
                  <a:solidFill>
                    <a:srgbClr val="3B3838"/>
                  </a:solidFill>
                  <a:latin typeface="Calibri Light"/>
                  <a:ea typeface="Calibri Light"/>
                  <a:cs typeface="Calibri Light"/>
                  <a:sym typeface="Calibri Light"/>
                </a:defRPr>
              </a:pPr>
            </a:p>
          </p:txBody>
        </p:sp>
        <p:sp>
          <p:nvSpPr>
            <p:cNvPr id="111" name="Response Variable"/>
            <p:cNvSpPr txBox="1"/>
            <p:nvPr/>
          </p:nvSpPr>
          <p:spPr>
            <a:xfrm>
              <a:off x="52200" y="365915"/>
              <a:ext cx="12118170" cy="6555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sz="4400">
                  <a:solidFill>
                    <a:schemeClr val="accent2"/>
                  </a:solidFill>
                  <a:latin typeface="Calibri Light"/>
                  <a:ea typeface="Calibri Light"/>
                  <a:cs typeface="Calibri Light"/>
                  <a:sym typeface="Calibri Light"/>
                </a:defRPr>
              </a:lvl1pPr>
            </a:lstStyle>
            <a:p>
              <a:pPr/>
              <a:r>
                <a:t>Response Variable</a:t>
              </a:r>
            </a:p>
          </p:txBody>
        </p:sp>
      </p:grpSp>
      <p:pic>
        <p:nvPicPr>
          <p:cNvPr id="113" name="Image" descr="Image"/>
          <p:cNvPicPr>
            <a:picLocks noChangeAspect="1"/>
          </p:cNvPicPr>
          <p:nvPr/>
        </p:nvPicPr>
        <p:blipFill>
          <a:blip r:embed="rId2">
            <a:extLst/>
          </a:blip>
          <a:stretch>
            <a:fillRect/>
          </a:stretch>
        </p:blipFill>
        <p:spPr>
          <a:xfrm>
            <a:off x="42056" y="1541675"/>
            <a:ext cx="8004076" cy="3774650"/>
          </a:xfrm>
          <a:prstGeom prst="rect">
            <a:avLst/>
          </a:prstGeom>
          <a:ln w="12700">
            <a:miter lim="400000"/>
          </a:ln>
        </p:spPr>
      </p:pic>
      <p:sp>
        <p:nvSpPr>
          <p:cNvPr id="114" name="For previous campaign, most (86.3%) of responses are unknown.…"/>
          <p:cNvSpPr txBox="1"/>
          <p:nvPr/>
        </p:nvSpPr>
        <p:spPr>
          <a:xfrm>
            <a:off x="8146755" y="1474934"/>
            <a:ext cx="3592138" cy="4422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80473" indent="-180473">
              <a:buSzPct val="100000"/>
              <a:buChar char="•"/>
            </a:pPr>
            <a:r>
              <a:t>For previous campaign, most (86.3%) of responses are unknown.</a:t>
            </a:r>
          </a:p>
          <a:p>
            <a:pPr marL="180473" indent="-180473">
              <a:buSzPct val="100000"/>
              <a:buChar char="•"/>
            </a:pPr>
            <a:r>
              <a:t>Negative responses (no) were about 3 times as frequent as positive (yes).</a:t>
            </a:r>
          </a:p>
          <a:p>
            <a:pPr marL="180473" indent="-180473">
              <a:buSzPct val="100000"/>
              <a:buChar char="•"/>
            </a:pPr>
            <a:r>
              <a:t>For the current campaign, all responses are known.</a:t>
            </a:r>
          </a:p>
          <a:p>
            <a:pPr marL="180473" indent="-180473">
              <a:buSzPct val="100000"/>
              <a:buChar char="•"/>
            </a:pPr>
            <a:r>
              <a:t>88.6% are negative and 11.3% are positive responses. </a:t>
            </a:r>
          </a:p>
          <a:p>
            <a:pPr marL="180473" indent="-180473">
              <a:buSzPct val="100000"/>
              <a:buChar char="•"/>
            </a:pPr>
            <a:r>
              <a:t>Almost 8 times as many negative responses. </a:t>
            </a:r>
          </a:p>
          <a:p>
            <a:pPr marL="180473" indent="-180473">
              <a:buSzPct val="100000"/>
              <a:buChar char="•"/>
            </a:pPr>
            <a:r>
              <a:t>Both campaigns were either unsuccessful in reaching the customer, or in convincing them to invest in a term deposit.  </a:t>
            </a:r>
          </a:p>
        </p:txBody>
      </p:sp>
      <p:sp>
        <p:nvSpPr>
          <p:cNvPr id="115" name="Aside from the immediately obvious conclusions we can draw from the charts, it also…"/>
          <p:cNvSpPr txBox="1"/>
          <p:nvPr/>
        </p:nvSpPr>
        <p:spPr>
          <a:xfrm>
            <a:off x="138915" y="5749215"/>
            <a:ext cx="8153226" cy="9172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Aside from the immediately obvious conclusions we can draw from the charts, it also</a:t>
            </a:r>
          </a:p>
          <a:p>
            <a:pPr/>
            <a:r>
              <a:t>Reveals that the data is heavily imbalanced. This means that we might have to employ </a:t>
            </a:r>
          </a:p>
          <a:p>
            <a:pPr/>
            <a:r>
              <a:t>Special techniques when training our models in order to ensure accuracy.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14">
                                            <p:bg/>
                                          </p:spTgt>
                                        </p:tgtEl>
                                        <p:attrNameLst>
                                          <p:attrName>style.visibility</p:attrName>
                                        </p:attrNameLst>
                                      </p:cBhvr>
                                      <p:to>
                                        <p:strVal val="visible"/>
                                      </p:to>
                                    </p:set>
                                  </p:childTnLst>
                                </p:cTn>
                              </p:par>
                              <p:par>
                                <p:cTn id="11" presetClass="entr" nodeType="withEffect" presetSubtype="0" presetID="1" grpId="2" fill="hold">
                                  <p:stCondLst>
                                    <p:cond delay="0"/>
                                  </p:stCondLst>
                                  <p:iterate type="el" backwards="0">
                                    <p:tmAbs val="0"/>
                                  </p:iterate>
                                  <p:childTnLst>
                                    <p:set>
                                      <p:cBhvr>
                                        <p:cTn id="12" fill="hold"/>
                                        <p:tgtEl>
                                          <p:spTgt spid="11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11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11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el" backwards="0">
                                    <p:tmAbs val="0"/>
                                  </p:iterate>
                                  <p:childTnLst>
                                    <p:set>
                                      <p:cBhvr>
                                        <p:cTn id="24" fill="hold"/>
                                        <p:tgtEl>
                                          <p:spTgt spid="11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2" fill="hold">
                                  <p:stCondLst>
                                    <p:cond delay="0"/>
                                  </p:stCondLst>
                                  <p:iterate type="el" backwards="0">
                                    <p:tmAbs val="0"/>
                                  </p:iterate>
                                  <p:childTnLst>
                                    <p:set>
                                      <p:cBhvr>
                                        <p:cTn id="28" fill="hold"/>
                                        <p:tgtEl>
                                          <p:spTgt spid="11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2" fill="hold">
                                  <p:stCondLst>
                                    <p:cond delay="0"/>
                                  </p:stCondLst>
                                  <p:iterate type="el" backwards="0">
                                    <p:tmAbs val="0"/>
                                  </p:iterate>
                                  <p:childTnLst>
                                    <p:set>
                                      <p:cBhvr>
                                        <p:cTn id="32" fill="hold"/>
                                        <p:tgtEl>
                                          <p:spTgt spid="11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3" fill="hold">
                                  <p:stCondLst>
                                    <p:cond delay="0"/>
                                  </p:stCondLst>
                                  <p:iterate type="el" backwards="0">
                                    <p:tmAbs val="0"/>
                                  </p:iterate>
                                  <p:childTnLst>
                                    <p:set>
                                      <p:cBhvr>
                                        <p:cTn id="36" fill="hold"/>
                                        <p:tgtEl>
                                          <p:spTgt spid="1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3" grpId="1"/>
      <p:bldP build="p" bldLvl="5" animBg="1" rev="0" advAuto="0" spid="114" grpId="2"/>
      <p:bldP build="whole" bldLvl="1" animBg="1" rev="0" advAuto="0" spid="115" grpId="3"/>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19" name="Rectangle 2"/>
          <p:cNvGrpSpPr/>
          <p:nvPr/>
        </p:nvGrpSpPr>
        <p:grpSpPr>
          <a:xfrm>
            <a:off x="-15286" y="-25749"/>
            <a:ext cx="12222572" cy="1387383"/>
            <a:chOff x="0" y="0"/>
            <a:chExt cx="12222570" cy="1387382"/>
          </a:xfrm>
        </p:grpSpPr>
        <p:sp>
          <p:nvSpPr>
            <p:cNvPr id="117" name="Rectangle"/>
            <p:cNvSpPr/>
            <p:nvPr/>
          </p:nvSpPr>
          <p:spPr>
            <a:xfrm>
              <a:off x="0" y="-1"/>
              <a:ext cx="12222571" cy="1387384"/>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sz="4400">
                  <a:solidFill>
                    <a:srgbClr val="3B3838"/>
                  </a:solidFill>
                  <a:latin typeface="Calibri Light"/>
                  <a:ea typeface="Calibri Light"/>
                  <a:cs typeface="Calibri Light"/>
                  <a:sym typeface="Calibri Light"/>
                </a:defRPr>
              </a:pPr>
            </a:p>
          </p:txBody>
        </p:sp>
        <p:sp>
          <p:nvSpPr>
            <p:cNvPr id="118" name="Time Variables"/>
            <p:cNvSpPr txBox="1"/>
            <p:nvPr/>
          </p:nvSpPr>
          <p:spPr>
            <a:xfrm>
              <a:off x="52200" y="365915"/>
              <a:ext cx="12118170" cy="6555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sz="4400">
                  <a:solidFill>
                    <a:schemeClr val="accent2"/>
                  </a:solidFill>
                  <a:latin typeface="Calibri Light"/>
                  <a:ea typeface="Calibri Light"/>
                  <a:cs typeface="Calibri Light"/>
                  <a:sym typeface="Calibri Light"/>
                </a:defRPr>
              </a:lvl1pPr>
            </a:lstStyle>
            <a:p>
              <a:pPr/>
              <a:r>
                <a:t>Time Variables</a:t>
              </a:r>
            </a:p>
          </p:txBody>
        </p:sp>
      </p:grpSp>
      <p:pic>
        <p:nvPicPr>
          <p:cNvPr id="120" name="Image" descr="Image"/>
          <p:cNvPicPr>
            <a:picLocks noChangeAspect="1"/>
          </p:cNvPicPr>
          <p:nvPr/>
        </p:nvPicPr>
        <p:blipFill>
          <a:blip r:embed="rId2">
            <a:extLst/>
          </a:blip>
          <a:stretch>
            <a:fillRect/>
          </a:stretch>
        </p:blipFill>
        <p:spPr>
          <a:xfrm>
            <a:off x="6108311" y="1410749"/>
            <a:ext cx="6172616" cy="3271825"/>
          </a:xfrm>
          <a:prstGeom prst="rect">
            <a:avLst/>
          </a:prstGeom>
          <a:ln w="12700">
            <a:miter lim="400000"/>
          </a:ln>
        </p:spPr>
      </p:pic>
      <p:pic>
        <p:nvPicPr>
          <p:cNvPr id="121" name="Image" descr="Image"/>
          <p:cNvPicPr>
            <a:picLocks noChangeAspect="1"/>
          </p:cNvPicPr>
          <p:nvPr/>
        </p:nvPicPr>
        <p:blipFill>
          <a:blip r:embed="rId3">
            <a:extLst/>
          </a:blip>
          <a:stretch>
            <a:fillRect/>
          </a:stretch>
        </p:blipFill>
        <p:spPr>
          <a:xfrm>
            <a:off x="-140365" y="1438220"/>
            <a:ext cx="6267838" cy="3371724"/>
          </a:xfrm>
          <a:prstGeom prst="rect">
            <a:avLst/>
          </a:prstGeom>
          <a:ln w="12700">
            <a:miter lim="400000"/>
          </a:ln>
        </p:spPr>
      </p:pic>
      <p:sp>
        <p:nvSpPr>
          <p:cNvPr id="122" name="No contact was made in the months of January and February.…"/>
          <p:cNvSpPr txBox="1"/>
          <p:nvPr/>
        </p:nvSpPr>
        <p:spPr>
          <a:xfrm>
            <a:off x="164664" y="4924630"/>
            <a:ext cx="12025854" cy="151789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160421" indent="-160421">
              <a:lnSpc>
                <a:spcPct val="90000"/>
              </a:lnSpc>
              <a:spcBef>
                <a:spcPts val="1000"/>
              </a:spcBef>
              <a:buSzPct val="100000"/>
              <a:buChar char="•"/>
            </a:pPr>
            <a:r>
              <a:t>No contact was made in the months of January and February.</a:t>
            </a:r>
          </a:p>
          <a:p>
            <a:pPr marL="160421" indent="-160421">
              <a:lnSpc>
                <a:spcPct val="90000"/>
              </a:lnSpc>
              <a:spcBef>
                <a:spcPts val="1000"/>
              </a:spcBef>
              <a:buSzPct val="100000"/>
              <a:buChar char="•"/>
            </a:pPr>
            <a:r>
              <a:t>Summer months (May - August) have highest number of responses.</a:t>
            </a:r>
          </a:p>
          <a:p>
            <a:pPr marL="160421" indent="-160421">
              <a:lnSpc>
                <a:spcPct val="90000"/>
              </a:lnSpc>
              <a:spcBef>
                <a:spcPts val="1000"/>
              </a:spcBef>
              <a:buSzPct val="100000"/>
              <a:buChar char="•"/>
            </a:pPr>
            <a:r>
              <a:t>Contact was made only on weekdays. Responses are approximately uniformly distributed across the days.</a:t>
            </a:r>
          </a:p>
          <a:p>
            <a:pPr marL="160421" indent="-160421">
              <a:lnSpc>
                <a:spcPct val="90000"/>
              </a:lnSpc>
              <a:spcBef>
                <a:spcPts val="1000"/>
              </a:spcBef>
              <a:buSzPct val="100000"/>
              <a:buChar char="•"/>
            </a:pPr>
            <a:r>
              <a:t>This information can be used to optimise future marketing campaigns to focus more on the months with higher response rates.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22">
                                            <p:bg/>
                                          </p:spTgt>
                                        </p:tgtEl>
                                        <p:attrNameLst>
                                          <p:attrName>style.visibility</p:attrName>
                                        </p:attrNameLst>
                                      </p:cBhvr>
                                      <p:to>
                                        <p:strVal val="visible"/>
                                      </p:to>
                                    </p:set>
                                  </p:childTnLst>
                                </p:cTn>
                              </p:par>
                              <p:par>
                                <p:cTn id="15" presetClass="entr" nodeType="withEffect" presetSubtype="0" presetID="1" grpId="3" fill="hold">
                                  <p:stCondLst>
                                    <p:cond delay="0"/>
                                  </p:stCondLst>
                                  <p:iterate type="el" backwards="0">
                                    <p:tmAbs val="0"/>
                                  </p:iterate>
                                  <p:childTnLst>
                                    <p:set>
                                      <p:cBhvr>
                                        <p:cTn id="16" fill="hold"/>
                                        <p:tgtEl>
                                          <p:spTgt spid="12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3" fill="hold">
                                  <p:stCondLst>
                                    <p:cond delay="0"/>
                                  </p:stCondLst>
                                  <p:iterate type="el" backwards="0">
                                    <p:tmAbs val="0"/>
                                  </p:iterate>
                                  <p:childTnLst>
                                    <p:set>
                                      <p:cBhvr>
                                        <p:cTn id="20" fill="hold"/>
                                        <p:tgtEl>
                                          <p:spTgt spid="12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3" fill="hold">
                                  <p:stCondLst>
                                    <p:cond delay="0"/>
                                  </p:stCondLst>
                                  <p:iterate type="el" backwards="0">
                                    <p:tmAbs val="0"/>
                                  </p:iterate>
                                  <p:childTnLst>
                                    <p:set>
                                      <p:cBhvr>
                                        <p:cTn id="24" fill="hold"/>
                                        <p:tgtEl>
                                          <p:spTgt spid="122">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3" fill="hold">
                                  <p:stCondLst>
                                    <p:cond delay="0"/>
                                  </p:stCondLst>
                                  <p:iterate type="el" backwards="0">
                                    <p:tmAbs val="0"/>
                                  </p:iterate>
                                  <p:childTnLst>
                                    <p:set>
                                      <p:cBhvr>
                                        <p:cTn id="28" fill="hold"/>
                                        <p:tgtEl>
                                          <p:spTgt spid="122">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1" grpId="1"/>
      <p:bldP build="whole" bldLvl="1" animBg="1" rev="0" advAuto="0" spid="120" grpId="2"/>
      <p:bldP build="p" bldLvl="5" animBg="1" rev="0" advAuto="0" spid="122" grpId="3"/>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26" name="Rectangle 4"/>
          <p:cNvGrpSpPr/>
          <p:nvPr/>
        </p:nvGrpSpPr>
        <p:grpSpPr>
          <a:xfrm>
            <a:off x="0" y="-12313"/>
            <a:ext cx="12192000" cy="1383914"/>
            <a:chOff x="0" y="0"/>
            <a:chExt cx="12192000" cy="1383912"/>
          </a:xfrm>
        </p:grpSpPr>
        <p:sp>
          <p:nvSpPr>
            <p:cNvPr id="124" name="Rectangle"/>
            <p:cNvSpPr/>
            <p:nvPr/>
          </p:nvSpPr>
          <p:spPr>
            <a:xfrm>
              <a:off x="0" y="-1"/>
              <a:ext cx="12192000" cy="1383914"/>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125" name="Demographic Data - Marital"/>
            <p:cNvSpPr txBox="1"/>
            <p:nvPr/>
          </p:nvSpPr>
          <p:spPr>
            <a:xfrm>
              <a:off x="52069" y="365000"/>
              <a:ext cx="12087861" cy="6539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4400">
                  <a:solidFill>
                    <a:schemeClr val="accent2"/>
                  </a:solidFill>
                  <a:latin typeface="Calibri Light"/>
                  <a:ea typeface="Calibri Light"/>
                  <a:cs typeface="Calibri Light"/>
                  <a:sym typeface="Calibri Light"/>
                </a:defRPr>
              </a:lvl1pPr>
            </a:lstStyle>
            <a:p>
              <a:pPr/>
              <a:r>
                <a:t>Demographic Data - Marital</a:t>
              </a:r>
            </a:p>
          </p:txBody>
        </p:sp>
      </p:grpSp>
      <p:pic>
        <p:nvPicPr>
          <p:cNvPr id="127" name="Image" descr="Image"/>
          <p:cNvPicPr>
            <a:picLocks noChangeAspect="1"/>
          </p:cNvPicPr>
          <p:nvPr/>
        </p:nvPicPr>
        <p:blipFill>
          <a:blip r:embed="rId2">
            <a:extLst/>
          </a:blip>
          <a:stretch>
            <a:fillRect/>
          </a:stretch>
        </p:blipFill>
        <p:spPr>
          <a:xfrm>
            <a:off x="72042" y="4136716"/>
            <a:ext cx="11733299" cy="2888621"/>
          </a:xfrm>
          <a:prstGeom prst="rect">
            <a:avLst/>
          </a:prstGeom>
          <a:ln w="12700">
            <a:miter lim="400000"/>
          </a:ln>
        </p:spPr>
      </p:pic>
      <p:pic>
        <p:nvPicPr>
          <p:cNvPr id="128" name="Image" descr="Image"/>
          <p:cNvPicPr>
            <a:picLocks noChangeAspect="1"/>
          </p:cNvPicPr>
          <p:nvPr/>
        </p:nvPicPr>
        <p:blipFill>
          <a:blip r:embed="rId3">
            <a:extLst/>
          </a:blip>
          <a:stretch>
            <a:fillRect/>
          </a:stretch>
        </p:blipFill>
        <p:spPr>
          <a:xfrm>
            <a:off x="83140" y="1389101"/>
            <a:ext cx="2825928" cy="2755864"/>
          </a:xfrm>
          <a:prstGeom prst="rect">
            <a:avLst/>
          </a:prstGeom>
          <a:ln w="12700">
            <a:miter lim="400000"/>
          </a:ln>
        </p:spPr>
      </p:pic>
      <p:sp>
        <p:nvSpPr>
          <p:cNvPr id="129" name="We can see percentages for each category: Married, Single, Divorced, Unknown.…"/>
          <p:cNvSpPr txBox="1"/>
          <p:nvPr/>
        </p:nvSpPr>
        <p:spPr>
          <a:xfrm>
            <a:off x="3493300" y="1590803"/>
            <a:ext cx="8534574" cy="20856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80473" indent="-180473">
              <a:buSzPct val="100000"/>
              <a:buChar char="•"/>
            </a:pPr>
            <a:r>
              <a:t>We can see percentages for each category: Married, Single, Divorced, Unknown.</a:t>
            </a:r>
          </a:p>
          <a:p>
            <a:pPr marL="180473" indent="-180473">
              <a:buSzPct val="100000"/>
              <a:buChar char="•"/>
            </a:pPr>
            <a:r>
              <a:t>Most (60%) clients are married, 28% single and 11% divorced (or widowed).</a:t>
            </a:r>
          </a:p>
          <a:p>
            <a:pPr marL="180473" indent="-180473">
              <a:buSzPct val="100000"/>
              <a:buChar char="•"/>
            </a:pPr>
            <a:r>
              <a:t>There is no significant difference in the response to campaign when comparing the categories. </a:t>
            </a:r>
          </a:p>
          <a:p>
            <a:pPr marL="180473" indent="-180473">
              <a:buSzPct val="100000"/>
              <a:buChar char="•"/>
            </a:pPr>
            <a:r>
              <a:t>We can conclude that the marital status of the client does not have a very strong influence on the outcome of the campaign.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29">
                                            <p:bg/>
                                          </p:spTgt>
                                        </p:tgtEl>
                                        <p:attrNameLst>
                                          <p:attrName>style.visibility</p:attrName>
                                        </p:attrNameLst>
                                      </p:cBhvr>
                                      <p:to>
                                        <p:strVal val="visible"/>
                                      </p:to>
                                    </p:set>
                                  </p:childTnLst>
                                </p:cTn>
                              </p:par>
                              <p:par>
                                <p:cTn id="15" presetClass="entr" nodeType="withEffect" presetSubtype="0" presetID="1" grpId="3" fill="hold">
                                  <p:stCondLst>
                                    <p:cond delay="0"/>
                                  </p:stCondLst>
                                  <p:iterate type="el" backwards="0">
                                    <p:tmAbs val="0"/>
                                  </p:iterate>
                                  <p:childTnLst>
                                    <p:set>
                                      <p:cBhvr>
                                        <p:cTn id="16" fill="hold"/>
                                        <p:tgtEl>
                                          <p:spTgt spid="129">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3" fill="hold">
                                  <p:stCondLst>
                                    <p:cond delay="0"/>
                                  </p:stCondLst>
                                  <p:iterate type="el" backwards="0">
                                    <p:tmAbs val="0"/>
                                  </p:iterate>
                                  <p:childTnLst>
                                    <p:set>
                                      <p:cBhvr>
                                        <p:cTn id="20" fill="hold"/>
                                        <p:tgtEl>
                                          <p:spTgt spid="129">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3" fill="hold">
                                  <p:stCondLst>
                                    <p:cond delay="0"/>
                                  </p:stCondLst>
                                  <p:iterate type="el" backwards="0">
                                    <p:tmAbs val="0"/>
                                  </p:iterate>
                                  <p:childTnLst>
                                    <p:set>
                                      <p:cBhvr>
                                        <p:cTn id="24" fill="hold"/>
                                        <p:tgtEl>
                                          <p:spTgt spid="129">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3" fill="hold">
                                  <p:stCondLst>
                                    <p:cond delay="0"/>
                                  </p:stCondLst>
                                  <p:iterate type="el" backwards="0">
                                    <p:tmAbs val="0"/>
                                  </p:iterate>
                                  <p:childTnLst>
                                    <p:set>
                                      <p:cBhvr>
                                        <p:cTn id="28" fill="hold"/>
                                        <p:tgtEl>
                                          <p:spTgt spid="129">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3" fill="hold">
                                  <p:stCondLst>
                                    <p:cond delay="0"/>
                                  </p:stCondLst>
                                  <p:iterate type="el" backwards="0">
                                    <p:tmAbs val="0"/>
                                  </p:iterate>
                                  <p:childTnLst>
                                    <p:set>
                                      <p:cBhvr>
                                        <p:cTn id="32" fill="hold"/>
                                        <p:tgtEl>
                                          <p:spTgt spid="129">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7" grpId="2"/>
      <p:bldP build="whole" bldLvl="1" animBg="1" rev="0" advAuto="0" spid="128" grpId="1"/>
      <p:bldP build="p" bldLvl="5" animBg="1" rev="0" advAuto="0" spid="129" grpId="3"/>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33" name="Rectangle 4"/>
          <p:cNvGrpSpPr/>
          <p:nvPr/>
        </p:nvGrpSpPr>
        <p:grpSpPr>
          <a:xfrm>
            <a:off x="0" y="-12313"/>
            <a:ext cx="12192000" cy="1383914"/>
            <a:chOff x="0" y="0"/>
            <a:chExt cx="12192000" cy="1383912"/>
          </a:xfrm>
        </p:grpSpPr>
        <p:sp>
          <p:nvSpPr>
            <p:cNvPr id="131" name="Rectangle"/>
            <p:cNvSpPr/>
            <p:nvPr/>
          </p:nvSpPr>
          <p:spPr>
            <a:xfrm>
              <a:off x="0" y="-1"/>
              <a:ext cx="12192000" cy="1383914"/>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132" name="Demographic Data - Job and Eduction"/>
            <p:cNvSpPr txBox="1"/>
            <p:nvPr/>
          </p:nvSpPr>
          <p:spPr>
            <a:xfrm>
              <a:off x="52069" y="365000"/>
              <a:ext cx="12087861" cy="6539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4400">
                  <a:solidFill>
                    <a:schemeClr val="accent2"/>
                  </a:solidFill>
                  <a:latin typeface="Calibri Light"/>
                  <a:ea typeface="Calibri Light"/>
                  <a:cs typeface="Calibri Light"/>
                  <a:sym typeface="Calibri Light"/>
                </a:defRPr>
              </a:lvl1pPr>
            </a:lstStyle>
            <a:p>
              <a:pPr/>
              <a:r>
                <a:t>Demographic Data - Job and Eduction</a:t>
              </a:r>
            </a:p>
          </p:txBody>
        </p:sp>
      </p:grpSp>
      <p:pic>
        <p:nvPicPr>
          <p:cNvPr id="134" name="Image" descr="Image"/>
          <p:cNvPicPr>
            <a:picLocks noChangeAspect="1"/>
          </p:cNvPicPr>
          <p:nvPr/>
        </p:nvPicPr>
        <p:blipFill>
          <a:blip r:embed="rId2">
            <a:extLst/>
          </a:blip>
          <a:stretch>
            <a:fillRect/>
          </a:stretch>
        </p:blipFill>
        <p:spPr>
          <a:xfrm>
            <a:off x="31971" y="1478624"/>
            <a:ext cx="6068607" cy="3490279"/>
          </a:xfrm>
          <a:prstGeom prst="rect">
            <a:avLst/>
          </a:prstGeom>
          <a:ln w="12700">
            <a:miter lim="400000"/>
          </a:ln>
        </p:spPr>
      </p:pic>
      <p:pic>
        <p:nvPicPr>
          <p:cNvPr id="135" name="Image" descr="Image"/>
          <p:cNvPicPr>
            <a:picLocks noChangeAspect="1"/>
          </p:cNvPicPr>
          <p:nvPr/>
        </p:nvPicPr>
        <p:blipFill>
          <a:blip r:embed="rId3">
            <a:extLst/>
          </a:blip>
          <a:stretch>
            <a:fillRect/>
          </a:stretch>
        </p:blipFill>
        <p:spPr>
          <a:xfrm>
            <a:off x="6005132" y="1447212"/>
            <a:ext cx="6184835" cy="3637153"/>
          </a:xfrm>
          <a:prstGeom prst="rect">
            <a:avLst/>
          </a:prstGeom>
          <a:ln w="12700">
            <a:miter lim="400000"/>
          </a:ln>
        </p:spPr>
      </p:pic>
      <p:sp>
        <p:nvSpPr>
          <p:cNvPr id="136" name="Highest level of responses were from ‘admin’, ‘blue-collar’ and ‘technician’ professions. For each profession, the proportion of negative responses is far greater than positive.…"/>
          <p:cNvSpPr txBox="1"/>
          <p:nvPr/>
        </p:nvSpPr>
        <p:spPr>
          <a:xfrm>
            <a:off x="203287" y="5064434"/>
            <a:ext cx="11785426" cy="1501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80473" indent="-180473">
              <a:buSzPct val="100000"/>
              <a:buChar char="•"/>
            </a:pPr>
            <a:r>
              <a:t>Highest level of responses were from ‘admin’, ‘blue-collar’ and ‘technician’ professions. For each profession, the proportion of negative responses is far greater than positive.</a:t>
            </a:r>
          </a:p>
          <a:p>
            <a:pPr marL="180473" indent="-180473">
              <a:buSzPct val="100000"/>
              <a:buChar char="•"/>
            </a:pPr>
            <a:r>
              <a:t>In Education, highest number of responses were from high-school and university clients. The response proportions seem to be in line with the trend seen in the data; the percentage of ‘no’ is much higher.</a:t>
            </a:r>
          </a:p>
          <a:p>
            <a:pPr marL="180473" indent="-180473">
              <a:buSzPct val="100000"/>
              <a:buChar char="•"/>
            </a:pPr>
            <a:r>
              <a:t>The charts show us which professions and education levels are more likely to respond to the campaign.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36">
                                            <p:bg/>
                                          </p:spTgt>
                                        </p:tgtEl>
                                        <p:attrNameLst>
                                          <p:attrName>style.visibility</p:attrName>
                                        </p:attrNameLst>
                                      </p:cBhvr>
                                      <p:to>
                                        <p:strVal val="visible"/>
                                      </p:to>
                                    </p:set>
                                  </p:childTnLst>
                                </p:cTn>
                              </p:par>
                              <p:par>
                                <p:cTn id="15" presetClass="entr" nodeType="withEffect" presetSubtype="0" presetID="1" grpId="3" fill="hold">
                                  <p:stCondLst>
                                    <p:cond delay="0"/>
                                  </p:stCondLst>
                                  <p:iterate type="el" backwards="0">
                                    <p:tmAbs val="0"/>
                                  </p:iterate>
                                  <p:childTnLst>
                                    <p:set>
                                      <p:cBhvr>
                                        <p:cTn id="16" fill="hold"/>
                                        <p:tgtEl>
                                          <p:spTgt spid="13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3" fill="hold">
                                  <p:stCondLst>
                                    <p:cond delay="0"/>
                                  </p:stCondLst>
                                  <p:iterate type="el" backwards="0">
                                    <p:tmAbs val="0"/>
                                  </p:iterate>
                                  <p:childTnLst>
                                    <p:set>
                                      <p:cBhvr>
                                        <p:cTn id="20" fill="hold"/>
                                        <p:tgtEl>
                                          <p:spTgt spid="136">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3" fill="hold">
                                  <p:stCondLst>
                                    <p:cond delay="0"/>
                                  </p:stCondLst>
                                  <p:iterate type="el" backwards="0">
                                    <p:tmAbs val="0"/>
                                  </p:iterate>
                                  <p:childTnLst>
                                    <p:set>
                                      <p:cBhvr>
                                        <p:cTn id="24" fill="hold"/>
                                        <p:tgtEl>
                                          <p:spTgt spid="136">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5" grpId="2"/>
      <p:bldP build="p" bldLvl="5" animBg="1" rev="0" advAuto="0" spid="136" grpId="3"/>
      <p:bldP build="whole" bldLvl="1" animBg="1" rev="0" advAuto="0" spid="134"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40" name="Rectangle 4"/>
          <p:cNvGrpSpPr/>
          <p:nvPr/>
        </p:nvGrpSpPr>
        <p:grpSpPr>
          <a:xfrm>
            <a:off x="0" y="-12313"/>
            <a:ext cx="12192000" cy="1383914"/>
            <a:chOff x="0" y="0"/>
            <a:chExt cx="12192000" cy="1383912"/>
          </a:xfrm>
        </p:grpSpPr>
        <p:sp>
          <p:nvSpPr>
            <p:cNvPr id="138" name="Rectangle"/>
            <p:cNvSpPr/>
            <p:nvPr/>
          </p:nvSpPr>
          <p:spPr>
            <a:xfrm>
              <a:off x="0" y="-1"/>
              <a:ext cx="12192000" cy="1383914"/>
            </a:xfrm>
            <a:prstGeom prst="rect">
              <a:avLst/>
            </a:prstGeom>
            <a:solidFill>
              <a:srgbClr val="3B3838"/>
            </a:solidFill>
            <a:ln w="12700" cap="flat">
              <a:solidFill>
                <a:srgbClr val="32538F"/>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139" name="Demographic Data - Age"/>
            <p:cNvSpPr txBox="1"/>
            <p:nvPr/>
          </p:nvSpPr>
          <p:spPr>
            <a:xfrm>
              <a:off x="52069" y="365000"/>
              <a:ext cx="12087861" cy="6539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defRPr sz="4400">
                  <a:solidFill>
                    <a:schemeClr val="accent2"/>
                  </a:solidFill>
                  <a:latin typeface="Calibri Light"/>
                  <a:ea typeface="Calibri Light"/>
                  <a:cs typeface="Calibri Light"/>
                  <a:sym typeface="Calibri Light"/>
                </a:defRPr>
              </a:lvl1pPr>
            </a:lstStyle>
            <a:p>
              <a:pPr/>
              <a:r>
                <a:t>Demographic Data - Age</a:t>
              </a:r>
            </a:p>
          </p:txBody>
        </p:sp>
      </p:grpSp>
      <p:pic>
        <p:nvPicPr>
          <p:cNvPr id="141" name="Image" descr="Image"/>
          <p:cNvPicPr>
            <a:picLocks noChangeAspect="1"/>
          </p:cNvPicPr>
          <p:nvPr/>
        </p:nvPicPr>
        <p:blipFill>
          <a:blip r:embed="rId2">
            <a:extLst/>
          </a:blip>
          <a:stretch>
            <a:fillRect/>
          </a:stretch>
        </p:blipFill>
        <p:spPr>
          <a:xfrm>
            <a:off x="-7001" y="1469310"/>
            <a:ext cx="6537028" cy="3464983"/>
          </a:xfrm>
          <a:prstGeom prst="rect">
            <a:avLst/>
          </a:prstGeom>
          <a:ln w="12700">
            <a:miter lim="400000"/>
          </a:ln>
        </p:spPr>
      </p:pic>
      <p:sp>
        <p:nvSpPr>
          <p:cNvPr id="142" name="The distribution of Age can be seen in the histogram. The probability function is approximately tri-modal with modes around 30, 45 and 60.…"/>
          <p:cNvSpPr txBox="1"/>
          <p:nvPr/>
        </p:nvSpPr>
        <p:spPr>
          <a:xfrm>
            <a:off x="143386" y="5032003"/>
            <a:ext cx="11905229" cy="1501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80473" indent="-180473">
              <a:buSzPct val="100000"/>
              <a:buChar char="•"/>
            </a:pPr>
            <a:r>
              <a:t>The distribution of Age can be seen in the histogram. The probability function is approximately tri-modal with modes around 30, 45 and 60.</a:t>
            </a:r>
          </a:p>
          <a:p>
            <a:pPr marL="180473" indent="-180473">
              <a:buSzPct val="100000"/>
              <a:buChar char="•"/>
            </a:pPr>
            <a:r>
              <a:t>We can break the age into subgroups and examine the counts in each. The majority of responses seem to be from the groups 25-35 and 35-45. The ages 0-25 have been clubbed into one group, and the same for 65 and above.</a:t>
            </a:r>
          </a:p>
        </p:txBody>
      </p:sp>
      <p:pic>
        <p:nvPicPr>
          <p:cNvPr id="143" name="Image" descr="Image"/>
          <p:cNvPicPr>
            <a:picLocks noChangeAspect="1"/>
          </p:cNvPicPr>
          <p:nvPr/>
        </p:nvPicPr>
        <p:blipFill>
          <a:blip r:embed="rId3">
            <a:extLst/>
          </a:blip>
          <a:stretch>
            <a:fillRect/>
          </a:stretch>
        </p:blipFill>
        <p:spPr>
          <a:xfrm>
            <a:off x="7589926" y="1469310"/>
            <a:ext cx="3670533" cy="3464983"/>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42">
                                            <p:bg/>
                                          </p:spTgt>
                                        </p:tgtEl>
                                        <p:attrNameLst>
                                          <p:attrName>style.visibility</p:attrName>
                                        </p:attrNameLst>
                                      </p:cBhvr>
                                      <p:to>
                                        <p:strVal val="visible"/>
                                      </p:to>
                                    </p:set>
                                  </p:childTnLst>
                                </p:cTn>
                              </p:par>
                              <p:par>
                                <p:cTn id="15" presetClass="entr" nodeType="withEffect" presetSubtype="0" presetID="1" grpId="3" fill="hold">
                                  <p:stCondLst>
                                    <p:cond delay="0"/>
                                  </p:stCondLst>
                                  <p:iterate type="el" backwards="0">
                                    <p:tmAbs val="0"/>
                                  </p:iterate>
                                  <p:childTnLst>
                                    <p:set>
                                      <p:cBhvr>
                                        <p:cTn id="16" fill="hold"/>
                                        <p:tgtEl>
                                          <p:spTgt spid="14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3" fill="hold">
                                  <p:stCondLst>
                                    <p:cond delay="0"/>
                                  </p:stCondLst>
                                  <p:iterate type="el" backwards="0">
                                    <p:tmAbs val="0"/>
                                  </p:iterate>
                                  <p:childTnLst>
                                    <p:set>
                                      <p:cBhvr>
                                        <p:cTn id="20" fill="hold"/>
                                        <p:tgtEl>
                                          <p:spTgt spid="14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3" fill="hold">
                                  <p:stCondLst>
                                    <p:cond delay="0"/>
                                  </p:stCondLst>
                                  <p:iterate type="el" backwards="0">
                                    <p:tmAbs val="0"/>
                                  </p:iterate>
                                  <p:childTnLst>
                                    <p:set>
                                      <p:cBhvr>
                                        <p:cTn id="24" fill="hold"/>
                                        <p:tgtEl>
                                          <p:spTgt spid="142">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1" grpId="1"/>
      <p:bldP build="p" bldLvl="5" animBg="1" rev="0" advAuto="0" spid="142" grpId="3"/>
      <p:bldP build="whole" bldLvl="1" animBg="1" rev="0" advAuto="0" spid="143" grpId="2"/>
    </p:bldLst>
  </p:timing>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