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2" r:id="rId5"/>
    <p:sldId id="263" r:id="rId6"/>
    <p:sldId id="275" r:id="rId7"/>
    <p:sldId id="264" r:id="rId8"/>
    <p:sldId id="265" r:id="rId9"/>
    <p:sldId id="266" r:id="rId10"/>
    <p:sldId id="267" r:id="rId11"/>
    <p:sldId id="268" r:id="rId12"/>
    <p:sldId id="269" r:id="rId13"/>
    <p:sldId id="276" r:id="rId14"/>
    <p:sldId id="270" r:id="rId15"/>
    <p:sldId id="271" r:id="rId16"/>
    <p:sldId id="272" r:id="rId17"/>
    <p:sldId id="273" r:id="rId18"/>
    <p:sldId id="274" r:id="rId19"/>
    <p:sldId id="277" r:id="rId20"/>
    <p:sldId id="278" r:id="rId21"/>
    <p:sldId id="279"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3" Type="http://schemas.openxmlformats.org/officeDocument/2006/relationships/slideLayout" Target="../slideLayouts/slideLayout1.xml"/><Relationship Id="rId12" Type="http://schemas.openxmlformats.org/officeDocument/2006/relationships/image" Target="../media/image24.png"/><Relationship Id="rId11" Type="http://schemas.openxmlformats.org/officeDocument/2006/relationships/image" Target="../media/image23.png"/><Relationship Id="rId10" Type="http://schemas.openxmlformats.org/officeDocument/2006/relationships/image" Target="../media/image22.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064260"/>
            <a:ext cx="11821795" cy="1330325"/>
          </a:xfrm>
        </p:spPr>
        <p:txBody>
          <a:bodyPr>
            <a:no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企业人事信息管理系统设计与实现</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6318250" y="4525645"/>
            <a:ext cx="6821805" cy="1045210"/>
          </a:xfrm>
        </p:spPr>
        <p:txBody>
          <a:bodyPr>
            <a:noAutofit/>
          </a:bodyPr>
          <a:p>
            <a:r>
              <a:rPr lang="zh-CN" altLang="en-US" sz="3200">
                <a:solidFill>
                  <a:schemeClr val="bg1"/>
                </a:solidFill>
                <a:latin typeface="华文中宋" panose="02010600040101010101" charset="-122"/>
                <a:ea typeface="华文中宋" panose="02010600040101010101" charset="-122"/>
                <a:cs typeface="华文中宋" panose="02010600040101010101" charset="-122"/>
              </a:rPr>
              <a:t>学生姓名：李怀鹏</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r>
              <a:rPr lang="zh-CN" altLang="en-US" sz="3200">
                <a:solidFill>
                  <a:schemeClr val="bg1"/>
                </a:solidFill>
                <a:latin typeface="华文中宋" panose="02010600040101010101" charset="-122"/>
                <a:ea typeface="华文中宋" panose="02010600040101010101" charset="-122"/>
                <a:cs typeface="华文中宋" panose="02010600040101010101" charset="-122"/>
              </a:rPr>
              <a:t>指导老师：田   甜</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3335"/>
            <a:ext cx="11821795" cy="87312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9.</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登录</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2147482566" name="图片 -2147482567"/>
          <p:cNvPicPr>
            <a:picLocks noChangeAspect="1"/>
          </p:cNvPicPr>
          <p:nvPr/>
        </p:nvPicPr>
        <p:blipFill>
          <a:blip r:embed="rId1"/>
          <a:stretch>
            <a:fillRect/>
          </a:stretch>
        </p:blipFill>
        <p:spPr>
          <a:xfrm>
            <a:off x="725170" y="1222375"/>
            <a:ext cx="10747375" cy="5022850"/>
          </a:xfrm>
          <a:prstGeom prst="rect">
            <a:avLst/>
          </a:prstGeom>
          <a:noFill/>
          <a:ln w="9525">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9525" y="-29210"/>
            <a:ext cx="11821795" cy="92075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10.</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主页</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2147482565" name="图片 -2147482566"/>
          <p:cNvPicPr>
            <a:picLocks noChangeAspect="1"/>
          </p:cNvPicPr>
          <p:nvPr/>
        </p:nvPicPr>
        <p:blipFill>
          <a:blip r:embed="rId1"/>
          <a:stretch>
            <a:fillRect/>
          </a:stretch>
        </p:blipFill>
        <p:spPr>
          <a:xfrm>
            <a:off x="612775" y="1121410"/>
            <a:ext cx="10976610" cy="5126990"/>
          </a:xfrm>
          <a:prstGeom prst="rect">
            <a:avLst/>
          </a:prstGeom>
          <a:noFill/>
          <a:ln w="9525">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title"/>
          </p:nvPr>
        </p:nvSpPr>
        <p:spPr>
          <a:xfrm>
            <a:off x="118110" y="66675"/>
            <a:ext cx="10515600" cy="878840"/>
          </a:xfrm>
        </p:spPr>
        <p:txBody>
          <a:bodyPr/>
          <a:p>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11.系统界面设计-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用户</a:t>
            </a:r>
            <a:endParaRPr lang="zh-CN" altLang="en-US"/>
          </a:p>
        </p:txBody>
      </p:sp>
      <p:pic>
        <p:nvPicPr>
          <p:cNvPr id="4" name="内容占位符 3"/>
          <p:cNvPicPr>
            <a:picLocks noChangeAspect="1"/>
          </p:cNvPicPr>
          <p:nvPr>
            <p:ph idx="1"/>
          </p:nvPr>
        </p:nvPicPr>
        <p:blipFill>
          <a:blip r:embed="rId1"/>
          <a:stretch>
            <a:fillRect/>
          </a:stretch>
        </p:blipFill>
        <p:spPr>
          <a:xfrm>
            <a:off x="838200" y="1162685"/>
            <a:ext cx="10514965" cy="1824990"/>
          </a:xfrm>
          <a:prstGeom prst="rect">
            <a:avLst/>
          </a:prstGeom>
        </p:spPr>
      </p:pic>
      <p:pic>
        <p:nvPicPr>
          <p:cNvPr id="5" name="图片 4"/>
          <p:cNvPicPr>
            <a:picLocks noChangeAspect="1"/>
          </p:cNvPicPr>
          <p:nvPr/>
        </p:nvPicPr>
        <p:blipFill>
          <a:blip r:embed="rId2"/>
          <a:stretch>
            <a:fillRect/>
          </a:stretch>
        </p:blipFill>
        <p:spPr>
          <a:xfrm>
            <a:off x="838200" y="3343275"/>
            <a:ext cx="10514330" cy="1871345"/>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5875" y="73660"/>
            <a:ext cx="11821795" cy="78994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12.</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用户</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4" name="图片 3"/>
          <p:cNvPicPr>
            <a:picLocks noChangeAspect="1"/>
          </p:cNvPicPr>
          <p:nvPr/>
        </p:nvPicPr>
        <p:blipFill>
          <a:blip r:embed="rId1"/>
          <a:stretch>
            <a:fillRect/>
          </a:stretch>
        </p:blipFill>
        <p:spPr>
          <a:xfrm>
            <a:off x="457835" y="1885950"/>
            <a:ext cx="11276330" cy="3085465"/>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5420" y="730885"/>
            <a:ext cx="11821795" cy="97091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sym typeface="+mn-ea"/>
              </a:rPr>
              <a:t>13.</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sym typeface="+mn-ea"/>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sym typeface="+mn-ea"/>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sym typeface="+mn-ea"/>
              </a:rPr>
              <a:t>用户</a:t>
            </a:r>
            <a:b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b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4" name="图片 3"/>
          <p:cNvPicPr>
            <a:picLocks noChangeAspect="1"/>
          </p:cNvPicPr>
          <p:nvPr/>
        </p:nvPicPr>
        <p:blipFill>
          <a:blip r:embed="rId1"/>
          <a:stretch>
            <a:fillRect/>
          </a:stretch>
        </p:blipFill>
        <p:spPr>
          <a:xfrm>
            <a:off x="756920" y="2097405"/>
            <a:ext cx="5267325" cy="2865755"/>
          </a:xfrm>
          <a:prstGeom prst="rect">
            <a:avLst/>
          </a:prstGeom>
        </p:spPr>
      </p:pic>
      <p:pic>
        <p:nvPicPr>
          <p:cNvPr id="5" name="图片 4"/>
          <p:cNvPicPr>
            <a:picLocks noChangeAspect="1"/>
          </p:cNvPicPr>
          <p:nvPr/>
        </p:nvPicPr>
        <p:blipFill>
          <a:blip r:embed="rId2"/>
          <a:stretch>
            <a:fillRect/>
          </a:stretch>
        </p:blipFill>
        <p:spPr>
          <a:xfrm>
            <a:off x="6447790" y="2084705"/>
            <a:ext cx="4944745" cy="2866390"/>
          </a:xfrm>
          <a:prstGeom prst="rect">
            <a:avLst/>
          </a:prstGeom>
        </p:spPr>
      </p:pic>
      <p:sp>
        <p:nvSpPr>
          <p:cNvPr id="6" name="文本框 5"/>
          <p:cNvSpPr txBox="1"/>
          <p:nvPr/>
        </p:nvSpPr>
        <p:spPr>
          <a:xfrm>
            <a:off x="2406650" y="5184775"/>
            <a:ext cx="1647190" cy="368300"/>
          </a:xfrm>
          <a:prstGeom prst="rect">
            <a:avLst/>
          </a:prstGeom>
          <a:noFill/>
        </p:spPr>
        <p:txBody>
          <a:bodyPr wrap="square" rtlCol="0">
            <a:spAutoFit/>
          </a:bodyPr>
          <a:p>
            <a:pPr algn="ctr"/>
            <a:r>
              <a:rPr lang="zh-CN" altLang="en-US" b="1">
                <a:solidFill>
                  <a:schemeClr val="bg1"/>
                </a:solidFill>
              </a:rPr>
              <a:t>添加</a:t>
            </a:r>
            <a:endParaRPr lang="zh-CN" altLang="en-US" b="1">
              <a:solidFill>
                <a:schemeClr val="bg1"/>
              </a:solidFill>
            </a:endParaRPr>
          </a:p>
        </p:txBody>
      </p:sp>
      <p:sp>
        <p:nvSpPr>
          <p:cNvPr id="7" name="文本框 6"/>
          <p:cNvSpPr txBox="1"/>
          <p:nvPr/>
        </p:nvSpPr>
        <p:spPr>
          <a:xfrm>
            <a:off x="8096250" y="5184775"/>
            <a:ext cx="1647190" cy="368300"/>
          </a:xfrm>
          <a:prstGeom prst="rect">
            <a:avLst/>
          </a:prstGeom>
          <a:noFill/>
        </p:spPr>
        <p:txBody>
          <a:bodyPr wrap="square" rtlCol="0">
            <a:spAutoFit/>
          </a:bodyPr>
          <a:p>
            <a:pPr algn="ctr"/>
            <a:r>
              <a:rPr lang="zh-CN" altLang="en-US" b="1">
                <a:solidFill>
                  <a:schemeClr val="bg1"/>
                </a:solidFill>
              </a:rPr>
              <a:t>修改</a:t>
            </a:r>
            <a:endParaRPr lang="zh-CN" altLang="en-US" b="1">
              <a:solidFill>
                <a:schemeClr val="bg1"/>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13030"/>
            <a:ext cx="11821795" cy="79057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14.</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员工调动</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4" name="图片 3"/>
          <p:cNvPicPr>
            <a:picLocks noChangeAspect="1"/>
          </p:cNvPicPr>
          <p:nvPr/>
        </p:nvPicPr>
        <p:blipFill>
          <a:blip r:embed="rId1"/>
          <a:stretch>
            <a:fillRect/>
          </a:stretch>
        </p:blipFill>
        <p:spPr>
          <a:xfrm>
            <a:off x="892175" y="1439545"/>
            <a:ext cx="10412095" cy="4792980"/>
          </a:xfrm>
          <a:prstGeom prst="rect">
            <a:avLst/>
          </a:prstGeom>
        </p:spPr>
      </p:pic>
      <p:pic>
        <p:nvPicPr>
          <p:cNvPr id="6" name="图片 5"/>
          <p:cNvPicPr>
            <a:picLocks noChangeAspect="1"/>
          </p:cNvPicPr>
          <p:nvPr/>
        </p:nvPicPr>
        <p:blipFill>
          <a:blip r:embed="rId2"/>
          <a:stretch>
            <a:fillRect/>
          </a:stretch>
        </p:blipFill>
        <p:spPr>
          <a:xfrm>
            <a:off x="457835" y="2133600"/>
            <a:ext cx="11276330" cy="2590165"/>
          </a:xfrm>
          <a:prstGeom prst="rect">
            <a:avLst/>
          </a:prstGeom>
        </p:spPr>
      </p:pic>
      <p:sp>
        <p:nvSpPr>
          <p:cNvPr id="7" name="左箭头 6"/>
          <p:cNvSpPr/>
          <p:nvPr/>
        </p:nvSpPr>
        <p:spPr>
          <a:xfrm>
            <a:off x="7620000" y="2598420"/>
            <a:ext cx="624840" cy="54864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3"/>
          <a:stretch>
            <a:fillRect/>
          </a:stretch>
        </p:blipFill>
        <p:spPr>
          <a:xfrm>
            <a:off x="424180" y="1995805"/>
            <a:ext cx="11343005" cy="2866390"/>
          </a:xfrm>
          <a:prstGeom prst="rect">
            <a:avLst/>
          </a:prstGeom>
        </p:spPr>
      </p:pic>
      <p:pic>
        <p:nvPicPr>
          <p:cNvPr id="10" name="图片 9"/>
          <p:cNvPicPr>
            <a:picLocks noChangeAspect="1"/>
          </p:cNvPicPr>
          <p:nvPr/>
        </p:nvPicPr>
        <p:blipFill>
          <a:blip r:embed="rId4"/>
          <a:stretch>
            <a:fillRect/>
          </a:stretch>
        </p:blipFill>
        <p:spPr>
          <a:xfrm>
            <a:off x="433705" y="2024380"/>
            <a:ext cx="11323955" cy="2809240"/>
          </a:xfrm>
          <a:prstGeom prst="rect">
            <a:avLst/>
          </a:prstGeom>
        </p:spPr>
      </p:pic>
      <p:pic>
        <p:nvPicPr>
          <p:cNvPr id="11" name="图片 10"/>
          <p:cNvPicPr>
            <a:picLocks noChangeAspect="1"/>
          </p:cNvPicPr>
          <p:nvPr/>
        </p:nvPicPr>
        <p:blipFill>
          <a:blip r:embed="rId5"/>
          <a:stretch>
            <a:fillRect/>
          </a:stretch>
        </p:blipFill>
        <p:spPr>
          <a:xfrm>
            <a:off x="704850" y="1364615"/>
            <a:ext cx="10660380" cy="4278630"/>
          </a:xfrm>
          <a:prstGeom prst="rect">
            <a:avLst/>
          </a:prstGeom>
        </p:spPr>
      </p:pic>
      <p:pic>
        <p:nvPicPr>
          <p:cNvPr id="12" name="图片 11"/>
          <p:cNvPicPr>
            <a:picLocks noChangeAspect="1"/>
          </p:cNvPicPr>
          <p:nvPr/>
        </p:nvPicPr>
        <p:blipFill>
          <a:blip r:embed="rId6"/>
          <a:stretch>
            <a:fillRect/>
          </a:stretch>
        </p:blipFill>
        <p:spPr>
          <a:xfrm>
            <a:off x="704850" y="1733550"/>
            <a:ext cx="10664190" cy="4185920"/>
          </a:xfrm>
          <a:prstGeom prst="rect">
            <a:avLst/>
          </a:prstGeom>
        </p:spPr>
      </p:pic>
      <p:pic>
        <p:nvPicPr>
          <p:cNvPr id="14" name="图片 13"/>
          <p:cNvPicPr>
            <a:picLocks noChangeAspect="1"/>
          </p:cNvPicPr>
          <p:nvPr/>
        </p:nvPicPr>
        <p:blipFill>
          <a:blip r:embed="rId7"/>
          <a:stretch>
            <a:fillRect/>
          </a:stretch>
        </p:blipFill>
        <p:spPr>
          <a:xfrm>
            <a:off x="704850" y="1720850"/>
            <a:ext cx="10659745" cy="4274820"/>
          </a:xfrm>
          <a:prstGeom prst="rect">
            <a:avLst/>
          </a:prstGeom>
        </p:spPr>
      </p:pic>
      <p:pic>
        <p:nvPicPr>
          <p:cNvPr id="15" name="图片 14"/>
          <p:cNvPicPr>
            <a:picLocks noChangeAspect="1"/>
          </p:cNvPicPr>
          <p:nvPr/>
        </p:nvPicPr>
        <p:blipFill>
          <a:blip r:embed="rId8"/>
          <a:stretch>
            <a:fillRect/>
          </a:stretch>
        </p:blipFill>
        <p:spPr>
          <a:xfrm>
            <a:off x="704215" y="1377315"/>
            <a:ext cx="10660380" cy="4787900"/>
          </a:xfrm>
          <a:prstGeom prst="rect">
            <a:avLst/>
          </a:prstGeom>
        </p:spPr>
      </p:pic>
      <p:pic>
        <p:nvPicPr>
          <p:cNvPr id="18" name="图片 17"/>
          <p:cNvPicPr>
            <a:picLocks noChangeAspect="1"/>
          </p:cNvPicPr>
          <p:nvPr/>
        </p:nvPicPr>
        <p:blipFill>
          <a:blip r:embed="rId9"/>
          <a:stretch>
            <a:fillRect/>
          </a:stretch>
        </p:blipFill>
        <p:spPr>
          <a:xfrm>
            <a:off x="536575" y="1887855"/>
            <a:ext cx="11196955" cy="3622040"/>
          </a:xfrm>
          <a:prstGeom prst="rect">
            <a:avLst/>
          </a:prstGeom>
        </p:spPr>
      </p:pic>
      <p:pic>
        <p:nvPicPr>
          <p:cNvPr id="19" name="图片 18"/>
          <p:cNvPicPr>
            <a:picLocks noChangeAspect="1"/>
          </p:cNvPicPr>
          <p:nvPr/>
        </p:nvPicPr>
        <p:blipFill>
          <a:blip r:embed="rId10"/>
          <a:stretch>
            <a:fillRect/>
          </a:stretch>
        </p:blipFill>
        <p:spPr>
          <a:xfrm>
            <a:off x="704215" y="2402205"/>
            <a:ext cx="10665460" cy="2631440"/>
          </a:xfrm>
          <a:prstGeom prst="rect">
            <a:avLst/>
          </a:prstGeom>
        </p:spPr>
      </p:pic>
      <p:pic>
        <p:nvPicPr>
          <p:cNvPr id="20" name="图片 19"/>
          <p:cNvPicPr>
            <a:picLocks noChangeAspect="1"/>
          </p:cNvPicPr>
          <p:nvPr/>
        </p:nvPicPr>
        <p:blipFill>
          <a:blip r:embed="rId11"/>
          <a:stretch>
            <a:fillRect/>
          </a:stretch>
        </p:blipFill>
        <p:spPr>
          <a:xfrm>
            <a:off x="704215" y="2271395"/>
            <a:ext cx="10664825" cy="2762250"/>
          </a:xfrm>
          <a:prstGeom prst="rect">
            <a:avLst/>
          </a:prstGeom>
        </p:spPr>
      </p:pic>
      <p:pic>
        <p:nvPicPr>
          <p:cNvPr id="21" name="图片 20"/>
          <p:cNvPicPr>
            <a:picLocks noChangeAspect="1"/>
          </p:cNvPicPr>
          <p:nvPr/>
        </p:nvPicPr>
        <p:blipFill>
          <a:blip r:embed="rId12"/>
          <a:stretch>
            <a:fillRect/>
          </a:stretch>
        </p:blipFill>
        <p:spPr>
          <a:xfrm>
            <a:off x="2281555" y="2490470"/>
            <a:ext cx="7628255" cy="18764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8"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xit" presetSubtype="10" fill="hold" nodeType="clickEffect">
                                  <p:stCondLst>
                                    <p:cond delay="0"/>
                                  </p:stCondLst>
                                  <p:childTnLst>
                                    <p:animEffect transition="out" filter="checkerboard(across)">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5" presetClass="exit" presetSubtype="10" fill="hold" grpId="1" nodeType="withEffect">
                                  <p:stCondLst>
                                    <p:cond delay="0"/>
                                  </p:stCondLst>
                                  <p:childTnLst>
                                    <p:animEffect transition="out" filter="checkerboard(across)">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8"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amond(in)">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nodeType="clickEffect">
                                  <p:stCondLst>
                                    <p:cond delay="0"/>
                                  </p:stCondLst>
                                  <p:childTnLst>
                                    <p:animEffect transition="out" filter="checkerboard(across)">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8" presetClass="entr" presetSubtype="16"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amond(in)">
                                      <p:cBhvr>
                                        <p:cTn id="40" dur="1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xit" presetSubtype="10" fill="hold" nodeType="clickEffect">
                                  <p:stCondLst>
                                    <p:cond delay="0"/>
                                  </p:stCondLst>
                                  <p:childTnLst>
                                    <p:animEffect transition="out" filter="checkerboard(across)">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8" presetClass="entr" presetSubtype="16"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amond(in)">
                                      <p:cBhvr>
                                        <p:cTn id="48" dur="10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xit" presetSubtype="10" fill="hold" nodeType="clickEffect">
                                  <p:stCondLst>
                                    <p:cond delay="0"/>
                                  </p:stCondLst>
                                  <p:childTnLst>
                                    <p:animEffect transition="out" filter="checkerboard(across)">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8" presetClass="entr" presetSubtype="16"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amond(in)">
                                      <p:cBhvr>
                                        <p:cTn id="56" dur="10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xit" presetSubtype="10" fill="hold" nodeType="clickEffect">
                                  <p:stCondLst>
                                    <p:cond delay="0"/>
                                  </p:stCondLst>
                                  <p:childTnLst>
                                    <p:animEffect transition="out" filter="checkerboard(across)">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8" presetClass="entr" presetSubtype="16"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diamond(in)">
                                      <p:cBhvr>
                                        <p:cTn id="64" dur="10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xit" presetSubtype="10" fill="hold" nodeType="clickEffect">
                                  <p:stCondLst>
                                    <p:cond delay="0"/>
                                  </p:stCondLst>
                                  <p:childTnLst>
                                    <p:animEffect transition="out" filter="checkerboard(across)">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amond(in)">
                                      <p:cBhvr>
                                        <p:cTn id="72" dur="10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xit" presetSubtype="10" fill="hold" nodeType="clickEffect">
                                  <p:stCondLst>
                                    <p:cond delay="0"/>
                                  </p:stCondLst>
                                  <p:childTnLst>
                                    <p:animEffect transition="out" filter="checkerboard(across)">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8" presetClass="entr" presetSubtype="16"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diamond(in)">
                                      <p:cBhvr>
                                        <p:cTn id="80" dur="10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xit" presetSubtype="10" fill="hold" nodeType="clickEffect">
                                  <p:stCondLst>
                                    <p:cond delay="0"/>
                                  </p:stCondLst>
                                  <p:childTnLst>
                                    <p:animEffect transition="out" filter="checkerboard(across)">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8" presetClass="entr" presetSubtype="16" fill="hold"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diamond(in)">
                                      <p:cBhvr>
                                        <p:cTn id="88" dur="1000"/>
                                        <p:tgtEl>
                                          <p:spTgt spid="19"/>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xit" presetSubtype="10" fill="hold" nodeType="clickEffect">
                                  <p:stCondLst>
                                    <p:cond delay="0"/>
                                  </p:stCondLst>
                                  <p:childTnLst>
                                    <p:animEffect transition="out" filter="checkerboard(across)">
                                      <p:cBhvr>
                                        <p:cTn id="92" dur="500"/>
                                        <p:tgtEl>
                                          <p:spTgt spid="19"/>
                                        </p:tgtEl>
                                      </p:cBhvr>
                                    </p:animEffect>
                                    <p:set>
                                      <p:cBhvr>
                                        <p:cTn id="93" dur="1" fill="hold">
                                          <p:stCondLst>
                                            <p:cond delay="499"/>
                                          </p:stCondLst>
                                        </p:cTn>
                                        <p:tgtEl>
                                          <p:spTgt spid="19"/>
                                        </p:tgtEl>
                                        <p:attrNameLst>
                                          <p:attrName>style.visibility</p:attrName>
                                        </p:attrNameLst>
                                      </p:cBhvr>
                                      <p:to>
                                        <p:strVal val="hidden"/>
                                      </p:to>
                                    </p:set>
                                  </p:childTnLst>
                                </p:cTn>
                              </p:par>
                              <p:par>
                                <p:cTn id="94" presetID="8" presetClass="entr" presetSubtype="16" fill="hold"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diamond(in)">
                                      <p:cBhvr>
                                        <p:cTn id="96" dur="10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xit" presetSubtype="10" fill="hold" nodeType="clickEffect">
                                  <p:stCondLst>
                                    <p:cond delay="0"/>
                                  </p:stCondLst>
                                  <p:childTnLst>
                                    <p:animEffect transition="out" filter="checkerboard(across)">
                                      <p:cBhvr>
                                        <p:cTn id="100" dur="500"/>
                                        <p:tgtEl>
                                          <p:spTgt spid="20"/>
                                        </p:tgtEl>
                                      </p:cBhvr>
                                    </p:animEffect>
                                    <p:set>
                                      <p:cBhvr>
                                        <p:cTn id="101" dur="1" fill="hold">
                                          <p:stCondLst>
                                            <p:cond delay="499"/>
                                          </p:stCondLst>
                                        </p:cTn>
                                        <p:tgtEl>
                                          <p:spTgt spid="20"/>
                                        </p:tgtEl>
                                        <p:attrNameLst>
                                          <p:attrName>style.visibility</p:attrName>
                                        </p:attrNameLst>
                                      </p:cBhvr>
                                      <p:to>
                                        <p:strVal val="hidden"/>
                                      </p:to>
                                    </p:set>
                                  </p:childTnLst>
                                </p:cTn>
                              </p:par>
                              <p:par>
                                <p:cTn id="102" presetID="8" presetClass="entr" presetSubtype="16"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amond(in)">
                                      <p:cBhvr>
                                        <p:cTn id="10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96215"/>
            <a:ext cx="11821795" cy="69088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15.</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工资管理</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5" name="图片 4"/>
          <p:cNvPicPr>
            <a:picLocks noChangeAspect="1"/>
          </p:cNvPicPr>
          <p:nvPr/>
        </p:nvPicPr>
        <p:blipFill>
          <a:blip r:embed="rId1"/>
          <a:stretch>
            <a:fillRect/>
          </a:stretch>
        </p:blipFill>
        <p:spPr>
          <a:xfrm>
            <a:off x="4059555" y="1188720"/>
            <a:ext cx="4163060" cy="5136515"/>
          </a:xfrm>
          <a:prstGeom prst="rect">
            <a:avLst/>
          </a:prstGeom>
        </p:spPr>
      </p:pic>
      <p:pic>
        <p:nvPicPr>
          <p:cNvPr id="6" name="图片 5"/>
          <p:cNvPicPr>
            <a:picLocks noChangeAspect="1"/>
          </p:cNvPicPr>
          <p:nvPr/>
        </p:nvPicPr>
        <p:blipFill>
          <a:blip r:embed="rId2"/>
          <a:stretch>
            <a:fillRect/>
          </a:stretch>
        </p:blipFill>
        <p:spPr>
          <a:xfrm>
            <a:off x="414655" y="1724025"/>
            <a:ext cx="11362055" cy="3409315"/>
          </a:xfrm>
          <a:prstGeom prst="rect">
            <a:avLst/>
          </a:prstGeom>
        </p:spPr>
      </p:pic>
      <p:pic>
        <p:nvPicPr>
          <p:cNvPr id="7" name="图片 6"/>
          <p:cNvPicPr>
            <a:picLocks noChangeAspect="1"/>
          </p:cNvPicPr>
          <p:nvPr/>
        </p:nvPicPr>
        <p:blipFill>
          <a:blip r:embed="rId3"/>
          <a:stretch>
            <a:fillRect/>
          </a:stretch>
        </p:blipFill>
        <p:spPr>
          <a:xfrm>
            <a:off x="405130" y="1143000"/>
            <a:ext cx="11381105" cy="4571365"/>
          </a:xfrm>
          <a:prstGeom prst="rect">
            <a:avLst/>
          </a:prstGeom>
        </p:spPr>
      </p:pic>
      <p:pic>
        <p:nvPicPr>
          <p:cNvPr id="8" name="图片 7"/>
          <p:cNvPicPr>
            <a:picLocks noChangeAspect="1"/>
          </p:cNvPicPr>
          <p:nvPr/>
        </p:nvPicPr>
        <p:blipFill>
          <a:blip r:embed="rId4"/>
          <a:stretch>
            <a:fillRect/>
          </a:stretch>
        </p:blipFill>
        <p:spPr>
          <a:xfrm>
            <a:off x="384810" y="1374775"/>
            <a:ext cx="11445875" cy="4735195"/>
          </a:xfrm>
          <a:prstGeom prst="rect">
            <a:avLst/>
          </a:prstGeom>
        </p:spPr>
      </p:pic>
      <p:pic>
        <p:nvPicPr>
          <p:cNvPr id="9" name="图片 8"/>
          <p:cNvPicPr>
            <a:picLocks noChangeAspect="1"/>
          </p:cNvPicPr>
          <p:nvPr/>
        </p:nvPicPr>
        <p:blipFill>
          <a:blip r:embed="rId5"/>
          <a:stretch>
            <a:fillRect/>
          </a:stretch>
        </p:blipFill>
        <p:spPr>
          <a:xfrm>
            <a:off x="1486535" y="2614295"/>
            <a:ext cx="9218930" cy="162877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8"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nodeType="clickEffect">
                                  <p:stCondLst>
                                    <p:cond delay="0"/>
                                  </p:stCondLst>
                                  <p:childTnLst>
                                    <p:animEffect transition="out" filter="checkerboard(across)">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8" presetClass="entr" presetSubtype="1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downLef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nodeType="clickEffect">
                                  <p:stCondLst>
                                    <p:cond delay="0"/>
                                  </p:stCondLst>
                                  <p:childTnLst>
                                    <p:animEffect transition="out" filter="checkerboard(across)">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8" presetClass="entr" presetSubtype="12"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Left)">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nodeType="clickEffect">
                                  <p:stCondLst>
                                    <p:cond delay="0"/>
                                  </p:stCondLst>
                                  <p:childTnLst>
                                    <p:animEffect transition="out" filter="checkerboard(across)">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8" presetClass="entr" presetSubtype="12"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strips(downLeft)">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165100"/>
            <a:ext cx="11821795" cy="75247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16.</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系统界面设计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企业动态信息</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pic>
        <p:nvPicPr>
          <p:cNvPr id="4" name="图片 3"/>
          <p:cNvPicPr>
            <a:picLocks noChangeAspect="1"/>
          </p:cNvPicPr>
          <p:nvPr/>
        </p:nvPicPr>
        <p:blipFill>
          <a:blip r:embed="rId1"/>
          <a:stretch>
            <a:fillRect/>
          </a:stretch>
        </p:blipFill>
        <p:spPr>
          <a:xfrm>
            <a:off x="1224280" y="2176145"/>
            <a:ext cx="9742805" cy="2505075"/>
          </a:xfrm>
          <a:prstGeom prst="rect">
            <a:avLst/>
          </a:prstGeom>
        </p:spPr>
      </p:pic>
      <p:pic>
        <p:nvPicPr>
          <p:cNvPr id="5" name="图片 4"/>
          <p:cNvPicPr>
            <a:picLocks noChangeAspect="1"/>
          </p:cNvPicPr>
          <p:nvPr/>
        </p:nvPicPr>
        <p:blipFill>
          <a:blip r:embed="rId2"/>
          <a:stretch>
            <a:fillRect/>
          </a:stretch>
        </p:blipFill>
        <p:spPr>
          <a:xfrm>
            <a:off x="1109980" y="1411605"/>
            <a:ext cx="9971405" cy="4399915"/>
          </a:xfrm>
          <a:prstGeom prst="rect">
            <a:avLst/>
          </a:prstGeom>
        </p:spPr>
      </p:pic>
      <p:pic>
        <p:nvPicPr>
          <p:cNvPr id="6" name="图片 5"/>
          <p:cNvPicPr>
            <a:picLocks noChangeAspect="1"/>
          </p:cNvPicPr>
          <p:nvPr/>
        </p:nvPicPr>
        <p:blipFill>
          <a:blip r:embed="rId3"/>
          <a:stretch>
            <a:fillRect/>
          </a:stretch>
        </p:blipFill>
        <p:spPr>
          <a:xfrm>
            <a:off x="1353185" y="1481455"/>
            <a:ext cx="9485630" cy="389509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xit" presetSubtype="4" fill="hold" nodeType="clickEffect">
                                  <p:stCondLst>
                                    <p:cond delay="0"/>
                                  </p:stCondLst>
                                  <p:childTnLst>
                                    <p:anim calcmode="lin" valueType="num">
                                      <p:cBhvr additive="base">
                                        <p:cTn id="19" dur="500"/>
                                        <p:tgtEl>
                                          <p:spTgt spid="5"/>
                                        </p:tgtEl>
                                        <p:attrNameLst>
                                          <p:attrName>ppt_y</p:attrName>
                                        </p:attrNameLst>
                                      </p:cBhvr>
                                      <p:tavLst>
                                        <p:tav tm="0">
                                          <p:val>
                                            <p:strVal val="#ppt_y"/>
                                          </p:val>
                                        </p:tav>
                                        <p:tav tm="100000">
                                          <p:val>
                                            <p:strVal val="#ppt_y+#ppt_h*1.125000"/>
                                          </p:val>
                                        </p:tav>
                                      </p:tavLst>
                                    </p:anim>
                                    <p:animEffect transition="out" filter="wipe(down)">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8" presetClass="entr" presetSubtype="12"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Left)">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title"/>
          </p:nvPr>
        </p:nvSpPr>
        <p:spPr>
          <a:xfrm>
            <a:off x="838200" y="122555"/>
            <a:ext cx="10515600" cy="882015"/>
          </a:xfrm>
        </p:spPr>
        <p:txBody>
          <a:bodyPr>
            <a:norm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17.系统测试</a:t>
            </a:r>
            <a:endPar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内容占位符 2"/>
          <p:cNvSpPr>
            <a:spLocks noGrp="1"/>
          </p:cNvSpPr>
          <p:nvPr>
            <p:ph idx="1"/>
          </p:nvPr>
        </p:nvSpPr>
        <p:spPr>
          <a:xfrm>
            <a:off x="838200" y="1932305"/>
            <a:ext cx="10515600" cy="4351338"/>
          </a:xfrm>
        </p:spPr>
        <p:txBody>
          <a:bodyPr/>
          <a:p>
            <a:pPr indent="711200" fontAlgn="auto">
              <a:lnSpc>
                <a:spcPct val="100000"/>
              </a:lnSpc>
              <a:extLst>
                <a:ext uri="{35155182-B16C-46BC-9424-99874614C6A1}">
                  <wpsdc:indentchars xmlns:wpsdc="http://www.wps.cn/officeDocument/2017/drawingmlCustomData" val="200" checksum="3773799597"/>
                </a:ext>
              </a:extLst>
            </a:pPr>
            <a:r>
              <a:rPr lang="zh-CN" altLang="en-US">
                <a:solidFill>
                  <a:schemeClr val="bg1"/>
                </a:solidFill>
              </a:rPr>
              <a:t>对于本系统我进行了界面测试和功能测试（白盒，黑盒）并用多组测试用例测试，经过测试本系统实现了任务书所要求的功能，并成功在腾讯云进行了小范围的压力并发测试。操作方面还是比较便捷，系统表现出具有实用的价值。</a:t>
            </a:r>
            <a:endParaRPr lang="zh-CN" altLang="en-US">
              <a:solidFill>
                <a:schemeClr val="bg1"/>
              </a:solidFil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title"/>
          </p:nvPr>
        </p:nvSpPr>
        <p:spPr>
          <a:xfrm>
            <a:off x="838200" y="243205"/>
            <a:ext cx="10515600" cy="838835"/>
          </a:xfrm>
        </p:spPr>
        <p:txBody>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18.总结</a:t>
            </a:r>
            <a:endPar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内容占位符 2"/>
          <p:cNvSpPr>
            <a:spLocks noGrp="1"/>
          </p:cNvSpPr>
          <p:nvPr>
            <p:ph idx="1"/>
          </p:nvPr>
        </p:nvSpPr>
        <p:spPr/>
        <p:txBody>
          <a:bodyPr/>
          <a:p>
            <a:r>
              <a:rPr lang="zh-CN" altLang="en-US">
                <a:solidFill>
                  <a:schemeClr val="bg1"/>
                </a:solidFill>
              </a:rPr>
              <a:t>由于时间仓促和自己本身实际开发经验不足，该系统还有很多需要完善的地方，有些功能实现的并不是很理想，接下来要完善。</a:t>
            </a:r>
            <a:endParaRPr lang="zh-CN" altLang="en-US">
              <a:solidFill>
                <a:schemeClr val="bg1"/>
              </a:solidFill>
            </a:endParaRPr>
          </a:p>
          <a:p>
            <a:r>
              <a:rPr lang="zh-CN" altLang="en-US">
                <a:solidFill>
                  <a:schemeClr val="bg1"/>
                </a:solidFill>
              </a:rPr>
              <a:t>通过本次毕业设计的工作，提高了我解决问题的能力，规范了自己独自编写程序的水平以及文档的编写能力，为自己以后的工作奠下了基础。</a:t>
            </a:r>
            <a:endParaRPr lang="zh-CN" altLang="en-US">
              <a:solidFill>
                <a:schemeClr val="bg1"/>
              </a:solidFill>
            </a:endParaRPr>
          </a:p>
          <a:p>
            <a:r>
              <a:rPr lang="zh-CN" altLang="en-US">
                <a:solidFill>
                  <a:schemeClr val="bg1"/>
                </a:solidFill>
              </a:rPr>
              <a:t>感谢我的指导老师田甜老师，她给予了我悉心的指导和热情的帮助。</a:t>
            </a:r>
            <a:endParaRPr lang="zh-CN" altLang="en-US">
              <a:solidFill>
                <a:schemeClr val="bg1"/>
              </a:solidFill>
            </a:endParaRPr>
          </a:p>
          <a:p>
            <a:r>
              <a:rPr lang="zh-CN" altLang="en-US">
                <a:solidFill>
                  <a:schemeClr val="bg1"/>
                </a:solidFill>
              </a:rPr>
              <a:t>同时要感谢其他老师和同学，感谢他们的支持帮助。</a:t>
            </a:r>
            <a:endParaRPr lang="zh-CN" altLang="en-US">
              <a:solidFill>
                <a:schemeClr val="bg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4785" y="12700"/>
            <a:ext cx="11821795" cy="949960"/>
          </a:xfrm>
        </p:spPr>
        <p:txBody>
          <a:bodyPr>
            <a:noAutofit/>
          </a:bodyPr>
          <a:p>
            <a:pPr algn="l"/>
            <a:r>
              <a:rPr lang="en-US" altLang="zh-CN"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1.</a:t>
            </a:r>
            <a:r>
              <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课题背景</a:t>
            </a:r>
            <a:endParaRPr lang="zh-C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300355" y="1221740"/>
            <a:ext cx="11590020" cy="5113655"/>
          </a:xfrm>
        </p:spPr>
        <p:txBody>
          <a:bodyPr>
            <a:noAutofit/>
          </a:bodyPr>
          <a:p>
            <a:pPr indent="812800" algn="l" fontAlgn="auto">
              <a:lnSpc>
                <a:spcPct val="100000"/>
              </a:lnSpc>
              <a:extLst>
                <a:ext uri="{35155182-B16C-46BC-9424-99874614C6A1}">
                  <wpsdc:indentchars xmlns:wpsdc="http://www.wps.cn/officeDocument/2017/drawingmlCustomData" val="200" checksum="3877492575"/>
                </a:ext>
              </a:extLst>
            </a:pPr>
            <a:r>
              <a:rPr lang="zh-CN" altLang="en-US" sz="3200">
                <a:solidFill>
                  <a:schemeClr val="bg1"/>
                </a:solidFill>
                <a:latin typeface="华文中宋" panose="02010600040101010101" charset="-122"/>
                <a:ea typeface="华文中宋" panose="02010600040101010101" charset="-122"/>
                <a:cs typeface="华文中宋" panose="02010600040101010101" charset="-122"/>
              </a:rPr>
              <a:t>企业人事信息管理系统是现代企业的核心，提到人事信息的管理水平是发展经济和提高竞争力的重要表现之一。随着当代信息技术的不断发展，企业对人事信息的管理越来越重视，随之投入的资金比例也在逐年加大。开发应用于企业的人事信息管理系统可以使人事部门管理人员迅速了解企业员工的各方面信息，方便对企业人员各种信息的维护和管理，提高他们的工作效率和降低出错概率，提高企业的管理效能，根据人事管理系统的现状和发展趋势，并比较C/S架构，系统采用B/S架构，这样可以使系统获得更高的可维护性和重用性。</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3" name="内容占位符 2"/>
          <p:cNvSpPr>
            <a:spLocks noGrp="1"/>
          </p:cNvSpPr>
          <p:nvPr>
            <p:ph idx="1"/>
          </p:nvPr>
        </p:nvSpPr>
        <p:spPr>
          <a:xfrm>
            <a:off x="701675" y="1459865"/>
            <a:ext cx="10652125" cy="4458335"/>
          </a:xfrm>
        </p:spPr>
        <p:txBody>
          <a:bodyPr>
            <a:noAutofit/>
          </a:bodyPr>
          <a:p>
            <a:pPr marL="0" indent="0" algn="ctr">
              <a:buNone/>
            </a:pPr>
            <a:r>
              <a:rPr lang="zh-CN" altLang="en-US" sz="8800">
                <a:solidFill>
                  <a:schemeClr val="bg1"/>
                </a:solidFill>
                <a:latin typeface="华文琥珀" panose="02010800040101010101" charset="-122"/>
                <a:ea typeface="华文琥珀" panose="02010800040101010101" charset="-122"/>
              </a:rPr>
              <a:t>演讲完毕</a:t>
            </a:r>
            <a:endParaRPr lang="zh-CN" altLang="en-US" sz="8800">
              <a:solidFill>
                <a:schemeClr val="bg1"/>
              </a:solidFill>
              <a:latin typeface="华文琥珀" panose="02010800040101010101" charset="-122"/>
              <a:ea typeface="华文琥珀" panose="02010800040101010101" charset="-122"/>
            </a:endParaRPr>
          </a:p>
          <a:p>
            <a:pPr marL="0" indent="0" algn="ctr">
              <a:buNone/>
            </a:pPr>
            <a:endParaRPr lang="zh-CN" altLang="en-US" sz="8800">
              <a:solidFill>
                <a:schemeClr val="bg1"/>
              </a:solidFill>
              <a:latin typeface="华文琥珀" panose="02010800040101010101" charset="-122"/>
              <a:ea typeface="华文琥珀" panose="02010800040101010101" charset="-122"/>
            </a:endParaRPr>
          </a:p>
          <a:p>
            <a:pPr marL="0" indent="0" algn="ctr">
              <a:buNone/>
            </a:pPr>
            <a:r>
              <a:rPr lang="zh-CN" altLang="en-US" sz="8800">
                <a:solidFill>
                  <a:schemeClr val="bg1"/>
                </a:solidFill>
                <a:latin typeface="华文琥珀" panose="02010800040101010101" charset="-122"/>
                <a:ea typeface="华文琥珀" panose="02010800040101010101" charset="-122"/>
              </a:rPr>
              <a:t>感谢各位老师的指导</a:t>
            </a:r>
            <a:endParaRPr lang="zh-CN" altLang="en-US" sz="8800">
              <a:solidFill>
                <a:schemeClr val="bg1"/>
              </a:solidFill>
              <a:latin typeface="华文琥珀" panose="02010800040101010101" charset="-122"/>
              <a:ea typeface="华文琥珀" panose="02010800040101010101"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4785" y="149860"/>
            <a:ext cx="11821795" cy="720725"/>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2.</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内容与目标</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955675" y="1523365"/>
            <a:ext cx="10280650" cy="4671695"/>
          </a:xfrm>
        </p:spPr>
        <p:txBody>
          <a:bodyPr>
            <a:noAutofit/>
          </a:bodyPr>
          <a:p>
            <a:pPr algn="l"/>
            <a:r>
              <a:rPr lang="en-US" altLang="zh-CN" sz="3200">
                <a:solidFill>
                  <a:schemeClr val="bg1"/>
                </a:solidFill>
                <a:latin typeface="华文中宋" panose="02010600040101010101" charset="-122"/>
                <a:ea typeface="华文中宋" panose="02010600040101010101" charset="-122"/>
                <a:cs typeface="华文中宋" panose="02010600040101010101" charset="-122"/>
              </a:rPr>
              <a:t>1.</a:t>
            </a:r>
            <a:r>
              <a:rPr lang="zh-CN" altLang="en-US" sz="3200">
                <a:solidFill>
                  <a:schemeClr val="bg1"/>
                </a:solidFill>
                <a:latin typeface="华文中宋" panose="02010600040101010101" charset="-122"/>
                <a:ea typeface="华文中宋" panose="02010600040101010101" charset="-122"/>
                <a:cs typeface="华文中宋" panose="02010600040101010101" charset="-122"/>
              </a:rPr>
              <a:t>课题的主要研究内容是：</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pPr indent="812800" algn="l" fontAlgn="auto">
              <a:lnSpc>
                <a:spcPct val="100000"/>
              </a:lnSpc>
              <a:extLst>
                <a:ext uri="{35155182-B16C-46BC-9424-99874614C6A1}">
                  <wpsdc:indentchars xmlns:wpsdc="http://www.wps.cn/officeDocument/2017/drawingmlCustomData" val="200" checksum="3877492575"/>
                </a:ext>
              </a:extLst>
            </a:pPr>
            <a:r>
              <a:rPr lang="zh-CN" altLang="en-US" sz="3200">
                <a:solidFill>
                  <a:schemeClr val="bg1"/>
                </a:solidFill>
                <a:latin typeface="华文中宋" panose="02010600040101010101" charset="-122"/>
                <a:ea typeface="华文中宋" panose="02010600040101010101" charset="-122"/>
                <a:cs typeface="华文中宋" panose="02010600040101010101" charset="-122"/>
              </a:rPr>
              <a:t>创建人事信息管理系统，主要实现系统管理，员工档案管理，员工工资管理，员工调动管理，企业动态信息统计等主要功能。</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pPr algn="l"/>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pPr algn="l"/>
            <a:r>
              <a:rPr lang="en-US" altLang="zh-CN" sz="3200">
                <a:solidFill>
                  <a:schemeClr val="bg1"/>
                </a:solidFill>
                <a:latin typeface="华文中宋" panose="02010600040101010101" charset="-122"/>
                <a:ea typeface="华文中宋" panose="02010600040101010101" charset="-122"/>
                <a:cs typeface="华文中宋" panose="02010600040101010101" charset="-122"/>
              </a:rPr>
              <a:t>2.</a:t>
            </a:r>
            <a:r>
              <a:rPr lang="zh-CN" altLang="en-US" sz="3200">
                <a:solidFill>
                  <a:schemeClr val="bg1"/>
                </a:solidFill>
                <a:latin typeface="华文中宋" panose="02010600040101010101" charset="-122"/>
                <a:ea typeface="华文中宋" panose="02010600040101010101" charset="-122"/>
                <a:cs typeface="华文中宋" panose="02010600040101010101" charset="-122"/>
              </a:rPr>
              <a:t>系统设计的目标是：</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a:p>
            <a:pPr indent="812800" algn="l" fontAlgn="auto">
              <a:lnSpc>
                <a:spcPct val="100000"/>
              </a:lnSpc>
              <a:extLst>
                <a:ext uri="{35155182-B16C-46BC-9424-99874614C6A1}">
                  <wpsdc:indentchars xmlns:wpsdc="http://www.wps.cn/officeDocument/2017/drawingmlCustomData" val="200" checksum="3877492575"/>
                </a:ext>
              </a:extLst>
            </a:pPr>
            <a:r>
              <a:rPr lang="zh-CN" altLang="en-US" sz="3200">
                <a:solidFill>
                  <a:schemeClr val="bg1"/>
                </a:solidFill>
                <a:latin typeface="华文中宋" panose="02010600040101010101" charset="-122"/>
                <a:ea typeface="华文中宋" panose="02010600040101010101" charset="-122"/>
                <a:cs typeface="华文中宋" panose="02010600040101010101" charset="-122"/>
              </a:rPr>
              <a:t>从操作简便，界面友好，灵活，实用，安全的要求出发，完成人事，工资管理的全过程。</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5420" y="165100"/>
            <a:ext cx="11821795" cy="73660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3.</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系统总体设计</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2188210" y="2559685"/>
            <a:ext cx="6821805" cy="1045210"/>
          </a:xfrm>
        </p:spPr>
        <p:txBody>
          <a:bodyPr>
            <a:noAutofit/>
          </a:bodyPr>
          <a:p>
            <a:endParaRPr lang="zh-CN" altLang="en-US" sz="3200">
              <a:latin typeface="华文中宋" panose="02010600040101010101" charset="-122"/>
              <a:ea typeface="华文中宋" panose="02010600040101010101" charset="-122"/>
              <a:cs typeface="华文中宋" panose="02010600040101010101" charset="-122"/>
            </a:endParaRPr>
          </a:p>
        </p:txBody>
      </p:sp>
      <p:pic>
        <p:nvPicPr>
          <p:cNvPr id="-2147482569" name="图片 -2147482570"/>
          <p:cNvPicPr>
            <a:picLocks noChangeAspect="1"/>
          </p:cNvPicPr>
          <p:nvPr/>
        </p:nvPicPr>
        <p:blipFill>
          <a:blip r:embed="rId1"/>
          <a:stretch>
            <a:fillRect/>
          </a:stretch>
        </p:blipFill>
        <p:spPr>
          <a:xfrm>
            <a:off x="599440" y="1266825"/>
            <a:ext cx="10993755" cy="5299075"/>
          </a:xfrm>
          <a:prstGeom prst="rect">
            <a:avLst/>
          </a:prstGeom>
          <a:noFill/>
          <a:ln w="9525">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title"/>
          </p:nvPr>
        </p:nvSpPr>
        <p:spPr>
          <a:xfrm>
            <a:off x="838200" y="152400"/>
            <a:ext cx="10515600" cy="685165"/>
          </a:xfrm>
        </p:spPr>
        <p:txBody>
          <a:bodyPr>
            <a:normAutofit fontScale="90000"/>
          </a:bodyPr>
          <a:p>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4.系统</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组件</a:t>
            </a:r>
            <a:endParaRPr lang="zh-CN" altLang="en-US"/>
          </a:p>
        </p:txBody>
      </p:sp>
      <p:pic>
        <p:nvPicPr>
          <p:cNvPr id="-2147482567" name="内容占位符 -2147482568"/>
          <p:cNvPicPr>
            <a:picLocks noChangeAspect="1"/>
          </p:cNvPicPr>
          <p:nvPr>
            <p:ph idx="1"/>
          </p:nvPr>
        </p:nvPicPr>
        <p:blipFill>
          <a:blip r:embed="rId1"/>
          <a:stretch>
            <a:fillRect/>
          </a:stretch>
        </p:blipFill>
        <p:spPr>
          <a:xfrm>
            <a:off x="1280160" y="1402715"/>
            <a:ext cx="9511030" cy="5192395"/>
          </a:xfrm>
          <a:prstGeom prst="rect">
            <a:avLst/>
          </a:prstGeom>
          <a:noFill/>
          <a:ln w="9525">
            <a:noFill/>
          </a:ln>
        </p:spPr>
      </p:pic>
      <p:sp>
        <p:nvSpPr>
          <p:cNvPr id="4" name="文本框 3"/>
          <p:cNvSpPr txBox="1"/>
          <p:nvPr/>
        </p:nvSpPr>
        <p:spPr>
          <a:xfrm>
            <a:off x="1280160" y="837565"/>
            <a:ext cx="9438005" cy="368300"/>
          </a:xfrm>
          <a:prstGeom prst="rect">
            <a:avLst/>
          </a:prstGeom>
          <a:noFill/>
        </p:spPr>
        <p:txBody>
          <a:bodyPr wrap="square" rtlCol="0">
            <a:spAutoFit/>
          </a:bodyPr>
          <a:p>
            <a:r>
              <a:rPr lang="zh-CN" altLang="en-US">
                <a:solidFill>
                  <a:schemeClr val="bg1"/>
                </a:solidFill>
              </a:rPr>
              <a:t>系统组件图主要目的是为了显示各组件中间的结构关系，系统组件图如图所示：</a:t>
            </a:r>
            <a:endParaRPr lang="zh-CN" altLang="en-US">
              <a:solidFill>
                <a:schemeClr val="bg1"/>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70815" y="43180"/>
            <a:ext cx="11821795" cy="84328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5.</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系统用例</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445770" y="885825"/>
            <a:ext cx="11362690" cy="5843270"/>
          </a:xfrm>
        </p:spPr>
        <p:txBody>
          <a:bodyPr>
            <a:noAutofit/>
          </a:bodyPr>
          <a:p>
            <a:endParaRPr lang="zh-CN" altLang="en-US" sz="3200">
              <a:latin typeface="华文中宋" panose="02010600040101010101" charset="-122"/>
              <a:ea typeface="华文中宋" panose="02010600040101010101" charset="-122"/>
              <a:cs typeface="华文中宋" panose="02010600040101010101" charset="-122"/>
            </a:endParaRPr>
          </a:p>
        </p:txBody>
      </p:sp>
      <p:pic>
        <p:nvPicPr>
          <p:cNvPr id="-2147482572" name="图片 -2147482573"/>
          <p:cNvPicPr>
            <a:picLocks noChangeAspect="1"/>
          </p:cNvPicPr>
          <p:nvPr/>
        </p:nvPicPr>
        <p:blipFill>
          <a:blip r:embed="rId1"/>
          <a:stretch>
            <a:fillRect/>
          </a:stretch>
        </p:blipFill>
        <p:spPr>
          <a:xfrm>
            <a:off x="769938" y="1540193"/>
            <a:ext cx="4647565" cy="4533265"/>
          </a:xfrm>
          <a:prstGeom prst="rect">
            <a:avLst/>
          </a:prstGeom>
          <a:noFill/>
          <a:ln w="9525">
            <a:noFill/>
          </a:ln>
        </p:spPr>
      </p:pic>
      <p:pic>
        <p:nvPicPr>
          <p:cNvPr id="-2147482552" name="图片 -2147482553"/>
          <p:cNvPicPr>
            <a:picLocks noChangeAspect="1"/>
          </p:cNvPicPr>
          <p:nvPr/>
        </p:nvPicPr>
        <p:blipFill>
          <a:blip r:embed="rId2"/>
          <a:stretch>
            <a:fillRect/>
          </a:stretch>
        </p:blipFill>
        <p:spPr>
          <a:xfrm>
            <a:off x="6223635" y="1539875"/>
            <a:ext cx="5017770" cy="4533900"/>
          </a:xfrm>
          <a:prstGeom prst="rect">
            <a:avLst/>
          </a:prstGeom>
          <a:noFill/>
          <a:ln w="9525">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5420" y="175895"/>
            <a:ext cx="11821795" cy="76962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6.</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数据库设计</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1452245" y="1149350"/>
            <a:ext cx="8993505" cy="4559300"/>
          </a:xfrm>
        </p:spPr>
        <p:txBody>
          <a:bodyPr>
            <a:noAutofit/>
          </a:bodyPr>
          <a:p>
            <a:pPr indent="812800" algn="l" fontAlgn="auto">
              <a:lnSpc>
                <a:spcPct val="100000"/>
              </a:lnSpc>
              <a:extLst>
                <a:ext uri="{35155182-B16C-46BC-9424-99874614C6A1}">
                  <wpsdc:indentchars xmlns:wpsdc="http://www.wps.cn/officeDocument/2017/drawingmlCustomData" val="200" checksum="3877492575"/>
                </a:ext>
              </a:extLst>
            </a:pPr>
            <a:r>
              <a:rPr lang="zh-CN" altLang="en-US" sz="3200">
                <a:solidFill>
                  <a:schemeClr val="bg1"/>
                </a:solidFill>
                <a:latin typeface="华文中宋" panose="02010600040101010101" charset="-122"/>
                <a:ea typeface="华文中宋" panose="02010600040101010101" charset="-122"/>
                <a:cs typeface="华文中宋" panose="02010600040101010101" charset="-122"/>
              </a:rPr>
              <a:t>本系统包括管理员表，员工表，工资表，培训表，奖惩表，通讯录表，部门表，如表所示。</a:t>
            </a:r>
            <a:endParaRPr lang="zh-CN" altLang="en-US" sz="3200">
              <a:solidFill>
                <a:schemeClr val="bg1"/>
              </a:solidFill>
              <a:latin typeface="华文中宋" panose="02010600040101010101" charset="-122"/>
              <a:ea typeface="华文中宋" panose="02010600040101010101" charset="-122"/>
              <a:cs typeface="华文中宋" panose="02010600040101010101" charset="-122"/>
            </a:endParaRPr>
          </a:p>
        </p:txBody>
      </p:sp>
      <p:graphicFrame>
        <p:nvGraphicFramePr>
          <p:cNvPr id="5" name="表格 4"/>
          <p:cNvGraphicFramePr/>
          <p:nvPr/>
        </p:nvGraphicFramePr>
        <p:xfrm>
          <a:off x="1452245" y="2510790"/>
          <a:ext cx="9618345" cy="3831590"/>
        </p:xfrm>
        <a:graphic>
          <a:graphicData uri="http://schemas.openxmlformats.org/drawingml/2006/table">
            <a:tbl>
              <a:tblPr firstRow="1" bandRow="1">
                <a:tableStyleId>{5940675A-B579-460E-94D1-54222C63F5DA}</a:tableStyleId>
              </a:tblPr>
              <a:tblGrid>
                <a:gridCol w="3205480"/>
                <a:gridCol w="3206115"/>
                <a:gridCol w="3206750"/>
              </a:tblGrid>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中文表名</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英文表名</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备注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管理员信息表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Manager</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管理员信息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员工信息表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user</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员工信息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部门信息表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depart</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部门信息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工资信息表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salary</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工资信息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培训信息表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toach</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培训信息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47370">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奖惩信息表</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award</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indent="0" algn="ctr">
                        <a:buNone/>
                      </a:pPr>
                      <a:r>
                        <a:rPr lang="en-US" sz="2000" b="1">
                          <a:latin typeface="宋体" panose="02010600030101010101" pitchFamily="2" charset="-122"/>
                          <a:ea typeface="宋体" panose="02010600030101010101" pitchFamily="2" charset="-122"/>
                          <a:cs typeface="宋体" panose="02010600030101010101" pitchFamily="2" charset="-122"/>
                        </a:rPr>
                        <a:t>奖惩信息</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4785" y="53340"/>
            <a:ext cx="11821795" cy="92075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       7.</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数据库设计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实体</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E-R</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图</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2684780" y="2613025"/>
            <a:ext cx="6821805" cy="1045210"/>
          </a:xfrm>
        </p:spPr>
        <p:txBody>
          <a:bodyPr>
            <a:noAutofit/>
          </a:bodyPr>
          <a:p>
            <a:endParaRPr lang="zh-CN" altLang="en-US" sz="3200">
              <a:latin typeface="华文中宋" panose="02010600040101010101" charset="-122"/>
              <a:ea typeface="华文中宋" panose="02010600040101010101" charset="-122"/>
              <a:cs typeface="华文中宋" panose="02010600040101010101" charset="-122"/>
            </a:endParaRPr>
          </a:p>
        </p:txBody>
      </p:sp>
      <p:pic>
        <p:nvPicPr>
          <p:cNvPr id="-2147482571" name="图片 -2147482572"/>
          <p:cNvPicPr>
            <a:picLocks noChangeAspect="1"/>
          </p:cNvPicPr>
          <p:nvPr/>
        </p:nvPicPr>
        <p:blipFill>
          <a:blip r:embed="rId1"/>
          <a:stretch>
            <a:fillRect/>
          </a:stretch>
        </p:blipFill>
        <p:spPr>
          <a:xfrm>
            <a:off x="1410335" y="1155700"/>
            <a:ext cx="9370060" cy="5437505"/>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标题 1"/>
          <p:cNvSpPr>
            <a:spLocks noGrp="1"/>
          </p:cNvSpPr>
          <p:nvPr>
            <p:ph type="ctrTitle"/>
          </p:nvPr>
        </p:nvSpPr>
        <p:spPr>
          <a:xfrm>
            <a:off x="184785" y="-33020"/>
            <a:ext cx="11821795" cy="934720"/>
          </a:xfrm>
        </p:spPr>
        <p:txBody>
          <a:bodyPr>
            <a:noAutofit/>
          </a:bodyPr>
          <a:p>
            <a:pPr algn="l"/>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8.</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数据库设计</a:t>
            </a:r>
            <a:r>
              <a:rPr lang="en-US" altLang="zh-CN"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a:t>
            </a:r>
            <a:r>
              <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rPr>
              <a:t>表</a:t>
            </a:r>
            <a:endParaRPr lang="zh-CN" altLang="en-US" sz="48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琥珀" panose="02010800040101010101" charset="-122"/>
              <a:ea typeface="华文琥珀" panose="02010800040101010101" charset="-122"/>
            </a:endParaRPr>
          </a:p>
        </p:txBody>
      </p:sp>
      <p:sp>
        <p:nvSpPr>
          <p:cNvPr id="3" name="副标题 2"/>
          <p:cNvSpPr>
            <a:spLocks noGrp="1"/>
          </p:cNvSpPr>
          <p:nvPr>
            <p:ph type="subTitle" idx="1"/>
          </p:nvPr>
        </p:nvSpPr>
        <p:spPr>
          <a:xfrm>
            <a:off x="466090" y="901700"/>
            <a:ext cx="10905490" cy="1197610"/>
          </a:xfrm>
        </p:spPr>
        <p:txBody>
          <a:bodyPr>
            <a:noAutofit/>
          </a:bodyPr>
          <a:p>
            <a:r>
              <a:rPr lang="zh-CN" altLang="en-US" sz="3200">
                <a:solidFill>
                  <a:schemeClr val="bg1"/>
                </a:solidFill>
                <a:latin typeface="华文中宋" panose="02010600040101010101" charset="-122"/>
                <a:ea typeface="华文中宋" panose="02010600040101010101" charset="-122"/>
                <a:cs typeface="华文中宋" panose="02010600040101010101" charset="-122"/>
              </a:rPr>
              <a:t>下面是数据库中实体表的详细设计，以管理员表设计为例：</a:t>
            </a:r>
            <a:endParaRPr lang="zh-CN" altLang="en-US" sz="3200">
              <a:latin typeface="华文中宋" panose="02010600040101010101" charset="-122"/>
              <a:ea typeface="华文中宋" panose="02010600040101010101" charset="-122"/>
              <a:cs typeface="华文中宋" panose="02010600040101010101" charset="-122"/>
            </a:endParaRPr>
          </a:p>
          <a:p>
            <a:endParaRPr lang="zh-CN" altLang="en-US" sz="3200">
              <a:latin typeface="华文中宋" panose="02010600040101010101" charset="-122"/>
              <a:ea typeface="华文中宋" panose="02010600040101010101" charset="-122"/>
              <a:cs typeface="华文中宋" panose="02010600040101010101" charset="-122"/>
            </a:endParaRPr>
          </a:p>
          <a:p>
            <a:endParaRPr lang="zh-CN" altLang="en-US" sz="3200">
              <a:latin typeface="华文中宋" panose="02010600040101010101" charset="-122"/>
              <a:ea typeface="华文中宋" panose="02010600040101010101" charset="-122"/>
              <a:cs typeface="华文中宋" panose="02010600040101010101" charset="-122"/>
            </a:endParaRPr>
          </a:p>
        </p:txBody>
      </p:sp>
      <p:graphicFrame>
        <p:nvGraphicFramePr>
          <p:cNvPr id="7" name="表格 6"/>
          <p:cNvGraphicFramePr/>
          <p:nvPr/>
        </p:nvGraphicFramePr>
        <p:xfrm>
          <a:off x="1301750" y="1741805"/>
          <a:ext cx="9619615" cy="4605020"/>
        </p:xfrm>
        <a:graphic>
          <a:graphicData uri="http://schemas.openxmlformats.org/drawingml/2006/table">
            <a:tbl>
              <a:tblPr firstRow="1" bandRow="1">
                <a:tableStyleId>{5940675A-B579-460E-94D1-54222C63F5DA}</a:tableStyleId>
              </a:tblPr>
              <a:tblGrid>
                <a:gridCol w="2404110"/>
                <a:gridCol w="2406650"/>
                <a:gridCol w="2402840"/>
                <a:gridCol w="2406015"/>
              </a:tblGrid>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属性名</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数据类型</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可否为空</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含义</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manager_id</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int</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Not 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管理员编号（主键）</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manager_name</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Not 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用户名</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manager_pass</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Not 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密码</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real_name</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姓名</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manager_power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权限</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manager_sex</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int</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Not null</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性别</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theme/theme1.xml><?xml version="1.0" encoding="utf-8"?>
<a:theme xmlns:a="http://schemas.openxmlformats.org/drawingml/2006/main" name="Office 主题">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1251</Words>
  <Application>WPS 演示</Application>
  <PresentationFormat>宽屏</PresentationFormat>
  <Paragraphs>170</Paragraphs>
  <Slides>20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20</vt:i4>
      </vt:variant>
    </vt:vector>
  </HeadingPairs>
  <TitlesOfParts>
    <vt:vector size="41" baseType="lpstr">
      <vt:lpstr>Arial</vt:lpstr>
      <vt:lpstr>宋体</vt:lpstr>
      <vt:lpstr>Wingdings</vt:lpstr>
      <vt:lpstr>Arial Unicode MS</vt:lpstr>
      <vt:lpstr>Calibri Light</vt:lpstr>
      <vt:lpstr>Calibri</vt:lpstr>
      <vt:lpstr>微软雅黑</vt:lpstr>
      <vt:lpstr>华文新魏</vt:lpstr>
      <vt:lpstr>华文楷体</vt:lpstr>
      <vt:lpstr>华文细黑</vt:lpstr>
      <vt:lpstr>华文行楷</vt:lpstr>
      <vt:lpstr>华文彩云</vt:lpstr>
      <vt:lpstr>华文琥珀</vt:lpstr>
      <vt:lpstr>华文隶书</vt:lpstr>
      <vt:lpstr>幼圆</vt:lpstr>
      <vt:lpstr>新宋体</vt:lpstr>
      <vt:lpstr>方正姚体</vt:lpstr>
      <vt:lpstr>楷体</vt:lpstr>
      <vt:lpstr>华文宋体</vt:lpstr>
      <vt:lpstr>华文中宋</vt:lpstr>
      <vt:lpstr>Office 主题</vt:lpstr>
      <vt:lpstr>PowerPoint 演示文稿</vt:lpstr>
      <vt:lpstr>企业人事信息管理系统设计与实现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李怀鹏</dc:creator>
  <cp:lastModifiedBy>gitlhp</cp:lastModifiedBy>
  <cp:revision>4</cp:revision>
  <dcterms:created xsi:type="dcterms:W3CDTF">2018-06-15T07:50:52Z</dcterms:created>
  <dcterms:modified xsi:type="dcterms:W3CDTF">2018-06-15T13:33:55Z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