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94" r:id="rId3"/>
    <p:sldId id="295" r:id="rId4"/>
    <p:sldId id="296" r:id="rId5"/>
    <p:sldId id="297" r:id="rId6"/>
    <p:sldId id="298" r:id="rId7"/>
    <p:sldId id="301" r:id="rId8"/>
    <p:sldId id="302" r:id="rId9"/>
    <p:sldId id="300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3" r:id="rId20"/>
    <p:sldId id="314" r:id="rId21"/>
    <p:sldId id="315" r:id="rId22"/>
    <p:sldId id="280" r:id="rId23"/>
  </p:sldIdLst>
  <p:sldSz cx="9144000" cy="5143500" type="screen16x9"/>
  <p:notesSz cx="6858000" cy="9144000"/>
  <p:embeddedFontLst>
    <p:embeddedFont>
      <p:font typeface="Quattrocento Sans" panose="020B0604020202020204" charset="0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Lora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80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F8BDBBA-C7B4-48FB-A3F2-A901652E9E0D}">
  <a:tblStyle styleId="{DF8BDBBA-C7B4-48FB-A3F2-A901652E9E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87" autoAdjust="0"/>
  </p:normalViewPr>
  <p:slideViewPr>
    <p:cSldViewPr>
      <p:cViewPr>
        <p:scale>
          <a:sx n="100" d="100"/>
          <a:sy n="100" d="100"/>
        </p:scale>
        <p:origin x="-53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75026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32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819150"/>
            <a:ext cx="7543800" cy="1676400"/>
          </a:xfrm>
        </p:spPr>
        <p:txBody>
          <a:bodyPr>
            <a:prstTxWarp prst="textCanDown">
              <a:avLst/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Cơ</a:t>
            </a:r>
            <a: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sở</a:t>
            </a:r>
            <a: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dữ</a:t>
            </a:r>
            <a: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liệu</a:t>
            </a:r>
            <a: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phân</a:t>
            </a:r>
            <a: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tán</a:t>
            </a:r>
            <a:endParaRPr lang="en-US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0600" y="3718818"/>
            <a:ext cx="8915400" cy="1443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1.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Sơn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3.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Trương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Khải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4.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5.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432435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762000" y="1441470"/>
            <a:ext cx="6809040" cy="31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vi-VN" sz="2000" dirty="0">
                <a:latin typeface="+mj-lt"/>
              </a:rPr>
              <a:t>Hệ quản trị CSDL phân tán cung cấp công cụ như tạo lập và quản lý csdl phân tán. HQTCSDLPT có chức năng hỗ trợ việc tạo và bảo trì CSDLPT , chúng có các thành phần tương tự như 1 HQTCSDL tập trung và các thành phần hỗ trợ trong chuyển tải dữ liệu đến các trạm và ngược lại.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	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62000" y="888150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Lora"/>
                <a:ea typeface="Lora"/>
              </a:rPr>
              <a:t>1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916951"/>
            <a:ext cx="4259399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Khái niệm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762000" y="1587510"/>
            <a:ext cx="3913440" cy="31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CSDL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tán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thuần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nhất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Tất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cả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nút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sử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dụng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1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loại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HQTCSDL.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Thuận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lợi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cho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việc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tăng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trưởng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và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cho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phép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nâng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cao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hiệu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năng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Có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được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bằng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chia 1 CSDL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thành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1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cặp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CSDL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cục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bộ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mô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hình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	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62000" y="888150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Lora"/>
              </a:rPr>
              <a:t>2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916951"/>
            <a:ext cx="4259399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Phân loại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lh6.googleusercontent.com/CvfeJpFULVX2j74wjKWAMF0b-PqlEVIXr0oYZYK0tq7sUOEcuhl7JmXN2ZWgDL08ZivFyIaY6OgeYMKpG-99mXi7k_kPaQSrO4E9SP6i2K0lqsS0EC8nwUva4Zb8mHkz7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23" y="1885950"/>
            <a:ext cx="391747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37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762000" y="1517670"/>
            <a:ext cx="4065840" cy="31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CSDL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tán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không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thuần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nhất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nút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có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thể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thực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hiện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trên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HQTCSDL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khác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nhau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Xảy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ra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khi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nút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đã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cài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đặt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CSDL </a:t>
            </a:r>
            <a:r>
              <a:rPr lang="en-US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riêng</a:t>
            </a:r>
            <a:r>
              <a:rPr lang="en-US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Có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được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bằng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cách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tích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hợp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CSDL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cục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bộ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đã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có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	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62000" y="888150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Lora"/>
              </a:rPr>
              <a:t>2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916951"/>
            <a:ext cx="4259399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Phân loại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s://lh3.googleusercontent.com/A8I8ZysGVoaENBTdaY9kKl9If-8wjHLPChEfFVNSmD3jBC4iwhuVkpI7bwxbZjCV2Gt4Wq7Qn90ATK41QEG6XCqUevLOOjjsjGIUUN5S4v4LAiauqCjTmQR0w0ZTOGeK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13264"/>
            <a:ext cx="3824509" cy="261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7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3"/>
          <p:cNvSpPr/>
          <p:nvPr/>
        </p:nvSpPr>
        <p:spPr>
          <a:xfrm>
            <a:off x="762000" y="888150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Lora"/>
              </a:rPr>
              <a:t>3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916951"/>
            <a:ext cx="4259399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Kiến trúc 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s://lh3.googleusercontent.com/8vOJWBkdbv0cmDBDHo6clU3PxzJpNzhAHMZvzP28HS_pAn3BtglimWVQez5lSggtBGbkDTya4wosEF18d2Y50JObtzka75crYYbldSTKJFYlOH2eINGgWvQZ9psCQHGG7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28750"/>
            <a:ext cx="41148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stomShape 2"/>
          <p:cNvSpPr/>
          <p:nvPr/>
        </p:nvSpPr>
        <p:spPr>
          <a:xfrm>
            <a:off x="4876800" y="3867150"/>
            <a:ext cx="4114800" cy="33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lvl="1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vi-VN" dirty="0">
                <a:latin typeface="+mj-lt"/>
              </a:rPr>
              <a:t>Sơ </a:t>
            </a:r>
            <a:r>
              <a:rPr lang="vi-VN" dirty="0" smtClean="0">
                <a:latin typeface="+mj-lt"/>
              </a:rPr>
              <a:t>đồ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vi-VN" dirty="0" smtClean="0">
                <a:latin typeface="+mj-lt"/>
              </a:rPr>
              <a:t>: </a:t>
            </a:r>
            <a:endParaRPr lang="en-GB" dirty="0" smtClean="0">
              <a:latin typeface="+mj-lt"/>
            </a:endParaRPr>
          </a:p>
          <a:p>
            <a:pPr marL="800280" lvl="2" indent="-34236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+mj-lt"/>
              </a:rPr>
              <a:t>Ánh xạ các ảnh vật lý tới các đối tượng được các hệ quản trị CSDL địa phương thao tác tại các trạm. </a:t>
            </a:r>
            <a:endParaRPr lang="en-US" sz="1600" spc="-1" dirty="0">
              <a:latin typeface="+mj-lt"/>
              <a:ea typeface="Quattrocen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3080" y="1315343"/>
            <a:ext cx="4572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3080" lvl="1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vi-VN" sz="1800" dirty="0">
                <a:latin typeface="+mj-lt"/>
              </a:rPr>
              <a:t>Sơ đồ tổng thể</a:t>
            </a:r>
            <a:r>
              <a:rPr lang="vi-VN" sz="1800" dirty="0" smtClean="0">
                <a:latin typeface="+mj-lt"/>
              </a:rPr>
              <a:t>:</a:t>
            </a:r>
            <a:endParaRPr lang="en-US" sz="1800" spc="-1" dirty="0">
              <a:latin typeface="+mj-lt"/>
              <a:ea typeface="Quattrocento Sans"/>
            </a:endParaRP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+mj-lt"/>
              </a:rPr>
              <a:t>Sơ đồ này xác định tất cả các dữ liệu được lưu trữ trong CSDL phân </a:t>
            </a:r>
            <a:r>
              <a:rPr lang="vi-VN" sz="1600" dirty="0" smtClean="0">
                <a:latin typeface="+mj-lt"/>
              </a:rPr>
              <a:t>tán</a:t>
            </a:r>
            <a:r>
              <a:rPr lang="en-GB" sz="1600" dirty="0" smtClean="0">
                <a:latin typeface="+mj-lt"/>
              </a:rPr>
              <a:t>.</a:t>
            </a:r>
            <a:endParaRPr lang="en-GB" sz="1600" dirty="0" smtClean="0">
              <a:latin typeface="+mj-lt"/>
              <a:cs typeface="Times New Roman" panose="02020603050405020304" pitchFamily="18" charset="0"/>
            </a:endParaRPr>
          </a:p>
          <a:p>
            <a:pPr marL="343080" lvl="1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vi-VN" sz="1800" dirty="0">
                <a:latin typeface="+mj-lt"/>
              </a:rPr>
              <a:t>Sơ đồ phân đoạn</a:t>
            </a:r>
            <a:r>
              <a:rPr lang="vi-VN" sz="1800" dirty="0" smtClean="0">
                <a:latin typeface="+mj-lt"/>
              </a:rPr>
              <a:t>:</a:t>
            </a:r>
            <a:endParaRPr lang="en-GB" sz="1600" dirty="0" smtClean="0">
              <a:latin typeface="+mj-lt"/>
            </a:endParaRP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vi-VN" sz="1600" dirty="0" smtClean="0">
                <a:latin typeface="+mj-lt"/>
              </a:rPr>
              <a:t>Mỗi </a:t>
            </a:r>
            <a:r>
              <a:rPr lang="vi-VN" sz="1600" dirty="0">
                <a:latin typeface="+mj-lt"/>
              </a:rPr>
              <a:t>quan hệ tổng thể được chia thành 1 vài phần nhỏ hơn không giao nhau được gọi là </a:t>
            </a:r>
            <a:r>
              <a:rPr lang="vi-VN" sz="1600" dirty="0" smtClean="0">
                <a:latin typeface="+mj-lt"/>
              </a:rPr>
              <a:t>đoạn</a:t>
            </a:r>
            <a:endParaRPr lang="en-GB" sz="1600" dirty="0">
              <a:latin typeface="+mj-lt"/>
            </a:endParaRP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+mj-lt"/>
              </a:rPr>
              <a:t>Sơ đồ tổng thể mô tả các ánh xạ giữa các quan hệ tổng th</a:t>
            </a:r>
            <a:r>
              <a:rPr lang="en-GB" sz="1600" dirty="0">
                <a:latin typeface="+mj-lt"/>
              </a:rPr>
              <a:t>ể</a:t>
            </a:r>
            <a:r>
              <a:rPr lang="vi-VN" sz="1600" dirty="0">
                <a:latin typeface="+mj-lt"/>
              </a:rPr>
              <a:t> và các đoạn được định nghĩa trong sơ đồ phân </a:t>
            </a:r>
            <a:r>
              <a:rPr lang="vi-VN" sz="1600" dirty="0" smtClean="0">
                <a:latin typeface="+mj-lt"/>
              </a:rPr>
              <a:t>đoạn</a:t>
            </a:r>
            <a:r>
              <a:rPr lang="en-GB" sz="1600" dirty="0">
                <a:latin typeface="+mj-lt"/>
              </a:rPr>
              <a:t>.</a:t>
            </a:r>
            <a:endParaRPr lang="en-US" sz="1600" spc="-1" dirty="0" smtClean="0">
              <a:latin typeface="+mj-lt"/>
              <a:ea typeface="Quattrocento Sans"/>
              <a:cs typeface="Times New Roman" panose="02020603050405020304" pitchFamily="18" charset="0"/>
            </a:endParaRPr>
          </a:p>
          <a:p>
            <a:pPr marL="343080" lvl="1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vi-VN" sz="1800" dirty="0">
                <a:latin typeface="+mj-lt"/>
              </a:rPr>
              <a:t>Sơ đồ định vị: </a:t>
            </a:r>
            <a:endParaRPr lang="en-US" sz="1800" spc="-1" dirty="0" smtClean="0">
              <a:latin typeface="+mj-lt"/>
              <a:ea typeface="Quattrocento Sans"/>
            </a:endParaRP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+mj-lt"/>
              </a:rPr>
              <a:t>Sơ đồ định vị xác định đoạn nào ở các trạm </a:t>
            </a:r>
            <a:r>
              <a:rPr lang="vi-VN" sz="1600" dirty="0" smtClean="0">
                <a:latin typeface="+mj-lt"/>
              </a:rPr>
              <a:t>nào</a:t>
            </a:r>
            <a:r>
              <a:rPr lang="en-GB" sz="1600" dirty="0" smtClean="0">
                <a:latin typeface="+mj-lt"/>
              </a:rPr>
              <a:t>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4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762000" y="888150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Lora"/>
              </a:rPr>
              <a:t>4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916951"/>
            <a:ext cx="4259399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Các hình thức tổ chức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61" y="1946470"/>
            <a:ext cx="2718496" cy="21492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08" y="1946470"/>
            <a:ext cx="2702392" cy="21466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71" y="1953964"/>
            <a:ext cx="3190212" cy="21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762000" y="1581150"/>
            <a:ext cx="7698060" cy="31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Chia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sẻ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tài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nguyên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  <a:endParaRPr lang="en-US" sz="2400" spc="-1" dirty="0" smtClean="0">
              <a:solidFill>
                <a:srgbClr val="000000"/>
              </a:solidFill>
              <a:latin typeface="Times New Roman"/>
              <a:ea typeface="Quattrocento Sans"/>
            </a:endParaRPr>
          </a:p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Tính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mở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Khả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năng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song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song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Khả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năng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mở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rộng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Khả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năng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thứ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lỗi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Tính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nhất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quán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  <a:endParaRPr lang="en-US" sz="2400" spc="-1" dirty="0" smtClean="0">
              <a:solidFill>
                <a:srgbClr val="000000"/>
              </a:solidFill>
              <a:latin typeface="Times New Roman"/>
              <a:ea typeface="Quattrocento Sans"/>
            </a:endParaRPr>
          </a:p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endParaRPr lang="en-US" sz="2400" spc="-1" dirty="0" smtClean="0">
              <a:solidFill>
                <a:srgbClr val="000000"/>
              </a:solidFill>
              <a:latin typeface="Times New Roman"/>
              <a:ea typeface="Quattrocento Sans"/>
            </a:endParaRPr>
          </a:p>
          <a:p>
            <a:pPr marL="457920" lvl="1" algn="just">
              <a:spcBef>
                <a:spcPts val="601"/>
              </a:spcBef>
              <a:buClr>
                <a:srgbClr val="FFCD00"/>
              </a:buClr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62000" y="888150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Lora"/>
              </a:rPr>
              <a:t>5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916951"/>
            <a:ext cx="4259399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Đặc điểm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7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685800" y="1504950"/>
            <a:ext cx="7698060" cy="31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Ưu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điểm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Giải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quyết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bài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toán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quản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lý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Đáp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ứng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nhanh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hầu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hết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ứng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dụng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dữ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liệu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tại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trạm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Tăng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cường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đơn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thể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ứng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dụng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và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CSDL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mà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không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làm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cản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trợ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người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sử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dụng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hiện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tại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Giảm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tổng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chi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phí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tìm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kiếm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,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trả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lời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truy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vấn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nhanh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Giảm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chi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phí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truyền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thông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Tăng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độ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tin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cậy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và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khả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năng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ứng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dụng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endParaRPr lang="en-US" sz="2400" spc="-1" dirty="0" smtClean="0">
              <a:solidFill>
                <a:srgbClr val="000000"/>
              </a:solidFill>
              <a:latin typeface="Times New Roman"/>
              <a:ea typeface="Quattrocento Sans"/>
            </a:endParaRPr>
          </a:p>
          <a:p>
            <a:pPr marL="457920" lvl="1" algn="just">
              <a:spcBef>
                <a:spcPts val="601"/>
              </a:spcBef>
              <a:buClr>
                <a:srgbClr val="FFCD00"/>
              </a:buClr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62000" y="886821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Lora"/>
              </a:rPr>
              <a:t>6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916951"/>
            <a:ext cx="4259399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Ưu điểm và nhược điểm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4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762000" y="1581150"/>
            <a:ext cx="7698060" cy="31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Nhược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điểm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Chi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phí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cao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và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phần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mềm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phức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tạp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Phải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xử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lý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thay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đổi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thông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báo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trong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mọi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địa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điểm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Khó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kiểm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soát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tính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toàn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vẹn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dữ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liệu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Kết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nối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và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xử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lý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dữ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liệu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chậm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endParaRPr lang="en-US" sz="2400" spc="-1" dirty="0" smtClean="0">
              <a:solidFill>
                <a:srgbClr val="000000"/>
              </a:solidFill>
              <a:latin typeface="Times New Roman"/>
              <a:ea typeface="Quattrocento Sans"/>
            </a:endParaRPr>
          </a:p>
          <a:p>
            <a:pPr marL="457920" lvl="1" algn="just">
              <a:spcBef>
                <a:spcPts val="601"/>
              </a:spcBef>
              <a:buClr>
                <a:srgbClr val="FFCD00"/>
              </a:buClr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62000" y="886821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Lora"/>
              </a:rPr>
              <a:t>6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916951"/>
            <a:ext cx="4259399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Ưu điểm và nhược điểm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762000" y="1593870"/>
            <a:ext cx="7698060" cy="31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điều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kiện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ràng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buộc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trong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thiết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kế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đoạn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Tính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đầy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đủ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Xây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dựng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lại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Tính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rời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nhau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400" spc="-1" dirty="0" err="1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Times New Roman"/>
                <a:ea typeface="Quattrocento Sans"/>
              </a:rPr>
              <a:t>phương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Times New Roman"/>
                <a:ea typeface="Quattrocento Sans"/>
              </a:rPr>
              <a:t>pháp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Times New Roman"/>
                <a:ea typeface="Quattrocento Sans"/>
              </a:rPr>
              <a:t>đoạn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  <a:ea typeface="Quattrocento Sans"/>
              </a:rPr>
              <a:t>: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Quattrocento Sans"/>
              </a:rPr>
              <a:t>đoạn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Quattrocento Sans"/>
              </a:rPr>
              <a:t>ngang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Quattrocento Sans"/>
              </a:rPr>
              <a:t>đoạn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Quattrocento Sans"/>
              </a:rPr>
              <a:t>dọc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Quattrocento Sans"/>
              </a:rPr>
              <a:t>đoạn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Quattrocento Sans"/>
              </a:rPr>
              <a:t>hỗn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Quattrocento Sans"/>
              </a:rPr>
              <a:t>hợp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endParaRPr lang="en-US" sz="2400" spc="-1" dirty="0" smtClean="0">
              <a:solidFill>
                <a:srgbClr val="000000"/>
              </a:solidFill>
              <a:latin typeface="Times New Roman"/>
              <a:ea typeface="Quattrocento Sans"/>
            </a:endParaRPr>
          </a:p>
          <a:p>
            <a:pPr marL="457920" lvl="1" algn="just">
              <a:spcBef>
                <a:spcPts val="601"/>
              </a:spcBef>
              <a:buClr>
                <a:srgbClr val="FFCD00"/>
              </a:buClr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62000" y="886821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Lora"/>
              </a:rPr>
              <a:t>7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916951"/>
            <a:ext cx="4259399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Kĩ thuật phân </a:t>
            </a:r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mảnh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762000" y="1356021"/>
            <a:ext cx="7698060" cy="39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mảnh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ngang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là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tách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quan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hệ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tổng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thể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R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thành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tập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con R1, R2, …, Rn.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Mỗi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tập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hợp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con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chứa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số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n_bộ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của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R.</a:t>
            </a:r>
          </a:p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Có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2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loại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mảnh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ngang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mảnh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ngang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nguyên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thủy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là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mảnh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dữ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liệu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hình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thành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từ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phép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chọn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trên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quan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hệ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mảnh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ngang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dẫn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xuất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 </a:t>
            </a:r>
          </a:p>
          <a:p>
            <a:pPr marL="1258020" lvl="2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Quattrocento Sans"/>
              </a:rPr>
              <a:t>T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ừ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mảnh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ngang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nguyên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thủy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R. </a:t>
            </a:r>
          </a:p>
          <a:p>
            <a:pPr marL="1258020" lvl="2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  <a:ea typeface="Quattrocento Sans"/>
              </a:rPr>
              <a:t>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a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có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quan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hệ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S={S1, S2, S3, …, Sn}.</a:t>
            </a:r>
          </a:p>
          <a:p>
            <a:pPr marL="1258020" lvl="2" indent="-342900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quan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hệ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S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có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quan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hệ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n – 1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với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R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sẽ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được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mảnh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ngang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dẫn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xuất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 S’= R |&gt;&lt; S</a:t>
            </a:r>
          </a:p>
          <a:p>
            <a:pPr marL="720">
              <a:spcBef>
                <a:spcPts val="601"/>
              </a:spcBef>
              <a:buClr>
                <a:srgbClr val="FFCD00"/>
              </a:buClr>
            </a:pPr>
            <a:endParaRPr lang="en-US" sz="2000" spc="-1" dirty="0" smtClean="0">
              <a:solidFill>
                <a:srgbClr val="000000"/>
              </a:solidFill>
              <a:latin typeface="Times New Roman"/>
              <a:ea typeface="Quattrocento Sans"/>
            </a:endParaRPr>
          </a:p>
          <a:p>
            <a:pPr marL="457920" lvl="1" algn="just">
              <a:spcBef>
                <a:spcPts val="601"/>
              </a:spcBef>
              <a:buClr>
                <a:srgbClr val="FFCD00"/>
              </a:buClr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62000" y="886821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Lora"/>
              </a:rPr>
              <a:t>7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916951"/>
            <a:ext cx="4259399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Kĩ thuật phân </a:t>
            </a:r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mảnh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5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/>
          <p:cNvSpPr/>
          <p:nvPr/>
        </p:nvSpPr>
        <p:spPr>
          <a:xfrm>
            <a:off x="-8640" y="1833390"/>
            <a:ext cx="9161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" name="CustomShape 3"/>
          <p:cNvSpPr/>
          <p:nvPr/>
        </p:nvSpPr>
        <p:spPr>
          <a:xfrm>
            <a:off x="3467520" y="731430"/>
            <a:ext cx="2202840" cy="220284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181760" y="1019790"/>
            <a:ext cx="1034280" cy="1034280"/>
            <a:chOff x="4184280" y="931320"/>
            <a:chExt cx="1034280" cy="1034280"/>
          </a:xfrm>
        </p:grpSpPr>
        <p:sp>
          <p:nvSpPr>
            <p:cNvPr id="15" name="CustomShape 5"/>
            <p:cNvSpPr/>
            <p:nvPr/>
          </p:nvSpPr>
          <p:spPr>
            <a:xfrm>
              <a:off x="4567680" y="1314360"/>
              <a:ext cx="535320" cy="535320"/>
            </a:xfrm>
            <a:custGeom>
              <a:avLst/>
              <a:gdLst/>
              <a:ahLst/>
              <a:cxnLst/>
              <a:rect l="l" t="t" r="r" b="b"/>
              <a:pathLst>
                <a:path w="8452" h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CustomShape 6"/>
            <p:cNvSpPr/>
            <p:nvPr/>
          </p:nvSpPr>
          <p:spPr>
            <a:xfrm>
              <a:off x="4184280" y="931320"/>
              <a:ext cx="1034280" cy="1034280"/>
            </a:xfrm>
            <a:custGeom>
              <a:avLst/>
              <a:gdLst/>
              <a:ahLst/>
              <a:cxnLst/>
              <a:rect l="l" t="t" r="r" b="b"/>
              <a:pathLst>
                <a:path w="16318" h="16319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20560" y="2189430"/>
            <a:ext cx="424800" cy="438480"/>
            <a:chOff x="4123080" y="2100960"/>
            <a:chExt cx="424800" cy="438480"/>
          </a:xfrm>
        </p:grpSpPr>
        <p:sp>
          <p:nvSpPr>
            <p:cNvPr id="11" name="CustomShape 8"/>
            <p:cNvSpPr/>
            <p:nvPr/>
          </p:nvSpPr>
          <p:spPr>
            <a:xfrm rot="21013800">
              <a:off x="4123080" y="2100960"/>
              <a:ext cx="424800" cy="424800"/>
            </a:xfrm>
            <a:custGeom>
              <a:avLst/>
              <a:gdLst/>
              <a:ahLst/>
              <a:cxn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CustomShape 9"/>
            <p:cNvSpPr/>
            <p:nvPr/>
          </p:nvSpPr>
          <p:spPr>
            <a:xfrm rot="21013800">
              <a:off x="4171320" y="2462400"/>
              <a:ext cx="69480" cy="69480"/>
            </a:xfrm>
            <a:custGeom>
              <a:avLst/>
              <a:gdLst/>
              <a:ahLst/>
              <a:cxn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ustomShape 10"/>
            <p:cNvSpPr/>
            <p:nvPr/>
          </p:nvSpPr>
          <p:spPr>
            <a:xfrm rot="21013800">
              <a:off x="4229640" y="2495160"/>
              <a:ext cx="44280" cy="44280"/>
            </a:xfrm>
            <a:custGeom>
              <a:avLst/>
              <a:gdLst/>
              <a:ahLst/>
              <a:cxn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CustomShape 11"/>
            <p:cNvSpPr/>
            <p:nvPr/>
          </p:nvSpPr>
          <p:spPr>
            <a:xfrm rot="21013800">
              <a:off x="4148640" y="2437920"/>
              <a:ext cx="44280" cy="44280"/>
            </a:xfrm>
            <a:custGeom>
              <a:avLst/>
              <a:gdLst/>
              <a:ahLst/>
              <a:cxn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" name="CustomShape 12"/>
          <p:cNvSpPr/>
          <p:nvPr/>
        </p:nvSpPr>
        <p:spPr>
          <a:xfrm>
            <a:off x="3934440" y="1258830"/>
            <a:ext cx="160920" cy="153720"/>
          </a:xfrm>
          <a:custGeom>
            <a:avLst/>
            <a:gdLst/>
            <a:ahLst/>
            <a:cxn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" name="CustomShape 13"/>
          <p:cNvSpPr/>
          <p:nvPr/>
        </p:nvSpPr>
        <p:spPr>
          <a:xfrm rot="2697600">
            <a:off x="5000400" y="2049030"/>
            <a:ext cx="244800" cy="233640"/>
          </a:xfrm>
          <a:custGeom>
            <a:avLst/>
            <a:gdLst/>
            <a:ahLst/>
            <a:cxn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CustomShape 14"/>
          <p:cNvSpPr/>
          <p:nvPr/>
        </p:nvSpPr>
        <p:spPr>
          <a:xfrm>
            <a:off x="5194800" y="1915830"/>
            <a:ext cx="97560" cy="93240"/>
          </a:xfrm>
          <a:custGeom>
            <a:avLst/>
            <a:gdLst/>
            <a:ahLst/>
            <a:cxn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" name="CustomShape 15"/>
          <p:cNvSpPr/>
          <p:nvPr/>
        </p:nvSpPr>
        <p:spPr>
          <a:xfrm rot="1280400">
            <a:off x="3822120" y="1723950"/>
            <a:ext cx="97560" cy="93240"/>
          </a:xfrm>
          <a:custGeom>
            <a:avLst/>
            <a:gdLst/>
            <a:ahLst/>
            <a:cxn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" name="Shape 122"/>
          <p:cNvSpPr txBox="1">
            <a:spLocks/>
          </p:cNvSpPr>
          <p:nvPr/>
        </p:nvSpPr>
        <p:spPr>
          <a:xfrm>
            <a:off x="685799" y="3164551"/>
            <a:ext cx="7772401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3200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TỔNG QUAN VỀ CSDL PHÂN TÁN</a:t>
            </a:r>
            <a:endParaRPr lang="en" sz="3200" dirty="0">
              <a:highlight>
                <a:srgbClr val="FFCD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4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762000" y="1581150"/>
            <a:ext cx="7698060" cy="31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mảnh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dọc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Từ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mảnh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dữ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liệu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hình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thành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từ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phép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chiếu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quan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hệ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xuống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thuộc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tính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X.</a:t>
            </a:r>
          </a:p>
          <a:p>
            <a:pPr marL="343080" indent="-342360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mảnh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hỗn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hợp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Là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mảnh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dữ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liệu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hình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thành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từ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sự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kết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hợp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của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mảnh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ngang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nguyên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thủy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với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mảnh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dọc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457920" lvl="1" algn="just">
              <a:spcBef>
                <a:spcPts val="601"/>
              </a:spcBef>
              <a:buClr>
                <a:srgbClr val="FFCD00"/>
              </a:buClr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62000" y="886821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Lora"/>
              </a:rPr>
              <a:t>7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916951"/>
            <a:ext cx="4259399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Kĩ thuật phân </a:t>
            </a:r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mảnh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8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762000" y="1581150"/>
            <a:ext cx="7698060" cy="31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620" indent="-342900">
              <a:spcBef>
                <a:spcPts val="601"/>
              </a:spcBef>
              <a:buClr>
                <a:srgbClr val="FFCD00"/>
              </a:buClr>
              <a:buFont typeface="Wingdings" panose="05000000000000000000" pitchFamily="2" charset="2"/>
              <a:buChar char="Ø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Nhằm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đưa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dữ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liệu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đến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gần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người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sử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dụng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343620" indent="-342900">
              <a:spcBef>
                <a:spcPts val="601"/>
              </a:spcBef>
              <a:buClr>
                <a:srgbClr val="FFCD00"/>
              </a:buClr>
              <a:buFont typeface="Wingdings" panose="05000000000000000000" pitchFamily="2" charset="2"/>
              <a:buChar char="Ø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mảnh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dữ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liệu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có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thể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được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thành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nhiều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bản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(Replica)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đặt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ở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nhiều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server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khác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nhau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343620" indent="-342900">
              <a:spcBef>
                <a:spcPts val="601"/>
              </a:spcBef>
              <a:buClr>
                <a:srgbClr val="FFCD00"/>
              </a:buClr>
              <a:buFont typeface="Wingdings" panose="05000000000000000000" pitchFamily="2" charset="2"/>
              <a:buChar char="Ø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Vấn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đề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động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bộ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về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bản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</a:t>
            </a: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Wingdings" panose="05000000000000000000" pitchFamily="2" charset="2"/>
              <a:buChar char="Ø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Đồng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bộ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tức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thời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bản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thay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đổi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thì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tất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cả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bản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trong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server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khác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sẽ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thay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đổi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theo.</a:t>
            </a:r>
            <a:endParaRPr lang="en-US" sz="2000" spc="-1" dirty="0" smtClean="0">
              <a:solidFill>
                <a:srgbClr val="000000"/>
              </a:solidFill>
              <a:latin typeface="Times New Roman"/>
              <a:ea typeface="Quattrocento Sans"/>
            </a:endParaRPr>
          </a:p>
          <a:p>
            <a:pPr marL="800820" lvl="1" indent="-342900">
              <a:spcBef>
                <a:spcPts val="601"/>
              </a:spcBef>
              <a:buClr>
                <a:srgbClr val="FFCD00"/>
              </a:buClr>
              <a:buFont typeface="Wingdings" panose="05000000000000000000" pitchFamily="2" charset="2"/>
              <a:buChar char="Ø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Đồng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bộ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trễ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Khi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bản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ghi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thay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đổi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trong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server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thì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hết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quy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trình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thì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sẽ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đồng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bộ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lại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bản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ghi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đó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720">
              <a:spcBef>
                <a:spcPts val="601"/>
              </a:spcBef>
              <a:buClr>
                <a:srgbClr val="FFCD00"/>
              </a:buClr>
            </a:pPr>
            <a:endParaRPr lang="en-US" sz="2000" spc="-1" dirty="0" smtClean="0">
              <a:solidFill>
                <a:srgbClr val="000000"/>
              </a:solidFill>
              <a:latin typeface="Times New Roman"/>
              <a:ea typeface="Quattrocento Sans"/>
            </a:endParaRPr>
          </a:p>
          <a:p>
            <a:pPr marL="457920" lvl="1" algn="just">
              <a:spcBef>
                <a:spcPts val="601"/>
              </a:spcBef>
              <a:buClr>
                <a:srgbClr val="FFCD00"/>
              </a:buClr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62000" y="886821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Lora"/>
              </a:rPr>
              <a:t>8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916951"/>
            <a:ext cx="4800600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Sao lặp dữ liệu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4267200" y="2419350"/>
            <a:ext cx="50213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403749" y="967085"/>
            <a:ext cx="3300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THANKS!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838200" y="1365270"/>
            <a:ext cx="6809040" cy="31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CSDL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tán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là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tập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hợp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dữ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liệu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,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mà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về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mặt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logic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tập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hợp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này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thuộc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cùng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hệ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thống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,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nhưng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về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mặt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vật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lý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dữ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liệu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đó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được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tán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trên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vị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trí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khác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nhau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của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mạng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máy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tính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	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762000" y="888150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Lora"/>
                <a:ea typeface="Lora"/>
              </a:rPr>
              <a:t>1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00" y="916951"/>
            <a:ext cx="4259399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Khái niệm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47950"/>
            <a:ext cx="4657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762000" y="1428750"/>
            <a:ext cx="6809040" cy="31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Tính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chất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tán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Toàn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bộ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dữ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liệu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không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cư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trú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ở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nơi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mà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cư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trú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trên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nhiều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trạm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thuộc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mạng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máy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tính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343080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Tương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quan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logic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Toàn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bộ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dữ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liệu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có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số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thuộc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tính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ràng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buộc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chúng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với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nhau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Điều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này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giúp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chúng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ta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có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thể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biệt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CSDL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tán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với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một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tập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CSDL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tập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trung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62000" y="888150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Lora"/>
              </a:rPr>
              <a:t>2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0" y="916951"/>
            <a:ext cx="4259399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Tính chất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2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533400" y="1276350"/>
            <a:ext cx="6956580" cy="381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lvl="0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vi-VN" sz="2000" dirty="0">
                <a:latin typeface="+mj-lt"/>
              </a:rPr>
              <a:t>Điều khiển tập </a:t>
            </a:r>
            <a:r>
              <a:rPr lang="vi-VN" sz="2000" dirty="0" smtClean="0">
                <a:latin typeface="+mj-lt"/>
              </a:rPr>
              <a:t>trung</a:t>
            </a:r>
            <a:r>
              <a:rPr lang="en-GB" sz="2000" dirty="0" smtClean="0">
                <a:latin typeface="+mj-lt"/>
              </a:rPr>
              <a:t>: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dirty="0" smtClean="0">
                <a:latin typeface="+mj-lt"/>
              </a:rPr>
              <a:t>oàn </a:t>
            </a:r>
            <a:r>
              <a:rPr lang="vi-VN" sz="2000" dirty="0">
                <a:latin typeface="+mj-lt"/>
              </a:rPr>
              <a:t>bộ dữ liệu tập trung lại nhằm để tránh sự dư thừa dữ liệu,đảm bảo được tính độc lập của dữ </a:t>
            </a:r>
            <a:r>
              <a:rPr lang="vi-VN" sz="2000" dirty="0" smtClean="0">
                <a:latin typeface="+mj-lt"/>
              </a:rPr>
              <a:t>liệu</a:t>
            </a:r>
            <a:r>
              <a:rPr lang="en-GB" sz="2000" dirty="0" smtClean="0">
                <a:latin typeface="+mj-lt"/>
              </a:rPr>
              <a:t>.</a:t>
            </a:r>
            <a:endParaRPr lang="en-US" sz="2000" spc="-1" dirty="0" smtClean="0">
              <a:solidFill>
                <a:srgbClr val="000000"/>
              </a:solidFill>
              <a:latin typeface="+mj-lt"/>
              <a:ea typeface="Quattrocento Sans"/>
            </a:endParaRPr>
          </a:p>
          <a:p>
            <a:pPr marL="343080" lvl="0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vi-VN" sz="2000" dirty="0">
                <a:latin typeface="+mj-lt"/>
              </a:rPr>
              <a:t>Độc lập dữ </a:t>
            </a:r>
            <a:r>
              <a:rPr lang="vi-VN" sz="2000" dirty="0" smtClean="0">
                <a:latin typeface="+mj-lt"/>
              </a:rPr>
              <a:t>liệu</a:t>
            </a:r>
            <a:r>
              <a:rPr lang="en-GB" sz="2000" dirty="0" smtClean="0">
                <a:latin typeface="+mj-lt"/>
              </a:rPr>
              <a:t>: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dirty="0" smtClean="0">
                <a:latin typeface="+mj-lt"/>
              </a:rPr>
              <a:t>ổ </a:t>
            </a:r>
            <a:r>
              <a:rPr lang="vi-VN" sz="2000" dirty="0">
                <a:latin typeface="+mj-lt"/>
              </a:rPr>
              <a:t>chức lưu trữ dữ liệu là trong suốt đối với người lập trình ứng </a:t>
            </a:r>
            <a:r>
              <a:rPr lang="vi-VN" sz="2000" dirty="0" smtClean="0">
                <a:latin typeface="+mj-lt"/>
              </a:rPr>
              <a:t>dụng</a:t>
            </a:r>
            <a:r>
              <a:rPr lang="en-GB" sz="2000" dirty="0" smtClean="0">
                <a:latin typeface="+mj-lt"/>
              </a:rPr>
              <a:t>.</a:t>
            </a:r>
            <a:endParaRPr lang="en-GB" sz="2000" dirty="0" smtClean="0">
              <a:latin typeface="+mj-lt"/>
            </a:endParaRPr>
          </a:p>
          <a:p>
            <a:pPr marL="343080" lvl="0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vi-VN" sz="2000" dirty="0" smtClean="0">
                <a:latin typeface="+mj-lt"/>
              </a:rPr>
              <a:t>Giảm </a:t>
            </a:r>
            <a:r>
              <a:rPr lang="vi-VN" sz="2000" dirty="0">
                <a:latin typeface="+mj-lt"/>
              </a:rPr>
              <a:t>dư thừa dữ </a:t>
            </a:r>
            <a:r>
              <a:rPr lang="vi-VN" sz="2000" dirty="0" smtClean="0">
                <a:latin typeface="+mj-lt"/>
              </a:rPr>
              <a:t>liệu</a:t>
            </a:r>
            <a:r>
              <a:rPr lang="en-GB" sz="2000" dirty="0" smtClean="0">
                <a:latin typeface="+mj-lt"/>
              </a:rPr>
              <a:t>: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Làm tăng tính cục bộ của các ứng dụng nếu dữ liệu được nhân bản tại các vị trí mà ứng dụng cần dữ liệu này </a:t>
            </a:r>
            <a:r>
              <a:rPr lang="en-GB" sz="2000" dirty="0" smtClean="0">
                <a:latin typeface="+mj-lt"/>
              </a:rPr>
              <a:t>.</a:t>
            </a:r>
            <a:endParaRPr lang="en-GB" sz="2000" dirty="0" smtClean="0">
              <a:latin typeface="+mj-lt"/>
            </a:endParaRP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Làm tăng tính sẵn sàng của hệ thống ứng </a:t>
            </a:r>
            <a:r>
              <a:rPr lang="vi-VN" sz="2000" dirty="0" smtClean="0">
                <a:latin typeface="+mj-lt"/>
              </a:rPr>
              <a:t>dụng</a:t>
            </a:r>
            <a:r>
              <a:rPr lang="en-GB" sz="2000" dirty="0" smtClean="0">
                <a:latin typeface="+mj-lt"/>
              </a:rPr>
              <a:t>.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62000" y="888150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Lora"/>
              </a:rPr>
              <a:t>3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916951"/>
            <a:ext cx="4259399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Đặc điểm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7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81150"/>
            <a:ext cx="3425400" cy="31242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58368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58368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58368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58368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31" name="Picture 30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33" name="CustomShape 3"/>
          <p:cNvSpPr/>
          <p:nvPr/>
        </p:nvSpPr>
        <p:spPr>
          <a:xfrm>
            <a:off x="762000" y="888150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Lora"/>
              </a:rPr>
              <a:t>4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447800" y="916951"/>
            <a:ext cx="4259399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Ưu điểm và nhược điểm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Placeholder 2"/>
          <p:cNvSpPr txBox="1">
            <a:spLocks/>
          </p:cNvSpPr>
          <p:nvPr/>
        </p:nvSpPr>
        <p:spPr>
          <a:xfrm>
            <a:off x="4870683" y="1581150"/>
            <a:ext cx="3425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58368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58368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58368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58368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58368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762000" y="1428750"/>
            <a:ext cx="6809040" cy="31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Cơ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sở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dữ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liệu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tập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trung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</a:t>
            </a:r>
            <a:endParaRPr lang="en-US" sz="2400" spc="-1" dirty="0">
              <a:solidFill>
                <a:srgbClr val="000000"/>
              </a:solidFill>
              <a:latin typeface="Times New Roman"/>
              <a:ea typeface="Quattrocento Sans"/>
            </a:endParaRP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Dữ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liệu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tập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trung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tại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DataCenter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Chi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nhánh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phải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kết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nối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với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DataCenter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Dịch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vụ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tường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lửa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và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cơ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sở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hạ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tầng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ở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DataCenter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phải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đủ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mạnh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để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phục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vụ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kết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nối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cho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chi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nhánh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truy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vấn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bắt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buộc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phải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thông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qua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DataCenter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Chi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phí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thấp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,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dễ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quản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lý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820" lvl="1" indent="-342900" algn="just">
              <a:spcBef>
                <a:spcPts val="601"/>
              </a:spcBef>
              <a:buClr>
                <a:srgbClr val="FFCD00"/>
              </a:buClr>
              <a:buFont typeface="Arial" panose="020B0604020202020204" pitchFamily="34" charset="0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Xác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suất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sự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cố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cao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</p:txBody>
      </p:sp>
      <p:sp>
        <p:nvSpPr>
          <p:cNvPr id="5" name="CustomShape 3"/>
          <p:cNvSpPr/>
          <p:nvPr/>
        </p:nvSpPr>
        <p:spPr>
          <a:xfrm>
            <a:off x="762000" y="888150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Lora"/>
              </a:rPr>
              <a:t>5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916951"/>
            <a:ext cx="4572000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So sánh với CSDL tập trung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762000" y="1504950"/>
            <a:ext cx="6809040" cy="31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Cơ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sở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dữ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liệu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tán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:</a:t>
            </a:r>
          </a:p>
          <a:p>
            <a:pPr marL="800280" lvl="1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Dữ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liệu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phân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cấp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trên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chi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nhánh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280" lvl="1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chi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nhánh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kết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nối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với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nhau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280" lvl="1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Dịch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vụ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tường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lửa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tự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cung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cấp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ở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mỗi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chi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nhánh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280" lvl="1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thông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tin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không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bắt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buộc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đi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qua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DataCenter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280" lvl="1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Linh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hoạt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,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tính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sẵn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sàng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cao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280" lvl="1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Chi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phí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cao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,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khó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quản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Quattrocento Sans"/>
              </a:rPr>
              <a:t>lý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Quattrocento Sans"/>
              </a:rPr>
              <a:t>.</a:t>
            </a:r>
          </a:p>
          <a:p>
            <a:pPr marL="800280" lvl="1" indent="-342360" algn="just">
              <a:spcBef>
                <a:spcPts val="601"/>
              </a:spcBef>
              <a:buClr>
                <a:srgbClr val="FFCD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latin typeface="Times New Roman"/>
              <a:ea typeface="Quattrocento Sans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62000" y="888150"/>
            <a:ext cx="46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Lora"/>
              </a:rPr>
              <a:t>5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7646280" y="209550"/>
            <a:ext cx="761400" cy="7405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951200" y="647670"/>
            <a:ext cx="658440" cy="392040"/>
          </a:xfrm>
          <a:prstGeom prst="rect">
            <a:avLst/>
          </a:prstGeom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916951"/>
            <a:ext cx="4572000" cy="435599"/>
          </a:xfrm>
        </p:spPr>
        <p:txBody>
          <a:bodyPr/>
          <a:lstStyle/>
          <a:p>
            <a:r>
              <a:rPr lang="en" sz="2800" i="1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So sánh với CSDL tập trung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/>
          <p:cNvSpPr/>
          <p:nvPr/>
        </p:nvSpPr>
        <p:spPr>
          <a:xfrm>
            <a:off x="-8640" y="1833390"/>
            <a:ext cx="9161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" name="CustomShape 3"/>
          <p:cNvSpPr/>
          <p:nvPr/>
        </p:nvSpPr>
        <p:spPr>
          <a:xfrm>
            <a:off x="3467520" y="731430"/>
            <a:ext cx="2202840" cy="220284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181760" y="1019790"/>
            <a:ext cx="1034280" cy="1034280"/>
            <a:chOff x="4184280" y="931320"/>
            <a:chExt cx="1034280" cy="1034280"/>
          </a:xfrm>
        </p:grpSpPr>
        <p:sp>
          <p:nvSpPr>
            <p:cNvPr id="15" name="CustomShape 5"/>
            <p:cNvSpPr/>
            <p:nvPr/>
          </p:nvSpPr>
          <p:spPr>
            <a:xfrm>
              <a:off x="4567680" y="1314360"/>
              <a:ext cx="535320" cy="535320"/>
            </a:xfrm>
            <a:custGeom>
              <a:avLst/>
              <a:gdLst/>
              <a:ahLst/>
              <a:cxnLst/>
              <a:rect l="l" t="t" r="r" b="b"/>
              <a:pathLst>
                <a:path w="8452" h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CustomShape 6"/>
            <p:cNvSpPr/>
            <p:nvPr/>
          </p:nvSpPr>
          <p:spPr>
            <a:xfrm>
              <a:off x="4184280" y="931320"/>
              <a:ext cx="1034280" cy="1034280"/>
            </a:xfrm>
            <a:custGeom>
              <a:avLst/>
              <a:gdLst/>
              <a:ahLst/>
              <a:cxnLst/>
              <a:rect l="l" t="t" r="r" b="b"/>
              <a:pathLst>
                <a:path w="16318" h="16319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20560" y="2189430"/>
            <a:ext cx="424800" cy="438480"/>
            <a:chOff x="4123080" y="2100960"/>
            <a:chExt cx="424800" cy="438480"/>
          </a:xfrm>
        </p:grpSpPr>
        <p:sp>
          <p:nvSpPr>
            <p:cNvPr id="11" name="CustomShape 8"/>
            <p:cNvSpPr/>
            <p:nvPr/>
          </p:nvSpPr>
          <p:spPr>
            <a:xfrm rot="21013800">
              <a:off x="4123080" y="2100960"/>
              <a:ext cx="424800" cy="424800"/>
            </a:xfrm>
            <a:custGeom>
              <a:avLst/>
              <a:gdLst/>
              <a:ahLst/>
              <a:cxn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CustomShape 9"/>
            <p:cNvSpPr/>
            <p:nvPr/>
          </p:nvSpPr>
          <p:spPr>
            <a:xfrm rot="21013800">
              <a:off x="4171320" y="2462400"/>
              <a:ext cx="69480" cy="69480"/>
            </a:xfrm>
            <a:custGeom>
              <a:avLst/>
              <a:gdLst/>
              <a:ahLst/>
              <a:cxn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ustomShape 10"/>
            <p:cNvSpPr/>
            <p:nvPr/>
          </p:nvSpPr>
          <p:spPr>
            <a:xfrm rot="21013800">
              <a:off x="4229640" y="2495160"/>
              <a:ext cx="44280" cy="44280"/>
            </a:xfrm>
            <a:custGeom>
              <a:avLst/>
              <a:gdLst/>
              <a:ahLst/>
              <a:cxn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CustomShape 11"/>
            <p:cNvSpPr/>
            <p:nvPr/>
          </p:nvSpPr>
          <p:spPr>
            <a:xfrm rot="21013800">
              <a:off x="4148640" y="2437920"/>
              <a:ext cx="44280" cy="44280"/>
            </a:xfrm>
            <a:custGeom>
              <a:avLst/>
              <a:gdLst/>
              <a:ahLst/>
              <a:cxn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" name="CustomShape 12"/>
          <p:cNvSpPr/>
          <p:nvPr/>
        </p:nvSpPr>
        <p:spPr>
          <a:xfrm>
            <a:off x="3934440" y="1258830"/>
            <a:ext cx="160920" cy="153720"/>
          </a:xfrm>
          <a:custGeom>
            <a:avLst/>
            <a:gdLst/>
            <a:ahLst/>
            <a:cxn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" name="CustomShape 13"/>
          <p:cNvSpPr/>
          <p:nvPr/>
        </p:nvSpPr>
        <p:spPr>
          <a:xfrm rot="2697600">
            <a:off x="5000400" y="2049030"/>
            <a:ext cx="244800" cy="233640"/>
          </a:xfrm>
          <a:custGeom>
            <a:avLst/>
            <a:gdLst/>
            <a:ahLst/>
            <a:cxn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CustomShape 14"/>
          <p:cNvSpPr/>
          <p:nvPr/>
        </p:nvSpPr>
        <p:spPr>
          <a:xfrm>
            <a:off x="5194800" y="1915830"/>
            <a:ext cx="97560" cy="93240"/>
          </a:xfrm>
          <a:custGeom>
            <a:avLst/>
            <a:gdLst/>
            <a:ahLst/>
            <a:cxn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" name="CustomShape 15"/>
          <p:cNvSpPr/>
          <p:nvPr/>
        </p:nvSpPr>
        <p:spPr>
          <a:xfrm rot="1280400">
            <a:off x="3822120" y="1723950"/>
            <a:ext cx="97560" cy="93240"/>
          </a:xfrm>
          <a:custGeom>
            <a:avLst/>
            <a:gdLst/>
            <a:ahLst/>
            <a:cxn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" name="Shape 122"/>
          <p:cNvSpPr txBox="1">
            <a:spLocks/>
          </p:cNvSpPr>
          <p:nvPr/>
        </p:nvSpPr>
        <p:spPr>
          <a:xfrm>
            <a:off x="1284959" y="3393151"/>
            <a:ext cx="6563641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3200" dirty="0" smtClean="0">
                <a:highlight>
                  <a:srgbClr val="FFCD00"/>
                </a:highlight>
                <a:latin typeface="Times New Roman" pitchFamily="18" charset="0"/>
                <a:cs typeface="Times New Roman" pitchFamily="18" charset="0"/>
              </a:rPr>
              <a:t>HỆ QUẢN TRỊ CƠ SỞ DỮ LIỆU PHÂN TÁN</a:t>
            </a:r>
            <a:endParaRPr lang="en" sz="3200" dirty="0">
              <a:highlight>
                <a:srgbClr val="FFCD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1248</Words>
  <Application>Microsoft Office PowerPoint</Application>
  <PresentationFormat>On-screen Show (16:9)</PresentationFormat>
  <Paragraphs>144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Times New Roman</vt:lpstr>
      <vt:lpstr>Wingdings</vt:lpstr>
      <vt:lpstr>Quattrocento Sans</vt:lpstr>
      <vt:lpstr>Cambria Math</vt:lpstr>
      <vt:lpstr>Lora</vt:lpstr>
      <vt:lpstr>Viola template</vt:lpstr>
      <vt:lpstr> Cơ sở dữ liệu phân tán</vt:lpstr>
      <vt:lpstr>PowerPoint Presentation</vt:lpstr>
      <vt:lpstr>Khái niệm</vt:lpstr>
      <vt:lpstr>Tính chất</vt:lpstr>
      <vt:lpstr>Đặc điểm</vt:lpstr>
      <vt:lpstr>Ưu điểm và nhược điểm</vt:lpstr>
      <vt:lpstr>So sánh với CSDL tập trung</vt:lpstr>
      <vt:lpstr>So sánh với CSDL tập trung</vt:lpstr>
      <vt:lpstr>PowerPoint Presentation</vt:lpstr>
      <vt:lpstr>Khái niệm</vt:lpstr>
      <vt:lpstr>Phân loại</vt:lpstr>
      <vt:lpstr>Phân loại</vt:lpstr>
      <vt:lpstr>Kiến trúc </vt:lpstr>
      <vt:lpstr>Các hình thức tổ chức</vt:lpstr>
      <vt:lpstr>Đặc điểm</vt:lpstr>
      <vt:lpstr>Ưu điểm và nhược điểm</vt:lpstr>
      <vt:lpstr>Ưu điểm và nhược điểm</vt:lpstr>
      <vt:lpstr>Kĩ thuật phân mảnh</vt:lpstr>
      <vt:lpstr>Kĩ thuật phân mảnh</vt:lpstr>
      <vt:lpstr>Kĩ thuật phân mảnh</vt:lpstr>
      <vt:lpstr>Sao lặp dữ liệu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UNIFIED PROCESS</dc:title>
  <dc:creator>DELL</dc:creator>
  <cp:lastModifiedBy>Ky Nguyen</cp:lastModifiedBy>
  <cp:revision>78</cp:revision>
  <dcterms:modified xsi:type="dcterms:W3CDTF">2020-07-16T03:41:45Z</dcterms:modified>
</cp:coreProperties>
</file>