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41"/>
  </p:notesMasterIdLst>
  <p:sldIdLst>
    <p:sldId id="315" r:id="rId5"/>
    <p:sldId id="287" r:id="rId6"/>
    <p:sldId id="256" r:id="rId7"/>
    <p:sldId id="260" r:id="rId8"/>
    <p:sldId id="261" r:id="rId9"/>
    <p:sldId id="262" r:id="rId10"/>
    <p:sldId id="263" r:id="rId11"/>
    <p:sldId id="264" r:id="rId12"/>
    <p:sldId id="288" r:id="rId13"/>
    <p:sldId id="258" r:id="rId14"/>
    <p:sldId id="303" r:id="rId15"/>
    <p:sldId id="265" r:id="rId16"/>
    <p:sldId id="289" r:id="rId17"/>
    <p:sldId id="290" r:id="rId18"/>
    <p:sldId id="294" r:id="rId19"/>
    <p:sldId id="293" r:id="rId20"/>
    <p:sldId id="291" r:id="rId21"/>
    <p:sldId id="292" r:id="rId22"/>
    <p:sldId id="295" r:id="rId23"/>
    <p:sldId id="296" r:id="rId24"/>
    <p:sldId id="298" r:id="rId25"/>
    <p:sldId id="297" r:id="rId26"/>
    <p:sldId id="301" r:id="rId27"/>
    <p:sldId id="300" r:id="rId28"/>
    <p:sldId id="305" r:id="rId29"/>
    <p:sldId id="304" r:id="rId30"/>
    <p:sldId id="306" r:id="rId31"/>
    <p:sldId id="307" r:id="rId32"/>
    <p:sldId id="308" r:id="rId33"/>
    <p:sldId id="309" r:id="rId34"/>
    <p:sldId id="310" r:id="rId35"/>
    <p:sldId id="311" r:id="rId36"/>
    <p:sldId id="312" r:id="rId37"/>
    <p:sldId id="313" r:id="rId38"/>
    <p:sldId id="314" r:id="rId39"/>
    <p:sldId id="280" r:id="rId40"/>
  </p:sldIdLst>
  <p:sldSz cx="9144000" cy="5143500" type="screen16x9"/>
  <p:notesSz cx="6858000" cy="9144000"/>
  <p:embeddedFontLst>
    <p:embeddedFont>
      <p:font typeface="Helvetica Neue" panose="020B0604020202020204" charset="0"/>
      <p:regular r:id="rId42"/>
      <p:bold r:id="rId43"/>
      <p:italic r:id="rId44"/>
      <p:boldItalic r:id="rId45"/>
    </p:embeddedFont>
    <p:embeddedFont>
      <p:font typeface="Muli" panose="020B0604020202020204" charset="0"/>
      <p:regular r:id="rId46"/>
      <p:bold r:id="rId47"/>
      <p:italic r:id="rId48"/>
      <p:boldItalic r:id="rId49"/>
    </p:embeddedFont>
    <p:embeddedFont>
      <p:font typeface="Nixie One" panose="020B0604020202020204"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 That HoangVu" initials="TTH" lastIdx="1" clrIdx="0">
    <p:extLst>
      <p:ext uri="{19B8F6BF-5375-455C-9EA6-DF929625EA0E}">
        <p15:presenceInfo xmlns:p15="http://schemas.microsoft.com/office/powerpoint/2012/main" userId="2322db2b6f3d4f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30D8A0-4B02-4EB8-BB3C-22875C29D22D}">
  <a:tblStyle styleId="{A430D8A0-4B02-4EB8-BB3C-22875C29D22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42"/>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236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908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F018-1056-405E-8BC4-9792A6BB73E1}"/>
              </a:ext>
            </a:extLst>
          </p:cNvPr>
          <p:cNvSpPr>
            <a:spLocks noGrp="1"/>
          </p:cNvSpPr>
          <p:nvPr>
            <p:ph type="ctrTitle"/>
          </p:nvPr>
        </p:nvSpPr>
        <p:spPr>
          <a:xfrm>
            <a:off x="2746744" y="-75951"/>
            <a:ext cx="3650512" cy="908212"/>
          </a:xfrm>
        </p:spPr>
        <p:txBody>
          <a:bodyPr/>
          <a:lstStyle/>
          <a:p>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B510339-5FB4-419C-B374-99830EE93472}"/>
              </a:ext>
            </a:extLst>
          </p:cNvPr>
          <p:cNvSpPr>
            <a:spLocks noGrp="1"/>
          </p:cNvSpPr>
          <p:nvPr>
            <p:ph type="subTitle" idx="1"/>
          </p:nvPr>
        </p:nvSpPr>
        <p:spPr>
          <a:xfrm>
            <a:off x="2652526" y="1617061"/>
            <a:ext cx="5696100" cy="784800"/>
          </a:xfrm>
        </p:spPr>
        <p:txBody>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NoSQL</a:t>
            </a:r>
          </a:p>
          <a:p>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DF2838D-0646-4944-BDE3-DD2A6353858A}"/>
              </a:ext>
            </a:extLst>
          </p:cNvPr>
          <p:cNvSpPr txBox="1">
            <a:spLocks/>
          </p:cNvSpPr>
          <p:nvPr/>
        </p:nvSpPr>
        <p:spPr>
          <a:xfrm>
            <a:off x="1976179" y="708849"/>
            <a:ext cx="6259033" cy="908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Cao</a:t>
            </a:r>
          </a:p>
        </p:txBody>
      </p:sp>
      <p:sp>
        <p:nvSpPr>
          <p:cNvPr id="5" name="TextBox 4">
            <a:extLst>
              <a:ext uri="{FF2B5EF4-FFF2-40B4-BE49-F238E27FC236}">
                <a16:creationId xmlns:a16="http://schemas.microsoft.com/office/drawing/2014/main" id="{56ED8CD0-5F95-497F-BBB7-DF3612726B3F}"/>
              </a:ext>
            </a:extLst>
          </p:cNvPr>
          <p:cNvSpPr txBox="1"/>
          <p:nvPr/>
        </p:nvSpPr>
        <p:spPr>
          <a:xfrm>
            <a:off x="2581642" y="3185600"/>
            <a:ext cx="4393316" cy="1169551"/>
          </a:xfrm>
          <a:prstGeom prst="rect">
            <a:avLst/>
          </a:prstGeom>
          <a:noFill/>
        </p:spPr>
        <p:txBody>
          <a:bodyPr wrap="square" rtlCol="0">
            <a:spAutoFit/>
          </a:bodyPr>
          <a:lstStyle/>
          <a:p>
            <a:r>
              <a:rPr lang="en-US" u="sng" dirty="0" err="1">
                <a:solidFill>
                  <a:schemeClr val="tx1"/>
                </a:solidFill>
                <a:latin typeface="Times New Roman" panose="02020603050405020304" pitchFamily="18" charset="0"/>
                <a:cs typeface="Times New Roman" panose="02020603050405020304" pitchFamily="18" charset="0"/>
              </a:rPr>
              <a:t>Nhóm</a:t>
            </a:r>
            <a:r>
              <a:rPr lang="en-US" u="sng" dirty="0">
                <a:solidFill>
                  <a:schemeClr val="tx1"/>
                </a:solidFill>
                <a:latin typeface="Times New Roman" panose="02020603050405020304" pitchFamily="18" charset="0"/>
                <a:cs typeface="Times New Roman" panose="02020603050405020304" pitchFamily="18" charset="0"/>
              </a:rPr>
              <a:t> SVTH</a:t>
            </a:r>
            <a:r>
              <a:rPr lang="en-US" dirty="0">
                <a:solidFill>
                  <a:schemeClr val="tx1"/>
                </a:solidFill>
                <a:latin typeface="Times New Roman" panose="02020603050405020304" pitchFamily="18" charset="0"/>
                <a:cs typeface="Times New Roman" panose="02020603050405020304" pitchFamily="18" charset="0"/>
              </a:rPr>
              <a:t>:  1. </a:t>
            </a:r>
            <a:r>
              <a:rPr lang="en-US" dirty="0" err="1">
                <a:solidFill>
                  <a:schemeClr val="tx1"/>
                </a:solidFill>
                <a:latin typeface="Times New Roman" panose="02020603050405020304" pitchFamily="18" charset="0"/>
                <a:cs typeface="Times New Roman" panose="02020603050405020304" pitchFamily="18" charset="0"/>
              </a:rPr>
              <a:t>Tôn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Hoàng</a:t>
            </a:r>
            <a:r>
              <a:rPr lang="en-US" dirty="0">
                <a:solidFill>
                  <a:schemeClr val="tx1"/>
                </a:solidFill>
                <a:latin typeface="Times New Roman" panose="02020603050405020304" pitchFamily="18" charset="0"/>
                <a:cs typeface="Times New Roman" panose="02020603050405020304" pitchFamily="18" charset="0"/>
              </a:rPr>
              <a:t> Vũ</a:t>
            </a:r>
          </a:p>
          <a:p>
            <a:r>
              <a:rPr lang="en-US" dirty="0">
                <a:solidFill>
                  <a:schemeClr val="tx1"/>
                </a:solidFill>
                <a:latin typeface="Times New Roman" panose="02020603050405020304" pitchFamily="18" charset="0"/>
                <a:cs typeface="Times New Roman" panose="02020603050405020304" pitchFamily="18" charset="0"/>
              </a:rPr>
              <a:t>	    2. </a:t>
            </a:r>
            <a:r>
              <a:rPr lang="en-US" dirty="0" err="1">
                <a:solidFill>
                  <a:schemeClr val="tx1"/>
                </a:solidFill>
                <a:latin typeface="Times New Roman" panose="02020603050405020304" pitchFamily="18" charset="0"/>
                <a:cs typeface="Times New Roman" panose="02020603050405020304" pitchFamily="18" charset="0"/>
              </a:rPr>
              <a:t>Thân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Huy</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3. </a:t>
            </a:r>
            <a:r>
              <a:rPr lang="en-US" dirty="0" err="1">
                <a:solidFill>
                  <a:schemeClr val="tx1"/>
                </a:solidFill>
                <a:latin typeface="Times New Roman" panose="02020603050405020304" pitchFamily="18" charset="0"/>
                <a:cs typeface="Times New Roman" panose="02020603050405020304" pitchFamily="18" charset="0"/>
              </a:rPr>
              <a:t>Nguyễn</a:t>
            </a:r>
            <a:r>
              <a:rPr lang="en-US" dirty="0">
                <a:solidFill>
                  <a:schemeClr val="tx1"/>
                </a:solidFill>
                <a:latin typeface="Times New Roman" panose="02020603050405020304" pitchFamily="18" charset="0"/>
                <a:cs typeface="Times New Roman" panose="02020603050405020304" pitchFamily="18" charset="0"/>
              </a:rPr>
              <a:t> Quang Linh</a:t>
            </a:r>
          </a:p>
          <a:p>
            <a:r>
              <a:rPr lang="en-US" dirty="0">
                <a:solidFill>
                  <a:schemeClr val="tx1"/>
                </a:solidFill>
                <a:latin typeface="Times New Roman" panose="02020603050405020304" pitchFamily="18" charset="0"/>
                <a:cs typeface="Times New Roman" panose="02020603050405020304" pitchFamily="18" charset="0"/>
              </a:rPr>
              <a:t>	    4. </a:t>
            </a:r>
            <a:r>
              <a:rPr lang="en-US" dirty="0" err="1">
                <a:solidFill>
                  <a:schemeClr val="tx1"/>
                </a:solidFill>
                <a:latin typeface="Times New Roman" panose="02020603050405020304" pitchFamily="18" charset="0"/>
                <a:cs typeface="Times New Roman" panose="02020603050405020304" pitchFamily="18" charset="0"/>
              </a:rPr>
              <a:t>Lâm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Dưỡng</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5. </a:t>
            </a:r>
            <a:r>
              <a:rPr lang="en-US" dirty="0" err="1">
                <a:solidFill>
                  <a:schemeClr val="tx1"/>
                </a:solidFill>
                <a:latin typeface="Times New Roman" panose="02020603050405020304" pitchFamily="18" charset="0"/>
                <a:cs typeface="Times New Roman" panose="02020603050405020304" pitchFamily="18" charset="0"/>
              </a:rPr>
              <a:t>Trần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Hữu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Thành</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2A8B209-693D-48E8-86FE-E236BA32B65F}"/>
              </a:ext>
            </a:extLst>
          </p:cNvPr>
          <p:cNvSpPr txBox="1"/>
          <p:nvPr/>
        </p:nvSpPr>
        <p:spPr>
          <a:xfrm>
            <a:off x="5408427" y="4563814"/>
            <a:ext cx="3133061" cy="523220"/>
          </a:xfrm>
          <a:prstGeom prst="rect">
            <a:avLst/>
          </a:prstGeom>
          <a:noFill/>
        </p:spPr>
        <p:txBody>
          <a:bodyPr wrap="square" rtlCol="0">
            <a:spAutoFit/>
          </a:bodyPr>
          <a:lstStyle/>
          <a:p>
            <a:r>
              <a:rPr lang="en-US" b="1" i="1" dirty="0" err="1">
                <a:solidFill>
                  <a:schemeClr val="tx1"/>
                </a:solidFill>
                <a:latin typeface="Times New Roman" panose="02020603050405020304" pitchFamily="18" charset="0"/>
                <a:cs typeface="Times New Roman" panose="02020603050405020304" pitchFamily="18" charset="0"/>
              </a:rPr>
              <a:t>Đà</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Nẵng</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ngày</a:t>
            </a:r>
            <a:r>
              <a:rPr lang="en-US" b="1" i="1" dirty="0">
                <a:solidFill>
                  <a:schemeClr val="tx1"/>
                </a:solidFill>
                <a:latin typeface="Times New Roman" panose="02020603050405020304" pitchFamily="18" charset="0"/>
                <a:cs typeface="Times New Roman" panose="02020603050405020304" pitchFamily="18" charset="0"/>
              </a:rPr>
              <a:t> 16 </a:t>
            </a:r>
            <a:r>
              <a:rPr lang="en-US" b="1" i="1" dirty="0" err="1">
                <a:solidFill>
                  <a:schemeClr val="tx1"/>
                </a:solidFill>
                <a:latin typeface="Times New Roman" panose="02020603050405020304" pitchFamily="18" charset="0"/>
                <a:cs typeface="Times New Roman" panose="02020603050405020304" pitchFamily="18" charset="0"/>
              </a:rPr>
              <a:t>tháng</a:t>
            </a:r>
            <a:r>
              <a:rPr lang="en-US" b="1" i="1" dirty="0">
                <a:solidFill>
                  <a:schemeClr val="tx1"/>
                </a:solidFill>
                <a:latin typeface="Times New Roman" panose="02020603050405020304" pitchFamily="18" charset="0"/>
                <a:cs typeface="Times New Roman" panose="02020603050405020304" pitchFamily="18" charset="0"/>
              </a:rPr>
              <a:t> 07 </a:t>
            </a:r>
            <a:r>
              <a:rPr lang="en-US" b="1" i="1" dirty="0" err="1">
                <a:solidFill>
                  <a:schemeClr val="tx1"/>
                </a:solidFill>
                <a:latin typeface="Times New Roman" panose="02020603050405020304" pitchFamily="18" charset="0"/>
                <a:cs typeface="Times New Roman" panose="02020603050405020304" pitchFamily="18" charset="0"/>
              </a:rPr>
              <a:t>năm</a:t>
            </a:r>
            <a:r>
              <a:rPr lang="en-US" b="1" i="1" dirty="0">
                <a:solidFill>
                  <a:schemeClr val="tx1"/>
                </a:solidFill>
                <a:latin typeface="Times New Roman" panose="02020603050405020304" pitchFamily="18" charset="0"/>
                <a:cs typeface="Times New Roman" panose="02020603050405020304" pitchFamily="18" charset="0"/>
              </a:rPr>
              <a:t> 2020</a:t>
            </a:r>
          </a:p>
          <a:p>
            <a:endParaRPr lang="en-US" dirty="0">
              <a:solidFill>
                <a:schemeClr val="tx1"/>
              </a:solidFill>
            </a:endParaRPr>
          </a:p>
        </p:txBody>
      </p:sp>
      <p:sp>
        <p:nvSpPr>
          <p:cNvPr id="8" name="TextBox 7">
            <a:extLst>
              <a:ext uri="{FF2B5EF4-FFF2-40B4-BE49-F238E27FC236}">
                <a16:creationId xmlns:a16="http://schemas.microsoft.com/office/drawing/2014/main" id="{01A46C70-BF23-4D4E-9738-D0783C255225}"/>
              </a:ext>
            </a:extLst>
          </p:cNvPr>
          <p:cNvSpPr txBox="1"/>
          <p:nvPr/>
        </p:nvSpPr>
        <p:spPr>
          <a:xfrm flipH="1">
            <a:off x="5117805" y="2325712"/>
            <a:ext cx="3133060" cy="738664"/>
          </a:xfrm>
          <a:prstGeom prst="rect">
            <a:avLst/>
          </a:prstGeom>
          <a:noFill/>
        </p:spPr>
        <p:txBody>
          <a:bodyPr wrap="square" rtlCol="0">
            <a:spAutoFit/>
          </a:bodyPr>
          <a:lstStyle/>
          <a:p>
            <a:r>
              <a:rPr lang="en-US" u="sng" dirty="0" err="1">
                <a:solidFill>
                  <a:schemeClr val="tx1"/>
                </a:solidFill>
                <a:latin typeface="Times New Roman" panose="02020603050405020304" pitchFamily="18" charset="0"/>
                <a:cs typeface="Times New Roman" panose="02020603050405020304" pitchFamily="18" charset="0"/>
              </a:rPr>
              <a:t>Giảng</a:t>
            </a:r>
            <a:r>
              <a:rPr lang="en-US" u="sng" dirty="0">
                <a:solidFill>
                  <a:schemeClr val="tx1"/>
                </a:solidFill>
                <a:latin typeface="Times New Roman" panose="02020603050405020304" pitchFamily="18" charset="0"/>
                <a:cs typeface="Times New Roman" panose="02020603050405020304" pitchFamily="18" charset="0"/>
              </a:rPr>
              <a:t> </a:t>
            </a:r>
            <a:r>
              <a:rPr lang="en-US" u="sng" dirty="0" err="1">
                <a:solidFill>
                  <a:schemeClr val="tx1"/>
                </a:solidFill>
                <a:latin typeface="Times New Roman" panose="02020603050405020304" pitchFamily="18" charset="0"/>
                <a:cs typeface="Times New Roman" panose="02020603050405020304" pitchFamily="18" charset="0"/>
              </a:rPr>
              <a:t>viên</a:t>
            </a:r>
            <a:r>
              <a:rPr lang="en-US" u="sng" dirty="0">
                <a:solidFill>
                  <a:schemeClr val="tx1"/>
                </a:solidFill>
                <a:latin typeface="Times New Roman" panose="02020603050405020304" pitchFamily="18" charset="0"/>
                <a:cs typeface="Times New Roman" panose="02020603050405020304" pitchFamily="18" charset="0"/>
              </a:rPr>
              <a:t> </a:t>
            </a:r>
            <a:r>
              <a:rPr lang="en-US" u="sng" dirty="0" err="1">
                <a:solidFill>
                  <a:schemeClr val="tx1"/>
                </a:solidFill>
                <a:latin typeface="Times New Roman" panose="02020603050405020304" pitchFamily="18" charset="0"/>
                <a:cs typeface="Times New Roman" panose="02020603050405020304" pitchFamily="18" charset="0"/>
              </a:rPr>
              <a:t>hướng</a:t>
            </a:r>
            <a:r>
              <a:rPr lang="en-US" u="sng" dirty="0">
                <a:solidFill>
                  <a:schemeClr val="tx1"/>
                </a:solidFill>
                <a:latin typeface="Times New Roman" panose="02020603050405020304" pitchFamily="18" charset="0"/>
                <a:cs typeface="Times New Roman" panose="02020603050405020304" pitchFamily="18" charset="0"/>
              </a:rPr>
              <a:t> </a:t>
            </a:r>
            <a:r>
              <a:rPr lang="en-US" u="sng" dirty="0" err="1">
                <a:solidFill>
                  <a:schemeClr val="tx1"/>
                </a:solidFill>
                <a:latin typeface="Times New Roman" panose="02020603050405020304" pitchFamily="18" charset="0"/>
                <a:cs typeface="Times New Roman" panose="02020603050405020304" pitchFamily="18" charset="0"/>
              </a:rPr>
              <a:t>dẫn</a:t>
            </a:r>
            <a:r>
              <a:rPr lang="en-US" u="sng"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Thầy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Nguyễn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Quốc</a:t>
            </a:r>
            <a:r>
              <a:rPr lang="en-US" dirty="0">
                <a:solidFill>
                  <a:schemeClr val="tx1"/>
                </a:solidFill>
                <a:latin typeface="Times New Roman" panose="02020603050405020304" pitchFamily="18" charset="0"/>
                <a:cs typeface="Times New Roman" panose="02020603050405020304" pitchFamily="18" charset="0"/>
              </a:rPr>
              <a:t> Vinh</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Phạm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Dương</a:t>
            </a:r>
            <a:r>
              <a:rPr lang="en-US" dirty="0">
                <a:solidFill>
                  <a:schemeClr val="tx1"/>
                </a:solidFill>
                <a:latin typeface="Times New Roman" panose="02020603050405020304" pitchFamily="18" charset="0"/>
                <a:cs typeface="Times New Roman" panose="02020603050405020304" pitchFamily="18" charset="0"/>
              </a:rPr>
              <a:t> Thu </a:t>
            </a:r>
            <a:r>
              <a:rPr lang="en-US" dirty="0" err="1">
                <a:solidFill>
                  <a:schemeClr val="tx1"/>
                </a:solidFill>
                <a:latin typeface="Times New Roman" panose="02020603050405020304" pitchFamily="18" charset="0"/>
                <a:cs typeface="Times New Roman" panose="02020603050405020304" pitchFamily="18" charset="0"/>
              </a:rPr>
              <a:t>Hằng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394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2050" name="Picture 2" descr="Cơ sở dữ liệu NoSQL là gì ? – Industrial IoT &amp; Smart Factory VN">
            <a:extLst>
              <a:ext uri="{FF2B5EF4-FFF2-40B4-BE49-F238E27FC236}">
                <a16:creationId xmlns:a16="http://schemas.microsoft.com/office/drawing/2014/main" id="{626ECFCE-D909-4C4E-8631-CB51ADD24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705" y="1366529"/>
            <a:ext cx="6096000" cy="29617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5302B9D-F92C-477B-8C91-828634381A05}"/>
              </a:ext>
            </a:extLst>
          </p:cNvPr>
          <p:cNvSpPr txBox="1"/>
          <p:nvPr/>
        </p:nvSpPr>
        <p:spPr>
          <a:xfrm>
            <a:off x="1394705" y="531628"/>
            <a:ext cx="7350642" cy="707886"/>
          </a:xfrm>
          <a:prstGeom prst="rect">
            <a:avLst/>
          </a:prstGeom>
          <a:noFill/>
        </p:spPr>
        <p:txBody>
          <a:bodyPr wrap="square" rtlCol="0">
            <a:spAutoFit/>
          </a:bodyPr>
          <a:lstStyle/>
          <a:p>
            <a:pPr lvl="1"/>
            <a:r>
              <a:rPr lang="en-US" sz="2000" b="1" dirty="0">
                <a:solidFill>
                  <a:schemeClr val="tx1">
                    <a:lumMod val="85000"/>
                  </a:schemeClr>
                </a:solidFill>
                <a:latin typeface="Times New Roman" panose="02020603050405020304" pitchFamily="18" charset="0"/>
                <a:cs typeface="Times New Roman" panose="02020603050405020304" pitchFamily="18" charset="0"/>
              </a:rPr>
              <a:t>V</a:t>
            </a:r>
            <a:r>
              <a:rPr lang="vi-VN" sz="2000" b="1" dirty="0">
                <a:solidFill>
                  <a:schemeClr val="tx1">
                    <a:lumMod val="85000"/>
                  </a:schemeClr>
                </a:solidFill>
                <a:latin typeface="Times New Roman" panose="02020603050405020304" pitchFamily="18" charset="0"/>
                <a:cs typeface="Times New Roman" panose="02020603050405020304" pitchFamily="18" charset="0"/>
              </a:rPr>
              <a:t>ậy, SQL và No</a:t>
            </a:r>
            <a:r>
              <a:rPr lang="en-US" sz="2000" b="1" dirty="0">
                <a:solidFill>
                  <a:schemeClr val="tx1">
                    <a:lumMod val="85000"/>
                  </a:schemeClr>
                </a:solidFill>
                <a:latin typeface="Times New Roman" panose="02020603050405020304" pitchFamily="18" charset="0"/>
                <a:cs typeface="Times New Roman" panose="02020603050405020304" pitchFamily="18" charset="0"/>
              </a:rPr>
              <a:t>SQL</a:t>
            </a:r>
            <a:r>
              <a:rPr lang="vi-VN" sz="2000" b="1" dirty="0">
                <a:solidFill>
                  <a:schemeClr val="tx1">
                    <a:lumMod val="85000"/>
                  </a:schemeClr>
                </a:solidFill>
                <a:latin typeface="Times New Roman" panose="02020603050405020304" pitchFamily="18" charset="0"/>
                <a:cs typeface="Times New Roman" panose="02020603050405020304" pitchFamily="18" charset="0"/>
              </a:rPr>
              <a:t>, cơ sở dữ liệu nào tối ưu hơn?</a:t>
            </a:r>
          </a:p>
          <a:p>
            <a:pPr lvl="1"/>
            <a:r>
              <a:rPr lang="vi-VN" sz="2000" b="1" dirty="0">
                <a:solidFill>
                  <a:schemeClr val="tx1">
                    <a:lumMod val="85000"/>
                  </a:schemeClr>
                </a:solidFill>
                <a:latin typeface="Times New Roman" panose="02020603050405020304" pitchFamily="18" charset="0"/>
                <a:cs typeface="Times New Roman" panose="02020603050405020304" pitchFamily="18" charset="0"/>
              </a:rPr>
              <a:t>Và sử dụng nó khi nào?</a:t>
            </a:r>
            <a:endParaRPr lang="en-US" sz="2000" b="1" dirty="0">
              <a:solidFill>
                <a:schemeClr val="tx1">
                  <a:lumMod val="8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5BA4-C167-4FB5-8C9B-BB4F618F251A}"/>
              </a:ext>
            </a:extLst>
          </p:cNvPr>
          <p:cNvSpPr>
            <a:spLocks noGrp="1"/>
          </p:cNvSpPr>
          <p:nvPr>
            <p:ph type="title"/>
          </p:nvPr>
        </p:nvSpPr>
        <p:spPr>
          <a:xfrm>
            <a:off x="2038751" y="115379"/>
            <a:ext cx="5513063" cy="645300"/>
          </a:xfrm>
        </p:spPr>
        <p:txBody>
          <a:bodyPr/>
          <a:lstStyle/>
          <a:p>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Firebase</a:t>
            </a:r>
          </a:p>
        </p:txBody>
      </p:sp>
      <p:sp>
        <p:nvSpPr>
          <p:cNvPr id="6" name="Slide Number Placeholder 5">
            <a:extLst>
              <a:ext uri="{FF2B5EF4-FFF2-40B4-BE49-F238E27FC236}">
                <a16:creationId xmlns:a16="http://schemas.microsoft.com/office/drawing/2014/main" id="{89229D80-A644-4C1A-A5A4-512AE99B919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graphicFrame>
        <p:nvGraphicFramePr>
          <p:cNvPr id="9" name="Table 9">
            <a:extLst>
              <a:ext uri="{FF2B5EF4-FFF2-40B4-BE49-F238E27FC236}">
                <a16:creationId xmlns:a16="http://schemas.microsoft.com/office/drawing/2014/main" id="{5E075D90-613B-4541-8FB1-2DD14CC99E5B}"/>
              </a:ext>
            </a:extLst>
          </p:cNvPr>
          <p:cNvGraphicFramePr>
            <a:graphicFrameLocks noGrp="1"/>
          </p:cNvGraphicFramePr>
          <p:nvPr>
            <p:extLst>
              <p:ext uri="{D42A27DB-BD31-4B8C-83A1-F6EECF244321}">
                <p14:modId xmlns:p14="http://schemas.microsoft.com/office/powerpoint/2010/main" val="1318990922"/>
              </p:ext>
            </p:extLst>
          </p:nvPr>
        </p:nvGraphicFramePr>
        <p:xfrm>
          <a:off x="467832" y="1219162"/>
          <a:ext cx="8031126" cy="3449320"/>
        </p:xfrm>
        <a:graphic>
          <a:graphicData uri="http://schemas.openxmlformats.org/drawingml/2006/table">
            <a:tbl>
              <a:tblPr firstRow="1" bandRow="1">
                <a:tableStyleId>{A430D8A0-4B02-4EB8-BB3C-22875C29D22D}</a:tableStyleId>
              </a:tblPr>
              <a:tblGrid>
                <a:gridCol w="4015563">
                  <a:extLst>
                    <a:ext uri="{9D8B030D-6E8A-4147-A177-3AD203B41FA5}">
                      <a16:colId xmlns:a16="http://schemas.microsoft.com/office/drawing/2014/main" val="3723966522"/>
                    </a:ext>
                  </a:extLst>
                </a:gridCol>
                <a:gridCol w="4015563">
                  <a:extLst>
                    <a:ext uri="{9D8B030D-6E8A-4147-A177-3AD203B41FA5}">
                      <a16:colId xmlns:a16="http://schemas.microsoft.com/office/drawing/2014/main" val="335155650"/>
                    </a:ext>
                  </a:extLst>
                </a:gridCol>
              </a:tblGrid>
              <a:tr h="370840">
                <a:tc>
                  <a:txBody>
                    <a:bodyPr/>
                    <a:lstStyle/>
                    <a:p>
                      <a:pPr algn="ct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Ưu</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điểm</a:t>
                      </a:r>
                      <a:endParaRPr lang="en-US" sz="1400" dirty="0">
                        <a:solidFill>
                          <a:schemeClr val="bg1">
                            <a:lumMod val="25000"/>
                            <a:lumOff val="7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Nh</a:t>
                      </a:r>
                      <a:r>
                        <a:rPr lang="vi-VN" sz="1400" dirty="0">
                          <a:solidFill>
                            <a:schemeClr val="bg1">
                              <a:lumMod val="25000"/>
                              <a:lumOff val="75000"/>
                            </a:schemeClr>
                          </a:solidFill>
                          <a:latin typeface="Times New Roman" panose="02020603050405020304" pitchFamily="18" charset="0"/>
                          <a:cs typeface="Times New Roman" panose="02020603050405020304" pitchFamily="18" charset="0"/>
                        </a:rPr>
                        <a:t>ư</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ợc</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điểm</a:t>
                      </a:r>
                      <a:endParaRPr lang="en-US" sz="1400" dirty="0">
                        <a:solidFill>
                          <a:schemeClr val="bg1">
                            <a:lumMod val="25000"/>
                            <a:lumOff val="7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6319334"/>
                  </a:ext>
                </a:extLst>
              </a:tr>
              <a:tr h="370840">
                <a:tc>
                  <a:txBody>
                    <a:bodyPr/>
                    <a:lstStyle/>
                    <a:p>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Triển</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khai</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ứng</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dụng</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nhanh</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chóng</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Được</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vi-VN" sz="1400" b="0" i="0" u="none" strike="noStrike" cap="none" dirty="0">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hỗ trợ đa nền tảng</a:t>
                      </a:r>
                      <a:r>
                        <a:rPr lang="en-US" sz="1400" b="0" i="0" u="none" strike="noStrike" cap="none" dirty="0">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 </a:t>
                      </a:r>
                      <a:r>
                        <a:rPr lang="en-US" sz="1400" b="0" i="0" u="none" strike="noStrike" cap="none" dirty="0" err="1">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sẽ</a:t>
                      </a:r>
                      <a:r>
                        <a:rPr lang="en-US" sz="1400" b="0" i="0" u="none" strike="noStrike" cap="none" dirty="0">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 </a:t>
                      </a:r>
                      <a:r>
                        <a:rPr lang="en-US" sz="1400" b="0" i="0" u="none" strike="noStrike" cap="none" dirty="0" err="1">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tiết</a:t>
                      </a:r>
                      <a:r>
                        <a:rPr lang="en-US" sz="1400" b="0" i="0" u="none" strike="noStrike" cap="none" dirty="0">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 </a:t>
                      </a:r>
                      <a:r>
                        <a:rPr lang="en-US" sz="1400" b="0" i="0" u="none" strike="noStrike" cap="none" dirty="0" err="1">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kiệm</a:t>
                      </a:r>
                      <a:r>
                        <a:rPr lang="en-US" sz="1400" b="0" i="0" u="none" strike="noStrike" cap="none" dirty="0">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 </a:t>
                      </a:r>
                      <a:r>
                        <a:rPr lang="en-US" sz="1400" b="0" i="0" u="none" strike="noStrike" cap="none" dirty="0" err="1">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thời</a:t>
                      </a:r>
                      <a:r>
                        <a:rPr lang="en-US" sz="1400" b="0" i="0" u="none" strike="noStrike" cap="none" dirty="0">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 </a:t>
                      </a:r>
                      <a:r>
                        <a:rPr lang="en-US" sz="1400" b="0" i="0" u="none" strike="noStrike" cap="none" dirty="0" err="1">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gian</a:t>
                      </a:r>
                      <a:r>
                        <a:rPr lang="en-US" sz="1400" b="0" i="0" u="none" strike="noStrike" cap="none" dirty="0">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 </a:t>
                      </a:r>
                      <a:r>
                        <a:rPr lang="en-US" sz="1400" b="0" i="0" u="none" strike="noStrike" cap="none" dirty="0" err="1">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triển</a:t>
                      </a:r>
                      <a:r>
                        <a:rPr lang="en-US" sz="1400" b="0" i="0" u="none" strike="noStrike" cap="none" dirty="0">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 </a:t>
                      </a:r>
                      <a:r>
                        <a:rPr lang="en-US" sz="1400" b="0" i="0" u="none" strike="noStrike" cap="none" dirty="0" err="1">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khai</a:t>
                      </a:r>
                      <a:endParaRPr lang="en-US" sz="1400" dirty="0">
                        <a:solidFill>
                          <a:schemeClr val="bg1">
                            <a:lumMod val="25000"/>
                            <a:lumOff val="75000"/>
                          </a:schemeClr>
                        </a:solidFill>
                        <a:latin typeface="Times New Roman" panose="02020603050405020304" pitchFamily="18" charset="0"/>
                        <a:cs typeface="Times New Roman" panose="02020603050405020304" pitchFamily="18" charset="0"/>
                      </a:endParaRPr>
                    </a:p>
                    <a:p>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Bảo</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mật</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vi-VN" sz="1400" b="0" i="0" u="none" strike="noStrike" cap="none" dirty="0">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Hoạt động trên nền tảng đám mây cloud, sử dụng kết nối thông qua giao thức bảo mật giúp nâng cao độ bảo mật cho các ứng dụng</a:t>
                      </a:r>
                      <a:r>
                        <a:rPr lang="en-US" sz="1400" b="0" i="0" u="none" strike="noStrike" cap="none" dirty="0">
                          <a:solidFill>
                            <a:schemeClr val="bg1">
                              <a:lumMod val="25000"/>
                              <a:lumOff val="75000"/>
                            </a:schemeClr>
                          </a:solidFill>
                          <a:effectLst/>
                          <a:latin typeface="Times New Roman" panose="02020603050405020304" pitchFamily="18" charset="0"/>
                          <a:ea typeface="Arial"/>
                          <a:cs typeface="Times New Roman" panose="02020603050405020304" pitchFamily="18" charset="0"/>
                          <a:sym typeface="Arial"/>
                        </a:rPr>
                        <a:t> </a:t>
                      </a:r>
                      <a:endParaRPr lang="en-US" sz="1400" dirty="0">
                        <a:solidFill>
                          <a:schemeClr val="bg1">
                            <a:lumMod val="25000"/>
                            <a:lumOff val="75000"/>
                          </a:schemeClr>
                        </a:solidFill>
                        <a:latin typeface="Times New Roman" panose="02020603050405020304" pitchFamily="18" charset="0"/>
                        <a:cs typeface="Times New Roman" panose="02020603050405020304" pitchFamily="18" charset="0"/>
                      </a:endParaRPr>
                    </a:p>
                    <a:p>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Sự</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ổn</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định</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vi-VN" sz="1400" b="0" i="0" u="none" strike="noStrike" cap="none" dirty="0">
                          <a:solidFill>
                            <a:schemeClr val="bg1">
                              <a:lumMod val="25000"/>
                              <a:lumOff val="75000"/>
                            </a:schemeClr>
                          </a:solidFill>
                          <a:effectLst/>
                          <a:latin typeface="+mj-lt"/>
                          <a:ea typeface="Arial"/>
                          <a:cs typeface="Arial"/>
                          <a:sym typeface="Arial"/>
                        </a:rPr>
                        <a:t>Hầu hết các ứng dụng trên</a:t>
                      </a:r>
                      <a:r>
                        <a:rPr lang="vi-VN" sz="1400" b="1" i="0" u="none" strike="noStrike" cap="none" dirty="0">
                          <a:solidFill>
                            <a:schemeClr val="bg1">
                              <a:lumMod val="25000"/>
                              <a:lumOff val="75000"/>
                            </a:schemeClr>
                          </a:solidFill>
                          <a:effectLst/>
                          <a:latin typeface="+mj-lt"/>
                          <a:ea typeface="Arial"/>
                          <a:cs typeface="Arial"/>
                          <a:sym typeface="Arial"/>
                        </a:rPr>
                        <a:t> nền tảng Firebase</a:t>
                      </a:r>
                      <a:r>
                        <a:rPr lang="vi-VN" sz="1400" b="0" i="0" u="none" strike="noStrike" cap="none" dirty="0">
                          <a:solidFill>
                            <a:schemeClr val="bg1">
                              <a:lumMod val="25000"/>
                              <a:lumOff val="75000"/>
                            </a:schemeClr>
                          </a:solidFill>
                          <a:effectLst/>
                          <a:latin typeface="+mj-lt"/>
                          <a:ea typeface="Arial"/>
                          <a:cs typeface="Arial"/>
                          <a:sym typeface="Arial"/>
                        </a:rPr>
                        <a:t> luôn hoạt động ổn định vì chúng được viết dựa trên nền tảng cloud cung cấp bởi Google</a:t>
                      </a:r>
                      <a:r>
                        <a:rPr lang="en-US" sz="1400" b="0" i="0" u="none" strike="noStrike" cap="none" dirty="0">
                          <a:solidFill>
                            <a:schemeClr val="bg1">
                              <a:lumMod val="25000"/>
                              <a:lumOff val="75000"/>
                            </a:schemeClr>
                          </a:solidFill>
                          <a:effectLst/>
                          <a:latin typeface="+mj-lt"/>
                          <a:ea typeface="Arial"/>
                          <a:cs typeface="Arial"/>
                          <a:sym typeface="Arial"/>
                        </a:rPr>
                        <a:t> </a:t>
                      </a:r>
                    </a:p>
                    <a:p>
                      <a:r>
                        <a:rPr lang="en-US" sz="1400" b="0" i="0" u="none" strike="noStrike" cap="none" dirty="0">
                          <a:solidFill>
                            <a:schemeClr val="bg1">
                              <a:lumMod val="25000"/>
                              <a:lumOff val="75000"/>
                            </a:schemeClr>
                          </a:solidFill>
                          <a:effectLst/>
                          <a:latin typeface="+mj-lt"/>
                          <a:cs typeface="Arial"/>
                          <a:sym typeface="Arial"/>
                        </a:rPr>
                        <a:t>+</a:t>
                      </a:r>
                      <a:r>
                        <a:rPr lang="en-US" sz="1400" b="0" i="0" u="none" strike="noStrike" cap="none" dirty="0" err="1">
                          <a:solidFill>
                            <a:schemeClr val="bg1">
                              <a:lumMod val="25000"/>
                              <a:lumOff val="75000"/>
                            </a:schemeClr>
                          </a:solidFill>
                          <a:effectLst/>
                          <a:latin typeface="+mj-lt"/>
                          <a:cs typeface="Arial"/>
                          <a:sym typeface="Arial"/>
                        </a:rPr>
                        <a:t>Tính</a:t>
                      </a:r>
                      <a:r>
                        <a:rPr lang="en-US" sz="1400" b="0" i="0" u="none" strike="noStrike" cap="none" dirty="0">
                          <a:solidFill>
                            <a:schemeClr val="bg1">
                              <a:lumMod val="25000"/>
                              <a:lumOff val="75000"/>
                            </a:schemeClr>
                          </a:solidFill>
                          <a:effectLst/>
                          <a:latin typeface="+mj-lt"/>
                          <a:cs typeface="Arial"/>
                          <a:sym typeface="Arial"/>
                        </a:rPr>
                        <a:t> </a:t>
                      </a:r>
                      <a:r>
                        <a:rPr lang="en-US" sz="1400" b="0" i="0" u="none" strike="noStrike" cap="none" dirty="0" err="1">
                          <a:solidFill>
                            <a:schemeClr val="bg1">
                              <a:lumMod val="25000"/>
                              <a:lumOff val="75000"/>
                            </a:schemeClr>
                          </a:solidFill>
                          <a:effectLst/>
                          <a:latin typeface="+mj-lt"/>
                          <a:cs typeface="Arial"/>
                          <a:sym typeface="Arial"/>
                        </a:rPr>
                        <a:t>năng</a:t>
                      </a:r>
                      <a:r>
                        <a:rPr lang="en-US" sz="1400" b="0" i="0" u="none" strike="noStrike" cap="none" dirty="0">
                          <a:solidFill>
                            <a:schemeClr val="bg1">
                              <a:lumMod val="25000"/>
                              <a:lumOff val="75000"/>
                            </a:schemeClr>
                          </a:solidFill>
                          <a:effectLst/>
                          <a:latin typeface="+mj-lt"/>
                          <a:cs typeface="Arial"/>
                          <a:sym typeface="Arial"/>
                        </a:rPr>
                        <a:t> </a:t>
                      </a:r>
                      <a:r>
                        <a:rPr lang="en-US" sz="1400" b="0" i="0" u="none" strike="noStrike" cap="none" dirty="0" err="1">
                          <a:solidFill>
                            <a:schemeClr val="bg1">
                              <a:lumMod val="25000"/>
                              <a:lumOff val="75000"/>
                            </a:schemeClr>
                          </a:solidFill>
                          <a:effectLst/>
                          <a:latin typeface="+mj-lt"/>
                          <a:cs typeface="Arial"/>
                          <a:sym typeface="Arial"/>
                        </a:rPr>
                        <a:t>mở</a:t>
                      </a:r>
                      <a:r>
                        <a:rPr lang="en-US" sz="1400" b="0" i="0" u="none" strike="noStrike" cap="none" dirty="0">
                          <a:solidFill>
                            <a:schemeClr val="bg1">
                              <a:lumMod val="25000"/>
                              <a:lumOff val="75000"/>
                            </a:schemeClr>
                          </a:solidFill>
                          <a:effectLst/>
                          <a:latin typeface="+mj-lt"/>
                          <a:cs typeface="Arial"/>
                          <a:sym typeface="Arial"/>
                        </a:rPr>
                        <a:t> </a:t>
                      </a:r>
                      <a:r>
                        <a:rPr lang="en-US" sz="1400" b="0" i="0" u="none" strike="noStrike" cap="none" dirty="0" err="1">
                          <a:solidFill>
                            <a:schemeClr val="bg1">
                              <a:lumMod val="25000"/>
                              <a:lumOff val="75000"/>
                            </a:schemeClr>
                          </a:solidFill>
                          <a:effectLst/>
                          <a:latin typeface="+mj-lt"/>
                          <a:cs typeface="Arial"/>
                          <a:sym typeface="Arial"/>
                        </a:rPr>
                        <a:t>rộng</a:t>
                      </a:r>
                      <a:r>
                        <a:rPr lang="en-US" sz="1400" b="0" i="0" u="none" strike="noStrike" cap="none" dirty="0">
                          <a:solidFill>
                            <a:schemeClr val="bg1">
                              <a:lumMod val="25000"/>
                              <a:lumOff val="75000"/>
                            </a:schemeClr>
                          </a:solidFill>
                          <a:effectLst/>
                          <a:latin typeface="+mj-lt"/>
                          <a:cs typeface="Arial"/>
                          <a:sym typeface="Arial"/>
                        </a:rPr>
                        <a:t>: </a:t>
                      </a:r>
                      <a:r>
                        <a:rPr lang="vi-VN" sz="1400" dirty="0">
                          <a:solidFill>
                            <a:schemeClr val="bg1">
                              <a:lumMod val="25000"/>
                              <a:lumOff val="75000"/>
                            </a:schemeClr>
                          </a:solidFill>
                          <a:latin typeface="Times New Roman" panose="02020603050405020304" pitchFamily="18" charset="0"/>
                          <a:cs typeface="Times New Roman" panose="02020603050405020304" pitchFamily="18" charset="0"/>
                        </a:rPr>
                        <a:t>việc đọc và ghi được</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chia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sẽ</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dễ</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dàng</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nhưng</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vẫn</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đảm</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bảo</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độ</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bảo</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mật</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p>
                    <a:p>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Không</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tồn</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tại</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quan</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hệ</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giữa</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các</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thực</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thể</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Giúp</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cho</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việc</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truy</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vấn</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dữ</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liệu</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được</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thực</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hiện</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nhanh</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nhất</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và</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thuận</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tiện</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nhất</a:t>
                      </a:r>
                      <a:endParaRPr lang="en-US" sz="1400" dirty="0">
                        <a:solidFill>
                          <a:schemeClr val="bg1">
                            <a:lumMod val="25000"/>
                            <a:lumOff val="75000"/>
                          </a:schemeClr>
                        </a:solidFill>
                        <a:latin typeface="Times New Roman" panose="02020603050405020304" pitchFamily="18" charset="0"/>
                        <a:cs typeface="Times New Roman" panose="02020603050405020304" pitchFamily="18" charset="0"/>
                      </a:endParaRPr>
                    </a:p>
                    <a:p>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Cập</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nhật</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dữ</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liệu</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nhanh</a:t>
                      </a:r>
                      <a:r>
                        <a:rPr lang="en-US" sz="1400" dirty="0">
                          <a:solidFill>
                            <a:schemeClr val="bg1">
                              <a:lumMod val="25000"/>
                              <a:lumOff val="75000"/>
                            </a:schemeClr>
                          </a:solidFill>
                          <a:latin typeface="Times New Roman" panose="02020603050405020304" pitchFamily="18" charset="0"/>
                          <a:cs typeface="Times New Roman" panose="02020603050405020304" pitchFamily="18" charset="0"/>
                        </a:rPr>
                        <a:t> </a:t>
                      </a:r>
                      <a:r>
                        <a:rPr lang="en-US" sz="1400" dirty="0" err="1">
                          <a:solidFill>
                            <a:schemeClr val="bg1">
                              <a:lumMod val="25000"/>
                              <a:lumOff val="75000"/>
                            </a:schemeClr>
                          </a:solidFill>
                          <a:latin typeface="Times New Roman" panose="02020603050405020304" pitchFamily="18" charset="0"/>
                          <a:cs typeface="Times New Roman" panose="02020603050405020304" pitchFamily="18" charset="0"/>
                        </a:rPr>
                        <a:t>chóng</a:t>
                      </a:r>
                      <a:endParaRPr lang="en-US" sz="1400" dirty="0">
                        <a:solidFill>
                          <a:schemeClr val="bg1">
                            <a:lumMod val="25000"/>
                            <a:lumOff val="75000"/>
                          </a:schemeClr>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Thiếu</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tính</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đồng</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bộ</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Dữ</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liệu</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được</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lưu</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trữ</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có</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thể</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khác</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nhau</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về</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một</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số</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thuộc</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tính</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có</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thể</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có</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hoặc</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không</a:t>
                      </a:r>
                      <a:endParaRPr lang="en-US" sz="1400" b="0" i="0" u="none" strike="noStrike" cap="none" dirty="0">
                        <a:solidFill>
                          <a:schemeClr val="bg1">
                            <a:lumMod val="25000"/>
                            <a:lumOff val="75000"/>
                          </a:schemeClr>
                        </a:solidFill>
                        <a:effectLst/>
                        <a:latin typeface="+mj-lt"/>
                        <a:ea typeface="Arial"/>
                        <a:cs typeface="Arial"/>
                        <a:sym typeface="Arial"/>
                      </a:endParaRPr>
                    </a:p>
                    <a:p>
                      <a:endParaRPr lang="en-US" sz="1400" b="0" i="0" u="none" strike="noStrike" cap="none" dirty="0">
                        <a:solidFill>
                          <a:schemeClr val="bg1">
                            <a:lumMod val="25000"/>
                            <a:lumOff val="75000"/>
                          </a:schemeClr>
                        </a:solidFill>
                        <a:effectLst/>
                        <a:latin typeface="+mj-lt"/>
                        <a:ea typeface="Arial"/>
                        <a:cs typeface="Arial"/>
                        <a:sym typeface="Arial"/>
                      </a:endParaRPr>
                    </a:p>
                    <a:p>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Khó</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làm</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việc</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khi</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thiếu</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một</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số</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điều</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kiện</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ngoại</a:t>
                      </a:r>
                      <a:r>
                        <a:rPr lang="en-US" sz="1400" b="0" i="0" u="none" strike="noStrike" cap="none" dirty="0">
                          <a:solidFill>
                            <a:schemeClr val="bg1">
                              <a:lumMod val="25000"/>
                              <a:lumOff val="75000"/>
                            </a:schemeClr>
                          </a:solidFill>
                          <a:effectLst/>
                          <a:latin typeface="+mj-lt"/>
                          <a:ea typeface="Arial"/>
                          <a:cs typeface="Arial"/>
                          <a:sym typeface="Arial"/>
                        </a:rPr>
                        <a:t> </a:t>
                      </a:r>
                      <a:r>
                        <a:rPr lang="en-US" sz="1400" b="0" i="0" u="none" strike="noStrike" cap="none" dirty="0" err="1">
                          <a:solidFill>
                            <a:schemeClr val="bg1">
                              <a:lumMod val="25000"/>
                              <a:lumOff val="75000"/>
                            </a:schemeClr>
                          </a:solidFill>
                          <a:effectLst/>
                          <a:latin typeface="+mj-lt"/>
                          <a:ea typeface="Arial"/>
                          <a:cs typeface="Arial"/>
                          <a:sym typeface="Arial"/>
                        </a:rPr>
                        <a:t>cảnh</a:t>
                      </a:r>
                      <a:r>
                        <a:rPr lang="en-US" sz="1400" b="0" i="0" u="none" strike="noStrike" cap="none" dirty="0">
                          <a:solidFill>
                            <a:schemeClr val="bg1">
                              <a:lumMod val="25000"/>
                              <a:lumOff val="75000"/>
                            </a:schemeClr>
                          </a:solidFill>
                          <a:effectLst/>
                          <a:latin typeface="+mj-lt"/>
                          <a:ea typeface="Arial"/>
                          <a:cs typeface="Arial"/>
                          <a:sym typeface="Arial"/>
                        </a:rPr>
                        <a:t>.</a:t>
                      </a:r>
                    </a:p>
                    <a:p>
                      <a:endParaRPr lang="vi-VN" sz="1400" b="0" i="0" u="none" strike="noStrike" cap="none" dirty="0">
                        <a:solidFill>
                          <a:schemeClr val="bg1">
                            <a:lumMod val="25000"/>
                            <a:lumOff val="75000"/>
                          </a:schemeClr>
                        </a:solidFill>
                        <a:effectLst/>
                        <a:latin typeface="+mj-lt"/>
                        <a:ea typeface="Arial"/>
                        <a:cs typeface="Arial"/>
                        <a:sym typeface="Arial"/>
                      </a:endParaRPr>
                    </a:p>
                    <a:p>
                      <a:br>
                        <a:rPr lang="vi-VN" dirty="0">
                          <a:solidFill>
                            <a:schemeClr val="bg1">
                              <a:lumMod val="25000"/>
                              <a:lumOff val="75000"/>
                            </a:schemeClr>
                          </a:solidFill>
                        </a:rPr>
                      </a:br>
                      <a:endParaRPr lang="en-US" sz="1400" dirty="0">
                        <a:solidFill>
                          <a:schemeClr val="bg1">
                            <a:lumMod val="25000"/>
                            <a:lumOff val="7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647482"/>
                  </a:ext>
                </a:extLst>
              </a:tr>
            </a:tbl>
          </a:graphicData>
        </a:graphic>
      </p:graphicFrame>
    </p:spTree>
    <p:extLst>
      <p:ext uri="{BB962C8B-B14F-4D97-AF65-F5344CB8AC3E}">
        <p14:creationId xmlns:p14="http://schemas.microsoft.com/office/powerpoint/2010/main" val="82992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2" name="TextBox 1">
            <a:extLst>
              <a:ext uri="{FF2B5EF4-FFF2-40B4-BE49-F238E27FC236}">
                <a16:creationId xmlns:a16="http://schemas.microsoft.com/office/drawing/2014/main" id="{BFBFEEB3-FC26-488A-9620-19082595370E}"/>
              </a:ext>
            </a:extLst>
          </p:cNvPr>
          <p:cNvSpPr txBox="1"/>
          <p:nvPr/>
        </p:nvSpPr>
        <p:spPr>
          <a:xfrm>
            <a:off x="2013096" y="0"/>
            <a:ext cx="6337005" cy="523220"/>
          </a:xfrm>
          <a:prstGeom prst="rect">
            <a:avLst/>
          </a:prstGeom>
          <a:noFill/>
        </p:spPr>
        <p:txBody>
          <a:bodyPr wrap="square" rtlCol="0">
            <a:spAutoFit/>
          </a:bodyPr>
          <a:lstStyle/>
          <a:p>
            <a:r>
              <a:rPr lang="en-US" sz="2800" b="1" dirty="0">
                <a:solidFill>
                  <a:schemeClr val="tx1"/>
                </a:solidFill>
                <a:latin typeface="Times New Roman" panose="02020603050405020304" pitchFamily="18" charset="0"/>
                <a:cs typeface="Times New Roman" panose="02020603050405020304" pitchFamily="18" charset="0"/>
              </a:rPr>
              <a:t>So </a:t>
            </a:r>
            <a:r>
              <a:rPr lang="en-US" sz="2800" b="1" dirty="0" err="1">
                <a:solidFill>
                  <a:schemeClr val="tx1"/>
                </a:solidFill>
                <a:latin typeface="Times New Roman" panose="02020603050405020304" pitchFamily="18" charset="0"/>
                <a:cs typeface="Times New Roman" panose="02020603050405020304" pitchFamily="18" charset="0"/>
              </a:rPr>
              <a:t>sánh</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giữa</a:t>
            </a:r>
            <a:r>
              <a:rPr lang="en-US" sz="2800" b="1" dirty="0">
                <a:solidFill>
                  <a:schemeClr val="tx1"/>
                </a:solidFill>
                <a:latin typeface="Times New Roman" panose="02020603050405020304" pitchFamily="18" charset="0"/>
                <a:cs typeface="Times New Roman" panose="02020603050405020304" pitchFamily="18" charset="0"/>
              </a:rPr>
              <a:t>  Firebase </a:t>
            </a:r>
            <a:r>
              <a:rPr lang="en-US" sz="2800" b="1" dirty="0" err="1">
                <a:solidFill>
                  <a:schemeClr val="tx1"/>
                </a:solidFill>
                <a:latin typeface="Times New Roman" panose="02020603050405020304" pitchFamily="18" charset="0"/>
                <a:cs typeface="Times New Roman" panose="02020603050405020304" pitchFamily="18" charset="0"/>
              </a:rPr>
              <a:t>và</a:t>
            </a:r>
            <a:r>
              <a:rPr lang="en-US" sz="2800" b="1" dirty="0">
                <a:solidFill>
                  <a:schemeClr val="tx1"/>
                </a:solidFill>
                <a:latin typeface="Times New Roman" panose="02020603050405020304" pitchFamily="18" charset="0"/>
                <a:cs typeface="Times New Roman" panose="02020603050405020304" pitchFamily="18" charset="0"/>
              </a:rPr>
              <a:t> SQL </a:t>
            </a:r>
          </a:p>
        </p:txBody>
      </p:sp>
      <p:graphicFrame>
        <p:nvGraphicFramePr>
          <p:cNvPr id="6" name="Content Placeholder 4">
            <a:extLst>
              <a:ext uri="{FF2B5EF4-FFF2-40B4-BE49-F238E27FC236}">
                <a16:creationId xmlns:a16="http://schemas.microsoft.com/office/drawing/2014/main" id="{8463D8B5-CAFB-47BF-8CE4-B498D388B14E}"/>
              </a:ext>
            </a:extLst>
          </p:cNvPr>
          <p:cNvGraphicFramePr>
            <a:graphicFrameLocks/>
          </p:cNvGraphicFramePr>
          <p:nvPr>
            <p:extLst>
              <p:ext uri="{D42A27DB-BD31-4B8C-83A1-F6EECF244321}">
                <p14:modId xmlns:p14="http://schemas.microsoft.com/office/powerpoint/2010/main" val="563018753"/>
              </p:ext>
            </p:extLst>
          </p:nvPr>
        </p:nvGraphicFramePr>
        <p:xfrm>
          <a:off x="141768" y="523220"/>
          <a:ext cx="8860463" cy="4471011"/>
        </p:xfrm>
        <a:graphic>
          <a:graphicData uri="http://schemas.openxmlformats.org/drawingml/2006/table">
            <a:tbl>
              <a:tblPr firstRow="1" firstCol="1" bandRow="1">
                <a:tableStyleId>{5C22544A-7EE6-4342-B048-85BDC9FD1C3A}</a:tableStyleId>
              </a:tblPr>
              <a:tblGrid>
                <a:gridCol w="1360967">
                  <a:extLst>
                    <a:ext uri="{9D8B030D-6E8A-4147-A177-3AD203B41FA5}">
                      <a16:colId xmlns:a16="http://schemas.microsoft.com/office/drawing/2014/main" val="2991403594"/>
                    </a:ext>
                  </a:extLst>
                </a:gridCol>
                <a:gridCol w="4019107">
                  <a:extLst>
                    <a:ext uri="{9D8B030D-6E8A-4147-A177-3AD203B41FA5}">
                      <a16:colId xmlns:a16="http://schemas.microsoft.com/office/drawing/2014/main" val="2420394084"/>
                    </a:ext>
                  </a:extLst>
                </a:gridCol>
                <a:gridCol w="3480389">
                  <a:extLst>
                    <a:ext uri="{9D8B030D-6E8A-4147-A177-3AD203B41FA5}">
                      <a16:colId xmlns:a16="http://schemas.microsoft.com/office/drawing/2014/main" val="916987583"/>
                    </a:ext>
                  </a:extLst>
                </a:gridCol>
              </a:tblGrid>
              <a:tr h="262515">
                <a:tc>
                  <a:txBody>
                    <a:bodyPr/>
                    <a:lstStyle/>
                    <a:p>
                      <a:pPr algn="ctr">
                        <a:lnSpc>
                          <a:spcPct val="115000"/>
                        </a:lnSpc>
                        <a:spcAft>
                          <a:spcPts val="0"/>
                        </a:spcAft>
                      </a:pPr>
                      <a:r>
                        <a:rPr lang="en-US" sz="1600" dirty="0" err="1">
                          <a:solidFill>
                            <a:schemeClr val="bg1"/>
                          </a:solidFill>
                          <a:effectLst/>
                          <a:latin typeface="Times New Roman" panose="02020603050405020304" pitchFamily="18" charset="0"/>
                          <a:cs typeface="Times New Roman" panose="02020603050405020304" pitchFamily="18" charset="0"/>
                        </a:rPr>
                        <a:t>Tính</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năng</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ea typeface="+mn-ea"/>
                          <a:cs typeface="Times New Roman" panose="02020603050405020304" pitchFamily="18" charset="0"/>
                        </a:rPr>
                        <a:t>SQL</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tc>
                  <a:txBody>
                    <a:bodyPr/>
                    <a:lstStyle/>
                    <a:p>
                      <a:pPr algn="ctr">
                        <a:lnSpc>
                          <a:spcPct val="115000"/>
                        </a:lnSpc>
                        <a:spcAft>
                          <a:spcPts val="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Firebase</a:t>
                      </a:r>
                    </a:p>
                  </a:txBody>
                  <a:tcPr marL="32453" marR="32453" marT="0" marB="0"/>
                </a:tc>
                <a:extLst>
                  <a:ext uri="{0D108BD9-81ED-4DB2-BD59-A6C34878D82A}">
                    <a16:rowId xmlns:a16="http://schemas.microsoft.com/office/drawing/2014/main" val="169779894"/>
                  </a:ext>
                </a:extLst>
              </a:tr>
              <a:tr h="528104">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Hiệu</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suất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Kém</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hơn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vì</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khi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truy</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vấn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nó</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phải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tính</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toán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kiểm</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tra</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xử</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lý</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mối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quan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hệ</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bảng</a:t>
                      </a:r>
                      <a:r>
                        <a:rPr lang="en-US" sz="1400" dirty="0">
                          <a:solidFill>
                            <a:schemeClr val="bg1"/>
                          </a:solidFill>
                          <a:effectLst/>
                          <a:latin typeface="Times New Roman" panose="02020603050405020304" pitchFamily="18" charset="0"/>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Tốt</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hơn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vì</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nó</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bỏ</a:t>
                      </a:r>
                      <a:r>
                        <a:rPr lang="en-US" sz="1400" dirty="0">
                          <a:solidFill>
                            <a:schemeClr val="bg1"/>
                          </a:solidFill>
                          <a:effectLst/>
                          <a:latin typeface="Times New Roman" panose="02020603050405020304" pitchFamily="18" charset="0"/>
                          <a:cs typeface="Times New Roman" panose="02020603050405020304" pitchFamily="18" charset="0"/>
                        </a:rPr>
                        <a:t> qua </a:t>
                      </a:r>
                      <a:r>
                        <a:rPr lang="en-US" sz="1400" dirty="0" err="1">
                          <a:solidFill>
                            <a:schemeClr val="bg1"/>
                          </a:solidFill>
                          <a:effectLst/>
                          <a:latin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ràng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buộc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dữ</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có</a:t>
                      </a:r>
                      <a:r>
                        <a:rPr lang="en-US" sz="1400" dirty="0">
                          <a:solidFill>
                            <a:schemeClr val="bg1"/>
                          </a:solidFill>
                          <a:effectLst/>
                          <a:latin typeface="Times New Roman" panose="02020603050405020304" pitchFamily="18" charset="0"/>
                          <a:cs typeface="Times New Roman" panose="02020603050405020304" pitchFamily="18" charset="0"/>
                        </a:rPr>
                        <a:t> ở </a:t>
                      </a:r>
                      <a:r>
                        <a:rPr lang="en-US" sz="1400" dirty="0" err="1">
                          <a:solidFill>
                            <a:schemeClr val="bg1"/>
                          </a:solidFill>
                          <a:effectLst/>
                          <a:latin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bảng</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extLst>
                  <a:ext uri="{0D108BD9-81ED-4DB2-BD59-A6C34878D82A}">
                    <a16:rowId xmlns:a16="http://schemas.microsoft.com/office/drawing/2014/main" val="2622012434"/>
                  </a:ext>
                </a:extLst>
              </a:tr>
              <a:tr h="509202">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Tốc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độ</a:t>
                      </a:r>
                      <a:r>
                        <a:rPr lang="en-US" sz="1400" dirty="0">
                          <a:solidFill>
                            <a:schemeClr val="bg1"/>
                          </a:solidFill>
                          <a:effectLst/>
                          <a:latin typeface="Times New Roman" panose="02020603050405020304" pitchFamily="18" charset="0"/>
                          <a:cs typeface="Times New Roman" panose="02020603050405020304" pitchFamily="18" charset="0"/>
                        </a:rPr>
                        <a:t> </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Kém</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hơn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vì</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phải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đảm</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bảo</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tính</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ràng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buộc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dữ</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giữa</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bảng</a:t>
                      </a:r>
                      <a:r>
                        <a:rPr lang="en-US" sz="1400" dirty="0">
                          <a:solidFill>
                            <a:schemeClr val="bg1"/>
                          </a:solidFill>
                          <a:effectLst/>
                          <a:latin typeface="Times New Roman" panose="02020603050405020304" pitchFamily="18" charset="0"/>
                          <a:cs typeface="Times New Roman" panose="02020603050405020304" pitchFamily="18" charset="0"/>
                        </a:rPr>
                        <a:t>.</a:t>
                      </a:r>
                    </a:p>
                  </a:txBody>
                  <a:tcPr marL="32453" marR="32453" marT="0" marB="0"/>
                </a:tc>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Tốc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độ</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nhanh</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hơn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vì</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bỏ</a:t>
                      </a:r>
                      <a:r>
                        <a:rPr lang="en-US" sz="1400" dirty="0">
                          <a:solidFill>
                            <a:schemeClr val="bg1"/>
                          </a:solidFill>
                          <a:effectLst/>
                          <a:latin typeface="Times New Roman" panose="02020603050405020304" pitchFamily="18" charset="0"/>
                          <a:cs typeface="Times New Roman" panose="02020603050405020304" pitchFamily="18" charset="0"/>
                        </a:rPr>
                        <a:t> qua </a:t>
                      </a:r>
                      <a:r>
                        <a:rPr lang="en-US" sz="1400" dirty="0" err="1">
                          <a:solidFill>
                            <a:schemeClr val="bg1"/>
                          </a:solidFill>
                          <a:effectLst/>
                          <a:latin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cơ</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chế</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ràng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buộc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của</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bảng</a:t>
                      </a:r>
                      <a:r>
                        <a:rPr lang="en-US" sz="1400" dirty="0">
                          <a:solidFill>
                            <a:schemeClr val="bg1"/>
                          </a:solidFill>
                          <a:effectLst/>
                          <a:latin typeface="Times New Roman" panose="02020603050405020304" pitchFamily="18" charset="0"/>
                          <a:cs typeface="Times New Roman" panose="02020603050405020304" pitchFamily="18" charset="0"/>
                        </a:rPr>
                        <a:t>.</a:t>
                      </a:r>
                    </a:p>
                  </a:txBody>
                  <a:tcPr marL="32453" marR="32453" marT="0" marB="0"/>
                </a:tc>
                <a:extLst>
                  <a:ext uri="{0D108BD9-81ED-4DB2-BD59-A6C34878D82A}">
                    <a16:rowId xmlns:a16="http://schemas.microsoft.com/office/drawing/2014/main" val="2168525334"/>
                  </a:ext>
                </a:extLst>
              </a:tr>
              <a:tr h="633129">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Khả</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năng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mở</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rộng</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Có</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thể</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thực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hiện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được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nhưng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quá</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trình</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mở</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rộng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sẽ</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rất</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phức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tạp</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nếu</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đã</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tồn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tại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dữ</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trong</a:t>
                      </a:r>
                      <a:r>
                        <a:rPr lang="en-US" sz="1400" dirty="0">
                          <a:solidFill>
                            <a:schemeClr val="bg1"/>
                          </a:solidFill>
                          <a:effectLst/>
                          <a:latin typeface="Times New Roman" panose="02020603050405020304" pitchFamily="18" charset="0"/>
                          <a:cs typeface="Times New Roman" panose="02020603050405020304" pitchFamily="18" charset="0"/>
                        </a:rPr>
                        <a:t> database.</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Mở</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rộng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dễ</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dàng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vì</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dữ</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không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có</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tính</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ràng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buộc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như</a:t>
                      </a:r>
                      <a:r>
                        <a:rPr lang="en-US" sz="1400" dirty="0">
                          <a:solidFill>
                            <a:schemeClr val="bg1"/>
                          </a:solidFill>
                          <a:effectLst/>
                          <a:latin typeface="Times New Roman" panose="02020603050405020304" pitchFamily="18" charset="0"/>
                          <a:cs typeface="Times New Roman" panose="02020603050405020304" pitchFamily="18" charset="0"/>
                        </a:rPr>
                        <a:t> SQL</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extLst>
                  <a:ext uri="{0D108BD9-81ED-4DB2-BD59-A6C34878D82A}">
                    <a16:rowId xmlns:a16="http://schemas.microsoft.com/office/drawing/2014/main" val="2220362974"/>
                  </a:ext>
                </a:extLst>
              </a:tr>
              <a:tr h="724042">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khai</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thay</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đổi</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Phải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cần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bảng</a:t>
                      </a:r>
                      <a:r>
                        <a:rPr lang="en-US" sz="1400" dirty="0">
                          <a:solidFill>
                            <a:schemeClr val="bg1"/>
                          </a:solidFill>
                          <a:effectLst/>
                          <a:latin typeface="Times New Roman" panose="02020603050405020304" pitchFamily="18" charset="0"/>
                          <a:cs typeface="Times New Roman" panose="02020603050405020304" pitchFamily="18" charset="0"/>
                        </a:rPr>
                        <a:t> backup </a:t>
                      </a:r>
                      <a:r>
                        <a:rPr lang="en-US" sz="1400" dirty="0" err="1">
                          <a:solidFill>
                            <a:schemeClr val="bg1"/>
                          </a:solidFill>
                          <a:effectLst/>
                          <a:latin typeface="Times New Roman" panose="02020603050405020304" pitchFamily="18" charset="0"/>
                          <a:cs typeface="Times New Roman" panose="02020603050405020304" pitchFamily="18" charset="0"/>
                        </a:rPr>
                        <a:t>hoặc</a:t>
                      </a:r>
                      <a:r>
                        <a:rPr lang="en-US" sz="1400" dirty="0">
                          <a:solidFill>
                            <a:schemeClr val="bg1"/>
                          </a:solidFill>
                          <a:effectLst/>
                          <a:latin typeface="Times New Roman" panose="02020603050405020304" pitchFamily="18" charset="0"/>
                          <a:cs typeface="Times New Roman" panose="02020603050405020304" pitchFamily="18" charset="0"/>
                        </a:rPr>
                        <a:t> server con </a:t>
                      </a:r>
                      <a:r>
                        <a:rPr lang="en-US" sz="1400" dirty="0" err="1">
                          <a:solidFill>
                            <a:schemeClr val="bg1"/>
                          </a:solidFill>
                          <a:effectLst/>
                          <a:latin typeface="Times New Roman" panose="02020603050405020304" pitchFamily="18" charset="0"/>
                          <a:cs typeface="Times New Roman" panose="02020603050405020304" pitchFamily="18" charset="0"/>
                        </a:rPr>
                        <a:t>để</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duy</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trì</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trạng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thái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hoạt</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động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trong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mỗi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lần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triển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khai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thay</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đổi</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Việc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thay</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đổi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diễn</a:t>
                      </a:r>
                      <a:r>
                        <a:rPr lang="en-US" sz="1400" dirty="0">
                          <a:solidFill>
                            <a:schemeClr val="bg1"/>
                          </a:solidFill>
                          <a:effectLst/>
                          <a:latin typeface="Times New Roman" panose="02020603050405020304" pitchFamily="18" charset="0"/>
                          <a:cs typeface="Times New Roman" panose="02020603050405020304" pitchFamily="18" charset="0"/>
                        </a:rPr>
                        <a:t> ra </a:t>
                      </a:r>
                      <a:r>
                        <a:rPr lang="en-US" sz="1400" dirty="0" err="1">
                          <a:solidFill>
                            <a:schemeClr val="bg1"/>
                          </a:solidFill>
                          <a:effectLst/>
                          <a:latin typeface="Times New Roman" panose="02020603050405020304" pitchFamily="18" charset="0"/>
                          <a:cs typeface="Times New Roman" panose="02020603050405020304" pitchFamily="18" charset="0"/>
                        </a:rPr>
                        <a:t>dễ</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dàng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vì</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dữ</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không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mang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tính</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ràng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buộc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dễ</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dàng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thay</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đổi</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extLst>
                  <a:ext uri="{0D108BD9-81ED-4DB2-BD59-A6C34878D82A}">
                    <a16:rowId xmlns:a16="http://schemas.microsoft.com/office/drawing/2014/main" val="4025843673"/>
                  </a:ext>
                </a:extLst>
              </a:tr>
              <a:tr h="774407">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Truy</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vấn</a:t>
                      </a:r>
                      <a:r>
                        <a:rPr lang="en-US" sz="1400" dirty="0">
                          <a:solidFill>
                            <a:schemeClr val="bg1"/>
                          </a:solidFill>
                          <a:effectLst/>
                          <a:latin typeface="Times New Roman" panose="02020603050405020304" pitchFamily="18" charset="0"/>
                          <a:cs typeface="Times New Roman" panose="02020603050405020304" pitchFamily="18" charset="0"/>
                        </a:rPr>
                        <a:t> </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Dễ</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dàng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sử</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dụng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ngôn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ngữ</a:t>
                      </a:r>
                      <a:r>
                        <a:rPr lang="en-US" sz="1400" dirty="0">
                          <a:solidFill>
                            <a:schemeClr val="bg1"/>
                          </a:solidFill>
                          <a:effectLst/>
                          <a:latin typeface="Times New Roman" panose="02020603050405020304" pitchFamily="18" charset="0"/>
                          <a:cs typeface="Times New Roman" panose="02020603050405020304" pitchFamily="18" charset="0"/>
                        </a:rPr>
                        <a:t> SQL query </a:t>
                      </a:r>
                      <a:r>
                        <a:rPr lang="en-US" sz="1400" dirty="0" err="1">
                          <a:solidFill>
                            <a:schemeClr val="bg1"/>
                          </a:solidFill>
                          <a:effectLst/>
                          <a:latin typeface="Times New Roman" panose="02020603050405020304" pitchFamily="18" charset="0"/>
                          <a:cs typeface="Times New Roman" panose="02020603050405020304" pitchFamily="18" charset="0"/>
                        </a:rPr>
                        <a:t>để</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truy</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vấn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trực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tiếp</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dữ</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từ</a:t>
                      </a:r>
                      <a:r>
                        <a:rPr lang="en-US" sz="1400" dirty="0">
                          <a:solidFill>
                            <a:schemeClr val="bg1"/>
                          </a:solidFill>
                          <a:effectLst/>
                          <a:latin typeface="Times New Roman" panose="02020603050405020304" pitchFamily="18" charset="0"/>
                          <a:cs typeface="Times New Roman" panose="02020603050405020304" pitchFamily="18" charset="0"/>
                        </a:rPr>
                        <a:t> database </a:t>
                      </a:r>
                      <a:r>
                        <a:rPr lang="en-US" sz="1400" dirty="0" err="1">
                          <a:solidFill>
                            <a:schemeClr val="bg1"/>
                          </a:solidFill>
                          <a:effectLst/>
                          <a:latin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sử</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dụng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công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cụ</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hỗ</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trợ</a:t>
                      </a:r>
                      <a:r>
                        <a:rPr lang="en-US" sz="1400" dirty="0">
                          <a:solidFill>
                            <a:schemeClr val="bg1"/>
                          </a:solidFill>
                          <a:effectLst/>
                          <a:latin typeface="Times New Roman" panose="02020603050405020304" pitchFamily="18" charset="0"/>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tc>
                  <a:txBody>
                    <a:bodyPr/>
                    <a:lstStyle/>
                    <a:p>
                      <a:pPr algn="l">
                        <a:lnSpc>
                          <a:spcPct val="115000"/>
                        </a:lnSpc>
                        <a:spcAft>
                          <a:spcPts val="0"/>
                        </a:spcAft>
                      </a:pPr>
                      <a:r>
                        <a:rPr lang="en-US" sz="1400" dirty="0">
                          <a:solidFill>
                            <a:schemeClr val="bg1"/>
                          </a:solidFill>
                          <a:effectLst/>
                          <a:latin typeface="Times New Roman" panose="02020603050405020304" pitchFamily="18" charset="0"/>
                          <a:cs typeface="Times New Roman" panose="02020603050405020304" pitchFamily="18" charset="0"/>
                        </a:rPr>
                        <a:t>Firebase </a:t>
                      </a:r>
                      <a:r>
                        <a:rPr lang="en-US" sz="1400" dirty="0" err="1">
                          <a:solidFill>
                            <a:schemeClr val="bg1"/>
                          </a:solidFill>
                          <a:effectLst/>
                          <a:latin typeface="Times New Roman" panose="02020603050405020304" pitchFamily="18" charset="0"/>
                          <a:cs typeface="Times New Roman" panose="02020603050405020304" pitchFamily="18" charset="0"/>
                        </a:rPr>
                        <a:t>chưa</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được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hỗ</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trợ</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nhiều</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về</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mặt</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công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cụ</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cũng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như</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việc</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tiếp</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nhận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tới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người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dùng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còn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khá</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mới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mẻ</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extLst>
                  <a:ext uri="{0D108BD9-81ED-4DB2-BD59-A6C34878D82A}">
                    <a16:rowId xmlns:a16="http://schemas.microsoft.com/office/drawing/2014/main" val="612455695"/>
                  </a:ext>
                </a:extLst>
              </a:tr>
              <a:tr h="1039612">
                <a:tc>
                  <a:txBody>
                    <a:bodyPr/>
                    <a:lstStyle/>
                    <a:p>
                      <a:pPr algn="l">
                        <a:lnSpc>
                          <a:spcPct val="115000"/>
                        </a:lnSpc>
                        <a:spcAft>
                          <a:spcPts val="0"/>
                        </a:spcAft>
                      </a:pP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Ứng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dụng</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Sử</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dụng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để</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xây</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dựng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những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hệ</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thống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có</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quan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hệ</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chặt</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chẽ</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cần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tính</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đồng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nhất</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về</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dữ</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như</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ứng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dụng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Ngân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hàng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quản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lý</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xuất</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nhập</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cảng</a:t>
                      </a:r>
                      <a:r>
                        <a:rPr lang="en-US" sz="1400" dirty="0">
                          <a:solidFill>
                            <a:schemeClr val="bg1"/>
                          </a:solidFill>
                          <a:effectLst/>
                          <a:latin typeface="Times New Roman" panose="02020603050405020304" pitchFamily="18" charset="0"/>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tc>
                  <a:txBody>
                    <a:bodyPr/>
                    <a:lstStyle/>
                    <a:p>
                      <a:pPr algn="l">
                        <a:lnSpc>
                          <a:spcPct val="115000"/>
                        </a:lnSpc>
                        <a:spcAft>
                          <a:spcPts val="0"/>
                        </a:spcAft>
                      </a:pPr>
                      <a:r>
                        <a:rPr lang="en-US" sz="1400" dirty="0" err="1">
                          <a:solidFill>
                            <a:schemeClr val="bg1"/>
                          </a:solidFill>
                          <a:effectLst/>
                          <a:latin typeface="Times New Roman" panose="02020603050405020304" pitchFamily="18" charset="0"/>
                          <a:cs typeface="Times New Roman" panose="02020603050405020304" pitchFamily="18" charset="0"/>
                        </a:rPr>
                        <a:t>Sử</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dụng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xây</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dựng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những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hệ</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thống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lưu</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trữ</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thông</a:t>
                      </a:r>
                      <a:r>
                        <a:rPr lang="en-US" sz="1400" dirty="0">
                          <a:solidFill>
                            <a:schemeClr val="bg1"/>
                          </a:solidFill>
                          <a:effectLst/>
                          <a:latin typeface="Times New Roman" panose="02020603050405020304" pitchFamily="18" charset="0"/>
                          <a:cs typeface="Times New Roman" panose="02020603050405020304" pitchFamily="18" charset="0"/>
                        </a:rPr>
                        <a:t> tin </a:t>
                      </a:r>
                      <a:r>
                        <a:rPr lang="en-US" sz="1400" dirty="0" err="1">
                          <a:solidFill>
                            <a:schemeClr val="bg1"/>
                          </a:solidFill>
                          <a:effectLst/>
                          <a:latin typeface="Times New Roman" panose="02020603050405020304" pitchFamily="18" charset="0"/>
                          <a:cs typeface="Times New Roman" panose="02020603050405020304" pitchFamily="18" charset="0"/>
                        </a:rPr>
                        <a:t>không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quá</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quan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trọng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về</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vấn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đề</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đồng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nhất</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dữ</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trong</a:t>
                      </a:r>
                      <a:r>
                        <a:rPr lang="en-US" sz="1400" dirty="0">
                          <a:solidFill>
                            <a:schemeClr val="bg1"/>
                          </a:solidFill>
                          <a:effectLst/>
                          <a:latin typeface="Times New Roman" panose="02020603050405020304" pitchFamily="18" charset="0"/>
                          <a:cs typeface="Times New Roman" panose="02020603050405020304" pitchFamily="18" charset="0"/>
                        </a:rPr>
                        <a:t> 1 </a:t>
                      </a:r>
                      <a:r>
                        <a:rPr lang="en-US" sz="1400" dirty="0" err="1">
                          <a:solidFill>
                            <a:schemeClr val="bg1"/>
                          </a:solidFill>
                          <a:effectLst/>
                          <a:latin typeface="Times New Roman" panose="02020603050405020304" pitchFamily="18" charset="0"/>
                          <a:cs typeface="Times New Roman" panose="02020603050405020304" pitchFamily="18" charset="0"/>
                        </a:rPr>
                        <a:t>thời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gian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nhất</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định</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như</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mạng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xã</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hội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ứng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dụng</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ghi</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chú</a:t>
                      </a:r>
                      <a:r>
                        <a:rPr lang="en-US" sz="1400" dirty="0">
                          <a:solidFill>
                            <a:schemeClr val="bg1"/>
                          </a:solidFill>
                          <a:effectLst/>
                          <a:latin typeface="Times New Roman" panose="02020603050405020304" pitchFamily="18" charset="0"/>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2453" marR="32453" marT="0" marB="0"/>
                </a:tc>
                <a:extLst>
                  <a:ext uri="{0D108BD9-81ED-4DB2-BD59-A6C34878D82A}">
                    <a16:rowId xmlns:a16="http://schemas.microsoft.com/office/drawing/2014/main" val="27535135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CB95C0-D95B-A74A-AF41-B781A0F5B6E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
        <p:nvSpPr>
          <p:cNvPr id="4" name="Google Shape;430;p22">
            <a:extLst>
              <a:ext uri="{FF2B5EF4-FFF2-40B4-BE49-F238E27FC236}">
                <a16:creationId xmlns:a16="http://schemas.microsoft.com/office/drawing/2014/main" id="{7BA66E3D-04FF-5645-84E0-13B2EFC495CD}"/>
              </a:ext>
            </a:extLst>
          </p:cNvPr>
          <p:cNvSpPr txBox="1">
            <a:spLocks/>
          </p:cNvSpPr>
          <p:nvPr/>
        </p:nvSpPr>
        <p:spPr>
          <a:xfrm>
            <a:off x="1694121" y="308641"/>
            <a:ext cx="5022850" cy="6461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dirty="0"/>
              <a:t>Demo with Project:</a:t>
            </a:r>
          </a:p>
        </p:txBody>
      </p:sp>
      <p:pic>
        <p:nvPicPr>
          <p:cNvPr id="6" name="Picture 5">
            <a:extLst>
              <a:ext uri="{FF2B5EF4-FFF2-40B4-BE49-F238E27FC236}">
                <a16:creationId xmlns:a16="http://schemas.microsoft.com/office/drawing/2014/main" id="{E3FF0A34-FC0D-7A43-A694-5F848C67597E}"/>
              </a:ext>
            </a:extLst>
          </p:cNvPr>
          <p:cNvPicPr>
            <a:picLocks noChangeAspect="1"/>
          </p:cNvPicPr>
          <p:nvPr/>
        </p:nvPicPr>
        <p:blipFill>
          <a:blip r:embed="rId2"/>
          <a:stretch>
            <a:fillRect/>
          </a:stretch>
        </p:blipFill>
        <p:spPr>
          <a:xfrm>
            <a:off x="1839433" y="1063256"/>
            <a:ext cx="7102548" cy="3656869"/>
          </a:xfrm>
          <a:prstGeom prst="rect">
            <a:avLst/>
          </a:prstGeom>
        </p:spPr>
      </p:pic>
    </p:spTree>
    <p:extLst>
      <p:ext uri="{BB962C8B-B14F-4D97-AF65-F5344CB8AC3E}">
        <p14:creationId xmlns:p14="http://schemas.microsoft.com/office/powerpoint/2010/main" val="730920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801A54-A641-D048-B435-CA6E15B3F2CD}"/>
              </a:ext>
            </a:extLst>
          </p:cNvPr>
          <p:cNvSpPr>
            <a:spLocks noGrp="1"/>
          </p:cNvSpPr>
          <p:nvPr>
            <p:ph type="body" idx="1"/>
          </p:nvPr>
        </p:nvSpPr>
        <p:spPr>
          <a:xfrm>
            <a:off x="1694121" y="219741"/>
            <a:ext cx="6724439" cy="1942212"/>
          </a:xfrm>
        </p:spPr>
        <p:txBody>
          <a:bodyPr/>
          <a:lstStyle/>
          <a:p>
            <a:pPr marL="76200" indent="0">
              <a:buNone/>
            </a:pPr>
            <a:r>
              <a:rPr lang="en-US" sz="2000" b="1" dirty="0" err="1">
                <a:latin typeface="Times New Roman" panose="02020603050405020304" pitchFamily="18" charset="0"/>
                <a:cs typeface="Times New Roman" panose="02020603050405020304" pitchFamily="18" charset="0"/>
              </a:rPr>
              <a:t>Todo</a:t>
            </a:r>
            <a:r>
              <a:rPr lang="en-US" sz="2000" b="1" dirty="0">
                <a:latin typeface="Times New Roman" panose="02020603050405020304" pitchFamily="18" charset="0"/>
                <a:cs typeface="Times New Roman" panose="02020603050405020304" pitchFamily="18" charset="0"/>
              </a:rPr>
              <a:t> List </a:t>
            </a:r>
            <a:r>
              <a:rPr lang="en-US" sz="2000" b="1" dirty="0" err="1">
                <a:latin typeface="Times New Roman" panose="02020603050405020304" pitchFamily="18" charset="0"/>
                <a:cs typeface="Times New Roman" panose="02020603050405020304" pitchFamily="18" charset="0"/>
              </a:rPr>
              <a:t>là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một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ứng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dụng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chú</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nhiều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tùy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chọn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cài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đặt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giúp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bạn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dễ</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dàng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chia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theo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dõi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tiến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độ</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công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việc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không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bỏ</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nhiệm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vụ</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trọng</a:t>
            </a:r>
            <a:r>
              <a:rPr lang="en-US" sz="2000" b="1" dirty="0">
                <a:latin typeface="Times New Roman" panose="02020603050405020304" pitchFamily="18" charset="0"/>
                <a:cs typeface="Times New Roman" panose="02020603050405020304" pitchFamily="18" charset="0"/>
              </a:rPr>
              <a:t>. </a:t>
            </a:r>
            <a:endParaRPr lang="en-VN" sz="2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FFF3F79-6128-114E-842B-CCD2EDCACA9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4" name="Rectangle 3">
            <a:extLst>
              <a:ext uri="{FF2B5EF4-FFF2-40B4-BE49-F238E27FC236}">
                <a16:creationId xmlns:a16="http://schemas.microsoft.com/office/drawing/2014/main" id="{30F13F35-12C8-2444-8986-5FB959C15D34}"/>
              </a:ext>
            </a:extLst>
          </p:cNvPr>
          <p:cNvSpPr/>
          <p:nvPr/>
        </p:nvSpPr>
        <p:spPr>
          <a:xfrm>
            <a:off x="2585658" y="2110085"/>
            <a:ext cx="5424201" cy="584775"/>
          </a:xfrm>
          <a:prstGeom prst="rect">
            <a:avLst/>
          </a:prstGeom>
          <a:noFill/>
        </p:spPr>
        <p:txBody>
          <a:bodyPr wrap="square" lIns="91440" tIns="45720" rIns="91440" bIns="45720">
            <a:spAutoFit/>
          </a:bodyPr>
          <a:lstStyle/>
          <a:p>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a:t>
            </a:r>
            <a:r>
              <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Thêm</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Công</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Việc</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cho</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1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ngày</a:t>
            </a:r>
            <a:endPar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48EFA9F-93A3-AF43-9912-79AE3C90140C}"/>
              </a:ext>
            </a:extLst>
          </p:cNvPr>
          <p:cNvSpPr/>
          <p:nvPr/>
        </p:nvSpPr>
        <p:spPr>
          <a:xfrm>
            <a:off x="2585660" y="2588307"/>
            <a:ext cx="4738798" cy="584775"/>
          </a:xfrm>
          <a:prstGeom prst="rect">
            <a:avLst/>
          </a:prstGeom>
        </p:spPr>
        <p:txBody>
          <a:bodyPr wrap="none">
            <a:spAutoFit/>
          </a:bodyPr>
          <a:lstStyle/>
          <a:p>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Cập</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Nhật</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Công</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Việc</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trong</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ngày</a:t>
            </a:r>
            <a:endPar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E73A3CC-9B52-C147-B410-AAA21E84D581}"/>
              </a:ext>
            </a:extLst>
          </p:cNvPr>
          <p:cNvSpPr/>
          <p:nvPr/>
        </p:nvSpPr>
        <p:spPr>
          <a:xfrm>
            <a:off x="2585660" y="3066529"/>
            <a:ext cx="5519460" cy="584775"/>
          </a:xfrm>
          <a:prstGeom prst="rect">
            <a:avLst/>
          </a:prstGeom>
        </p:spPr>
        <p:txBody>
          <a:bodyPr wrap="none">
            <a:spAutoFit/>
          </a:bodyPr>
          <a:lstStyle/>
          <a:p>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Xóa</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đi</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những</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công</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việc</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đã</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hoàn</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thành</a:t>
            </a:r>
            <a:endPar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14A8F26-E59C-C148-B335-D79EB1E65483}"/>
              </a:ext>
            </a:extLst>
          </p:cNvPr>
          <p:cNvSpPr/>
          <p:nvPr/>
        </p:nvSpPr>
        <p:spPr>
          <a:xfrm>
            <a:off x="2585659" y="3544751"/>
            <a:ext cx="5658117" cy="584775"/>
          </a:xfrm>
          <a:prstGeom prst="rect">
            <a:avLst/>
          </a:prstGeom>
          <a:noFill/>
        </p:spPr>
        <p:txBody>
          <a:bodyPr wrap="square" lIns="91440" tIns="45720" rIns="91440" bIns="45720">
            <a:spAutoFit/>
          </a:bodyPr>
          <a:lstStyle/>
          <a:p>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
            </a:r>
            <a:r>
              <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Xem</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những</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Công</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việc</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cần</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làm</a:t>
            </a:r>
            <a:endPar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801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24980-11DE-484F-899B-8B3332BF489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
        <p:nvSpPr>
          <p:cNvPr id="4" name="Text Placeholder 1">
            <a:extLst>
              <a:ext uri="{FF2B5EF4-FFF2-40B4-BE49-F238E27FC236}">
                <a16:creationId xmlns:a16="http://schemas.microsoft.com/office/drawing/2014/main" id="{3491BA89-C8A5-6F46-8752-F94CB10EB2D4}"/>
              </a:ext>
            </a:extLst>
          </p:cNvPr>
          <p:cNvSpPr txBox="1">
            <a:spLocks/>
          </p:cNvSpPr>
          <p:nvPr/>
        </p:nvSpPr>
        <p:spPr>
          <a:xfrm>
            <a:off x="1675517" y="965273"/>
            <a:ext cx="6282300" cy="8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r>
              <a:rPr lang="en-VN" dirty="0"/>
              <a:t>SQL</a:t>
            </a:r>
          </a:p>
        </p:txBody>
      </p:sp>
      <p:pic>
        <p:nvPicPr>
          <p:cNvPr id="6" name="Picture 5">
            <a:extLst>
              <a:ext uri="{FF2B5EF4-FFF2-40B4-BE49-F238E27FC236}">
                <a16:creationId xmlns:a16="http://schemas.microsoft.com/office/drawing/2014/main" id="{18384A6A-92B1-134F-814A-AC356268B8B9}"/>
              </a:ext>
            </a:extLst>
          </p:cNvPr>
          <p:cNvPicPr>
            <a:picLocks noChangeAspect="1"/>
          </p:cNvPicPr>
          <p:nvPr/>
        </p:nvPicPr>
        <p:blipFill>
          <a:blip r:embed="rId2"/>
          <a:stretch>
            <a:fillRect/>
          </a:stretch>
        </p:blipFill>
        <p:spPr>
          <a:xfrm>
            <a:off x="1871329" y="1998921"/>
            <a:ext cx="7095222" cy="2589870"/>
          </a:xfrm>
          <a:prstGeom prst="rect">
            <a:avLst/>
          </a:prstGeom>
        </p:spPr>
      </p:pic>
      <p:sp>
        <p:nvSpPr>
          <p:cNvPr id="8" name="Google Shape;430;p22">
            <a:extLst>
              <a:ext uri="{FF2B5EF4-FFF2-40B4-BE49-F238E27FC236}">
                <a16:creationId xmlns:a16="http://schemas.microsoft.com/office/drawing/2014/main" id="{42D0CE01-4051-3240-9F81-4B5562F13CB7}"/>
              </a:ext>
            </a:extLst>
          </p:cNvPr>
          <p:cNvSpPr txBox="1">
            <a:spLocks/>
          </p:cNvSpPr>
          <p:nvPr/>
        </p:nvSpPr>
        <p:spPr>
          <a:xfrm>
            <a:off x="1806650" y="274069"/>
            <a:ext cx="6939517" cy="7527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endParaRPr lang="en-US" dirty="0">
              <a:latin typeface="Times New Roman" panose="02020603050405020304" pitchFamily="18" charset="0"/>
              <a:cs typeface="Times New Roman" panose="02020603050405020304" pitchFamily="18" charset="0"/>
            </a:endParaRPr>
          </a:p>
        </p:txBody>
      </p:sp>
      <p:sp>
        <p:nvSpPr>
          <p:cNvPr id="9" name="Google Shape;430;p22">
            <a:extLst>
              <a:ext uri="{FF2B5EF4-FFF2-40B4-BE49-F238E27FC236}">
                <a16:creationId xmlns:a16="http://schemas.microsoft.com/office/drawing/2014/main" id="{C7B00469-B60D-4F85-A942-651401BC2FAA}"/>
              </a:ext>
            </a:extLst>
          </p:cNvPr>
          <p:cNvSpPr txBox="1">
            <a:spLocks/>
          </p:cNvSpPr>
          <p:nvPr/>
        </p:nvSpPr>
        <p:spPr>
          <a:xfrm>
            <a:off x="1806650" y="266981"/>
            <a:ext cx="6939517" cy="7527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endParaRPr lang="en-US" dirty="0">
              <a:latin typeface="Times New Roman" panose="02020603050405020304" pitchFamily="18" charset="0"/>
              <a:cs typeface="Times New Roman" panose="02020603050405020304" pitchFamily="18" charset="0"/>
            </a:endParaRPr>
          </a:p>
        </p:txBody>
      </p:sp>
      <p:sp>
        <p:nvSpPr>
          <p:cNvPr id="10" name="Google Shape;430;p22">
            <a:extLst>
              <a:ext uri="{FF2B5EF4-FFF2-40B4-BE49-F238E27FC236}">
                <a16:creationId xmlns:a16="http://schemas.microsoft.com/office/drawing/2014/main" id="{3F891B7D-B784-42C7-9D00-45BA6FC3CD4B}"/>
              </a:ext>
            </a:extLst>
          </p:cNvPr>
          <p:cNvSpPr txBox="1">
            <a:spLocks/>
          </p:cNvSpPr>
          <p:nvPr/>
        </p:nvSpPr>
        <p:spPr>
          <a:xfrm>
            <a:off x="1806650" y="259892"/>
            <a:ext cx="6939517" cy="7527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130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127E59-E64A-674B-8B36-9B0CAFB135B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
        <p:nvSpPr>
          <p:cNvPr id="4" name="Text Placeholder 1">
            <a:extLst>
              <a:ext uri="{FF2B5EF4-FFF2-40B4-BE49-F238E27FC236}">
                <a16:creationId xmlns:a16="http://schemas.microsoft.com/office/drawing/2014/main" id="{D4217CEE-0285-FD41-AADB-2663C5D9D4B1}"/>
              </a:ext>
            </a:extLst>
          </p:cNvPr>
          <p:cNvSpPr txBox="1">
            <a:spLocks/>
          </p:cNvSpPr>
          <p:nvPr/>
        </p:nvSpPr>
        <p:spPr>
          <a:xfrm>
            <a:off x="1562102" y="697889"/>
            <a:ext cx="6282300" cy="8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r>
              <a:rPr lang="en-VN" dirty="0"/>
              <a:t>Firebase</a:t>
            </a:r>
          </a:p>
        </p:txBody>
      </p:sp>
      <p:sp>
        <p:nvSpPr>
          <p:cNvPr id="7" name="Google Shape;430;p22">
            <a:extLst>
              <a:ext uri="{FF2B5EF4-FFF2-40B4-BE49-F238E27FC236}">
                <a16:creationId xmlns:a16="http://schemas.microsoft.com/office/drawing/2014/main" id="{B1F697B1-C663-D04C-BE3C-769781234FFC}"/>
              </a:ext>
            </a:extLst>
          </p:cNvPr>
          <p:cNvSpPr txBox="1">
            <a:spLocks/>
          </p:cNvSpPr>
          <p:nvPr/>
        </p:nvSpPr>
        <p:spPr>
          <a:xfrm>
            <a:off x="1636530" y="216879"/>
            <a:ext cx="6939517" cy="7527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0D1188D-8F0C-1C47-82FE-9D4E5E18E331}"/>
              </a:ext>
            </a:extLst>
          </p:cNvPr>
          <p:cNvPicPr>
            <a:picLocks noChangeAspect="1"/>
          </p:cNvPicPr>
          <p:nvPr/>
        </p:nvPicPr>
        <p:blipFill>
          <a:blip r:embed="rId2"/>
          <a:stretch>
            <a:fillRect/>
          </a:stretch>
        </p:blipFill>
        <p:spPr>
          <a:xfrm>
            <a:off x="1786270" y="1371600"/>
            <a:ext cx="7049386" cy="3556000"/>
          </a:xfrm>
          <a:prstGeom prst="rect">
            <a:avLst/>
          </a:prstGeom>
        </p:spPr>
      </p:pic>
      <p:sp>
        <p:nvSpPr>
          <p:cNvPr id="6" name="Text Placeholder 1">
            <a:extLst>
              <a:ext uri="{FF2B5EF4-FFF2-40B4-BE49-F238E27FC236}">
                <a16:creationId xmlns:a16="http://schemas.microsoft.com/office/drawing/2014/main" id="{EA7C282E-A23D-4143-949E-889C7BC873CC}"/>
              </a:ext>
            </a:extLst>
          </p:cNvPr>
          <p:cNvSpPr txBox="1">
            <a:spLocks/>
          </p:cNvSpPr>
          <p:nvPr/>
        </p:nvSpPr>
        <p:spPr>
          <a:xfrm>
            <a:off x="1562102" y="704977"/>
            <a:ext cx="6282300" cy="8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r>
              <a:rPr lang="en-VN" dirty="0"/>
              <a:t>Firebase</a:t>
            </a:r>
          </a:p>
        </p:txBody>
      </p:sp>
    </p:spTree>
    <p:extLst>
      <p:ext uri="{BB962C8B-B14F-4D97-AF65-F5344CB8AC3E}">
        <p14:creationId xmlns:p14="http://schemas.microsoft.com/office/powerpoint/2010/main" val="267337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016615-C262-F74C-90B4-13EF8DD4F93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sp>
        <p:nvSpPr>
          <p:cNvPr id="4" name="Google Shape;430;p22">
            <a:extLst>
              <a:ext uri="{FF2B5EF4-FFF2-40B4-BE49-F238E27FC236}">
                <a16:creationId xmlns:a16="http://schemas.microsoft.com/office/drawing/2014/main" id="{32911998-5FBE-914E-8823-696F9A4BEE4D}"/>
              </a:ext>
            </a:extLst>
          </p:cNvPr>
          <p:cNvSpPr txBox="1">
            <a:spLocks/>
          </p:cNvSpPr>
          <p:nvPr/>
        </p:nvSpPr>
        <p:spPr>
          <a:xfrm>
            <a:off x="1636530" y="0"/>
            <a:ext cx="6939517" cy="7527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dirty="0"/>
              <a:t>Add data to the database</a:t>
            </a:r>
          </a:p>
        </p:txBody>
      </p:sp>
      <p:pic>
        <p:nvPicPr>
          <p:cNvPr id="10" name="Picture 9">
            <a:extLst>
              <a:ext uri="{FF2B5EF4-FFF2-40B4-BE49-F238E27FC236}">
                <a16:creationId xmlns:a16="http://schemas.microsoft.com/office/drawing/2014/main" id="{52F7FA7E-D145-C443-AEF2-C4813E1E81B4}"/>
              </a:ext>
            </a:extLst>
          </p:cNvPr>
          <p:cNvPicPr>
            <a:picLocks noChangeAspect="1"/>
          </p:cNvPicPr>
          <p:nvPr/>
        </p:nvPicPr>
        <p:blipFill>
          <a:blip r:embed="rId2"/>
          <a:stretch>
            <a:fillRect/>
          </a:stretch>
        </p:blipFill>
        <p:spPr>
          <a:xfrm>
            <a:off x="2030819" y="3631055"/>
            <a:ext cx="6847190" cy="1333420"/>
          </a:xfrm>
          <a:prstGeom prst="rect">
            <a:avLst/>
          </a:prstGeom>
        </p:spPr>
      </p:pic>
      <p:pic>
        <p:nvPicPr>
          <p:cNvPr id="15" name="Picture 14">
            <a:extLst>
              <a:ext uri="{FF2B5EF4-FFF2-40B4-BE49-F238E27FC236}">
                <a16:creationId xmlns:a16="http://schemas.microsoft.com/office/drawing/2014/main" id="{A9F17424-E7BF-4449-B410-FFF46F710DED}"/>
              </a:ext>
            </a:extLst>
          </p:cNvPr>
          <p:cNvPicPr>
            <a:picLocks noChangeAspect="1"/>
          </p:cNvPicPr>
          <p:nvPr/>
        </p:nvPicPr>
        <p:blipFill>
          <a:blip r:embed="rId3"/>
          <a:stretch>
            <a:fillRect/>
          </a:stretch>
        </p:blipFill>
        <p:spPr>
          <a:xfrm>
            <a:off x="2030819" y="839971"/>
            <a:ext cx="6847190" cy="2124337"/>
          </a:xfrm>
          <a:prstGeom prst="rect">
            <a:avLst/>
          </a:prstGeom>
        </p:spPr>
      </p:pic>
      <p:sp>
        <p:nvSpPr>
          <p:cNvPr id="18" name="Text Placeholder 1">
            <a:extLst>
              <a:ext uri="{FF2B5EF4-FFF2-40B4-BE49-F238E27FC236}">
                <a16:creationId xmlns:a16="http://schemas.microsoft.com/office/drawing/2014/main" id="{E5BA61C9-492C-344A-98F4-7082ABA54BFF}"/>
              </a:ext>
            </a:extLst>
          </p:cNvPr>
          <p:cNvSpPr>
            <a:spLocks noGrp="1"/>
          </p:cNvSpPr>
          <p:nvPr>
            <p:ph type="body" idx="1"/>
          </p:nvPr>
        </p:nvSpPr>
        <p:spPr>
          <a:xfrm>
            <a:off x="1892594" y="2870627"/>
            <a:ext cx="6282300" cy="819900"/>
          </a:xfrm>
        </p:spPr>
        <p:txBody>
          <a:bodyPr/>
          <a:lstStyle/>
          <a:p>
            <a:r>
              <a:rPr lang="en-VN" dirty="0"/>
              <a:t>Firebase</a:t>
            </a:r>
          </a:p>
        </p:txBody>
      </p:sp>
    </p:spTree>
    <p:extLst>
      <p:ext uri="{BB962C8B-B14F-4D97-AF65-F5344CB8AC3E}">
        <p14:creationId xmlns:p14="http://schemas.microsoft.com/office/powerpoint/2010/main" val="2530220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E1C158-2DAF-2C44-BC7E-A79E589640B4}"/>
              </a:ext>
            </a:extLst>
          </p:cNvPr>
          <p:cNvSpPr>
            <a:spLocks noGrp="1"/>
          </p:cNvSpPr>
          <p:nvPr>
            <p:ph type="body" idx="1"/>
          </p:nvPr>
        </p:nvSpPr>
        <p:spPr>
          <a:xfrm>
            <a:off x="1827916" y="182372"/>
            <a:ext cx="6282300" cy="819900"/>
          </a:xfrm>
        </p:spPr>
        <p:txBody>
          <a:bodyPr/>
          <a:lstStyle/>
          <a:p>
            <a:r>
              <a:rPr lang="en-VN" dirty="0"/>
              <a:t>SQL</a:t>
            </a:r>
          </a:p>
        </p:txBody>
      </p:sp>
      <p:sp>
        <p:nvSpPr>
          <p:cNvPr id="3" name="Slide Number Placeholder 2">
            <a:extLst>
              <a:ext uri="{FF2B5EF4-FFF2-40B4-BE49-F238E27FC236}">
                <a16:creationId xmlns:a16="http://schemas.microsoft.com/office/drawing/2014/main" id="{11E744B1-4889-D743-94CB-95A5E6CEDEE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053588CA-A28E-6F47-8C25-1E896C14DAAA}"/>
              </a:ext>
            </a:extLst>
          </p:cNvPr>
          <p:cNvPicPr>
            <a:picLocks noChangeAspect="1"/>
          </p:cNvPicPr>
          <p:nvPr/>
        </p:nvPicPr>
        <p:blipFill>
          <a:blip r:embed="rId2"/>
          <a:stretch>
            <a:fillRect/>
          </a:stretch>
        </p:blipFill>
        <p:spPr>
          <a:xfrm>
            <a:off x="2041207" y="911748"/>
            <a:ext cx="6698512" cy="4049380"/>
          </a:xfrm>
          <a:prstGeom prst="rect">
            <a:avLst/>
          </a:prstGeom>
        </p:spPr>
      </p:pic>
    </p:spTree>
    <p:extLst>
      <p:ext uri="{BB962C8B-B14F-4D97-AF65-F5344CB8AC3E}">
        <p14:creationId xmlns:p14="http://schemas.microsoft.com/office/powerpoint/2010/main" val="2772841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9BAE0A-D03D-9249-887B-61F5A227B10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sp>
        <p:nvSpPr>
          <p:cNvPr id="5" name="Google Shape;430;p22">
            <a:extLst>
              <a:ext uri="{FF2B5EF4-FFF2-40B4-BE49-F238E27FC236}">
                <a16:creationId xmlns:a16="http://schemas.microsoft.com/office/drawing/2014/main" id="{A0452A35-3243-E84B-AB51-7F16ADA3F466}"/>
              </a:ext>
            </a:extLst>
          </p:cNvPr>
          <p:cNvSpPr txBox="1">
            <a:spLocks/>
          </p:cNvSpPr>
          <p:nvPr/>
        </p:nvSpPr>
        <p:spPr>
          <a:xfrm>
            <a:off x="1636530" y="0"/>
            <a:ext cx="6939517" cy="7527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dirty="0"/>
              <a:t>Read data to the database</a:t>
            </a:r>
          </a:p>
        </p:txBody>
      </p:sp>
      <p:sp>
        <p:nvSpPr>
          <p:cNvPr id="6" name="Text Placeholder 1">
            <a:extLst>
              <a:ext uri="{FF2B5EF4-FFF2-40B4-BE49-F238E27FC236}">
                <a16:creationId xmlns:a16="http://schemas.microsoft.com/office/drawing/2014/main" id="{8E40BD92-10B5-6D40-9E68-141BF4848C36}"/>
              </a:ext>
            </a:extLst>
          </p:cNvPr>
          <p:cNvSpPr>
            <a:spLocks noGrp="1"/>
          </p:cNvSpPr>
          <p:nvPr>
            <p:ph type="body" idx="1"/>
          </p:nvPr>
        </p:nvSpPr>
        <p:spPr>
          <a:xfrm>
            <a:off x="1806650" y="3283285"/>
            <a:ext cx="6282300" cy="819900"/>
          </a:xfrm>
        </p:spPr>
        <p:txBody>
          <a:bodyPr/>
          <a:lstStyle/>
          <a:p>
            <a:r>
              <a:rPr lang="en-VN" dirty="0"/>
              <a:t>Firebase</a:t>
            </a:r>
          </a:p>
        </p:txBody>
      </p:sp>
      <p:pic>
        <p:nvPicPr>
          <p:cNvPr id="10" name="Picture 9">
            <a:extLst>
              <a:ext uri="{FF2B5EF4-FFF2-40B4-BE49-F238E27FC236}">
                <a16:creationId xmlns:a16="http://schemas.microsoft.com/office/drawing/2014/main" id="{4366F415-2CE6-5149-80E1-F7B28622643E}"/>
              </a:ext>
            </a:extLst>
          </p:cNvPr>
          <p:cNvPicPr>
            <a:picLocks noChangeAspect="1"/>
          </p:cNvPicPr>
          <p:nvPr/>
        </p:nvPicPr>
        <p:blipFill>
          <a:blip r:embed="rId2"/>
          <a:stretch>
            <a:fillRect/>
          </a:stretch>
        </p:blipFill>
        <p:spPr>
          <a:xfrm>
            <a:off x="2000661" y="3961175"/>
            <a:ext cx="6664873" cy="1003300"/>
          </a:xfrm>
          <a:prstGeom prst="rect">
            <a:avLst/>
          </a:prstGeom>
        </p:spPr>
      </p:pic>
      <p:pic>
        <p:nvPicPr>
          <p:cNvPr id="15" name="Picture 14">
            <a:extLst>
              <a:ext uri="{FF2B5EF4-FFF2-40B4-BE49-F238E27FC236}">
                <a16:creationId xmlns:a16="http://schemas.microsoft.com/office/drawing/2014/main" id="{EE304991-2DA2-6A4B-ACF5-05120A17C718}"/>
              </a:ext>
            </a:extLst>
          </p:cNvPr>
          <p:cNvPicPr>
            <a:picLocks noChangeAspect="1"/>
          </p:cNvPicPr>
          <p:nvPr/>
        </p:nvPicPr>
        <p:blipFill>
          <a:blip r:embed="rId3"/>
          <a:stretch>
            <a:fillRect/>
          </a:stretch>
        </p:blipFill>
        <p:spPr>
          <a:xfrm>
            <a:off x="2000661" y="752737"/>
            <a:ext cx="6664873" cy="2766640"/>
          </a:xfrm>
          <a:prstGeom prst="rect">
            <a:avLst/>
          </a:prstGeom>
        </p:spPr>
      </p:pic>
    </p:spTree>
    <p:extLst>
      <p:ext uri="{BB962C8B-B14F-4D97-AF65-F5344CB8AC3E}">
        <p14:creationId xmlns:p14="http://schemas.microsoft.com/office/powerpoint/2010/main" val="150955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861015" y="914392"/>
            <a:ext cx="4887211" cy="6592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i="1" dirty="0">
                <a:solidFill>
                  <a:srgbClr val="FFC000"/>
                </a:solidFill>
                <a:latin typeface="Times New Roman" panose="02020603050405020304" pitchFamily="18" charset="0"/>
                <a:cs typeface="Times New Roman" panose="02020603050405020304" pitchFamily="18" charset="0"/>
              </a:rPr>
              <a:t>SQL </a:t>
            </a:r>
            <a:r>
              <a:rPr lang="en-US" sz="2400" b="1" i="1" dirty="0" err="1">
                <a:solidFill>
                  <a:srgbClr val="FFC000"/>
                </a:solidFill>
                <a:latin typeface="Times New Roman" panose="02020603050405020304" pitchFamily="18" charset="0"/>
                <a:cs typeface="Times New Roman" panose="02020603050405020304" pitchFamily="18" charset="0"/>
              </a:rPr>
              <a:t>là</a:t>
            </a:r>
            <a:r>
              <a:rPr lang="en-US" sz="2400" b="1" i="1" dirty="0">
                <a:solidFill>
                  <a:srgbClr val="FFC000"/>
                </a:solidFill>
                <a:latin typeface="Times New Roman" panose="02020603050405020304" pitchFamily="18" charset="0"/>
                <a:cs typeface="Times New Roman" panose="02020603050405020304" pitchFamily="18" charset="0"/>
              </a:rPr>
              <a:t> </a:t>
            </a:r>
            <a:r>
              <a:rPr lang="en-US" sz="2400" b="1" i="1" dirty="0" err="1">
                <a:solidFill>
                  <a:srgbClr val="FFC000"/>
                </a:solidFill>
                <a:latin typeface="Times New Roman" panose="02020603050405020304" pitchFamily="18" charset="0"/>
                <a:cs typeface="Times New Roman" panose="02020603050405020304" pitchFamily="18" charset="0"/>
              </a:rPr>
              <a:t>gì</a:t>
            </a:r>
            <a:r>
              <a:rPr lang="en-US" sz="2400" b="1" i="1" dirty="0">
                <a:solidFill>
                  <a:srgbClr val="FFC000"/>
                </a:solidFill>
                <a:latin typeface="Times New Roman" panose="02020603050405020304" pitchFamily="18" charset="0"/>
                <a:cs typeface="Times New Roman" panose="02020603050405020304" pitchFamily="18" charset="0"/>
              </a:rPr>
              <a:t>?</a:t>
            </a:r>
            <a:endParaRPr sz="2400" b="1" i="1" dirty="0">
              <a:solidFill>
                <a:srgbClr val="FFC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C3170AD-46BF-4605-9948-874F831F7072}"/>
              </a:ext>
            </a:extLst>
          </p:cNvPr>
          <p:cNvSpPr txBox="1"/>
          <p:nvPr/>
        </p:nvSpPr>
        <p:spPr>
          <a:xfrm>
            <a:off x="503275" y="2376495"/>
            <a:ext cx="8109097" cy="1477328"/>
          </a:xfrm>
          <a:prstGeom prst="rect">
            <a:avLst/>
          </a:prstGeom>
          <a:noFill/>
        </p:spPr>
        <p:txBody>
          <a:bodyPr wrap="square" rtlCol="0">
            <a:spAutoFit/>
          </a:bodyPr>
          <a:lstStyle/>
          <a:p>
            <a:r>
              <a:rPr lang="vi-VN" sz="1800" dirty="0">
                <a:solidFill>
                  <a:schemeClr val="tx1">
                    <a:lumMod val="85000"/>
                  </a:schemeClr>
                </a:solidFill>
                <a:latin typeface="+mj-lt"/>
              </a:rPr>
              <a:t>SQL là </a:t>
            </a:r>
            <a:r>
              <a:rPr lang="en-US" sz="1800" dirty="0">
                <a:solidFill>
                  <a:schemeClr val="tx1">
                    <a:lumMod val="85000"/>
                  </a:schemeClr>
                </a:solidFill>
                <a:latin typeface="+mj-lt"/>
              </a:rPr>
              <a:t>n</a:t>
            </a:r>
            <a:r>
              <a:rPr lang="vi-VN" sz="1800" dirty="0">
                <a:solidFill>
                  <a:schemeClr val="tx1">
                    <a:lumMod val="85000"/>
                  </a:schemeClr>
                </a:solidFill>
                <a:latin typeface="+mj-lt"/>
              </a:rPr>
              <a:t>gôn ngữ truy vấn có cấu trúc. SQL được sử dụng để giao tiếp với cơ sở dữ liệu. </a:t>
            </a:r>
            <a:r>
              <a:rPr lang="en-US" sz="1800" dirty="0">
                <a:solidFill>
                  <a:schemeClr val="tx1">
                    <a:lumMod val="85000"/>
                  </a:schemeClr>
                </a:solidFill>
                <a:latin typeface="+mj-lt"/>
              </a:rPr>
              <a:t>Đ</a:t>
            </a:r>
            <a:r>
              <a:rPr lang="vi-VN" sz="1800" dirty="0">
                <a:solidFill>
                  <a:schemeClr val="tx1">
                    <a:lumMod val="85000"/>
                  </a:schemeClr>
                </a:solidFill>
                <a:latin typeface="+mj-lt"/>
              </a:rPr>
              <a:t>ó là ngôn ngữ tiêu chuẩn cho các hệ thống quản lý cơ sở dữ liệu quan hệ. Các câu lệnh SQL được sử dụng để thực hiện các tác vụ như cập nhật dữ liệu trên cơ sở dữ liệu hoặc truy xuất dữ liệu từ cơ sở dữ liệu. Một số hệ thống quản lý cơ sở dữ liệu quan hệ phổ biến sử dụng SQL là: Oracle, Microsoft SQL Server, </a:t>
            </a:r>
            <a:r>
              <a:rPr lang="en-US" sz="1800" dirty="0">
                <a:solidFill>
                  <a:schemeClr val="tx1">
                    <a:lumMod val="85000"/>
                  </a:schemeClr>
                </a:solidFill>
                <a:latin typeface="+mj-lt"/>
              </a:rPr>
              <a:t>My SQL,….</a:t>
            </a:r>
          </a:p>
        </p:txBody>
      </p:sp>
      <p:pic>
        <p:nvPicPr>
          <p:cNvPr id="3074" name="Picture 2" descr="Các câu lệnh thường dùng trong ngôn ngữ SQL - unitrain.edu.vn">
            <a:extLst>
              <a:ext uri="{FF2B5EF4-FFF2-40B4-BE49-F238E27FC236}">
                <a16:creationId xmlns:a16="http://schemas.microsoft.com/office/drawing/2014/main" id="{28273CEB-8A35-4BF0-ADA2-9BA54DB2B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907" y="0"/>
            <a:ext cx="5961321" cy="2209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609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3B74B9-FF7F-304C-A1E6-47D562B10D62}"/>
              </a:ext>
            </a:extLst>
          </p:cNvPr>
          <p:cNvSpPr>
            <a:spLocks noGrp="1"/>
          </p:cNvSpPr>
          <p:nvPr>
            <p:ph type="body" idx="1"/>
          </p:nvPr>
        </p:nvSpPr>
        <p:spPr>
          <a:xfrm>
            <a:off x="1700326" y="118576"/>
            <a:ext cx="6282300" cy="819900"/>
          </a:xfrm>
        </p:spPr>
        <p:txBody>
          <a:bodyPr/>
          <a:lstStyle/>
          <a:p>
            <a:pPr algn="ctr"/>
            <a:r>
              <a:rPr lang="en-VN" dirty="0"/>
              <a:t>SQL </a:t>
            </a:r>
          </a:p>
        </p:txBody>
      </p:sp>
      <p:sp>
        <p:nvSpPr>
          <p:cNvPr id="3" name="Slide Number Placeholder 2">
            <a:extLst>
              <a:ext uri="{FF2B5EF4-FFF2-40B4-BE49-F238E27FC236}">
                <a16:creationId xmlns:a16="http://schemas.microsoft.com/office/drawing/2014/main" id="{F5B244CB-D4FD-F948-B30D-5134FD7407D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pic>
        <p:nvPicPr>
          <p:cNvPr id="5" name="Picture 4">
            <a:extLst>
              <a:ext uri="{FF2B5EF4-FFF2-40B4-BE49-F238E27FC236}">
                <a16:creationId xmlns:a16="http://schemas.microsoft.com/office/drawing/2014/main" id="{5B0017D9-4B63-FE45-AEBB-AF194E431C7F}"/>
              </a:ext>
            </a:extLst>
          </p:cNvPr>
          <p:cNvPicPr>
            <a:picLocks noChangeAspect="1"/>
          </p:cNvPicPr>
          <p:nvPr/>
        </p:nvPicPr>
        <p:blipFill>
          <a:blip r:embed="rId2"/>
          <a:stretch>
            <a:fillRect/>
          </a:stretch>
        </p:blipFill>
        <p:spPr>
          <a:xfrm>
            <a:off x="2256465" y="996949"/>
            <a:ext cx="6502400" cy="3788575"/>
          </a:xfrm>
          <a:prstGeom prst="rect">
            <a:avLst/>
          </a:prstGeom>
        </p:spPr>
      </p:pic>
    </p:spTree>
    <p:extLst>
      <p:ext uri="{BB962C8B-B14F-4D97-AF65-F5344CB8AC3E}">
        <p14:creationId xmlns:p14="http://schemas.microsoft.com/office/powerpoint/2010/main" val="3864188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9BAE0A-D03D-9249-887B-61F5A227B10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sp>
        <p:nvSpPr>
          <p:cNvPr id="5" name="Google Shape;430;p22">
            <a:extLst>
              <a:ext uri="{FF2B5EF4-FFF2-40B4-BE49-F238E27FC236}">
                <a16:creationId xmlns:a16="http://schemas.microsoft.com/office/drawing/2014/main" id="{A0452A35-3243-E84B-AB51-7F16ADA3F466}"/>
              </a:ext>
            </a:extLst>
          </p:cNvPr>
          <p:cNvSpPr txBox="1">
            <a:spLocks/>
          </p:cNvSpPr>
          <p:nvPr/>
        </p:nvSpPr>
        <p:spPr>
          <a:xfrm>
            <a:off x="2000661" y="0"/>
            <a:ext cx="6575386" cy="7527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600" dirty="0"/>
              <a:t>Update data to the database</a:t>
            </a:r>
          </a:p>
        </p:txBody>
      </p:sp>
      <p:sp>
        <p:nvSpPr>
          <p:cNvPr id="6" name="Text Placeholder 1">
            <a:extLst>
              <a:ext uri="{FF2B5EF4-FFF2-40B4-BE49-F238E27FC236}">
                <a16:creationId xmlns:a16="http://schemas.microsoft.com/office/drawing/2014/main" id="{8E40BD92-10B5-6D40-9E68-141BF4848C36}"/>
              </a:ext>
            </a:extLst>
          </p:cNvPr>
          <p:cNvSpPr>
            <a:spLocks noGrp="1"/>
          </p:cNvSpPr>
          <p:nvPr>
            <p:ph type="body" idx="1"/>
          </p:nvPr>
        </p:nvSpPr>
        <p:spPr>
          <a:xfrm>
            <a:off x="1782595" y="3124885"/>
            <a:ext cx="6282300" cy="819900"/>
          </a:xfrm>
        </p:spPr>
        <p:txBody>
          <a:bodyPr/>
          <a:lstStyle/>
          <a:p>
            <a:r>
              <a:rPr lang="en-VN" dirty="0"/>
              <a:t>Firebase</a:t>
            </a:r>
          </a:p>
        </p:txBody>
      </p:sp>
      <p:pic>
        <p:nvPicPr>
          <p:cNvPr id="8" name="Picture 7">
            <a:extLst>
              <a:ext uri="{FF2B5EF4-FFF2-40B4-BE49-F238E27FC236}">
                <a16:creationId xmlns:a16="http://schemas.microsoft.com/office/drawing/2014/main" id="{05FF4003-15AF-4B46-B63E-12D9D6144277}"/>
              </a:ext>
            </a:extLst>
          </p:cNvPr>
          <p:cNvPicPr>
            <a:picLocks noChangeAspect="1"/>
          </p:cNvPicPr>
          <p:nvPr/>
        </p:nvPicPr>
        <p:blipFill>
          <a:blip r:embed="rId2"/>
          <a:stretch>
            <a:fillRect/>
          </a:stretch>
        </p:blipFill>
        <p:spPr>
          <a:xfrm>
            <a:off x="2000660" y="752736"/>
            <a:ext cx="6654241" cy="2511459"/>
          </a:xfrm>
          <a:prstGeom prst="rect">
            <a:avLst/>
          </a:prstGeom>
        </p:spPr>
      </p:pic>
      <p:pic>
        <p:nvPicPr>
          <p:cNvPr id="11" name="Picture 10">
            <a:extLst>
              <a:ext uri="{FF2B5EF4-FFF2-40B4-BE49-F238E27FC236}">
                <a16:creationId xmlns:a16="http://schemas.microsoft.com/office/drawing/2014/main" id="{F4700785-6205-8746-B5E9-9D1596F91362}"/>
              </a:ext>
            </a:extLst>
          </p:cNvPr>
          <p:cNvPicPr>
            <a:picLocks noChangeAspect="1"/>
          </p:cNvPicPr>
          <p:nvPr/>
        </p:nvPicPr>
        <p:blipFill>
          <a:blip r:embed="rId3"/>
          <a:stretch>
            <a:fillRect/>
          </a:stretch>
        </p:blipFill>
        <p:spPr>
          <a:xfrm>
            <a:off x="2000661" y="3774558"/>
            <a:ext cx="6565900" cy="1210094"/>
          </a:xfrm>
          <a:prstGeom prst="rect">
            <a:avLst/>
          </a:prstGeom>
        </p:spPr>
      </p:pic>
    </p:spTree>
    <p:extLst>
      <p:ext uri="{BB962C8B-B14F-4D97-AF65-F5344CB8AC3E}">
        <p14:creationId xmlns:p14="http://schemas.microsoft.com/office/powerpoint/2010/main" val="1224266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9797D7-0C70-9C46-96BD-E4010E3CF0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
        <p:nvSpPr>
          <p:cNvPr id="4" name="Text Placeholder 1">
            <a:extLst>
              <a:ext uri="{FF2B5EF4-FFF2-40B4-BE49-F238E27FC236}">
                <a16:creationId xmlns:a16="http://schemas.microsoft.com/office/drawing/2014/main" id="{C3EA2B5D-E5D2-A644-A960-781B8DE126D2}"/>
              </a:ext>
            </a:extLst>
          </p:cNvPr>
          <p:cNvSpPr txBox="1">
            <a:spLocks/>
          </p:cNvSpPr>
          <p:nvPr/>
        </p:nvSpPr>
        <p:spPr>
          <a:xfrm>
            <a:off x="1679061" y="0"/>
            <a:ext cx="6282300" cy="8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r>
              <a:rPr lang="en-VN" dirty="0"/>
              <a:t>SQL</a:t>
            </a:r>
          </a:p>
        </p:txBody>
      </p:sp>
      <p:pic>
        <p:nvPicPr>
          <p:cNvPr id="6" name="Picture 5">
            <a:extLst>
              <a:ext uri="{FF2B5EF4-FFF2-40B4-BE49-F238E27FC236}">
                <a16:creationId xmlns:a16="http://schemas.microsoft.com/office/drawing/2014/main" id="{FA40BB51-41A4-8D48-A657-787666759885}"/>
              </a:ext>
            </a:extLst>
          </p:cNvPr>
          <p:cNvPicPr>
            <a:picLocks noChangeAspect="1"/>
          </p:cNvPicPr>
          <p:nvPr/>
        </p:nvPicPr>
        <p:blipFill>
          <a:blip r:embed="rId2"/>
          <a:stretch>
            <a:fillRect/>
          </a:stretch>
        </p:blipFill>
        <p:spPr>
          <a:xfrm>
            <a:off x="1890613" y="819900"/>
            <a:ext cx="6945164" cy="3965625"/>
          </a:xfrm>
          <a:prstGeom prst="rect">
            <a:avLst/>
          </a:prstGeom>
        </p:spPr>
      </p:pic>
    </p:spTree>
    <p:extLst>
      <p:ext uri="{BB962C8B-B14F-4D97-AF65-F5344CB8AC3E}">
        <p14:creationId xmlns:p14="http://schemas.microsoft.com/office/powerpoint/2010/main" val="2085363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9BAE0A-D03D-9249-887B-61F5A227B10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sp>
        <p:nvSpPr>
          <p:cNvPr id="5" name="Google Shape;430;p22">
            <a:extLst>
              <a:ext uri="{FF2B5EF4-FFF2-40B4-BE49-F238E27FC236}">
                <a16:creationId xmlns:a16="http://schemas.microsoft.com/office/drawing/2014/main" id="{A0452A35-3243-E84B-AB51-7F16ADA3F466}"/>
              </a:ext>
            </a:extLst>
          </p:cNvPr>
          <p:cNvSpPr txBox="1">
            <a:spLocks/>
          </p:cNvSpPr>
          <p:nvPr/>
        </p:nvSpPr>
        <p:spPr>
          <a:xfrm>
            <a:off x="2000661" y="0"/>
            <a:ext cx="6575386" cy="7527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600" dirty="0"/>
              <a:t>Delete data to the database</a:t>
            </a:r>
          </a:p>
        </p:txBody>
      </p:sp>
      <p:sp>
        <p:nvSpPr>
          <p:cNvPr id="6" name="Text Placeholder 1">
            <a:extLst>
              <a:ext uri="{FF2B5EF4-FFF2-40B4-BE49-F238E27FC236}">
                <a16:creationId xmlns:a16="http://schemas.microsoft.com/office/drawing/2014/main" id="{8E40BD92-10B5-6D40-9E68-141BF4848C36}"/>
              </a:ext>
            </a:extLst>
          </p:cNvPr>
          <p:cNvSpPr>
            <a:spLocks noGrp="1"/>
          </p:cNvSpPr>
          <p:nvPr>
            <p:ph type="body" idx="1"/>
          </p:nvPr>
        </p:nvSpPr>
        <p:spPr>
          <a:xfrm>
            <a:off x="1782595" y="3124885"/>
            <a:ext cx="6282300" cy="819900"/>
          </a:xfrm>
        </p:spPr>
        <p:txBody>
          <a:bodyPr/>
          <a:lstStyle/>
          <a:p>
            <a:r>
              <a:rPr lang="en-VN" dirty="0"/>
              <a:t>Firebase</a:t>
            </a:r>
          </a:p>
        </p:txBody>
      </p:sp>
      <p:pic>
        <p:nvPicPr>
          <p:cNvPr id="4" name="Picture 3">
            <a:extLst>
              <a:ext uri="{FF2B5EF4-FFF2-40B4-BE49-F238E27FC236}">
                <a16:creationId xmlns:a16="http://schemas.microsoft.com/office/drawing/2014/main" id="{2F4B0B4A-AE9B-904E-8C41-2028F18520C6}"/>
              </a:ext>
            </a:extLst>
          </p:cNvPr>
          <p:cNvPicPr>
            <a:picLocks noChangeAspect="1"/>
          </p:cNvPicPr>
          <p:nvPr/>
        </p:nvPicPr>
        <p:blipFill>
          <a:blip r:embed="rId2"/>
          <a:stretch>
            <a:fillRect/>
          </a:stretch>
        </p:blipFill>
        <p:spPr>
          <a:xfrm>
            <a:off x="2000661" y="752737"/>
            <a:ext cx="6565900" cy="2585886"/>
          </a:xfrm>
          <a:prstGeom prst="rect">
            <a:avLst/>
          </a:prstGeom>
        </p:spPr>
      </p:pic>
      <p:pic>
        <p:nvPicPr>
          <p:cNvPr id="9" name="Picture 8">
            <a:extLst>
              <a:ext uri="{FF2B5EF4-FFF2-40B4-BE49-F238E27FC236}">
                <a16:creationId xmlns:a16="http://schemas.microsoft.com/office/drawing/2014/main" id="{6669AF60-B304-BE44-B33E-A5DF461C6796}"/>
              </a:ext>
            </a:extLst>
          </p:cNvPr>
          <p:cNvPicPr>
            <a:picLocks noChangeAspect="1"/>
          </p:cNvPicPr>
          <p:nvPr/>
        </p:nvPicPr>
        <p:blipFill>
          <a:blip r:embed="rId3"/>
          <a:stretch>
            <a:fillRect/>
          </a:stretch>
        </p:blipFill>
        <p:spPr>
          <a:xfrm>
            <a:off x="1962561" y="3944785"/>
            <a:ext cx="6604000" cy="977900"/>
          </a:xfrm>
          <a:prstGeom prst="rect">
            <a:avLst/>
          </a:prstGeom>
        </p:spPr>
      </p:pic>
    </p:spTree>
    <p:extLst>
      <p:ext uri="{BB962C8B-B14F-4D97-AF65-F5344CB8AC3E}">
        <p14:creationId xmlns:p14="http://schemas.microsoft.com/office/powerpoint/2010/main" val="2621438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FBAFAA-0FA3-B242-A2FE-DD632EF22FD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sp>
        <p:nvSpPr>
          <p:cNvPr id="4" name="Text Placeholder 1">
            <a:extLst>
              <a:ext uri="{FF2B5EF4-FFF2-40B4-BE49-F238E27FC236}">
                <a16:creationId xmlns:a16="http://schemas.microsoft.com/office/drawing/2014/main" id="{435BA96F-CE13-E746-8DE6-15653EF744E1}"/>
              </a:ext>
            </a:extLst>
          </p:cNvPr>
          <p:cNvSpPr txBox="1">
            <a:spLocks/>
          </p:cNvSpPr>
          <p:nvPr/>
        </p:nvSpPr>
        <p:spPr>
          <a:xfrm>
            <a:off x="1668429" y="80576"/>
            <a:ext cx="6282300" cy="8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algn="ctr"/>
            <a:r>
              <a:rPr lang="en-VN" dirty="0"/>
              <a:t>SQL</a:t>
            </a:r>
          </a:p>
        </p:txBody>
      </p:sp>
      <p:pic>
        <p:nvPicPr>
          <p:cNvPr id="6" name="Picture 5">
            <a:extLst>
              <a:ext uri="{FF2B5EF4-FFF2-40B4-BE49-F238E27FC236}">
                <a16:creationId xmlns:a16="http://schemas.microsoft.com/office/drawing/2014/main" id="{962DDF8E-9F61-2944-9971-D032E3F82384}"/>
              </a:ext>
            </a:extLst>
          </p:cNvPr>
          <p:cNvPicPr>
            <a:picLocks noChangeAspect="1"/>
          </p:cNvPicPr>
          <p:nvPr/>
        </p:nvPicPr>
        <p:blipFill>
          <a:blip r:embed="rId2"/>
          <a:stretch>
            <a:fillRect/>
          </a:stretch>
        </p:blipFill>
        <p:spPr>
          <a:xfrm>
            <a:off x="1924493" y="819900"/>
            <a:ext cx="6868633" cy="4104800"/>
          </a:xfrm>
          <a:prstGeom prst="rect">
            <a:avLst/>
          </a:prstGeom>
        </p:spPr>
      </p:pic>
    </p:spTree>
    <p:extLst>
      <p:ext uri="{BB962C8B-B14F-4D97-AF65-F5344CB8AC3E}">
        <p14:creationId xmlns:p14="http://schemas.microsoft.com/office/powerpoint/2010/main" val="425854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49F5D6-D21B-6448-98DC-64BF8D811287}"/>
              </a:ext>
            </a:extLst>
          </p:cNvPr>
          <p:cNvSpPr>
            <a:spLocks noGrp="1"/>
          </p:cNvSpPr>
          <p:nvPr>
            <p:ph type="body" idx="1"/>
          </p:nvPr>
        </p:nvSpPr>
        <p:spPr>
          <a:xfrm>
            <a:off x="1879749" y="340241"/>
            <a:ext cx="6872084" cy="2330457"/>
          </a:xfrm>
        </p:spPr>
        <p:txBody>
          <a:bodyPr/>
          <a:lstStyle/>
          <a:p>
            <a:pPr marL="76200" indent="0">
              <a:buNone/>
            </a:pPr>
            <a:r>
              <a:rPr lang="en-VN" dirty="0">
                <a:latin typeface="Times New Roman" panose="02020603050405020304" pitchFamily="18" charset="0"/>
                <a:cs typeface="Times New Roman" panose="02020603050405020304" pitchFamily="18" charset="0"/>
              </a:rPr>
              <a:t>Giờ để làm rỏ sự khác biệt giữa SQL và NoSQL chúng ta sẽ đến với những ví dụ sau:</a:t>
            </a:r>
          </a:p>
          <a:p>
            <a:pPr marL="76200" indent="0">
              <a:buNone/>
            </a:pPr>
            <a:r>
              <a:rPr lang="en-VN" dirty="0">
                <a:latin typeface="Times New Roman" panose="02020603050405020304" pitchFamily="18" charset="0"/>
                <a:cs typeface="Times New Roman" panose="02020603050405020304" pitchFamily="18" charset="0"/>
              </a:rPr>
              <a:t>Ở tác vụ Xoá ta muốn khi xoá nó sẽ thêm dữ liệu vào bảng history để lưu lại lịch sử.</a:t>
            </a:r>
          </a:p>
        </p:txBody>
      </p:sp>
      <p:sp>
        <p:nvSpPr>
          <p:cNvPr id="3" name="Slide Number Placeholder 2">
            <a:extLst>
              <a:ext uri="{FF2B5EF4-FFF2-40B4-BE49-F238E27FC236}">
                <a16:creationId xmlns:a16="http://schemas.microsoft.com/office/drawing/2014/main" id="{FB3A7EAA-9270-8A44-B5C8-0E0E92F28FA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25</a:t>
            </a:fld>
            <a:endParaRPr lang="en"/>
          </a:p>
        </p:txBody>
      </p:sp>
      <p:pic>
        <p:nvPicPr>
          <p:cNvPr id="7" name="Picture 6">
            <a:extLst>
              <a:ext uri="{FF2B5EF4-FFF2-40B4-BE49-F238E27FC236}">
                <a16:creationId xmlns:a16="http://schemas.microsoft.com/office/drawing/2014/main" id="{CB5E4E40-8320-0C4B-AE91-3BE2D23FEEA1}"/>
              </a:ext>
            </a:extLst>
          </p:cNvPr>
          <p:cNvPicPr>
            <a:picLocks noChangeAspect="1"/>
          </p:cNvPicPr>
          <p:nvPr/>
        </p:nvPicPr>
        <p:blipFill>
          <a:blip r:embed="rId2"/>
          <a:stretch>
            <a:fillRect/>
          </a:stretch>
        </p:blipFill>
        <p:spPr>
          <a:xfrm>
            <a:off x="1779533" y="2462314"/>
            <a:ext cx="6972300" cy="2235659"/>
          </a:xfrm>
          <a:prstGeom prst="rect">
            <a:avLst/>
          </a:prstGeom>
        </p:spPr>
      </p:pic>
    </p:spTree>
    <p:extLst>
      <p:ext uri="{BB962C8B-B14F-4D97-AF65-F5344CB8AC3E}">
        <p14:creationId xmlns:p14="http://schemas.microsoft.com/office/powerpoint/2010/main" val="4133859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DBF765-69B1-2E4B-9447-79D3C7296BD2}"/>
              </a:ext>
            </a:extLst>
          </p:cNvPr>
          <p:cNvSpPr>
            <a:spLocks noGrp="1"/>
          </p:cNvSpPr>
          <p:nvPr>
            <p:ph type="body" idx="1"/>
          </p:nvPr>
        </p:nvSpPr>
        <p:spPr>
          <a:xfrm>
            <a:off x="1546703" y="3493985"/>
            <a:ext cx="7355558" cy="1241048"/>
          </a:xfrm>
        </p:spPr>
        <p:txBody>
          <a:bodyPr/>
          <a:lstStyle/>
          <a:p>
            <a:r>
              <a:rPr lang="en-VN" dirty="0">
                <a:latin typeface="Times New Roman" panose="02020603050405020304" pitchFamily="18" charset="0"/>
                <a:cs typeface="Times New Roman" panose="02020603050405020304" pitchFamily="18" charset="0"/>
              </a:rPr>
              <a:t>Như ở trên ta thấy với </a:t>
            </a:r>
            <a:r>
              <a:rPr lang="en-US" dirty="0">
                <a:latin typeface="Times New Roman" panose="02020603050405020304" pitchFamily="18" charset="0"/>
                <a:cs typeface="Times New Roman" panose="02020603050405020304" pitchFamily="18" charset="0"/>
              </a:rPr>
              <a:t>F</a:t>
            </a:r>
            <a:r>
              <a:rPr lang="en-VN" dirty="0">
                <a:latin typeface="Times New Roman" panose="02020603050405020304" pitchFamily="18" charset="0"/>
                <a:cs typeface="Times New Roman" panose="02020603050405020304" pitchFamily="18" charset="0"/>
              </a:rPr>
              <a:t>irebase ta phải thêm một cái hành động thêm  vào history sau khi thực hiện thành công việc xoá</a:t>
            </a:r>
          </a:p>
        </p:txBody>
      </p:sp>
      <p:sp>
        <p:nvSpPr>
          <p:cNvPr id="3" name="Slide Number Placeholder 2">
            <a:extLst>
              <a:ext uri="{FF2B5EF4-FFF2-40B4-BE49-F238E27FC236}">
                <a16:creationId xmlns:a16="http://schemas.microsoft.com/office/drawing/2014/main" id="{D4A13A74-5CD2-F84F-93B9-BEB94DD89F7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26</a:t>
            </a:fld>
            <a:endParaRPr lang="en"/>
          </a:p>
        </p:txBody>
      </p:sp>
      <p:sp>
        <p:nvSpPr>
          <p:cNvPr id="4" name="Rectangle 3">
            <a:extLst>
              <a:ext uri="{FF2B5EF4-FFF2-40B4-BE49-F238E27FC236}">
                <a16:creationId xmlns:a16="http://schemas.microsoft.com/office/drawing/2014/main" id="{2457FD25-95D4-DC4A-8453-FE0E31F3836B}"/>
              </a:ext>
            </a:extLst>
          </p:cNvPr>
          <p:cNvSpPr/>
          <p:nvPr/>
        </p:nvSpPr>
        <p:spPr>
          <a:xfrm>
            <a:off x="3695679" y="0"/>
            <a:ext cx="2467343" cy="646331"/>
          </a:xfrm>
          <a:prstGeom prst="rect">
            <a:avLst/>
          </a:prstGeom>
        </p:spPr>
        <p:txBody>
          <a:bodyPr wrap="none">
            <a:spAutoFit/>
          </a:bodyPr>
          <a:lstStyle/>
          <a:p>
            <a:pPr algn="ctr"/>
            <a:r>
              <a:rPr lang="en-VN" sz="3600">
                <a:solidFill>
                  <a:schemeClr val="tx1"/>
                </a:solidFill>
              </a:rPr>
              <a:t>FIREBASE</a:t>
            </a:r>
          </a:p>
        </p:txBody>
      </p:sp>
      <p:pic>
        <p:nvPicPr>
          <p:cNvPr id="5" name="Picture 4">
            <a:extLst>
              <a:ext uri="{FF2B5EF4-FFF2-40B4-BE49-F238E27FC236}">
                <a16:creationId xmlns:a16="http://schemas.microsoft.com/office/drawing/2014/main" id="{3B6DB37D-5084-6744-810E-B829A07A0801}"/>
              </a:ext>
            </a:extLst>
          </p:cNvPr>
          <p:cNvPicPr>
            <a:picLocks noChangeAspect="1"/>
          </p:cNvPicPr>
          <p:nvPr/>
        </p:nvPicPr>
        <p:blipFill>
          <a:blip r:embed="rId2"/>
          <a:stretch>
            <a:fillRect/>
          </a:stretch>
        </p:blipFill>
        <p:spPr>
          <a:xfrm>
            <a:off x="2030175" y="646331"/>
            <a:ext cx="6872084" cy="2390708"/>
          </a:xfrm>
          <a:prstGeom prst="rect">
            <a:avLst/>
          </a:prstGeom>
        </p:spPr>
      </p:pic>
    </p:spTree>
    <p:extLst>
      <p:ext uri="{BB962C8B-B14F-4D97-AF65-F5344CB8AC3E}">
        <p14:creationId xmlns:p14="http://schemas.microsoft.com/office/powerpoint/2010/main" val="659108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039A02-415B-354E-99DF-745005308E49}"/>
              </a:ext>
            </a:extLst>
          </p:cNvPr>
          <p:cNvSpPr>
            <a:spLocks noGrp="1"/>
          </p:cNvSpPr>
          <p:nvPr>
            <p:ph type="body" idx="1"/>
          </p:nvPr>
        </p:nvSpPr>
        <p:spPr>
          <a:xfrm>
            <a:off x="1676400" y="-163614"/>
            <a:ext cx="7071779" cy="1687614"/>
          </a:xfrm>
        </p:spPr>
        <p:txBody>
          <a:bodyPr/>
          <a:lstStyle/>
          <a:p>
            <a:pPr marL="76200" indent="0" algn="ctr">
              <a:buNone/>
            </a:pPr>
            <a:r>
              <a:rPr lang="en-VN" dirty="0">
                <a:latin typeface="Times New Roman" panose="02020603050405020304" pitchFamily="18" charset="0"/>
                <a:cs typeface="Times New Roman" panose="02020603050405020304" pitchFamily="18" charset="0"/>
              </a:rPr>
              <a:t>SQL</a:t>
            </a:r>
          </a:p>
          <a:p>
            <a:pPr marL="76200" indent="0">
              <a:buNone/>
            </a:pPr>
            <a:r>
              <a:rPr lang="en-VN" dirty="0">
                <a:latin typeface="Times New Roman" panose="02020603050405020304" pitchFamily="18" charset="0"/>
                <a:cs typeface="Times New Roman" panose="02020603050405020304" pitchFamily="18" charset="0"/>
              </a:rPr>
              <a:t>Ta có thể tạo một trigger về việc xoá một trường trên bảng list</a:t>
            </a:r>
          </a:p>
        </p:txBody>
      </p:sp>
      <p:sp>
        <p:nvSpPr>
          <p:cNvPr id="3" name="Slide Number Placeholder 2">
            <a:extLst>
              <a:ext uri="{FF2B5EF4-FFF2-40B4-BE49-F238E27FC236}">
                <a16:creationId xmlns:a16="http://schemas.microsoft.com/office/drawing/2014/main" id="{057CEC20-47D3-DC43-BFF6-8BCFC15760C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27</a:t>
            </a:fld>
            <a:endParaRPr lang="en"/>
          </a:p>
        </p:txBody>
      </p:sp>
      <p:pic>
        <p:nvPicPr>
          <p:cNvPr id="6" name="Picture 5">
            <a:extLst>
              <a:ext uri="{FF2B5EF4-FFF2-40B4-BE49-F238E27FC236}">
                <a16:creationId xmlns:a16="http://schemas.microsoft.com/office/drawing/2014/main" id="{157E4439-8B6D-DF40-826A-9486BB84ABC0}"/>
              </a:ext>
            </a:extLst>
          </p:cNvPr>
          <p:cNvPicPr>
            <a:picLocks noChangeAspect="1"/>
          </p:cNvPicPr>
          <p:nvPr/>
        </p:nvPicPr>
        <p:blipFill>
          <a:blip r:embed="rId2"/>
          <a:stretch>
            <a:fillRect/>
          </a:stretch>
        </p:blipFill>
        <p:spPr>
          <a:xfrm>
            <a:off x="2280744" y="1366344"/>
            <a:ext cx="6274677" cy="3643805"/>
          </a:xfrm>
          <a:prstGeom prst="rect">
            <a:avLst/>
          </a:prstGeom>
        </p:spPr>
      </p:pic>
    </p:spTree>
    <p:extLst>
      <p:ext uri="{BB962C8B-B14F-4D97-AF65-F5344CB8AC3E}">
        <p14:creationId xmlns:p14="http://schemas.microsoft.com/office/powerpoint/2010/main" val="934536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DE0CC4-8589-7649-B136-C57611B1DE2E}"/>
              </a:ext>
            </a:extLst>
          </p:cNvPr>
          <p:cNvSpPr>
            <a:spLocks noGrp="1"/>
          </p:cNvSpPr>
          <p:nvPr>
            <p:ph type="body" idx="1"/>
          </p:nvPr>
        </p:nvSpPr>
        <p:spPr>
          <a:xfrm>
            <a:off x="1168331" y="183228"/>
            <a:ext cx="7681379" cy="819900"/>
          </a:xfrm>
        </p:spPr>
        <p:txBody>
          <a:bodyPr/>
          <a:lstStyle/>
          <a:p>
            <a:r>
              <a:rPr lang="en-VN" sz="2000" dirty="0">
                <a:latin typeface="Times New Roman" panose="02020603050405020304" pitchFamily="18" charset="0"/>
                <a:cs typeface="Times New Roman" panose="02020603050405020304" pitchFamily="18" charset="0"/>
              </a:rPr>
              <a:t>Ta có thể thực hiện việc xoá như bình thường và với trigger nó sẽ tự động thực hiện công việc thêm vào bảng History cho chúng ta</a:t>
            </a:r>
          </a:p>
        </p:txBody>
      </p:sp>
      <p:sp>
        <p:nvSpPr>
          <p:cNvPr id="3" name="Slide Number Placeholder 2">
            <a:extLst>
              <a:ext uri="{FF2B5EF4-FFF2-40B4-BE49-F238E27FC236}">
                <a16:creationId xmlns:a16="http://schemas.microsoft.com/office/drawing/2014/main" id="{2D544C2E-6188-0F4F-974A-3A4BAC384A7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28</a:t>
            </a:fld>
            <a:endParaRPr lang="en"/>
          </a:p>
        </p:txBody>
      </p:sp>
      <p:pic>
        <p:nvPicPr>
          <p:cNvPr id="5" name="Picture 4">
            <a:extLst>
              <a:ext uri="{FF2B5EF4-FFF2-40B4-BE49-F238E27FC236}">
                <a16:creationId xmlns:a16="http://schemas.microsoft.com/office/drawing/2014/main" id="{1F1DD9E9-3FC0-554A-8DE4-3495F7A64D12}"/>
              </a:ext>
            </a:extLst>
          </p:cNvPr>
          <p:cNvPicPr>
            <a:picLocks noChangeAspect="1"/>
          </p:cNvPicPr>
          <p:nvPr/>
        </p:nvPicPr>
        <p:blipFill>
          <a:blip r:embed="rId2"/>
          <a:stretch>
            <a:fillRect/>
          </a:stretch>
        </p:blipFill>
        <p:spPr>
          <a:xfrm>
            <a:off x="1816100" y="1003128"/>
            <a:ext cx="6271733" cy="2707024"/>
          </a:xfrm>
          <a:prstGeom prst="rect">
            <a:avLst/>
          </a:prstGeom>
        </p:spPr>
      </p:pic>
      <p:pic>
        <p:nvPicPr>
          <p:cNvPr id="7" name="Picture 6">
            <a:extLst>
              <a:ext uri="{FF2B5EF4-FFF2-40B4-BE49-F238E27FC236}">
                <a16:creationId xmlns:a16="http://schemas.microsoft.com/office/drawing/2014/main" id="{1E5560D4-D738-7C4E-8493-C9DAE70C46F5}"/>
              </a:ext>
            </a:extLst>
          </p:cNvPr>
          <p:cNvPicPr>
            <a:picLocks noChangeAspect="1"/>
          </p:cNvPicPr>
          <p:nvPr/>
        </p:nvPicPr>
        <p:blipFill>
          <a:blip r:embed="rId3"/>
          <a:stretch>
            <a:fillRect/>
          </a:stretch>
        </p:blipFill>
        <p:spPr>
          <a:xfrm>
            <a:off x="1816100" y="4508938"/>
            <a:ext cx="5422900" cy="451334"/>
          </a:xfrm>
          <a:prstGeom prst="rect">
            <a:avLst/>
          </a:prstGeom>
        </p:spPr>
      </p:pic>
      <p:pic>
        <p:nvPicPr>
          <p:cNvPr id="9" name="Picture 8">
            <a:extLst>
              <a:ext uri="{FF2B5EF4-FFF2-40B4-BE49-F238E27FC236}">
                <a16:creationId xmlns:a16="http://schemas.microsoft.com/office/drawing/2014/main" id="{0A044727-7915-5846-8AC4-805DD0C6C050}"/>
              </a:ext>
            </a:extLst>
          </p:cNvPr>
          <p:cNvPicPr>
            <a:picLocks noChangeAspect="1"/>
          </p:cNvPicPr>
          <p:nvPr/>
        </p:nvPicPr>
        <p:blipFill>
          <a:blip r:embed="rId4"/>
          <a:stretch>
            <a:fillRect/>
          </a:stretch>
        </p:blipFill>
        <p:spPr>
          <a:xfrm>
            <a:off x="1816100" y="3794234"/>
            <a:ext cx="5422900" cy="590550"/>
          </a:xfrm>
          <a:prstGeom prst="rect">
            <a:avLst/>
          </a:prstGeom>
        </p:spPr>
      </p:pic>
      <p:sp>
        <p:nvSpPr>
          <p:cNvPr id="10" name="Rectangle 9">
            <a:extLst>
              <a:ext uri="{FF2B5EF4-FFF2-40B4-BE49-F238E27FC236}">
                <a16:creationId xmlns:a16="http://schemas.microsoft.com/office/drawing/2014/main" id="{28A1EF6E-08BC-DE4E-9FEA-86F4CA1549B1}"/>
              </a:ext>
            </a:extLst>
          </p:cNvPr>
          <p:cNvSpPr/>
          <p:nvPr/>
        </p:nvSpPr>
        <p:spPr>
          <a:xfrm>
            <a:off x="7279009" y="3889454"/>
            <a:ext cx="1266693" cy="400110"/>
          </a:xfrm>
          <a:prstGeom prst="rect">
            <a:avLst/>
          </a:prstGeom>
          <a:noFill/>
        </p:spPr>
        <p:txBody>
          <a:bodyPr wrap="none" lIns="91440" tIns="45720" rIns="91440" bIns="45720">
            <a:spAutoFit/>
          </a:bodyPr>
          <a:lstStyle/>
          <a:p>
            <a:pPr algn="ctr"/>
            <a:r>
              <a:rPr lang="en-US" sz="2000" b="1" cap="none" spc="0">
                <a:ln w="0"/>
                <a:solidFill>
                  <a:schemeClr val="accent1"/>
                </a:solidFill>
                <a:effectLst>
                  <a:outerShdw blurRad="38100" dist="25400" dir="5400000" algn="ctr" rotWithShape="0">
                    <a:srgbClr val="6E747A">
                      <a:alpha val="43000"/>
                    </a:srgbClr>
                  </a:outerShdw>
                </a:effectLst>
              </a:rPr>
              <a:t>Bảng list</a:t>
            </a:r>
          </a:p>
        </p:txBody>
      </p:sp>
      <p:sp>
        <p:nvSpPr>
          <p:cNvPr id="11" name="Rectangle 10">
            <a:extLst>
              <a:ext uri="{FF2B5EF4-FFF2-40B4-BE49-F238E27FC236}">
                <a16:creationId xmlns:a16="http://schemas.microsoft.com/office/drawing/2014/main" id="{3F8E28BC-4A53-E447-9428-6879437E4D9F}"/>
              </a:ext>
            </a:extLst>
          </p:cNvPr>
          <p:cNvSpPr/>
          <p:nvPr/>
        </p:nvSpPr>
        <p:spPr>
          <a:xfrm>
            <a:off x="7256567" y="4500397"/>
            <a:ext cx="1752403" cy="400110"/>
          </a:xfrm>
          <a:prstGeom prst="rect">
            <a:avLst/>
          </a:prstGeom>
          <a:noFill/>
        </p:spPr>
        <p:txBody>
          <a:bodyPr wrap="none" lIns="91440" tIns="45720" rIns="91440" bIns="45720">
            <a:spAutoFit/>
          </a:bodyPr>
          <a:lstStyle/>
          <a:p>
            <a:pPr algn="ctr"/>
            <a:r>
              <a:rPr lang="en-US" sz="2000" b="1" cap="none" spc="0">
                <a:ln w="0"/>
                <a:solidFill>
                  <a:schemeClr val="accent1"/>
                </a:solidFill>
                <a:effectLst>
                  <a:outerShdw blurRad="38100" dist="25400" dir="5400000" algn="ctr" rotWithShape="0">
                    <a:srgbClr val="6E747A">
                      <a:alpha val="43000"/>
                    </a:srgbClr>
                  </a:outerShdw>
                </a:effectLst>
              </a:rPr>
              <a:t>Bảng history</a:t>
            </a:r>
          </a:p>
        </p:txBody>
      </p:sp>
    </p:spTree>
    <p:extLst>
      <p:ext uri="{BB962C8B-B14F-4D97-AF65-F5344CB8AC3E}">
        <p14:creationId xmlns:p14="http://schemas.microsoft.com/office/powerpoint/2010/main" val="981119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E93077-70DE-A045-ABAC-0F279D8FCCD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29</a:t>
            </a:fld>
            <a:endParaRPr lang="en"/>
          </a:p>
        </p:txBody>
      </p:sp>
      <p:sp>
        <p:nvSpPr>
          <p:cNvPr id="4" name="Text Placeholder 1">
            <a:extLst>
              <a:ext uri="{FF2B5EF4-FFF2-40B4-BE49-F238E27FC236}">
                <a16:creationId xmlns:a16="http://schemas.microsoft.com/office/drawing/2014/main" id="{9D8604D7-5457-9F44-A3EE-F23329926262}"/>
              </a:ext>
            </a:extLst>
          </p:cNvPr>
          <p:cNvSpPr>
            <a:spLocks noGrp="1"/>
          </p:cNvSpPr>
          <p:nvPr>
            <p:ph type="body" idx="1"/>
          </p:nvPr>
        </p:nvSpPr>
        <p:spPr>
          <a:xfrm>
            <a:off x="1609765" y="435084"/>
            <a:ext cx="6872084" cy="1019503"/>
          </a:xfrm>
        </p:spPr>
        <p:txBody>
          <a:bodyPr/>
          <a:lstStyle/>
          <a:p>
            <a:pPr marL="76200" indent="0" algn="ctr">
              <a:buNone/>
            </a:pPr>
            <a:r>
              <a:rPr lang="en-VN" dirty="0">
                <a:latin typeface="Times New Roman" panose="02020603050405020304" pitchFamily="18" charset="0"/>
                <a:cs typeface="Times New Roman" panose="02020603050405020304" pitchFamily="18" charset="0"/>
              </a:rPr>
              <a:t>Ở tác vụ Cập nhật ta muốn khi cập nhật giá trị content trong bảng nó sẽ cập nhật cả ngày trong bảng list</a:t>
            </a:r>
          </a:p>
        </p:txBody>
      </p:sp>
      <p:pic>
        <p:nvPicPr>
          <p:cNvPr id="6" name="Picture 5">
            <a:extLst>
              <a:ext uri="{FF2B5EF4-FFF2-40B4-BE49-F238E27FC236}">
                <a16:creationId xmlns:a16="http://schemas.microsoft.com/office/drawing/2014/main" id="{A389776A-B8AB-9C4A-A7BA-AD6BACFC31B8}"/>
              </a:ext>
            </a:extLst>
          </p:cNvPr>
          <p:cNvPicPr>
            <a:picLocks noChangeAspect="1"/>
          </p:cNvPicPr>
          <p:nvPr/>
        </p:nvPicPr>
        <p:blipFill>
          <a:blip r:embed="rId2"/>
          <a:stretch>
            <a:fillRect/>
          </a:stretch>
        </p:blipFill>
        <p:spPr>
          <a:xfrm>
            <a:off x="2292736" y="1795069"/>
            <a:ext cx="5506142" cy="2212209"/>
          </a:xfrm>
          <a:prstGeom prst="rect">
            <a:avLst/>
          </a:prstGeom>
        </p:spPr>
      </p:pic>
    </p:spTree>
    <p:extLst>
      <p:ext uri="{BB962C8B-B14F-4D97-AF65-F5344CB8AC3E}">
        <p14:creationId xmlns:p14="http://schemas.microsoft.com/office/powerpoint/2010/main" val="134130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896457" y="304792"/>
            <a:ext cx="4887211" cy="6592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i="1" dirty="0">
                <a:solidFill>
                  <a:srgbClr val="FFC000"/>
                </a:solidFill>
                <a:latin typeface="Times New Roman" panose="02020603050405020304" pitchFamily="18" charset="0"/>
                <a:cs typeface="Times New Roman" panose="02020603050405020304" pitchFamily="18" charset="0"/>
              </a:rPr>
              <a:t>NoSQL </a:t>
            </a:r>
            <a:r>
              <a:rPr lang="en-US" sz="2400" b="1" i="1" dirty="0" err="1">
                <a:solidFill>
                  <a:srgbClr val="FFC000"/>
                </a:solidFill>
                <a:latin typeface="Times New Roman" panose="02020603050405020304" pitchFamily="18" charset="0"/>
                <a:cs typeface="Times New Roman" panose="02020603050405020304" pitchFamily="18" charset="0"/>
              </a:rPr>
              <a:t>là</a:t>
            </a:r>
            <a:r>
              <a:rPr lang="en-US" sz="2400" b="1" i="1" dirty="0">
                <a:solidFill>
                  <a:srgbClr val="FFC000"/>
                </a:solidFill>
                <a:latin typeface="Times New Roman" panose="02020603050405020304" pitchFamily="18" charset="0"/>
                <a:cs typeface="Times New Roman" panose="02020603050405020304" pitchFamily="18" charset="0"/>
              </a:rPr>
              <a:t> </a:t>
            </a:r>
            <a:r>
              <a:rPr lang="en-US" sz="2400" b="1" i="1" dirty="0" err="1">
                <a:solidFill>
                  <a:srgbClr val="FFC000"/>
                </a:solidFill>
                <a:latin typeface="Times New Roman" panose="02020603050405020304" pitchFamily="18" charset="0"/>
                <a:cs typeface="Times New Roman" panose="02020603050405020304" pitchFamily="18" charset="0"/>
              </a:rPr>
              <a:t>gì</a:t>
            </a:r>
            <a:r>
              <a:rPr lang="en-US" sz="2400" b="1" i="1" dirty="0">
                <a:solidFill>
                  <a:srgbClr val="FFC000"/>
                </a:solidFill>
                <a:latin typeface="Times New Roman" panose="02020603050405020304" pitchFamily="18" charset="0"/>
                <a:cs typeface="Times New Roman" panose="02020603050405020304" pitchFamily="18" charset="0"/>
              </a:rPr>
              <a:t>?</a:t>
            </a:r>
            <a:endParaRPr sz="2400" b="1" i="1" dirty="0">
              <a:solidFill>
                <a:srgbClr val="FFC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C3170AD-46BF-4605-9948-874F831F7072}"/>
              </a:ext>
            </a:extLst>
          </p:cNvPr>
          <p:cNvSpPr txBox="1"/>
          <p:nvPr/>
        </p:nvSpPr>
        <p:spPr>
          <a:xfrm>
            <a:off x="283535" y="1443800"/>
            <a:ext cx="6974958" cy="1077218"/>
          </a:xfrm>
          <a:prstGeom prst="rect">
            <a:avLst/>
          </a:prstGeom>
          <a:noFill/>
        </p:spPr>
        <p:txBody>
          <a:bodyPr wrap="square" rtlCol="0">
            <a:spAutoFit/>
          </a:bodyPr>
          <a:lstStyle/>
          <a:p>
            <a:r>
              <a:rPr lang="vi-VN" sz="1600" b="1" dirty="0">
                <a:solidFill>
                  <a:schemeClr val="tx1">
                    <a:lumMod val="95000"/>
                  </a:schemeClr>
                </a:solidFill>
                <a:latin typeface="+mj-lt"/>
              </a:rPr>
              <a:t>Chúng t</a:t>
            </a:r>
            <a:r>
              <a:rPr lang="en-US" sz="1600" b="1" dirty="0">
                <a:solidFill>
                  <a:schemeClr val="tx1">
                    <a:lumMod val="95000"/>
                  </a:schemeClr>
                </a:solidFill>
                <a:latin typeface="+mj-lt"/>
              </a:rPr>
              <a:t>a</a:t>
            </a:r>
            <a:r>
              <a:rPr lang="vi-VN" sz="1600" b="1" dirty="0">
                <a:solidFill>
                  <a:schemeClr val="tx1">
                    <a:lumMod val="95000"/>
                  </a:schemeClr>
                </a:solidFill>
                <a:latin typeface="+mj-lt"/>
              </a:rPr>
              <a:t> thường sử dụng: SQL Server, MySQL, PostgreSQL, Oracle ... để điều hành dữ liệu</a:t>
            </a:r>
          </a:p>
          <a:p>
            <a:r>
              <a:rPr lang="vi-VN" sz="1600" b="1" dirty="0">
                <a:solidFill>
                  <a:schemeClr val="tx1">
                    <a:lumMod val="95000"/>
                  </a:schemeClr>
                </a:solidFill>
                <a:latin typeface="+mj-lt"/>
              </a:rPr>
              <a:t>Nhưng có một loại cơ sở dữ liệu khác với các đặc điểm khác nhau được gọi chung là </a:t>
            </a:r>
            <a:r>
              <a:rPr lang="en-US" sz="1600" b="1" dirty="0">
                <a:solidFill>
                  <a:schemeClr val="tx1">
                    <a:lumMod val="95000"/>
                  </a:schemeClr>
                </a:solidFill>
                <a:latin typeface="Times New Roman" panose="02020603050405020304" pitchFamily="18" charset="0"/>
                <a:cs typeface="Times New Roman" panose="02020603050405020304" pitchFamily="18" charset="0"/>
              </a:rPr>
              <a:t>NoSQL - </a:t>
            </a:r>
            <a:r>
              <a:rPr lang="vi-VN" sz="1600" b="1" dirty="0">
                <a:solidFill>
                  <a:schemeClr val="tx1">
                    <a:lumMod val="95000"/>
                  </a:schemeClr>
                </a:solidFill>
                <a:latin typeface="+mj-lt"/>
              </a:rPr>
              <a:t>NoQuery</a:t>
            </a:r>
            <a:endParaRPr lang="en-US" sz="1600" b="1" dirty="0">
              <a:solidFill>
                <a:schemeClr val="tx1">
                  <a:lumMod val="95000"/>
                </a:schemeClr>
              </a:solidFill>
              <a:latin typeface="+mj-lt"/>
            </a:endParaRPr>
          </a:p>
        </p:txBody>
      </p:sp>
      <p:sp>
        <p:nvSpPr>
          <p:cNvPr id="4" name="TextBox 3">
            <a:extLst>
              <a:ext uri="{FF2B5EF4-FFF2-40B4-BE49-F238E27FC236}">
                <a16:creationId xmlns:a16="http://schemas.microsoft.com/office/drawing/2014/main" id="{C4649A57-EB02-48CE-B975-D28E46B5EECC}"/>
              </a:ext>
            </a:extLst>
          </p:cNvPr>
          <p:cNvSpPr txBox="1"/>
          <p:nvPr/>
        </p:nvSpPr>
        <p:spPr>
          <a:xfrm>
            <a:off x="283535" y="2644129"/>
            <a:ext cx="4983125" cy="2062103"/>
          </a:xfrm>
          <a:prstGeom prst="rect">
            <a:avLst/>
          </a:prstGeom>
          <a:noFill/>
        </p:spPr>
        <p:txBody>
          <a:bodyPr wrap="square" rtlCol="0">
            <a:spAutoFit/>
          </a:bodyPr>
          <a:lstStyle/>
          <a:p>
            <a:r>
              <a:rPr lang="vi-VN" sz="1600" dirty="0">
                <a:solidFill>
                  <a:schemeClr val="tx1"/>
                </a:solidFill>
                <a:latin typeface="+mj-lt"/>
              </a:rPr>
              <a:t>NoSQL là </a:t>
            </a:r>
            <a:r>
              <a:rPr lang="en-US" sz="1600" dirty="0">
                <a:solidFill>
                  <a:schemeClr val="tx1"/>
                </a:solidFill>
                <a:latin typeface="+mj-lt"/>
              </a:rPr>
              <a:t>c</a:t>
            </a:r>
            <a:r>
              <a:rPr lang="vi-VN" sz="1600" dirty="0">
                <a:solidFill>
                  <a:schemeClr val="tx1"/>
                </a:solidFill>
                <a:latin typeface="+mj-lt"/>
              </a:rPr>
              <a:t>ơ sở dữ liệu được xây dựng dành riêng cho mô hình dữ liệu và có sơ đồ linh hoạt để xây dựng các ứng dụng hiện đại. Cơ sở dữ liệu NoSQL được công nhận rộng rãi vì khả năng dễ phát triển, chức năng cũng như hiệu năng ở quy mô lớn. </a:t>
            </a:r>
            <a:r>
              <a:rPr lang="vi-VN" sz="1600" b="1" dirty="0">
                <a:solidFill>
                  <a:schemeClr val="tx1">
                    <a:lumMod val="85000"/>
                  </a:schemeClr>
                </a:solidFill>
                <a:latin typeface="+mj-lt"/>
              </a:rPr>
              <a:t>NoSQL được sử dụng cho các ứng dụng web thời gian thực. Ví dụ, các công ty như Twitter, Facebook, Google thu thập dữ liệu người dùng mỗi ngày.</a:t>
            </a:r>
            <a:endParaRPr lang="en-US" sz="1600" dirty="0">
              <a:solidFill>
                <a:schemeClr val="tx1">
                  <a:lumMod val="85000"/>
                </a:schemeClr>
              </a:solidFill>
              <a:latin typeface="+mj-lt"/>
            </a:endParaRPr>
          </a:p>
        </p:txBody>
      </p:sp>
      <p:pic>
        <p:nvPicPr>
          <p:cNvPr id="1026" name="Picture 2" descr="So sánh 2 loại hình cơ sở dữ liệu phổ biến nhất hiện nay: SQL và NoSQL">
            <a:extLst>
              <a:ext uri="{FF2B5EF4-FFF2-40B4-BE49-F238E27FC236}">
                <a16:creationId xmlns:a16="http://schemas.microsoft.com/office/drawing/2014/main" id="{F104111F-FD3C-45C2-911B-2ADCADC5F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660" y="2381437"/>
            <a:ext cx="3792280" cy="24986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68D5C-8353-504F-81CB-99AE3BBFAEA4}"/>
              </a:ext>
            </a:extLst>
          </p:cNvPr>
          <p:cNvSpPr>
            <a:spLocks noGrp="1"/>
          </p:cNvSpPr>
          <p:nvPr>
            <p:ph type="body" idx="1"/>
          </p:nvPr>
        </p:nvSpPr>
        <p:spPr>
          <a:xfrm>
            <a:off x="1946097" y="-105103"/>
            <a:ext cx="6282300" cy="819900"/>
          </a:xfrm>
        </p:spPr>
        <p:txBody>
          <a:bodyPr/>
          <a:lstStyle/>
          <a:p>
            <a:pPr algn="ctr"/>
            <a:r>
              <a:rPr lang="en-VN"/>
              <a:t>FIREBASE</a:t>
            </a:r>
          </a:p>
        </p:txBody>
      </p:sp>
      <p:sp>
        <p:nvSpPr>
          <p:cNvPr id="3" name="Slide Number Placeholder 2">
            <a:extLst>
              <a:ext uri="{FF2B5EF4-FFF2-40B4-BE49-F238E27FC236}">
                <a16:creationId xmlns:a16="http://schemas.microsoft.com/office/drawing/2014/main" id="{99B6B39F-1ADB-824D-8391-CED954F77E3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30</a:t>
            </a:fld>
            <a:endParaRPr lang="en"/>
          </a:p>
        </p:txBody>
      </p:sp>
      <p:pic>
        <p:nvPicPr>
          <p:cNvPr id="5" name="Picture 4">
            <a:extLst>
              <a:ext uri="{FF2B5EF4-FFF2-40B4-BE49-F238E27FC236}">
                <a16:creationId xmlns:a16="http://schemas.microsoft.com/office/drawing/2014/main" id="{69A54A13-DEDA-7B4F-B511-40EF82E27A43}"/>
              </a:ext>
            </a:extLst>
          </p:cNvPr>
          <p:cNvPicPr>
            <a:picLocks noChangeAspect="1"/>
          </p:cNvPicPr>
          <p:nvPr/>
        </p:nvPicPr>
        <p:blipFill>
          <a:blip r:embed="rId2"/>
          <a:stretch>
            <a:fillRect/>
          </a:stretch>
        </p:blipFill>
        <p:spPr>
          <a:xfrm>
            <a:off x="2080611" y="1492250"/>
            <a:ext cx="5613400" cy="1576771"/>
          </a:xfrm>
          <a:prstGeom prst="rect">
            <a:avLst/>
          </a:prstGeom>
        </p:spPr>
      </p:pic>
      <p:sp>
        <p:nvSpPr>
          <p:cNvPr id="6" name="Text Placeholder 1">
            <a:extLst>
              <a:ext uri="{FF2B5EF4-FFF2-40B4-BE49-F238E27FC236}">
                <a16:creationId xmlns:a16="http://schemas.microsoft.com/office/drawing/2014/main" id="{D0FEF7DB-3624-5A40-898E-788DAC4177FA}"/>
              </a:ext>
            </a:extLst>
          </p:cNvPr>
          <p:cNvSpPr txBox="1">
            <a:spLocks/>
          </p:cNvSpPr>
          <p:nvPr/>
        </p:nvSpPr>
        <p:spPr>
          <a:xfrm>
            <a:off x="1462621" y="556830"/>
            <a:ext cx="7681379" cy="8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r>
              <a:rPr lang="en-VN" dirty="0">
                <a:latin typeface="Times New Roman" panose="02020603050405020304" pitchFamily="18" charset="0"/>
                <a:cs typeface="Times New Roman" panose="02020603050405020304" pitchFamily="18" charset="0"/>
              </a:rPr>
              <a:t>Ta phải lấy ra ngày giờ hiện tại mỗi lần cập nhật để cập nhật giá trị date của bảng</a:t>
            </a:r>
          </a:p>
        </p:txBody>
      </p:sp>
      <p:pic>
        <p:nvPicPr>
          <p:cNvPr id="8" name="Picture 7">
            <a:extLst>
              <a:ext uri="{FF2B5EF4-FFF2-40B4-BE49-F238E27FC236}">
                <a16:creationId xmlns:a16="http://schemas.microsoft.com/office/drawing/2014/main" id="{6694D4CA-6620-2F43-9EF0-518FAE978022}"/>
              </a:ext>
            </a:extLst>
          </p:cNvPr>
          <p:cNvPicPr>
            <a:picLocks noChangeAspect="1"/>
          </p:cNvPicPr>
          <p:nvPr/>
        </p:nvPicPr>
        <p:blipFill>
          <a:blip r:embed="rId3"/>
          <a:stretch>
            <a:fillRect/>
          </a:stretch>
        </p:blipFill>
        <p:spPr>
          <a:xfrm>
            <a:off x="2080611" y="3184541"/>
            <a:ext cx="6350000" cy="1841500"/>
          </a:xfrm>
          <a:prstGeom prst="rect">
            <a:avLst/>
          </a:prstGeom>
        </p:spPr>
      </p:pic>
    </p:spTree>
    <p:extLst>
      <p:ext uri="{BB962C8B-B14F-4D97-AF65-F5344CB8AC3E}">
        <p14:creationId xmlns:p14="http://schemas.microsoft.com/office/powerpoint/2010/main" val="3682701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61690D-B99D-874E-9153-C4091BDB479F}"/>
              </a:ext>
            </a:extLst>
          </p:cNvPr>
          <p:cNvSpPr>
            <a:spLocks noGrp="1"/>
          </p:cNvSpPr>
          <p:nvPr>
            <p:ph type="body" idx="1"/>
          </p:nvPr>
        </p:nvSpPr>
        <p:spPr>
          <a:xfrm>
            <a:off x="1788442" y="-121573"/>
            <a:ext cx="6282300" cy="668111"/>
          </a:xfrm>
        </p:spPr>
        <p:txBody>
          <a:bodyPr/>
          <a:lstStyle/>
          <a:p>
            <a:pPr algn="ctr"/>
            <a:r>
              <a:rPr lang="en-VN" dirty="0"/>
              <a:t>SQL </a:t>
            </a:r>
          </a:p>
        </p:txBody>
      </p:sp>
      <p:sp>
        <p:nvSpPr>
          <p:cNvPr id="3" name="Slide Number Placeholder 2">
            <a:extLst>
              <a:ext uri="{FF2B5EF4-FFF2-40B4-BE49-F238E27FC236}">
                <a16:creationId xmlns:a16="http://schemas.microsoft.com/office/drawing/2014/main" id="{546B286D-F053-B042-B1ED-89E5AA898BA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31</a:t>
            </a:fld>
            <a:endParaRPr lang="en"/>
          </a:p>
        </p:txBody>
      </p:sp>
      <p:sp>
        <p:nvSpPr>
          <p:cNvPr id="7" name="Text Placeholder 1">
            <a:extLst>
              <a:ext uri="{FF2B5EF4-FFF2-40B4-BE49-F238E27FC236}">
                <a16:creationId xmlns:a16="http://schemas.microsoft.com/office/drawing/2014/main" id="{C33D5DE3-1E78-FC4E-96F4-FF47351DB3B4}"/>
              </a:ext>
            </a:extLst>
          </p:cNvPr>
          <p:cNvSpPr txBox="1">
            <a:spLocks/>
          </p:cNvSpPr>
          <p:nvPr/>
        </p:nvSpPr>
        <p:spPr>
          <a:xfrm>
            <a:off x="1385138" y="861143"/>
            <a:ext cx="7088907" cy="6681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VN" dirty="0">
                <a:latin typeface="Times New Roman" panose="02020603050405020304" pitchFamily="18" charset="0"/>
                <a:cs typeface="Times New Roman" panose="02020603050405020304" pitchFamily="18" charset="0"/>
              </a:rPr>
              <a:t>Ta có thể tạo ra một trigger để mỗi lần chúng ta cập nhật giá trị content trên bảng list thì nó sẽ tự dộng cập nhật lại giá trị date cho chúng ta</a:t>
            </a:r>
          </a:p>
        </p:txBody>
      </p:sp>
      <p:pic>
        <p:nvPicPr>
          <p:cNvPr id="5" name="Picture 4">
            <a:extLst>
              <a:ext uri="{FF2B5EF4-FFF2-40B4-BE49-F238E27FC236}">
                <a16:creationId xmlns:a16="http://schemas.microsoft.com/office/drawing/2014/main" id="{A2E9C114-ADA9-7D4C-AC38-AD45A61A1A92}"/>
              </a:ext>
            </a:extLst>
          </p:cNvPr>
          <p:cNvPicPr>
            <a:picLocks noChangeAspect="1"/>
          </p:cNvPicPr>
          <p:nvPr/>
        </p:nvPicPr>
        <p:blipFill>
          <a:blip r:embed="rId2"/>
          <a:stretch>
            <a:fillRect/>
          </a:stretch>
        </p:blipFill>
        <p:spPr>
          <a:xfrm>
            <a:off x="1906751" y="1935126"/>
            <a:ext cx="5989695" cy="2850399"/>
          </a:xfrm>
          <a:prstGeom prst="rect">
            <a:avLst/>
          </a:prstGeom>
        </p:spPr>
      </p:pic>
    </p:spTree>
    <p:extLst>
      <p:ext uri="{BB962C8B-B14F-4D97-AF65-F5344CB8AC3E}">
        <p14:creationId xmlns:p14="http://schemas.microsoft.com/office/powerpoint/2010/main" val="537836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1C97A2-5ED6-9F43-81E6-76C82AE2CE58}"/>
              </a:ext>
            </a:extLst>
          </p:cNvPr>
          <p:cNvSpPr>
            <a:spLocks noGrp="1"/>
          </p:cNvSpPr>
          <p:nvPr>
            <p:ph type="body" idx="1"/>
          </p:nvPr>
        </p:nvSpPr>
        <p:spPr>
          <a:xfrm>
            <a:off x="1466536" y="358009"/>
            <a:ext cx="7397840" cy="819900"/>
          </a:xfrm>
        </p:spPr>
        <p:txBody>
          <a:bodyPr/>
          <a:lstStyle/>
          <a:p>
            <a:pPr marL="76200" indent="0">
              <a:buNone/>
            </a:pPr>
            <a:r>
              <a:rPr lang="en-VN" sz="2000" dirty="0">
                <a:latin typeface="Times New Roman" panose="02020603050405020304" pitchFamily="18" charset="0"/>
                <a:cs typeface="Times New Roman" panose="02020603050405020304" pitchFamily="18" charset="0"/>
              </a:rPr>
              <a:t>Ta có thể cập nhật giá trị content  như bình thường và SQL SERVER sẽ tự cập nhật giá trị date cho ta</a:t>
            </a:r>
          </a:p>
        </p:txBody>
      </p:sp>
      <p:sp>
        <p:nvSpPr>
          <p:cNvPr id="3" name="Slide Number Placeholder 2">
            <a:extLst>
              <a:ext uri="{FF2B5EF4-FFF2-40B4-BE49-F238E27FC236}">
                <a16:creationId xmlns:a16="http://schemas.microsoft.com/office/drawing/2014/main" id="{A06486C6-8349-964D-B7F0-5B081801069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32</a:t>
            </a:fld>
            <a:endParaRPr lang="en"/>
          </a:p>
        </p:txBody>
      </p:sp>
      <p:pic>
        <p:nvPicPr>
          <p:cNvPr id="5" name="Picture 4">
            <a:extLst>
              <a:ext uri="{FF2B5EF4-FFF2-40B4-BE49-F238E27FC236}">
                <a16:creationId xmlns:a16="http://schemas.microsoft.com/office/drawing/2014/main" id="{830A356C-A30B-3046-A200-E128A269957E}"/>
              </a:ext>
            </a:extLst>
          </p:cNvPr>
          <p:cNvPicPr>
            <a:picLocks noChangeAspect="1"/>
          </p:cNvPicPr>
          <p:nvPr/>
        </p:nvPicPr>
        <p:blipFill>
          <a:blip r:embed="rId2"/>
          <a:stretch>
            <a:fillRect/>
          </a:stretch>
        </p:blipFill>
        <p:spPr>
          <a:xfrm>
            <a:off x="1987550" y="3055337"/>
            <a:ext cx="5168900" cy="889000"/>
          </a:xfrm>
          <a:prstGeom prst="rect">
            <a:avLst/>
          </a:prstGeom>
        </p:spPr>
      </p:pic>
      <p:pic>
        <p:nvPicPr>
          <p:cNvPr id="7" name="Picture 6">
            <a:extLst>
              <a:ext uri="{FF2B5EF4-FFF2-40B4-BE49-F238E27FC236}">
                <a16:creationId xmlns:a16="http://schemas.microsoft.com/office/drawing/2014/main" id="{DEE1BC54-F039-E346-BB4C-5D97C78B3918}"/>
              </a:ext>
            </a:extLst>
          </p:cNvPr>
          <p:cNvPicPr>
            <a:picLocks noChangeAspect="1"/>
          </p:cNvPicPr>
          <p:nvPr/>
        </p:nvPicPr>
        <p:blipFill>
          <a:blip r:embed="rId3"/>
          <a:stretch>
            <a:fillRect/>
          </a:stretch>
        </p:blipFill>
        <p:spPr>
          <a:xfrm>
            <a:off x="1902154" y="1479550"/>
            <a:ext cx="5549900" cy="1092200"/>
          </a:xfrm>
          <a:prstGeom prst="rect">
            <a:avLst/>
          </a:prstGeom>
        </p:spPr>
      </p:pic>
    </p:spTree>
    <p:extLst>
      <p:ext uri="{BB962C8B-B14F-4D97-AF65-F5344CB8AC3E}">
        <p14:creationId xmlns:p14="http://schemas.microsoft.com/office/powerpoint/2010/main" val="2150716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AC82EEE-2B05-8D48-BB84-19F4E173B66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33</a:t>
            </a:fld>
            <a:endParaRPr lang="en"/>
          </a:p>
        </p:txBody>
      </p:sp>
      <p:sp>
        <p:nvSpPr>
          <p:cNvPr id="4" name="Text Placeholder 1">
            <a:extLst>
              <a:ext uri="{FF2B5EF4-FFF2-40B4-BE49-F238E27FC236}">
                <a16:creationId xmlns:a16="http://schemas.microsoft.com/office/drawing/2014/main" id="{0E595867-4DFB-E042-8FD1-5048F84B6498}"/>
              </a:ext>
            </a:extLst>
          </p:cNvPr>
          <p:cNvSpPr>
            <a:spLocks noGrp="1"/>
          </p:cNvSpPr>
          <p:nvPr>
            <p:ph type="body" idx="1"/>
          </p:nvPr>
        </p:nvSpPr>
        <p:spPr>
          <a:xfrm>
            <a:off x="1672827" y="151304"/>
            <a:ext cx="6872084" cy="1019503"/>
          </a:xfrm>
        </p:spPr>
        <p:txBody>
          <a:bodyPr/>
          <a:lstStyle/>
          <a:p>
            <a:pPr marL="76200" indent="0">
              <a:buNone/>
            </a:pPr>
            <a:r>
              <a:rPr lang="en-VN" dirty="0">
                <a:latin typeface="Times New Roman" panose="02020603050405020304" pitchFamily="18" charset="0"/>
                <a:cs typeface="Times New Roman" panose="02020603050405020304" pitchFamily="18" charset="0"/>
              </a:rPr>
              <a:t>Ở chức năng thêmList ta muốn kiểm tra không cho người dùng nhập giá trị content trùng nhau  </a:t>
            </a:r>
          </a:p>
        </p:txBody>
      </p:sp>
      <p:sp>
        <p:nvSpPr>
          <p:cNvPr id="5" name="Text Placeholder 1">
            <a:extLst>
              <a:ext uri="{FF2B5EF4-FFF2-40B4-BE49-F238E27FC236}">
                <a16:creationId xmlns:a16="http://schemas.microsoft.com/office/drawing/2014/main" id="{3921E03F-989D-0747-AF0B-394B89844845}"/>
              </a:ext>
            </a:extLst>
          </p:cNvPr>
          <p:cNvSpPr txBox="1">
            <a:spLocks/>
          </p:cNvSpPr>
          <p:nvPr/>
        </p:nvSpPr>
        <p:spPr>
          <a:xfrm>
            <a:off x="1672827" y="1177895"/>
            <a:ext cx="6872084" cy="4530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lgn="ctr">
              <a:buFont typeface="Nixie One"/>
              <a:buNone/>
            </a:pPr>
            <a:r>
              <a:rPr lang="en-VN"/>
              <a:t>FIREBASE</a:t>
            </a:r>
          </a:p>
        </p:txBody>
      </p:sp>
      <p:pic>
        <p:nvPicPr>
          <p:cNvPr id="6" name="Picture 5">
            <a:extLst>
              <a:ext uri="{FF2B5EF4-FFF2-40B4-BE49-F238E27FC236}">
                <a16:creationId xmlns:a16="http://schemas.microsoft.com/office/drawing/2014/main" id="{4128B128-1CEB-3F48-A467-A504EA9600D4}"/>
              </a:ext>
            </a:extLst>
          </p:cNvPr>
          <p:cNvPicPr>
            <a:picLocks noChangeAspect="1"/>
          </p:cNvPicPr>
          <p:nvPr/>
        </p:nvPicPr>
        <p:blipFill>
          <a:blip r:embed="rId2"/>
          <a:stretch>
            <a:fillRect/>
          </a:stretch>
        </p:blipFill>
        <p:spPr>
          <a:xfrm>
            <a:off x="1967115" y="1623848"/>
            <a:ext cx="6872084" cy="3368348"/>
          </a:xfrm>
          <a:prstGeom prst="rect">
            <a:avLst/>
          </a:prstGeom>
        </p:spPr>
      </p:pic>
    </p:spTree>
    <p:extLst>
      <p:ext uri="{BB962C8B-B14F-4D97-AF65-F5344CB8AC3E}">
        <p14:creationId xmlns:p14="http://schemas.microsoft.com/office/powerpoint/2010/main" val="3026217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85A364-0852-EC49-A7D1-0BE2C4A4FD16}"/>
              </a:ext>
            </a:extLst>
          </p:cNvPr>
          <p:cNvSpPr>
            <a:spLocks noGrp="1"/>
          </p:cNvSpPr>
          <p:nvPr>
            <p:ph type="body" idx="1"/>
          </p:nvPr>
        </p:nvSpPr>
        <p:spPr>
          <a:xfrm>
            <a:off x="1693848" y="-142593"/>
            <a:ext cx="6282300" cy="819900"/>
          </a:xfrm>
        </p:spPr>
        <p:txBody>
          <a:bodyPr/>
          <a:lstStyle/>
          <a:p>
            <a:pPr marL="76200" indent="0" algn="ctr">
              <a:buNone/>
            </a:pPr>
            <a:r>
              <a:rPr lang="en-VN" dirty="0"/>
              <a:t>SQL</a:t>
            </a:r>
          </a:p>
        </p:txBody>
      </p:sp>
      <p:sp>
        <p:nvSpPr>
          <p:cNvPr id="3" name="Slide Number Placeholder 2">
            <a:extLst>
              <a:ext uri="{FF2B5EF4-FFF2-40B4-BE49-F238E27FC236}">
                <a16:creationId xmlns:a16="http://schemas.microsoft.com/office/drawing/2014/main" id="{98151EED-4C2E-574C-95A8-6E69A98A786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34</a:t>
            </a:fld>
            <a:endParaRPr lang="en"/>
          </a:p>
        </p:txBody>
      </p:sp>
      <p:sp>
        <p:nvSpPr>
          <p:cNvPr id="4" name="Text Placeholder 1">
            <a:extLst>
              <a:ext uri="{FF2B5EF4-FFF2-40B4-BE49-F238E27FC236}">
                <a16:creationId xmlns:a16="http://schemas.microsoft.com/office/drawing/2014/main" id="{081E55CF-C68A-4C47-B674-039CB18B4C5C}"/>
              </a:ext>
            </a:extLst>
          </p:cNvPr>
          <p:cNvSpPr txBox="1">
            <a:spLocks/>
          </p:cNvSpPr>
          <p:nvPr/>
        </p:nvSpPr>
        <p:spPr>
          <a:xfrm>
            <a:off x="1828800" y="698328"/>
            <a:ext cx="6999890" cy="8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Font typeface="Nixie One"/>
              <a:buNone/>
            </a:pPr>
            <a:r>
              <a:rPr lang="en-VN" dirty="0">
                <a:latin typeface="Times New Roman" panose="02020603050405020304" pitchFamily="18" charset="0"/>
                <a:cs typeface="Times New Roman" panose="02020603050405020304" pitchFamily="18" charset="0"/>
              </a:rPr>
              <a:t>Ta có thể thêm một trigger trước khi insert nó sẽ kiểm tra xem trường mới thêm vào có trùng với trường nào trong bảng hay không</a:t>
            </a:r>
          </a:p>
        </p:txBody>
      </p:sp>
      <p:pic>
        <p:nvPicPr>
          <p:cNvPr id="6" name="Picture 5">
            <a:extLst>
              <a:ext uri="{FF2B5EF4-FFF2-40B4-BE49-F238E27FC236}">
                <a16:creationId xmlns:a16="http://schemas.microsoft.com/office/drawing/2014/main" id="{591ABBD8-0E90-3B4B-B668-7AF1E0B97BEA}"/>
              </a:ext>
            </a:extLst>
          </p:cNvPr>
          <p:cNvPicPr>
            <a:picLocks noChangeAspect="1"/>
          </p:cNvPicPr>
          <p:nvPr/>
        </p:nvPicPr>
        <p:blipFill>
          <a:blip r:embed="rId2"/>
          <a:stretch>
            <a:fillRect/>
          </a:stretch>
        </p:blipFill>
        <p:spPr>
          <a:xfrm>
            <a:off x="1996965" y="1815250"/>
            <a:ext cx="6600497" cy="3149225"/>
          </a:xfrm>
          <a:prstGeom prst="rect">
            <a:avLst/>
          </a:prstGeom>
        </p:spPr>
      </p:pic>
    </p:spTree>
    <p:extLst>
      <p:ext uri="{BB962C8B-B14F-4D97-AF65-F5344CB8AC3E}">
        <p14:creationId xmlns:p14="http://schemas.microsoft.com/office/powerpoint/2010/main" val="3098580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476F0C2-E9B4-EA49-BB1F-F00BCF3802C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35</a:t>
            </a:fld>
            <a:endParaRPr lang="en"/>
          </a:p>
        </p:txBody>
      </p:sp>
      <p:pic>
        <p:nvPicPr>
          <p:cNvPr id="5" name="Picture 4">
            <a:extLst>
              <a:ext uri="{FF2B5EF4-FFF2-40B4-BE49-F238E27FC236}">
                <a16:creationId xmlns:a16="http://schemas.microsoft.com/office/drawing/2014/main" id="{A09C0FEF-E72E-C240-9800-3A128760FF13}"/>
              </a:ext>
            </a:extLst>
          </p:cNvPr>
          <p:cNvPicPr>
            <a:picLocks noChangeAspect="1"/>
          </p:cNvPicPr>
          <p:nvPr/>
        </p:nvPicPr>
        <p:blipFill>
          <a:blip r:embed="rId2"/>
          <a:stretch>
            <a:fillRect/>
          </a:stretch>
        </p:blipFill>
        <p:spPr>
          <a:xfrm>
            <a:off x="2689553" y="106530"/>
            <a:ext cx="5207000" cy="850900"/>
          </a:xfrm>
          <a:prstGeom prst="rect">
            <a:avLst/>
          </a:prstGeom>
        </p:spPr>
      </p:pic>
      <p:pic>
        <p:nvPicPr>
          <p:cNvPr id="7" name="Picture 6">
            <a:extLst>
              <a:ext uri="{FF2B5EF4-FFF2-40B4-BE49-F238E27FC236}">
                <a16:creationId xmlns:a16="http://schemas.microsoft.com/office/drawing/2014/main" id="{0F11418E-581A-D744-B3B3-1268F5BF2BC5}"/>
              </a:ext>
            </a:extLst>
          </p:cNvPr>
          <p:cNvPicPr>
            <a:picLocks noChangeAspect="1"/>
          </p:cNvPicPr>
          <p:nvPr/>
        </p:nvPicPr>
        <p:blipFill>
          <a:blip r:embed="rId3"/>
          <a:stretch>
            <a:fillRect/>
          </a:stretch>
        </p:blipFill>
        <p:spPr>
          <a:xfrm>
            <a:off x="2767286" y="1726548"/>
            <a:ext cx="5245100" cy="1104900"/>
          </a:xfrm>
          <a:prstGeom prst="rect">
            <a:avLst/>
          </a:prstGeom>
        </p:spPr>
      </p:pic>
      <p:pic>
        <p:nvPicPr>
          <p:cNvPr id="9" name="Picture 8">
            <a:extLst>
              <a:ext uri="{FF2B5EF4-FFF2-40B4-BE49-F238E27FC236}">
                <a16:creationId xmlns:a16="http://schemas.microsoft.com/office/drawing/2014/main" id="{AA8CAA32-7162-8343-BC3E-8B30F7959601}"/>
              </a:ext>
            </a:extLst>
          </p:cNvPr>
          <p:cNvPicPr>
            <a:picLocks noChangeAspect="1"/>
          </p:cNvPicPr>
          <p:nvPr/>
        </p:nvPicPr>
        <p:blipFill>
          <a:blip r:embed="rId4"/>
          <a:stretch>
            <a:fillRect/>
          </a:stretch>
        </p:blipFill>
        <p:spPr>
          <a:xfrm>
            <a:off x="2676853" y="3749565"/>
            <a:ext cx="5219700" cy="1244600"/>
          </a:xfrm>
          <a:prstGeom prst="rect">
            <a:avLst/>
          </a:prstGeom>
        </p:spPr>
      </p:pic>
      <p:sp>
        <p:nvSpPr>
          <p:cNvPr id="10" name="Text Placeholder 1">
            <a:extLst>
              <a:ext uri="{FF2B5EF4-FFF2-40B4-BE49-F238E27FC236}">
                <a16:creationId xmlns:a16="http://schemas.microsoft.com/office/drawing/2014/main" id="{8B9A46B7-68BF-7445-88CF-8D42C0EB0479}"/>
              </a:ext>
            </a:extLst>
          </p:cNvPr>
          <p:cNvSpPr txBox="1">
            <a:spLocks/>
          </p:cNvSpPr>
          <p:nvPr/>
        </p:nvSpPr>
        <p:spPr>
          <a:xfrm>
            <a:off x="1850661" y="1002755"/>
            <a:ext cx="6872084" cy="4530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Font typeface="Nixie One"/>
              <a:buNone/>
            </a:pPr>
            <a:r>
              <a:rPr lang="en-VN" sz="1800" dirty="0">
                <a:latin typeface="Times New Roman" panose="02020603050405020304" pitchFamily="18" charset="0"/>
                <a:cs typeface="Times New Roman" panose="02020603050405020304" pitchFamily="18" charset="0"/>
              </a:rPr>
              <a:t>Khi ta thêm một trường có giá trị content không trùng trong bảng thì nó sẽ thành công </a:t>
            </a:r>
          </a:p>
        </p:txBody>
      </p:sp>
      <p:sp>
        <p:nvSpPr>
          <p:cNvPr id="11" name="Text Placeholder 1">
            <a:extLst>
              <a:ext uri="{FF2B5EF4-FFF2-40B4-BE49-F238E27FC236}">
                <a16:creationId xmlns:a16="http://schemas.microsoft.com/office/drawing/2014/main" id="{86CD88CF-A856-BD46-9B9D-E4A16554DA06}"/>
              </a:ext>
            </a:extLst>
          </p:cNvPr>
          <p:cNvSpPr txBox="1">
            <a:spLocks/>
          </p:cNvSpPr>
          <p:nvPr/>
        </p:nvSpPr>
        <p:spPr>
          <a:xfrm>
            <a:off x="1857011" y="3024678"/>
            <a:ext cx="6872084" cy="4530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lgn="ctr">
              <a:buFont typeface="Nixie One"/>
              <a:buNone/>
            </a:pPr>
            <a:r>
              <a:rPr lang="en-VN" sz="1800" dirty="0">
                <a:latin typeface="Times New Roman" panose="02020603050405020304" pitchFamily="18" charset="0"/>
                <a:cs typeface="Times New Roman" panose="02020603050405020304" pitchFamily="18" charset="0"/>
              </a:rPr>
              <a:t>Ngược lại thì nó sẽ báo lỗi cho ta biết .</a:t>
            </a:r>
          </a:p>
        </p:txBody>
      </p:sp>
    </p:spTree>
    <p:extLst>
      <p:ext uri="{BB962C8B-B14F-4D97-AF65-F5344CB8AC3E}">
        <p14:creationId xmlns:p14="http://schemas.microsoft.com/office/powerpoint/2010/main" val="395425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2" name="Google Shape;572;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4" name="Google Shape;574;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887501" y="269359"/>
            <a:ext cx="6788235" cy="1828067"/>
          </a:xfrm>
          <a:prstGeom prst="rect">
            <a:avLst/>
          </a:prstGeom>
        </p:spPr>
        <p:txBody>
          <a:bodyPr spcFirstLastPara="1" wrap="square" lIns="91425" tIns="91425" rIns="91425" bIns="91425" anchor="ctr" anchorCtr="0">
            <a:noAutofit/>
          </a:bodyPr>
          <a:lstStyle/>
          <a:p>
            <a:pPr marL="0" lvl="0" indent="0">
              <a:buNone/>
            </a:pPr>
            <a:r>
              <a:rPr lang="vi-VN" sz="2000" dirty="0">
                <a:latin typeface="+mj-lt"/>
              </a:rPr>
              <a:t>Giống như SQL có nhiều công cụ hỗ trợ</a:t>
            </a:r>
          </a:p>
          <a:p>
            <a:pPr marL="0" lvl="0" indent="0">
              <a:buNone/>
            </a:pPr>
            <a:r>
              <a:rPr lang="vi-VN" sz="2000" dirty="0">
                <a:latin typeface="+mj-lt"/>
              </a:rPr>
              <a:t>No SQL cũng vậy!</a:t>
            </a:r>
          </a:p>
          <a:p>
            <a:pPr marL="0" lvl="0" indent="0">
              <a:buNone/>
            </a:pPr>
            <a:r>
              <a:rPr lang="vi-VN" sz="2000" dirty="0">
                <a:latin typeface="+mj-lt"/>
              </a:rPr>
              <a:t>Nó có: MongoDB, Firebase</a:t>
            </a:r>
            <a:r>
              <a:rPr lang="en-US" sz="2000" dirty="0">
                <a:latin typeface="+mj-lt"/>
              </a:rPr>
              <a:t>,...</a:t>
            </a:r>
          </a:p>
          <a:p>
            <a:pPr marL="0" lvl="0" indent="0">
              <a:buNone/>
            </a:pP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Firebase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hôm</a:t>
            </a:r>
            <a:r>
              <a:rPr lang="en-US" sz="2000" dirty="0">
                <a:latin typeface="Times New Roman" panose="02020603050405020304" pitchFamily="18" charset="0"/>
                <a:cs typeface="Times New Roman" panose="02020603050405020304" pitchFamily="18" charset="0"/>
              </a:rPr>
              <a:t> nay</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pic>
        <p:nvPicPr>
          <p:cNvPr id="1026" name="Picture 2" descr="Firebase là gì? Các đặt điểm của Firebase - Techblog của VCCloud">
            <a:extLst>
              <a:ext uri="{FF2B5EF4-FFF2-40B4-BE49-F238E27FC236}">
                <a16:creationId xmlns:a16="http://schemas.microsoft.com/office/drawing/2014/main" id="{09BB277D-023C-4F6D-8AE6-0045510B3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01" y="2097426"/>
            <a:ext cx="6282300" cy="29607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554950" y="191385"/>
            <a:ext cx="5710091" cy="829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Firebase </a:t>
            </a:r>
            <a:endParaRPr dirty="0">
              <a:latin typeface="Times New Roman" panose="02020603050405020304" pitchFamily="18" charset="0"/>
              <a:cs typeface="Times New Roman" panose="02020603050405020304" pitchFamily="18" charset="0"/>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9BEE6B81-9F1C-44C1-BC1C-3B4C6BE36C2B}"/>
              </a:ext>
            </a:extLst>
          </p:cNvPr>
          <p:cNvSpPr>
            <a:spLocks noGrp="1"/>
          </p:cNvSpPr>
          <p:nvPr>
            <p:ph type="body" idx="1"/>
          </p:nvPr>
        </p:nvSpPr>
        <p:spPr>
          <a:xfrm>
            <a:off x="1545265" y="941226"/>
            <a:ext cx="7364819" cy="1405026"/>
          </a:xfrm>
        </p:spPr>
        <p:txBody>
          <a:bodyPr/>
          <a:lstStyle/>
          <a:p>
            <a:pPr marL="139700" indent="0">
              <a:buNone/>
            </a:pPr>
            <a:r>
              <a:rPr lang="en-US" sz="1800" b="1" dirty="0">
                <a:latin typeface="Times New Roman" panose="02020603050405020304" pitchFamily="18" charset="0"/>
                <a:cs typeface="Times New Roman" panose="02020603050405020304" pitchFamily="18" charset="0"/>
              </a:rPr>
              <a:t> Firebase Storage</a:t>
            </a:r>
          </a:p>
          <a:p>
            <a:pPr marL="139700" indent="0">
              <a:buNone/>
            </a:pPr>
            <a:r>
              <a:rPr lang="vi-VN" sz="1800" dirty="0">
                <a:latin typeface="Times New Roman" panose="02020603050405020304" pitchFamily="18" charset="0"/>
                <a:cs typeface="Times New Roman" panose="02020603050405020304" pitchFamily="18" charset="0"/>
              </a:rPr>
              <a:t>Firebase Storage cung cấp tải lên và tải xuống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an toàn cho các ứng dụng Firebase, được sử dụng để lưu trữ hình ảnh, âm thanh, video hoặc nội dung khác do người dùng tạo. Nó được hỗ trợ bởi Google Cloud Storage</a:t>
            </a:r>
            <a:endParaRPr lang="en-US" sz="1800" dirty="0">
              <a:latin typeface="Times New Roman" panose="02020603050405020304" pitchFamily="18" charset="0"/>
              <a:cs typeface="Times New Roman" panose="02020603050405020304" pitchFamily="18" charset="0"/>
            </a:endParaRPr>
          </a:p>
          <a:p>
            <a:pPr marL="139700" indent="0">
              <a:buNone/>
            </a:pPr>
            <a:endParaRPr lang="en-US" sz="1800" dirty="0">
              <a:latin typeface="Times New Roman" panose="02020603050405020304" pitchFamily="18" charset="0"/>
              <a:cs typeface="Times New Roman" panose="02020603050405020304" pitchFamily="18" charset="0"/>
            </a:endParaRPr>
          </a:p>
          <a:p>
            <a:pPr marL="139700" indent="0">
              <a:buNone/>
            </a:pPr>
            <a:endParaRPr lang="en-US" sz="1800" dirty="0">
              <a:latin typeface="Times New Roman" panose="02020603050405020304" pitchFamily="18" charset="0"/>
              <a:cs typeface="Times New Roman" panose="02020603050405020304" pitchFamily="18" charset="0"/>
            </a:endParaRPr>
          </a:p>
          <a:p>
            <a:pPr marL="13970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030" name="Picture 6" descr="Bắt đầu với Firebase Storage cho iOS">
            <a:extLst>
              <a:ext uri="{FF2B5EF4-FFF2-40B4-BE49-F238E27FC236}">
                <a16:creationId xmlns:a16="http://schemas.microsoft.com/office/drawing/2014/main" id="{CFB1873E-EC03-4022-AF9A-FCD68B599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557" y="2376199"/>
            <a:ext cx="6065175" cy="25759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38971" y="50055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1" name="Google Shape;381;p17"/>
          <p:cNvSpPr txBox="1">
            <a:spLocks noGrp="1"/>
          </p:cNvSpPr>
          <p:nvPr>
            <p:ph type="subTitle" idx="4294967295"/>
          </p:nvPr>
        </p:nvSpPr>
        <p:spPr>
          <a:xfrm>
            <a:off x="3667910" y="738309"/>
            <a:ext cx="4979903" cy="3999791"/>
          </a:xfrm>
          <a:prstGeom prst="rect">
            <a:avLst/>
          </a:prstGeom>
        </p:spPr>
        <p:txBody>
          <a:bodyPr spcFirstLastPara="1" wrap="square" lIns="91425" tIns="91425" rIns="91425" bIns="91425" anchor="t" anchorCtr="0">
            <a:noAutofit/>
          </a:bodyPr>
          <a:lstStyle/>
          <a:p>
            <a:pPr marL="139700" indent="0">
              <a:buNone/>
            </a:pPr>
            <a:r>
              <a:rPr lang="en-US" sz="1800" b="1" dirty="0">
                <a:latin typeface="Times New Roman" panose="02020603050405020304" pitchFamily="18" charset="0"/>
                <a:cs typeface="Times New Roman" panose="02020603050405020304" pitchFamily="18" charset="0"/>
              </a:rPr>
              <a:t>Cloud </a:t>
            </a:r>
            <a:r>
              <a:rPr lang="en-US" sz="1800" b="1" dirty="0" err="1">
                <a:latin typeface="Times New Roman" panose="02020603050405020304" pitchFamily="18" charset="0"/>
                <a:cs typeface="Times New Roman" panose="02020603050405020304" pitchFamily="18" charset="0"/>
              </a:rPr>
              <a:t>Firestore</a:t>
            </a:r>
            <a:r>
              <a:rPr lang="en-US" sz="1800" b="1" dirty="0">
                <a:latin typeface="Times New Roman" panose="02020603050405020304" pitchFamily="18" charset="0"/>
                <a:cs typeface="Times New Roman" panose="02020603050405020304" pitchFamily="18" charset="0"/>
              </a:rPr>
              <a:t> or Realtime Database</a:t>
            </a:r>
          </a:p>
          <a:p>
            <a:pPr marL="139700" indent="0">
              <a:buNone/>
            </a:pPr>
            <a:r>
              <a:rPr lang="vi-VN" sz="1600" dirty="0">
                <a:latin typeface="Times New Roman" panose="02020603050405020304" pitchFamily="18" charset="0"/>
                <a:cs typeface="Times New Roman" panose="02020603050405020304" pitchFamily="18" charset="0"/>
              </a:rPr>
              <a:t>Firebase cung cấp hai giải pháp cơ sở dữ liệu khách hàng có thể truy cập dựa trên đám mây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hỗ trợ đồng bộ hóa dữ liệu theo thời gian thực:</a:t>
            </a:r>
          </a:p>
          <a:p>
            <a:pPr marL="139700" indent="0">
              <a:buNone/>
            </a:pP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Cloud Firestore là cơ sở dữ liệu mới nhất của Firebase để phát triển ứng dụng di động. Nó xây dựng dựa trên những thành công của Cơ sở dữ liệu thời gian thực với mô hình dữ liệu mới, trực quan hơn. Cloud Firestore cũng có các truy vấn phong phú hơn, nhanh hơn và mở rộng hơn so với Cơ sở dữ liệu thời gian thực.</a:t>
            </a:r>
          </a:p>
          <a:p>
            <a:pPr marL="139700" indent="0">
              <a:buNone/>
            </a:pPr>
            <a:r>
              <a:rPr lang="en-US" sz="1600" dirty="0">
                <a:latin typeface="Times New Roman" panose="02020603050405020304" pitchFamily="18" charset="0"/>
                <a:cs typeface="Times New Roman" panose="02020603050405020304" pitchFamily="18" charset="0"/>
              </a:rPr>
              <a:t>+ Realtime Database </a:t>
            </a:r>
            <a:r>
              <a:rPr lang="vi-VN" sz="1600" dirty="0">
                <a:latin typeface="Times New Roman" panose="02020603050405020304" pitchFamily="18" charset="0"/>
                <a:cs typeface="Times New Roman" panose="02020603050405020304" pitchFamily="18" charset="0"/>
              </a:rPr>
              <a:t>là cơ sở dữ liệu ban đầu của Firebase. Đây là một giải pháp hiệu quả, độ trễ thấp cho các ứng dụng di động yêu cầu trạng thái được đồng bộ hóa giữa các máy khách trong thời gian thực</a:t>
            </a:r>
            <a:r>
              <a:rPr lang="en-US" sz="1600" dirty="0">
                <a:latin typeface="Times New Roman" panose="02020603050405020304" pitchFamily="18" charset="0"/>
                <a:cs typeface="Times New Roman" panose="02020603050405020304" pitchFamily="18" charset="0"/>
              </a:rPr>
              <a:t>.</a:t>
            </a: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4" name="Picture 3">
            <a:extLst>
              <a:ext uri="{FF2B5EF4-FFF2-40B4-BE49-F238E27FC236}">
                <a16:creationId xmlns:a16="http://schemas.microsoft.com/office/drawing/2014/main" id="{11C69062-97F5-4811-A7CD-F94DD3495DD5}"/>
              </a:ext>
            </a:extLst>
          </p:cNvPr>
          <p:cNvPicPr>
            <a:picLocks noChangeAspect="1"/>
          </p:cNvPicPr>
          <p:nvPr/>
        </p:nvPicPr>
        <p:blipFill>
          <a:blip r:embed="rId3"/>
          <a:stretch>
            <a:fillRect/>
          </a:stretch>
        </p:blipFill>
        <p:spPr>
          <a:xfrm>
            <a:off x="113414" y="2020186"/>
            <a:ext cx="7350642" cy="2944289"/>
          </a:xfrm>
          <a:prstGeom prst="rect">
            <a:avLst/>
          </a:prstGeom>
        </p:spPr>
      </p:pic>
      <p:sp>
        <p:nvSpPr>
          <p:cNvPr id="9" name="Text Placeholder 8">
            <a:extLst>
              <a:ext uri="{FF2B5EF4-FFF2-40B4-BE49-F238E27FC236}">
                <a16:creationId xmlns:a16="http://schemas.microsoft.com/office/drawing/2014/main" id="{4DDD0961-4A37-4F0B-801F-EE3086CB97E4}"/>
              </a:ext>
            </a:extLst>
          </p:cNvPr>
          <p:cNvSpPr>
            <a:spLocks noGrp="1"/>
          </p:cNvSpPr>
          <p:nvPr>
            <p:ph type="body" idx="1"/>
          </p:nvPr>
        </p:nvSpPr>
        <p:spPr/>
        <p:txBody>
          <a:bodyPr/>
          <a:lstStyle/>
          <a:p>
            <a:endParaRPr lang="en-US"/>
          </a:p>
        </p:txBody>
      </p:sp>
      <p:sp>
        <p:nvSpPr>
          <p:cNvPr id="15" name="Google Shape;398;p18">
            <a:extLst>
              <a:ext uri="{FF2B5EF4-FFF2-40B4-BE49-F238E27FC236}">
                <a16:creationId xmlns:a16="http://schemas.microsoft.com/office/drawing/2014/main" id="{2028E48C-CFE7-4F5C-9BB8-7FFB2CB86129}"/>
              </a:ext>
            </a:extLst>
          </p:cNvPr>
          <p:cNvSpPr txBox="1">
            <a:spLocks/>
          </p:cNvSpPr>
          <p:nvPr/>
        </p:nvSpPr>
        <p:spPr>
          <a:xfrm>
            <a:off x="2265562" y="287952"/>
            <a:ext cx="6488577" cy="15351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vi-VN" sz="1600" b="1" dirty="0">
                <a:latin typeface="Times New Roman" panose="02020603050405020304" pitchFamily="18" charset="0"/>
                <a:cs typeface="Times New Roman" panose="02020603050405020304" pitchFamily="18" charset="0"/>
              </a:rPr>
              <a:t>Dữ liệu được tổ chức dưới dạng “Cây” JSON:</a:t>
            </a:r>
          </a:p>
          <a:p>
            <a:pPr marL="0" indent="0">
              <a:buFont typeface="Muli"/>
              <a:buNone/>
            </a:pPr>
            <a:r>
              <a:rPr lang="vi-VN" sz="1600" b="1" dirty="0">
                <a:latin typeface="Times New Roman" panose="02020603050405020304" pitchFamily="18" charset="0"/>
                <a:cs typeface="Times New Roman" panose="02020603050405020304" pitchFamily="18" charset="0"/>
              </a:rPr>
              <a:t>Mô hình đối tượng tạo một cây đại diện cho dữ liệu JSON trong bộ nhớ. Cây sau đó có thể được điều hướng, phân tích hoặc sửa đổi. Cách tiếp cận này là linh hoạt nhất và cho phép xử lý yêu cầu quyền truy cập vào nội dung đầy đủ của cây.</a:t>
            </a:r>
            <a:endParaRPr lang="vi-V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3" name="Title 2">
            <a:extLst>
              <a:ext uri="{FF2B5EF4-FFF2-40B4-BE49-F238E27FC236}">
                <a16:creationId xmlns:a16="http://schemas.microsoft.com/office/drawing/2014/main" id="{FBA540D5-EECE-4F4A-85A7-CFFC13159CA7}"/>
              </a:ext>
            </a:extLst>
          </p:cNvPr>
          <p:cNvSpPr>
            <a:spLocks noGrp="1"/>
          </p:cNvSpPr>
          <p:nvPr>
            <p:ph type="title"/>
          </p:nvPr>
        </p:nvSpPr>
        <p:spPr>
          <a:xfrm>
            <a:off x="1467295" y="-106327"/>
            <a:ext cx="7676705" cy="659217"/>
          </a:xfrm>
        </p:spPr>
        <p:txBody>
          <a:bodyPr/>
          <a:lstStyle/>
          <a:p>
            <a:r>
              <a:rPr lang="en-US" sz="2400" b="1" dirty="0" err="1">
                <a:solidFill>
                  <a:schemeClr val="tx1"/>
                </a:solidFill>
                <a:latin typeface="Times New Roman" panose="02020603050405020304" pitchFamily="18" charset="0"/>
                <a:cs typeface="Times New Roman" panose="02020603050405020304" pitchFamily="18" charset="0"/>
              </a:rPr>
              <a:t>Sự</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khác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nhau</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khi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truy</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vấn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giữa</a:t>
            </a:r>
            <a:r>
              <a:rPr lang="en-US" sz="2400" b="1" dirty="0">
                <a:solidFill>
                  <a:schemeClr val="tx1"/>
                </a:solidFill>
                <a:latin typeface="Times New Roman" panose="02020603050405020304" pitchFamily="18" charset="0"/>
                <a:cs typeface="Times New Roman" panose="02020603050405020304" pitchFamily="18" charset="0"/>
              </a:rPr>
              <a:t>  Firebase </a:t>
            </a:r>
            <a:r>
              <a:rPr lang="en-US" sz="2400" b="1" dirty="0" err="1">
                <a:solidFill>
                  <a:schemeClr val="tx1"/>
                </a:solidFill>
                <a:latin typeface="Times New Roman" panose="02020603050405020304" pitchFamily="18" charset="0"/>
                <a:cs typeface="Times New Roman" panose="02020603050405020304" pitchFamily="18" charset="0"/>
              </a:rPr>
              <a:t>và</a:t>
            </a:r>
            <a:r>
              <a:rPr lang="en-US" sz="2400" b="1" dirty="0">
                <a:solidFill>
                  <a:schemeClr val="tx1"/>
                </a:solidFill>
                <a:latin typeface="Times New Roman" panose="02020603050405020304" pitchFamily="18" charset="0"/>
                <a:cs typeface="Times New Roman" panose="02020603050405020304" pitchFamily="18" charset="0"/>
              </a:rPr>
              <a:t> SQL </a:t>
            </a:r>
          </a:p>
        </p:txBody>
      </p:sp>
      <p:graphicFrame>
        <p:nvGraphicFramePr>
          <p:cNvPr id="8" name="Table 8">
            <a:extLst>
              <a:ext uri="{FF2B5EF4-FFF2-40B4-BE49-F238E27FC236}">
                <a16:creationId xmlns:a16="http://schemas.microsoft.com/office/drawing/2014/main" id="{C5FB4427-9247-4B38-A37D-5F3DE0FB84E3}"/>
              </a:ext>
            </a:extLst>
          </p:cNvPr>
          <p:cNvGraphicFramePr>
            <a:graphicFrameLocks noGrp="1"/>
          </p:cNvGraphicFramePr>
          <p:nvPr>
            <p:extLst>
              <p:ext uri="{D42A27DB-BD31-4B8C-83A1-F6EECF244321}">
                <p14:modId xmlns:p14="http://schemas.microsoft.com/office/powerpoint/2010/main" val="3740550701"/>
              </p:ext>
            </p:extLst>
          </p:nvPr>
        </p:nvGraphicFramePr>
        <p:xfrm>
          <a:off x="200750" y="609597"/>
          <a:ext cx="8716422" cy="4375001"/>
        </p:xfrm>
        <a:graphic>
          <a:graphicData uri="http://schemas.openxmlformats.org/drawingml/2006/table">
            <a:tbl>
              <a:tblPr firstRow="1" bandRow="1">
                <a:tableStyleId>{284E427A-3D55-4303-BF80-6455036E1DE7}</a:tableStyleId>
              </a:tblPr>
              <a:tblGrid>
                <a:gridCol w="1006516">
                  <a:extLst>
                    <a:ext uri="{9D8B030D-6E8A-4147-A177-3AD203B41FA5}">
                      <a16:colId xmlns:a16="http://schemas.microsoft.com/office/drawing/2014/main" val="2182144522"/>
                    </a:ext>
                  </a:extLst>
                </a:gridCol>
                <a:gridCol w="854944">
                  <a:extLst>
                    <a:ext uri="{9D8B030D-6E8A-4147-A177-3AD203B41FA5}">
                      <a16:colId xmlns:a16="http://schemas.microsoft.com/office/drawing/2014/main" val="3775421538"/>
                    </a:ext>
                  </a:extLst>
                </a:gridCol>
                <a:gridCol w="2722441">
                  <a:extLst>
                    <a:ext uri="{9D8B030D-6E8A-4147-A177-3AD203B41FA5}">
                      <a16:colId xmlns:a16="http://schemas.microsoft.com/office/drawing/2014/main" val="1338303272"/>
                    </a:ext>
                  </a:extLst>
                </a:gridCol>
                <a:gridCol w="4132521">
                  <a:extLst>
                    <a:ext uri="{9D8B030D-6E8A-4147-A177-3AD203B41FA5}">
                      <a16:colId xmlns:a16="http://schemas.microsoft.com/office/drawing/2014/main" val="2471856518"/>
                    </a:ext>
                  </a:extLst>
                </a:gridCol>
              </a:tblGrid>
              <a:tr h="330205">
                <a:tc>
                  <a:txBody>
                    <a:bodyPr/>
                    <a:lstStyle/>
                    <a:p>
                      <a:pPr algn="ctr"/>
                      <a:endParaRPr lang="en-US" sz="1100" b="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endParaRPr lang="en-US" sz="1100" b="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100" b="1" dirty="0">
                          <a:solidFill>
                            <a:schemeClr val="bg1"/>
                          </a:solidFill>
                          <a:latin typeface="Times New Roman" panose="02020603050405020304" pitchFamily="18" charset="0"/>
                          <a:cs typeface="Times New Roman" panose="02020603050405020304" pitchFamily="18" charset="0"/>
                        </a:rPr>
                        <a:t>FIRE BASE</a:t>
                      </a:r>
                    </a:p>
                  </a:txBody>
                  <a:tcPr/>
                </a:tc>
                <a:tc>
                  <a:txBody>
                    <a:bodyPr/>
                    <a:lstStyle/>
                    <a:p>
                      <a:pPr algn="ctr"/>
                      <a:r>
                        <a:rPr lang="en-US" sz="1100" b="1" dirty="0">
                          <a:solidFill>
                            <a:schemeClr val="bg1"/>
                          </a:solidFill>
                          <a:latin typeface="Times New Roman" panose="02020603050405020304" pitchFamily="18" charset="0"/>
                          <a:cs typeface="Times New Roman" panose="02020603050405020304" pitchFamily="18" charset="0"/>
                        </a:rPr>
                        <a:t>SQL</a:t>
                      </a:r>
                    </a:p>
                  </a:txBody>
                  <a:tcPr/>
                </a:tc>
                <a:extLst>
                  <a:ext uri="{0D108BD9-81ED-4DB2-BD59-A6C34878D82A}">
                    <a16:rowId xmlns:a16="http://schemas.microsoft.com/office/drawing/2014/main" val="8037043"/>
                  </a:ext>
                </a:extLst>
              </a:tr>
              <a:tr h="429892">
                <a:tc rowSpan="2">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CREATE TABLE</a:t>
                      </a:r>
                    </a:p>
                  </a:txBody>
                  <a:tcPr/>
                </a:tc>
                <a:tc>
                  <a:txBody>
                    <a:bodyPr/>
                    <a:lstStyle/>
                    <a:p>
                      <a:pPr algn="ctr"/>
                      <a:r>
                        <a:rPr lang="en-US" sz="1100" b="1" dirty="0">
                          <a:solidFill>
                            <a:schemeClr val="bg1"/>
                          </a:solidFill>
                          <a:latin typeface="Times New Roman" panose="02020603050405020304" pitchFamily="18" charset="0"/>
                          <a:cs typeface="Times New Roman" panose="02020603050405020304" pitchFamily="18" charset="0"/>
                        </a:rPr>
                        <a:t>Syntax</a:t>
                      </a:r>
                    </a:p>
                  </a:txBody>
                  <a:tcPr/>
                </a:tc>
                <a:tc>
                  <a:txBody>
                    <a:bodyPr/>
                    <a:lstStyle/>
                    <a:p>
                      <a:pPr algn="l"/>
                      <a:r>
                        <a:rPr lang="en-US" sz="1100" b="0" dirty="0" err="1">
                          <a:solidFill>
                            <a:schemeClr val="bg1"/>
                          </a:solidFill>
                          <a:effectLst/>
                          <a:latin typeface="Times New Roman" panose="02020603050405020304" pitchFamily="18" charset="0"/>
                          <a:cs typeface="Times New Roman" panose="02020603050405020304" pitchFamily="18" charset="0"/>
                        </a:rPr>
                        <a:t>db.collection</a:t>
                      </a:r>
                      <a:r>
                        <a:rPr lang="en-US" sz="1100" b="0" dirty="0">
                          <a:solidFill>
                            <a:schemeClr val="bg1"/>
                          </a:solidFill>
                          <a:latin typeface="Times New Roman" panose="02020603050405020304" pitchFamily="18" charset="0"/>
                          <a:cs typeface="Times New Roman" panose="02020603050405020304" pitchFamily="18" charset="0"/>
                        </a:rPr>
                        <a:t>(</a:t>
                      </a:r>
                      <a:r>
                        <a:rPr lang="en-US" sz="1100" b="0" dirty="0" err="1">
                          <a:solidFill>
                            <a:schemeClr val="bg1"/>
                          </a:solidFill>
                          <a:latin typeface="Times New Roman" panose="02020603050405020304" pitchFamily="18" charset="0"/>
                          <a:cs typeface="Times New Roman" panose="02020603050405020304" pitchFamily="18" charset="0"/>
                        </a:rPr>
                        <a:t>table_name</a:t>
                      </a:r>
                      <a:r>
                        <a:rPr lang="en-US" sz="1100" b="0" dirty="0">
                          <a:solidFill>
                            <a:schemeClr val="bg1"/>
                          </a:solidFill>
                          <a:latin typeface="Times New Roman" panose="02020603050405020304" pitchFamily="18" charset="0"/>
                          <a:cs typeface="Times New Roman" panose="02020603050405020304" pitchFamily="18" charset="0"/>
                        </a:rPr>
                        <a:t>)</a:t>
                      </a:r>
                    </a:p>
                    <a:p>
                      <a:pPr algn="l"/>
                      <a:endParaRPr lang="en-US" sz="1100" b="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CREATE TABLE </a:t>
                      </a:r>
                      <a:r>
                        <a:rPr lang="en-US" sz="1100" b="0" i="1" u="none" strike="noStrike" cap="none" dirty="0" err="1">
                          <a:solidFill>
                            <a:schemeClr val="bg1"/>
                          </a:solidFill>
                          <a:effectLst/>
                          <a:latin typeface="Times New Roman" panose="02020603050405020304" pitchFamily="18" charset="0"/>
                          <a:ea typeface="+mn-ea"/>
                          <a:cs typeface="Times New Roman" panose="02020603050405020304" pitchFamily="18" charset="0"/>
                          <a:sym typeface="Arial"/>
                        </a:rPr>
                        <a:t>table_name</a:t>
                      </a: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column1 datatype</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br>
                        <a:rPr lang="en-US" sz="1100" b="0" dirty="0">
                          <a:solidFill>
                            <a:schemeClr val="bg1"/>
                          </a:solidFill>
                          <a:latin typeface="Times New Roman" panose="02020603050405020304" pitchFamily="18" charset="0"/>
                          <a:cs typeface="Times New Roman" panose="02020603050405020304" pitchFamily="18" charset="0"/>
                        </a:rPr>
                      </a:b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column2 datatype</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a:t>
                      </a:r>
                    </a:p>
                  </a:txBody>
                  <a:tcPr/>
                </a:tc>
                <a:extLst>
                  <a:ext uri="{0D108BD9-81ED-4DB2-BD59-A6C34878D82A}">
                    <a16:rowId xmlns:a16="http://schemas.microsoft.com/office/drawing/2014/main" val="3442011920"/>
                  </a:ext>
                </a:extLst>
              </a:tr>
              <a:tr h="745624">
                <a:tc vMerge="1">
                  <a:txBody>
                    <a:bodyPr/>
                    <a:lstStyle/>
                    <a:p>
                      <a:pPr algn="ctr"/>
                      <a:endParaRPr lang="en-US" dirty="0">
                        <a:solidFill>
                          <a:schemeClr val="bg1"/>
                        </a:solidFill>
                      </a:endParaRPr>
                    </a:p>
                  </a:txBody>
                  <a:tcPr/>
                </a:tc>
                <a:tc>
                  <a:txBody>
                    <a:bodyPr/>
                    <a:lstStyle/>
                    <a:p>
                      <a:pPr algn="ctr"/>
                      <a:r>
                        <a:rPr lang="en-US" sz="1100" b="1" dirty="0">
                          <a:solidFill>
                            <a:schemeClr val="bg1"/>
                          </a:solidFill>
                          <a:latin typeface="Times New Roman" panose="02020603050405020304" pitchFamily="18" charset="0"/>
                          <a:cs typeface="Times New Roman" panose="02020603050405020304" pitchFamily="18" charset="0"/>
                        </a:rPr>
                        <a:t>Example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dirty="0" err="1">
                          <a:solidFill>
                            <a:schemeClr val="bg1"/>
                          </a:solidFill>
                          <a:effectLst/>
                          <a:latin typeface="Times New Roman" panose="02020603050405020304" pitchFamily="18" charset="0"/>
                          <a:cs typeface="Times New Roman" panose="02020603050405020304" pitchFamily="18" charset="0"/>
                        </a:rPr>
                        <a:t>db.collection</a:t>
                      </a:r>
                      <a:r>
                        <a:rPr lang="en-US" sz="1100" b="0" dirty="0">
                          <a:solidFill>
                            <a:schemeClr val="bg1"/>
                          </a:solidFill>
                          <a:effectLst/>
                          <a:latin typeface="Times New Roman" panose="02020603050405020304" pitchFamily="18" charset="0"/>
                          <a:cs typeface="Times New Roman" panose="02020603050405020304" pitchFamily="18" charset="0"/>
                        </a:rPr>
                        <a:t>(</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"cities"</a:t>
                      </a:r>
                      <a:r>
                        <a:rPr lang="en-US" sz="1100" b="0" dirty="0">
                          <a:solidFill>
                            <a:schemeClr val="bg1"/>
                          </a:solidFill>
                          <a:effectLst/>
                          <a:latin typeface="Times New Roman" panose="02020603050405020304" pitchFamily="18" charset="0"/>
                          <a:cs typeface="Times New Roman" panose="02020603050405020304" pitchFamily="18" charset="0"/>
                        </a:rPr>
                        <a:t>);</a:t>
                      </a:r>
                      <a:endParaRPr lang="en-US" sz="1100" b="0" dirty="0">
                        <a:solidFill>
                          <a:schemeClr val="bg1"/>
                        </a:solidFill>
                        <a:latin typeface="Times New Roman" panose="02020603050405020304" pitchFamily="18" charset="0"/>
                        <a:cs typeface="Times New Roman" panose="02020603050405020304" pitchFamily="18" charset="0"/>
                      </a:endParaRPr>
                    </a:p>
                    <a:p>
                      <a:pPr algn="l"/>
                      <a:endParaRPr lang="en-US" sz="1100" b="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CREATE TABLE cities (</a:t>
                      </a:r>
                      <a:br>
                        <a:rPr lang="en-US" sz="1100" b="0" dirty="0">
                          <a:solidFill>
                            <a:schemeClr val="bg1"/>
                          </a:solidFill>
                          <a:latin typeface="Times New Roman" panose="02020603050405020304" pitchFamily="18" charset="0"/>
                          <a:cs typeface="Times New Roman" panose="02020603050405020304" pitchFamily="18" charset="0"/>
                        </a:rPr>
                      </a:b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a:t>
                      </a:r>
                      <a:r>
                        <a:rPr lang="en-US" sz="1100" b="0" i="0" u="none" strike="noStrike" cap="none" dirty="0" err="1">
                          <a:solidFill>
                            <a:schemeClr val="bg1"/>
                          </a:solidFill>
                          <a:effectLst/>
                          <a:latin typeface="Times New Roman" panose="02020603050405020304" pitchFamily="18" charset="0"/>
                          <a:ea typeface="+mn-ea"/>
                          <a:cs typeface="Times New Roman" panose="02020603050405020304" pitchFamily="18" charset="0"/>
                          <a:sym typeface="Arial"/>
                        </a:rPr>
                        <a:t>CityID</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int,</a:t>
                      </a:r>
                      <a:br>
                        <a:rPr lang="en-US" sz="1100" b="0" dirty="0">
                          <a:solidFill>
                            <a:schemeClr val="bg1"/>
                          </a:solidFill>
                          <a:latin typeface="Times New Roman" panose="02020603050405020304" pitchFamily="18" charset="0"/>
                          <a:cs typeface="Times New Roman" panose="02020603050405020304" pitchFamily="18" charset="0"/>
                        </a:rPr>
                      </a:b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a:t>
                      </a:r>
                      <a:r>
                        <a:rPr lang="en-US" sz="1100" b="0" i="0" u="none" strike="noStrike" cap="none" dirty="0" err="1">
                          <a:solidFill>
                            <a:schemeClr val="bg1"/>
                          </a:solidFill>
                          <a:effectLst/>
                          <a:latin typeface="Times New Roman" panose="02020603050405020304" pitchFamily="18" charset="0"/>
                          <a:ea typeface="+mn-ea"/>
                          <a:cs typeface="Times New Roman" panose="02020603050405020304" pitchFamily="18" charset="0"/>
                          <a:sym typeface="Arial"/>
                        </a:rPr>
                        <a:t>CityName</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varchar(255)  );</a:t>
                      </a:r>
                      <a:endParaRPr lang="en-US" sz="1100" b="0" dirty="0">
                        <a:solidFill>
                          <a:schemeClr val="bg1"/>
                        </a:solidFill>
                        <a:latin typeface="Times New Roman" panose="02020603050405020304" pitchFamily="18" charset="0"/>
                        <a:cs typeface="Times New Roman" panose="02020603050405020304" pitchFamily="18" charset="0"/>
                      </a:endParaRPr>
                    </a:p>
                    <a:p>
                      <a:pPr algn="l"/>
                      <a:endParaRPr lang="en-US" sz="11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39156772"/>
                  </a:ext>
                </a:extLst>
              </a:tr>
              <a:tr h="661125">
                <a:tc rowSpan="2">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INSERT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latin typeface="Times New Roman" panose="02020603050405020304" pitchFamily="18" charset="0"/>
                          <a:cs typeface="Times New Roman" panose="02020603050405020304" pitchFamily="18" charset="0"/>
                        </a:rPr>
                        <a:t>Syntax</a:t>
                      </a:r>
                    </a:p>
                    <a:p>
                      <a:pPr algn="ctr"/>
                      <a:endParaRPr lang="en-US" sz="11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a:r>
                        <a:rPr lang="en-US" sz="1100" b="0" dirty="0" err="1">
                          <a:solidFill>
                            <a:schemeClr val="bg1"/>
                          </a:solidFill>
                          <a:effectLst/>
                          <a:latin typeface="Times New Roman" panose="02020603050405020304" pitchFamily="18" charset="0"/>
                          <a:cs typeface="Times New Roman" panose="02020603050405020304" pitchFamily="18" charset="0"/>
                        </a:rPr>
                        <a:t>db.collection</a:t>
                      </a:r>
                      <a:r>
                        <a:rPr lang="en-US" sz="1100" b="0" dirty="0">
                          <a:solidFill>
                            <a:schemeClr val="bg1"/>
                          </a:solidFill>
                          <a:latin typeface="Times New Roman" panose="02020603050405020304" pitchFamily="18" charset="0"/>
                          <a:cs typeface="Times New Roman" panose="02020603050405020304" pitchFamily="18" charset="0"/>
                        </a:rPr>
                        <a:t>(</a:t>
                      </a:r>
                      <a:r>
                        <a:rPr lang="en-US" sz="1100" b="0" dirty="0" err="1">
                          <a:solidFill>
                            <a:schemeClr val="bg1"/>
                          </a:solidFill>
                          <a:latin typeface="Times New Roman" panose="02020603050405020304" pitchFamily="18" charset="0"/>
                          <a:cs typeface="Times New Roman" panose="02020603050405020304" pitchFamily="18" charset="0"/>
                        </a:rPr>
                        <a:t>table_name</a:t>
                      </a:r>
                      <a:r>
                        <a:rPr lang="en-US" sz="1100" b="0" dirty="0">
                          <a:solidFill>
                            <a:schemeClr val="bg1"/>
                          </a:solidFill>
                          <a:latin typeface="Times New Roman" panose="02020603050405020304" pitchFamily="18" charset="0"/>
                          <a:cs typeface="Times New Roman" panose="02020603050405020304" pitchFamily="18" charset="0"/>
                        </a:rPr>
                        <a:t>).doc().set(</a:t>
                      </a:r>
                    </a:p>
                    <a:p>
                      <a:pPr algn="l"/>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 key1 value1}</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br>
                        <a:rPr lang="en-US" sz="1100" b="0" dirty="0">
                          <a:solidFill>
                            <a:schemeClr val="bg1"/>
                          </a:solidFill>
                          <a:latin typeface="Times New Roman" panose="02020603050405020304" pitchFamily="18" charset="0"/>
                          <a:cs typeface="Times New Roman" panose="02020603050405020304" pitchFamily="18" charset="0"/>
                        </a:rPr>
                      </a:b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 key2 value2}</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a:t>
                      </a:r>
                      <a:br>
                        <a:rPr lang="en-US" sz="1100" b="0" dirty="0">
                          <a:solidFill>
                            <a:schemeClr val="bg1"/>
                          </a:solidFill>
                          <a:latin typeface="Times New Roman" panose="02020603050405020304" pitchFamily="18" charset="0"/>
                          <a:cs typeface="Times New Roman" panose="02020603050405020304" pitchFamily="18" charset="0"/>
                        </a:rPr>
                      </a:br>
                      <a:endParaRPr lang="en-US" sz="1100" b="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INSERT INTO </a:t>
                      </a:r>
                      <a:r>
                        <a:rPr lang="en-US" sz="1100" b="0" i="1" u="none" strike="noStrike" cap="none" dirty="0" err="1">
                          <a:solidFill>
                            <a:schemeClr val="bg1"/>
                          </a:solidFill>
                          <a:effectLst/>
                          <a:latin typeface="Times New Roman" panose="02020603050405020304" pitchFamily="18" charset="0"/>
                          <a:ea typeface="+mn-ea"/>
                          <a:cs typeface="Times New Roman" panose="02020603050405020304" pitchFamily="18" charset="0"/>
                          <a:sym typeface="Arial"/>
                        </a:rPr>
                        <a:t>table_name</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a:t>
                      </a: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column1</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column2</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column3</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a:t>
                      </a:r>
                      <a:br>
                        <a:rPr lang="en-US" sz="1100" b="0" dirty="0">
                          <a:solidFill>
                            <a:schemeClr val="bg1"/>
                          </a:solidFill>
                          <a:latin typeface="Times New Roman" panose="02020603050405020304" pitchFamily="18" charset="0"/>
                          <a:cs typeface="Times New Roman" panose="02020603050405020304" pitchFamily="18" charset="0"/>
                        </a:rPr>
                      </a:b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VALUES (</a:t>
                      </a: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value1</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value2</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value3</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a:t>
                      </a:r>
                      <a:endParaRPr lang="en-US" sz="11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0372868"/>
                  </a:ext>
                </a:extLst>
              </a:tr>
              <a:tr h="745624">
                <a:tc vMerge="1">
                  <a:txBody>
                    <a:bodyPr/>
                    <a:lstStyle/>
                    <a:p>
                      <a:pPr algn="ctr"/>
                      <a:endParaRPr lang="en-US" sz="1200" dirty="0">
                        <a:solidFill>
                          <a:schemeClr val="bg1"/>
                        </a:solidFill>
                      </a:endParaRPr>
                    </a:p>
                  </a:txBody>
                  <a:tcPr/>
                </a:tc>
                <a:tc>
                  <a:txBody>
                    <a:bodyPr/>
                    <a:lstStyle/>
                    <a:p>
                      <a:pPr algn="ctr"/>
                      <a:r>
                        <a:rPr lang="en-US" sz="1100" b="1" dirty="0">
                          <a:solidFill>
                            <a:schemeClr val="bg1"/>
                          </a:solidFill>
                          <a:latin typeface="Times New Roman" panose="02020603050405020304" pitchFamily="18" charset="0"/>
                          <a:cs typeface="Times New Roman" panose="02020603050405020304" pitchFamily="18" charset="0"/>
                        </a:rPr>
                        <a:t>Example</a:t>
                      </a:r>
                    </a:p>
                  </a:txBody>
                  <a:tcPr/>
                </a:tc>
                <a:tc>
                  <a:txBody>
                    <a:bodyPr/>
                    <a:lstStyle/>
                    <a:p>
                      <a:pPr algn="l"/>
                      <a:r>
                        <a:rPr lang="en-US" sz="1100" b="0" dirty="0">
                          <a:solidFill>
                            <a:schemeClr val="bg1"/>
                          </a:solidFill>
                          <a:effectLst/>
                          <a:latin typeface="Times New Roman" panose="02020603050405020304" pitchFamily="18" charset="0"/>
                          <a:cs typeface="Times New Roman" panose="02020603050405020304" pitchFamily="18" charset="0"/>
                        </a:rPr>
                        <a:t>db.collection.doc(</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"SF"</a:t>
                      </a:r>
                      <a:r>
                        <a:rPr lang="en-US" sz="1100" b="0" dirty="0">
                          <a:solidFill>
                            <a:schemeClr val="bg1"/>
                          </a:solidFill>
                          <a:effectLst/>
                          <a:latin typeface="Times New Roman" panose="02020603050405020304" pitchFamily="18" charset="0"/>
                          <a:cs typeface="Times New Roman" panose="02020603050405020304" pitchFamily="18" charset="0"/>
                        </a:rPr>
                        <a:t>).</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set</a:t>
                      </a:r>
                      <a:r>
                        <a:rPr lang="en-US" sz="1100" b="0" dirty="0">
                          <a:solidFill>
                            <a:schemeClr val="bg1"/>
                          </a:solidFill>
                          <a:effectLst/>
                          <a:latin typeface="Times New Roman" panose="02020603050405020304" pitchFamily="18" charset="0"/>
                          <a:cs typeface="Times New Roman" panose="02020603050405020304" pitchFamily="18" charset="0"/>
                        </a:rPr>
                        <a:t>({</a:t>
                      </a:r>
                      <a:br>
                        <a:rPr lang="en-US" sz="1100" b="0" dirty="0">
                          <a:solidFill>
                            <a:schemeClr val="bg1"/>
                          </a:solidFill>
                          <a:effectLst/>
                          <a:latin typeface="Times New Roman" panose="02020603050405020304" pitchFamily="18" charset="0"/>
                          <a:cs typeface="Times New Roman" panose="02020603050405020304" pitchFamily="18" charset="0"/>
                        </a:rPr>
                      </a:br>
                      <a:r>
                        <a:rPr lang="en-US" sz="1100" b="0" dirty="0">
                          <a:solidFill>
                            <a:schemeClr val="bg1"/>
                          </a:solidFill>
                          <a:effectLst/>
                          <a:latin typeface="Times New Roman" panose="02020603050405020304" pitchFamily="18" charset="0"/>
                          <a:cs typeface="Times New Roman" panose="02020603050405020304" pitchFamily="18" charset="0"/>
                        </a:rPr>
                        <a:t>    name: </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r>
                        <a:rPr lang="en-US" sz="1100" b="0" i="0" u="none" strike="noStrike" cap="none" dirty="0" err="1">
                          <a:solidFill>
                            <a:schemeClr val="bg1"/>
                          </a:solidFill>
                          <a:effectLst/>
                          <a:latin typeface="Times New Roman" panose="02020603050405020304" pitchFamily="18" charset="0"/>
                          <a:ea typeface="+mn-ea"/>
                          <a:cs typeface="Times New Roman" panose="02020603050405020304" pitchFamily="18" charset="0"/>
                          <a:sym typeface="Arial"/>
                        </a:rPr>
                        <a:t>DaNang</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r>
                        <a:rPr lang="en-US" sz="1100" b="0" dirty="0">
                          <a:solidFill>
                            <a:schemeClr val="bg1"/>
                          </a:solidFill>
                          <a:effectLst/>
                          <a:latin typeface="Times New Roman" panose="02020603050405020304" pitchFamily="18" charset="0"/>
                          <a:cs typeface="Times New Roman" panose="02020603050405020304" pitchFamily="18" charset="0"/>
                        </a:rPr>
                        <a:t>,</a:t>
                      </a:r>
                      <a:br>
                        <a:rPr lang="en-US" sz="1100" b="0" dirty="0">
                          <a:solidFill>
                            <a:schemeClr val="bg1"/>
                          </a:solidFill>
                          <a:effectLst/>
                          <a:latin typeface="Times New Roman" panose="02020603050405020304" pitchFamily="18" charset="0"/>
                          <a:cs typeface="Times New Roman" panose="02020603050405020304" pitchFamily="18" charset="0"/>
                        </a:rPr>
                      </a:br>
                      <a:r>
                        <a:rPr lang="en-US" sz="1100" b="0" dirty="0">
                          <a:solidFill>
                            <a:schemeClr val="bg1"/>
                          </a:solidFill>
                          <a:effectLst/>
                          <a:latin typeface="Times New Roman" panose="02020603050405020304" pitchFamily="18" charset="0"/>
                          <a:cs typeface="Times New Roman" panose="02020603050405020304" pitchFamily="18" charset="0"/>
                        </a:rPr>
                        <a:t>    capital: </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false  </a:t>
                      </a:r>
                      <a:r>
                        <a:rPr lang="en-US" sz="1100" b="0" dirty="0">
                          <a:solidFill>
                            <a:schemeClr val="bg1"/>
                          </a:solidFill>
                          <a:effectLst/>
                          <a:latin typeface="Times New Roman" panose="02020603050405020304" pitchFamily="18" charset="0"/>
                          <a:cs typeface="Times New Roman" panose="02020603050405020304" pitchFamily="18" charset="0"/>
                        </a:rPr>
                        <a:t>});</a:t>
                      </a:r>
                      <a:br>
                        <a:rPr lang="en-US" sz="1100" b="0" dirty="0">
                          <a:solidFill>
                            <a:schemeClr val="bg1"/>
                          </a:solidFill>
                          <a:effectLst/>
                          <a:latin typeface="Times New Roman" panose="02020603050405020304" pitchFamily="18" charset="0"/>
                          <a:cs typeface="Times New Roman" panose="02020603050405020304" pitchFamily="18" charset="0"/>
                        </a:rPr>
                      </a:br>
                      <a:endParaRPr lang="en-US" sz="1100" b="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INSERT INTO cities(</a:t>
                      </a:r>
                      <a:r>
                        <a:rPr lang="en-US" sz="1100" b="0" i="0" u="none" strike="noStrike" cap="none" dirty="0" err="1">
                          <a:solidFill>
                            <a:schemeClr val="bg1"/>
                          </a:solidFill>
                          <a:effectLst/>
                          <a:latin typeface="Times New Roman" panose="02020603050405020304" pitchFamily="18" charset="0"/>
                          <a:ea typeface="+mn-ea"/>
                          <a:cs typeface="Times New Roman" panose="02020603050405020304" pitchFamily="18" charset="0"/>
                          <a:sym typeface="Arial"/>
                        </a:rPr>
                        <a:t>CityID</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a:t>
                      </a:r>
                      <a:r>
                        <a:rPr lang="en-US" sz="1100" b="0" i="0" u="none" strike="noStrike" cap="none" dirty="0" err="1">
                          <a:solidFill>
                            <a:schemeClr val="bg1"/>
                          </a:solidFill>
                          <a:effectLst/>
                          <a:latin typeface="Times New Roman" panose="02020603050405020304" pitchFamily="18" charset="0"/>
                          <a:ea typeface="+mn-ea"/>
                          <a:cs typeface="Times New Roman" panose="02020603050405020304" pitchFamily="18" charset="0"/>
                          <a:sym typeface="Arial"/>
                        </a:rPr>
                        <a:t>CityName</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br>
                        <a:rPr lang="en-US" sz="1100" b="0" dirty="0">
                          <a:solidFill>
                            <a:schemeClr val="bg1"/>
                          </a:solidFill>
                          <a:latin typeface="Times New Roman" panose="02020603050405020304" pitchFamily="18" charset="0"/>
                          <a:cs typeface="Times New Roman" panose="02020603050405020304" pitchFamily="18" charset="0"/>
                        </a:rPr>
                      </a:b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VALUES (‘1’, ’</a:t>
                      </a:r>
                      <a:r>
                        <a:rPr lang="en-US" sz="1100" b="0" i="0" u="none" strike="noStrike" cap="none" dirty="0" err="1">
                          <a:solidFill>
                            <a:schemeClr val="bg1"/>
                          </a:solidFill>
                          <a:effectLst/>
                          <a:latin typeface="Times New Roman" panose="02020603050405020304" pitchFamily="18" charset="0"/>
                          <a:ea typeface="+mn-ea"/>
                          <a:cs typeface="Times New Roman" panose="02020603050405020304" pitchFamily="18" charset="0"/>
                          <a:sym typeface="Arial"/>
                        </a:rPr>
                        <a:t>DaNang</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endParaRPr lang="en-US" sz="11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0820716"/>
                  </a:ext>
                </a:extLst>
              </a:tr>
              <a:tr h="562577">
                <a:tc rowSpan="2">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SELECT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latin typeface="Times New Roman" panose="02020603050405020304" pitchFamily="18" charset="0"/>
                          <a:cs typeface="Times New Roman" panose="02020603050405020304" pitchFamily="18" charset="0"/>
                        </a:rPr>
                        <a:t>Syntax</a:t>
                      </a:r>
                    </a:p>
                    <a:p>
                      <a:pPr algn="ctr"/>
                      <a:endParaRPr lang="en-US" sz="11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a:r>
                        <a:rPr lang="en-US" sz="1100" b="0" dirty="0" err="1">
                          <a:solidFill>
                            <a:schemeClr val="bg1"/>
                          </a:solidFill>
                          <a:effectLst/>
                          <a:latin typeface="Times New Roman" panose="02020603050405020304" pitchFamily="18" charset="0"/>
                          <a:cs typeface="Times New Roman" panose="02020603050405020304" pitchFamily="18" charset="0"/>
                        </a:rPr>
                        <a:t>db.collection</a:t>
                      </a:r>
                      <a:r>
                        <a:rPr lang="en-US" sz="1100" b="0" dirty="0">
                          <a:solidFill>
                            <a:schemeClr val="bg1"/>
                          </a:solidFill>
                          <a:latin typeface="Times New Roman" panose="02020603050405020304" pitchFamily="18" charset="0"/>
                          <a:cs typeface="Times New Roman" panose="02020603050405020304" pitchFamily="18" charset="0"/>
                        </a:rPr>
                        <a:t>(</a:t>
                      </a:r>
                      <a:r>
                        <a:rPr lang="en-US" sz="1100" b="0" dirty="0" err="1">
                          <a:solidFill>
                            <a:schemeClr val="bg1"/>
                          </a:solidFill>
                          <a:latin typeface="Times New Roman" panose="02020603050405020304" pitchFamily="18" charset="0"/>
                          <a:cs typeface="Times New Roman" panose="02020603050405020304" pitchFamily="18" charset="0"/>
                        </a:rPr>
                        <a:t>table_name</a:t>
                      </a:r>
                      <a:r>
                        <a:rPr lang="en-US" sz="1100" b="0" dirty="0">
                          <a:solidFill>
                            <a:schemeClr val="bg1"/>
                          </a:solidFill>
                          <a:latin typeface="Times New Roman" panose="02020603050405020304" pitchFamily="18" charset="0"/>
                          <a:cs typeface="Times New Roman" panose="02020603050405020304" pitchFamily="18" charset="0"/>
                        </a:rPr>
                        <a:t>).get()</a:t>
                      </a:r>
                    </a:p>
                  </a:txBody>
                  <a:tcPr/>
                </a:tc>
                <a:tc>
                  <a:txBody>
                    <a:bodyPr/>
                    <a:lstStyle/>
                    <a:p>
                      <a:pPr algn="l"/>
                      <a:r>
                        <a:rPr lang="en-US" sz="1100" b="0" dirty="0">
                          <a:solidFill>
                            <a:schemeClr val="bg1"/>
                          </a:solidFill>
                          <a:latin typeface="Times New Roman" panose="02020603050405020304" pitchFamily="18" charset="0"/>
                          <a:cs typeface="Times New Roman" panose="02020603050405020304" pitchFamily="18" charset="0"/>
                        </a:rPr>
                        <a:t>SELECT * FROM  </a:t>
                      </a:r>
                      <a:r>
                        <a:rPr lang="en-US" sz="1100" b="0" dirty="0" err="1">
                          <a:solidFill>
                            <a:schemeClr val="bg1"/>
                          </a:solidFill>
                          <a:latin typeface="Times New Roman" panose="02020603050405020304" pitchFamily="18" charset="0"/>
                          <a:cs typeface="Times New Roman" panose="02020603050405020304" pitchFamily="18" charset="0"/>
                        </a:rPr>
                        <a:t>Table_name</a:t>
                      </a:r>
                      <a:endParaRPr lang="en-US" sz="11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2225038"/>
                  </a:ext>
                </a:extLst>
              </a:tr>
              <a:tr h="766327">
                <a:tc vMerge="1">
                  <a:txBody>
                    <a:bodyPr/>
                    <a:lstStyle/>
                    <a:p>
                      <a:pPr algn="ctr"/>
                      <a:endParaRPr lang="en-US" sz="11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latin typeface="Times New Roman" panose="02020603050405020304" pitchFamily="18" charset="0"/>
                          <a:cs typeface="Times New Roman" panose="02020603050405020304" pitchFamily="18" charset="0"/>
                        </a:rPr>
                        <a:t>Example</a:t>
                      </a:r>
                    </a:p>
                    <a:p>
                      <a:pPr algn="ctr"/>
                      <a:endParaRPr lang="en-US" sz="11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a:r>
                        <a:rPr lang="en-US" sz="1100" dirty="0" err="1">
                          <a:solidFill>
                            <a:schemeClr val="bg1"/>
                          </a:solidFill>
                          <a:effectLst/>
                        </a:rPr>
                        <a:t>db.collection</a:t>
                      </a:r>
                      <a:r>
                        <a:rPr lang="en-US" sz="1100" dirty="0">
                          <a:solidFill>
                            <a:schemeClr val="bg1"/>
                          </a:solidFill>
                          <a:effectLst/>
                        </a:rPr>
                        <a:t>(</a:t>
                      </a:r>
                      <a:r>
                        <a:rPr lang="en-US" sz="1400" b="0" i="0" u="none" strike="noStrike" cap="none" dirty="0">
                          <a:solidFill>
                            <a:schemeClr val="bg1"/>
                          </a:solidFill>
                          <a:effectLst/>
                          <a:latin typeface="+mn-lt"/>
                          <a:ea typeface="+mn-ea"/>
                          <a:cs typeface="+mn-cs"/>
                          <a:sym typeface="Arial"/>
                        </a:rPr>
                        <a:t>"cities"</a:t>
                      </a:r>
                      <a:r>
                        <a:rPr lang="en-US" sz="1100" dirty="0">
                          <a:solidFill>
                            <a:schemeClr val="bg1"/>
                          </a:solidFill>
                          <a:effectLst/>
                        </a:rPr>
                        <a:t>).get()</a:t>
                      </a:r>
                      <a:endParaRPr lang="en-US" sz="1100" b="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dirty="0">
                          <a:solidFill>
                            <a:schemeClr val="bg1"/>
                          </a:solidFill>
                          <a:latin typeface="Times New Roman" panose="02020603050405020304" pitchFamily="18" charset="0"/>
                          <a:cs typeface="Times New Roman" panose="02020603050405020304" pitchFamily="18" charset="0"/>
                        </a:rPr>
                        <a:t>SELECT * FROM  </a:t>
                      </a:r>
                      <a:r>
                        <a:rPr lang="en-US" sz="1100" b="0" i="0" u="none" strike="noStrike" cap="none" dirty="0">
                          <a:solidFill>
                            <a:schemeClr val="bg1"/>
                          </a:solidFill>
                          <a:effectLst/>
                          <a:latin typeface="+mn-lt"/>
                          <a:ea typeface="+mn-ea"/>
                          <a:cs typeface="+mn-cs"/>
                          <a:sym typeface="Arial"/>
                        </a:rPr>
                        <a:t>cities</a:t>
                      </a:r>
                      <a:endParaRPr lang="en-US" sz="11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84648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graphicFrame>
        <p:nvGraphicFramePr>
          <p:cNvPr id="8" name="Table 8">
            <a:extLst>
              <a:ext uri="{FF2B5EF4-FFF2-40B4-BE49-F238E27FC236}">
                <a16:creationId xmlns:a16="http://schemas.microsoft.com/office/drawing/2014/main" id="{C5FB4427-9247-4B38-A37D-5F3DE0FB84E3}"/>
              </a:ext>
            </a:extLst>
          </p:cNvPr>
          <p:cNvGraphicFramePr>
            <a:graphicFrameLocks noGrp="1"/>
          </p:cNvGraphicFramePr>
          <p:nvPr>
            <p:extLst>
              <p:ext uri="{D42A27DB-BD31-4B8C-83A1-F6EECF244321}">
                <p14:modId xmlns:p14="http://schemas.microsoft.com/office/powerpoint/2010/main" val="2322466789"/>
              </p:ext>
            </p:extLst>
          </p:nvPr>
        </p:nvGraphicFramePr>
        <p:xfrm>
          <a:off x="27114" y="148855"/>
          <a:ext cx="9116886" cy="4448217"/>
        </p:xfrm>
        <a:graphic>
          <a:graphicData uri="http://schemas.openxmlformats.org/drawingml/2006/table">
            <a:tbl>
              <a:tblPr firstRow="1" bandRow="1">
                <a:tableStyleId>{284E427A-3D55-4303-BF80-6455036E1DE7}</a:tableStyleId>
              </a:tblPr>
              <a:tblGrid>
                <a:gridCol w="969594">
                  <a:extLst>
                    <a:ext uri="{9D8B030D-6E8A-4147-A177-3AD203B41FA5}">
                      <a16:colId xmlns:a16="http://schemas.microsoft.com/office/drawing/2014/main" val="2182144522"/>
                    </a:ext>
                  </a:extLst>
                </a:gridCol>
                <a:gridCol w="969594">
                  <a:extLst>
                    <a:ext uri="{9D8B030D-6E8A-4147-A177-3AD203B41FA5}">
                      <a16:colId xmlns:a16="http://schemas.microsoft.com/office/drawing/2014/main" val="4235754528"/>
                    </a:ext>
                  </a:extLst>
                </a:gridCol>
                <a:gridCol w="3513257">
                  <a:extLst>
                    <a:ext uri="{9D8B030D-6E8A-4147-A177-3AD203B41FA5}">
                      <a16:colId xmlns:a16="http://schemas.microsoft.com/office/drawing/2014/main" val="1338303272"/>
                    </a:ext>
                  </a:extLst>
                </a:gridCol>
                <a:gridCol w="3664441">
                  <a:extLst>
                    <a:ext uri="{9D8B030D-6E8A-4147-A177-3AD203B41FA5}">
                      <a16:colId xmlns:a16="http://schemas.microsoft.com/office/drawing/2014/main" val="2471856518"/>
                    </a:ext>
                  </a:extLst>
                </a:gridCol>
              </a:tblGrid>
              <a:tr h="448458">
                <a:tc>
                  <a:txBody>
                    <a:bodyPr/>
                    <a:lstStyle/>
                    <a:p>
                      <a:pPr algn="l"/>
                      <a:endParaRPr lang="en-US" sz="11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a:endParaRPr lang="en-US" sz="11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solidFill>
                            <a:schemeClr val="bg1"/>
                          </a:solidFill>
                          <a:latin typeface="Times New Roman" panose="02020603050405020304" pitchFamily="18" charset="0"/>
                          <a:cs typeface="Times New Roman" panose="02020603050405020304" pitchFamily="18" charset="0"/>
                        </a:rPr>
                        <a:t>FIRE BASE</a:t>
                      </a:r>
                    </a:p>
                  </a:txBody>
                  <a:tcPr/>
                </a:tc>
                <a:tc>
                  <a:txBody>
                    <a:bodyPr/>
                    <a:lstStyle/>
                    <a:p>
                      <a:pPr algn="ctr"/>
                      <a:r>
                        <a:rPr lang="en-US" sz="1600" dirty="0">
                          <a:solidFill>
                            <a:schemeClr val="bg1"/>
                          </a:solidFill>
                          <a:latin typeface="Times New Roman" panose="02020603050405020304" pitchFamily="18" charset="0"/>
                          <a:cs typeface="Times New Roman" panose="02020603050405020304" pitchFamily="18" charset="0"/>
                        </a:rPr>
                        <a:t>SQL</a:t>
                      </a:r>
                    </a:p>
                  </a:txBody>
                  <a:tcPr/>
                </a:tc>
                <a:extLst>
                  <a:ext uri="{0D108BD9-81ED-4DB2-BD59-A6C34878D82A}">
                    <a16:rowId xmlns:a16="http://schemas.microsoft.com/office/drawing/2014/main" val="8037043"/>
                  </a:ext>
                </a:extLst>
              </a:tr>
              <a:tr h="678594">
                <a:tc rowSpan="2">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UPDATE</a:t>
                      </a:r>
                    </a:p>
                  </a:txBody>
                  <a:tcPr/>
                </a:tc>
                <a:tc>
                  <a:txBody>
                    <a:bodyPr/>
                    <a:lstStyle/>
                    <a:p>
                      <a:pPr algn="ctr"/>
                      <a:r>
                        <a:rPr lang="en-US" sz="1100" b="1" dirty="0">
                          <a:solidFill>
                            <a:schemeClr val="bg1"/>
                          </a:solidFill>
                          <a:latin typeface="Times New Roman" panose="02020603050405020304" pitchFamily="18" charset="0"/>
                          <a:cs typeface="Times New Roman" panose="02020603050405020304" pitchFamily="18" charset="0"/>
                        </a:rPr>
                        <a:t>Syntax</a:t>
                      </a:r>
                    </a:p>
                  </a:txBody>
                  <a:tcPr/>
                </a:tc>
                <a:tc>
                  <a:txBody>
                    <a:bodyPr/>
                    <a:lstStyle/>
                    <a:p>
                      <a:pPr algn="l"/>
                      <a:r>
                        <a:rPr lang="en-US" sz="1100" dirty="0" err="1">
                          <a:solidFill>
                            <a:schemeClr val="bg1"/>
                          </a:solidFill>
                          <a:effectLst/>
                        </a:rPr>
                        <a:t>db.collection</a:t>
                      </a:r>
                      <a:r>
                        <a:rPr lang="en-US" sz="1100" dirty="0">
                          <a:solidFill>
                            <a:schemeClr val="bg1"/>
                          </a:solidFill>
                          <a:latin typeface="Times New Roman" panose="02020603050405020304" pitchFamily="18" charset="0"/>
                          <a:cs typeface="Times New Roman" panose="02020603050405020304" pitchFamily="18" charset="0"/>
                        </a:rPr>
                        <a:t>(</a:t>
                      </a:r>
                      <a:r>
                        <a:rPr lang="en-US" sz="1100" dirty="0" err="1">
                          <a:solidFill>
                            <a:schemeClr val="bg1"/>
                          </a:solidFill>
                          <a:latin typeface="Times New Roman" panose="02020603050405020304" pitchFamily="18" charset="0"/>
                          <a:cs typeface="Times New Roman" panose="02020603050405020304" pitchFamily="18" charset="0"/>
                        </a:rPr>
                        <a:t>col_name</a:t>
                      </a:r>
                      <a:r>
                        <a:rPr lang="en-US" sz="1100" dirty="0">
                          <a:solidFill>
                            <a:schemeClr val="bg1"/>
                          </a:solidFill>
                          <a:latin typeface="Times New Roman" panose="02020603050405020304" pitchFamily="18" charset="0"/>
                          <a:cs typeface="Times New Roman" panose="02020603050405020304" pitchFamily="18" charset="0"/>
                        </a:rPr>
                        <a:t>). DOC(id).SET(</a:t>
                      </a:r>
                    </a:p>
                    <a:p>
                      <a:pPr algn="l"/>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 key1 value1}</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br>
                        <a:rPr lang="en-US" sz="1100" dirty="0">
                          <a:solidFill>
                            <a:schemeClr val="bg1"/>
                          </a:solidFill>
                          <a:latin typeface="Times New Roman" panose="02020603050405020304" pitchFamily="18" charset="0"/>
                          <a:cs typeface="Times New Roman" panose="02020603050405020304" pitchFamily="18" charset="0"/>
                        </a:rPr>
                      </a:b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 key2 value2}</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a:t>
                      </a:r>
                      <a:endParaRPr lang="en-US" sz="11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a:r>
                        <a:rPr lang="en-US" sz="1100" b="0" i="0" u="none" strike="noStrike" cap="none" dirty="0">
                          <a:solidFill>
                            <a:schemeClr val="bg1"/>
                          </a:solidFill>
                          <a:effectLst/>
                          <a:latin typeface="+mn-lt"/>
                          <a:ea typeface="+mn-ea"/>
                          <a:cs typeface="+mn-cs"/>
                          <a:sym typeface="Arial"/>
                        </a:rPr>
                        <a:t>UPDATE </a:t>
                      </a:r>
                      <a:r>
                        <a:rPr lang="en-US" sz="1100" b="0" i="1" u="none" strike="noStrike" cap="none" dirty="0" err="1">
                          <a:solidFill>
                            <a:schemeClr val="bg1"/>
                          </a:solidFill>
                          <a:effectLst/>
                          <a:latin typeface="+mn-lt"/>
                          <a:ea typeface="+mn-ea"/>
                          <a:cs typeface="+mn-cs"/>
                          <a:sym typeface="Arial"/>
                        </a:rPr>
                        <a:t>table_name</a:t>
                      </a:r>
                      <a:br>
                        <a:rPr lang="en-US" sz="1100" dirty="0">
                          <a:solidFill>
                            <a:schemeClr val="bg1"/>
                          </a:solidFill>
                        </a:rPr>
                      </a:br>
                      <a:r>
                        <a:rPr lang="en-US" sz="1100" b="0" i="0" u="none" strike="noStrike" cap="none" dirty="0">
                          <a:solidFill>
                            <a:schemeClr val="bg1"/>
                          </a:solidFill>
                          <a:effectLst/>
                          <a:latin typeface="+mn-lt"/>
                          <a:ea typeface="+mn-ea"/>
                          <a:cs typeface="+mn-cs"/>
                          <a:sym typeface="Arial"/>
                        </a:rPr>
                        <a:t>SET </a:t>
                      </a:r>
                      <a:r>
                        <a:rPr lang="en-US" sz="1100" b="0" i="1" u="none" strike="noStrike" cap="none" dirty="0">
                          <a:solidFill>
                            <a:schemeClr val="bg1"/>
                          </a:solidFill>
                          <a:effectLst/>
                          <a:latin typeface="+mn-lt"/>
                          <a:ea typeface="+mn-ea"/>
                          <a:cs typeface="+mn-cs"/>
                          <a:sym typeface="Arial"/>
                        </a:rPr>
                        <a:t>column1 </a:t>
                      </a:r>
                      <a:r>
                        <a:rPr lang="en-US" sz="1100" b="0" i="0" u="none" strike="noStrike" cap="none" dirty="0">
                          <a:solidFill>
                            <a:schemeClr val="bg1"/>
                          </a:solidFill>
                          <a:effectLst/>
                          <a:latin typeface="+mn-lt"/>
                          <a:ea typeface="+mn-ea"/>
                          <a:cs typeface="+mn-cs"/>
                          <a:sym typeface="Arial"/>
                        </a:rPr>
                        <a:t>=</a:t>
                      </a:r>
                      <a:r>
                        <a:rPr lang="en-US" sz="1100" b="0" i="1" u="none" strike="noStrike" cap="none" dirty="0">
                          <a:solidFill>
                            <a:schemeClr val="bg1"/>
                          </a:solidFill>
                          <a:effectLst/>
                          <a:latin typeface="+mn-lt"/>
                          <a:ea typeface="+mn-ea"/>
                          <a:cs typeface="+mn-cs"/>
                          <a:sym typeface="Arial"/>
                        </a:rPr>
                        <a:t> value1</a:t>
                      </a:r>
                      <a:r>
                        <a:rPr lang="en-US" sz="1100" b="0" i="0" u="none" strike="noStrike" cap="none" dirty="0">
                          <a:solidFill>
                            <a:schemeClr val="bg1"/>
                          </a:solidFill>
                          <a:effectLst/>
                          <a:latin typeface="+mn-lt"/>
                          <a:ea typeface="+mn-ea"/>
                          <a:cs typeface="+mn-cs"/>
                          <a:sym typeface="Arial"/>
                        </a:rPr>
                        <a:t>,</a:t>
                      </a:r>
                      <a:r>
                        <a:rPr lang="en-US" sz="1100" b="0" i="1" u="none" strike="noStrike" cap="none" dirty="0">
                          <a:solidFill>
                            <a:schemeClr val="bg1"/>
                          </a:solidFill>
                          <a:effectLst/>
                          <a:latin typeface="+mn-lt"/>
                          <a:ea typeface="+mn-ea"/>
                          <a:cs typeface="+mn-cs"/>
                          <a:sym typeface="Arial"/>
                        </a:rPr>
                        <a:t> column2 </a:t>
                      </a:r>
                      <a:r>
                        <a:rPr lang="en-US" sz="1100" b="0" i="0" u="none" strike="noStrike" cap="none" dirty="0">
                          <a:solidFill>
                            <a:schemeClr val="bg1"/>
                          </a:solidFill>
                          <a:effectLst/>
                          <a:latin typeface="+mn-lt"/>
                          <a:ea typeface="+mn-ea"/>
                          <a:cs typeface="+mn-cs"/>
                          <a:sym typeface="Arial"/>
                        </a:rPr>
                        <a:t>=</a:t>
                      </a:r>
                      <a:r>
                        <a:rPr lang="en-US" sz="1100" b="0" i="1" u="none" strike="noStrike" cap="none" dirty="0">
                          <a:solidFill>
                            <a:schemeClr val="bg1"/>
                          </a:solidFill>
                          <a:effectLst/>
                          <a:latin typeface="+mn-lt"/>
                          <a:ea typeface="+mn-ea"/>
                          <a:cs typeface="+mn-cs"/>
                          <a:sym typeface="Arial"/>
                        </a:rPr>
                        <a:t> value2</a:t>
                      </a:r>
                      <a:r>
                        <a:rPr lang="en-US" sz="1100" b="0" i="0" u="none" strike="noStrike" cap="none" dirty="0">
                          <a:solidFill>
                            <a:schemeClr val="bg1"/>
                          </a:solidFill>
                          <a:effectLst/>
                          <a:latin typeface="+mn-lt"/>
                          <a:ea typeface="+mn-ea"/>
                          <a:cs typeface="+mn-cs"/>
                          <a:sym typeface="Arial"/>
                        </a:rPr>
                        <a:t>, ...</a:t>
                      </a:r>
                      <a:br>
                        <a:rPr lang="en-US" sz="1100" dirty="0">
                          <a:solidFill>
                            <a:schemeClr val="bg1"/>
                          </a:solidFill>
                        </a:rPr>
                      </a:br>
                      <a:r>
                        <a:rPr lang="en-US" sz="1100" b="0" i="0" u="none" strike="noStrike" cap="none" dirty="0">
                          <a:solidFill>
                            <a:schemeClr val="bg1"/>
                          </a:solidFill>
                          <a:effectLst/>
                          <a:latin typeface="+mn-lt"/>
                          <a:ea typeface="+mn-ea"/>
                          <a:cs typeface="+mn-cs"/>
                          <a:sym typeface="Arial"/>
                        </a:rPr>
                        <a:t>WHERE </a:t>
                      </a:r>
                      <a:r>
                        <a:rPr lang="en-US" sz="1100" b="0" i="1" u="none" strike="noStrike" cap="none" dirty="0">
                          <a:solidFill>
                            <a:schemeClr val="bg1"/>
                          </a:solidFill>
                          <a:effectLst/>
                          <a:latin typeface="+mn-lt"/>
                          <a:ea typeface="+mn-ea"/>
                          <a:cs typeface="+mn-cs"/>
                          <a:sym typeface="Arial"/>
                        </a:rPr>
                        <a:t>condition</a:t>
                      </a:r>
                      <a:r>
                        <a:rPr lang="en-US" sz="1100" b="0" i="0" u="none" strike="noStrike" cap="none" dirty="0">
                          <a:solidFill>
                            <a:schemeClr val="bg1"/>
                          </a:solidFill>
                          <a:effectLst/>
                          <a:latin typeface="+mn-lt"/>
                          <a:ea typeface="+mn-ea"/>
                          <a:cs typeface="+mn-cs"/>
                          <a:sym typeface="Arial"/>
                        </a:rPr>
                        <a:t>;</a:t>
                      </a:r>
                      <a:endParaRPr lang="en-US" sz="11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2011920"/>
                  </a:ext>
                </a:extLst>
              </a:tr>
              <a:tr h="545805">
                <a:tc vMerge="1">
                  <a:txBody>
                    <a:bodyPr/>
                    <a:lstStyle/>
                    <a:p>
                      <a:pPr algn="ctr"/>
                      <a:endParaRPr lang="en-US" dirty="0">
                        <a:solidFill>
                          <a:schemeClr val="tx2">
                            <a:lumMod val="50000"/>
                          </a:schemeClr>
                        </a:solidFill>
                      </a:endParaRPr>
                    </a:p>
                  </a:txBody>
                  <a:tcPr/>
                </a:tc>
                <a:tc>
                  <a:txBody>
                    <a:bodyPr/>
                    <a:lstStyle/>
                    <a:p>
                      <a:pPr algn="ctr"/>
                      <a:r>
                        <a:rPr lang="en-US" sz="1100" b="1" dirty="0">
                          <a:solidFill>
                            <a:schemeClr val="bg1"/>
                          </a:solidFill>
                          <a:latin typeface="Times New Roman" panose="02020603050405020304" pitchFamily="18" charset="0"/>
                          <a:cs typeface="Times New Roman" panose="02020603050405020304" pitchFamily="18" charset="0"/>
                        </a:rPr>
                        <a:t>Example</a:t>
                      </a:r>
                    </a:p>
                  </a:txBody>
                  <a:tcPr/>
                </a:tc>
                <a:tc>
                  <a:txBody>
                    <a:bodyPr/>
                    <a:lstStyle/>
                    <a:p>
                      <a:pPr algn="l"/>
                      <a:r>
                        <a:rPr lang="en-US" sz="1100" dirty="0" err="1">
                          <a:solidFill>
                            <a:schemeClr val="bg1"/>
                          </a:solidFill>
                          <a:effectLst/>
                        </a:rPr>
                        <a:t>db.collection</a:t>
                      </a:r>
                      <a:r>
                        <a:rPr lang="en-US" sz="1100" dirty="0">
                          <a:solidFill>
                            <a:schemeClr val="bg1"/>
                          </a:solidFill>
                          <a:latin typeface="Times New Roman" panose="02020603050405020304" pitchFamily="18" charset="0"/>
                          <a:cs typeface="Times New Roman" panose="02020603050405020304" pitchFamily="18" charset="0"/>
                        </a:rPr>
                        <a:t>(</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cities</a:t>
                      </a:r>
                      <a:r>
                        <a:rPr lang="en-US" sz="1100" dirty="0">
                          <a:solidFill>
                            <a:schemeClr val="bg1"/>
                          </a:solidFill>
                          <a:latin typeface="Times New Roman" panose="02020603050405020304" pitchFamily="18" charset="0"/>
                          <a:cs typeface="Times New Roman" panose="02020603050405020304" pitchFamily="18" charset="0"/>
                        </a:rPr>
                        <a:t>). DOC(“SF”).SET(</a:t>
                      </a:r>
                    </a:p>
                    <a:p>
                      <a:pPr algn="l"/>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a:t>
                      </a:r>
                      <a:r>
                        <a:rPr lang="en-US" sz="1100" b="0" dirty="0">
                          <a:solidFill>
                            <a:schemeClr val="bg1"/>
                          </a:solidFill>
                          <a:effectLst/>
                          <a:latin typeface="Times New Roman" panose="02020603050405020304" pitchFamily="18" charset="0"/>
                          <a:cs typeface="Times New Roman" panose="02020603050405020304" pitchFamily="18" charset="0"/>
                        </a:rPr>
                        <a:t>  name: </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r>
                        <a:rPr lang="en-US" sz="1100" b="0" i="0" u="none" strike="noStrike" cap="none" dirty="0" err="1">
                          <a:solidFill>
                            <a:schemeClr val="bg1"/>
                          </a:solidFill>
                          <a:effectLst/>
                          <a:latin typeface="Times New Roman" panose="02020603050405020304" pitchFamily="18" charset="0"/>
                          <a:ea typeface="+mn-ea"/>
                          <a:cs typeface="Times New Roman" panose="02020603050405020304" pitchFamily="18" charset="0"/>
                          <a:sym typeface="Arial"/>
                        </a:rPr>
                        <a:t>DaNang</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r>
                        <a:rPr lang="en-US" sz="1100" b="0" dirty="0">
                          <a:solidFill>
                            <a:schemeClr val="bg1"/>
                          </a:solidFill>
                          <a:effectLst/>
                          <a:latin typeface="Times New Roman" panose="02020603050405020304" pitchFamily="18" charset="0"/>
                          <a:cs typeface="Times New Roman" panose="02020603050405020304" pitchFamily="18" charset="0"/>
                        </a:rPr>
                        <a:t>,</a:t>
                      </a:r>
                      <a:br>
                        <a:rPr lang="en-US" sz="1100" b="0" dirty="0">
                          <a:solidFill>
                            <a:schemeClr val="bg1"/>
                          </a:solidFill>
                          <a:effectLst/>
                          <a:latin typeface="Times New Roman" panose="02020603050405020304" pitchFamily="18" charset="0"/>
                          <a:cs typeface="Times New Roman" panose="02020603050405020304" pitchFamily="18" charset="0"/>
                        </a:rPr>
                      </a:br>
                      <a:r>
                        <a:rPr lang="en-US" sz="1100" b="0" dirty="0">
                          <a:solidFill>
                            <a:schemeClr val="bg1"/>
                          </a:solidFill>
                          <a:effectLst/>
                          <a:latin typeface="Times New Roman" panose="02020603050405020304" pitchFamily="18" charset="0"/>
                          <a:cs typeface="Times New Roman" panose="02020603050405020304" pitchFamily="18" charset="0"/>
                        </a:rPr>
                        <a:t>      capital: </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false  </a:t>
                      </a:r>
                      <a:r>
                        <a:rPr lang="en-US" sz="1100" b="0" dirty="0">
                          <a:solidFill>
                            <a:schemeClr val="bg1"/>
                          </a:solidFill>
                          <a:effectLst/>
                          <a:latin typeface="Times New Roman" panose="02020603050405020304" pitchFamily="18" charset="0"/>
                          <a:cs typeface="Times New Roman" panose="02020603050405020304" pitchFamily="18" charset="0"/>
                        </a:rPr>
                        <a:t>}</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.then().catch();</a:t>
                      </a:r>
                      <a:endParaRPr lang="en-US" sz="1100" dirty="0">
                        <a:solidFill>
                          <a:schemeClr val="bg1"/>
                        </a:solidFill>
                        <a:latin typeface="Times New Roman" panose="02020603050405020304" pitchFamily="18" charset="0"/>
                        <a:cs typeface="Times New Roman" panose="02020603050405020304" pitchFamily="18" charset="0"/>
                      </a:endParaRPr>
                    </a:p>
                    <a:p>
                      <a:pPr algn="l"/>
                      <a:endParaRPr lang="en-US" sz="11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a:r>
                        <a:rPr lang="en-US" sz="1100" b="0" i="0" u="none" strike="noStrike" cap="none" dirty="0">
                          <a:solidFill>
                            <a:schemeClr val="bg1"/>
                          </a:solidFill>
                          <a:effectLst/>
                          <a:latin typeface="+mn-lt"/>
                          <a:ea typeface="+mn-ea"/>
                          <a:cs typeface="+mn-cs"/>
                          <a:sym typeface="Arial"/>
                        </a:rPr>
                        <a:t>UPDATE </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cities</a:t>
                      </a:r>
                      <a:br>
                        <a:rPr lang="en-US" sz="1100" dirty="0">
                          <a:solidFill>
                            <a:schemeClr val="bg1"/>
                          </a:solidFill>
                        </a:rPr>
                      </a:br>
                      <a:r>
                        <a:rPr lang="en-US" sz="1100" b="0" i="0" u="none" strike="noStrike" cap="none" dirty="0">
                          <a:solidFill>
                            <a:schemeClr val="bg1"/>
                          </a:solidFill>
                          <a:effectLst/>
                          <a:latin typeface="+mn-lt"/>
                          <a:ea typeface="+mn-ea"/>
                          <a:cs typeface="+mn-cs"/>
                          <a:sym typeface="Arial"/>
                        </a:rPr>
                        <a:t>SET name = ’</a:t>
                      </a:r>
                      <a:r>
                        <a:rPr lang="en-US" sz="1100" b="0" i="0" u="none" strike="noStrike" cap="none" dirty="0" err="1">
                          <a:solidFill>
                            <a:schemeClr val="bg1"/>
                          </a:solidFill>
                          <a:effectLst/>
                          <a:latin typeface="+mn-lt"/>
                          <a:ea typeface="+mn-ea"/>
                          <a:cs typeface="+mn-cs"/>
                          <a:sym typeface="Arial"/>
                        </a:rPr>
                        <a:t>DaNang</a:t>
                      </a:r>
                      <a:r>
                        <a:rPr lang="en-US" sz="1100" b="0" i="0" u="none" strike="noStrike" cap="none" dirty="0">
                          <a:solidFill>
                            <a:schemeClr val="bg1"/>
                          </a:solidFill>
                          <a:effectLst/>
                          <a:latin typeface="+mn-lt"/>
                          <a:ea typeface="+mn-ea"/>
                          <a:cs typeface="+mn-cs"/>
                          <a:sym typeface="Arial"/>
                        </a:rPr>
                        <a:t>', </a:t>
                      </a:r>
                      <a:r>
                        <a:rPr lang="en-US" sz="1100" b="0" dirty="0">
                          <a:solidFill>
                            <a:schemeClr val="bg1"/>
                          </a:solidFill>
                          <a:effectLst/>
                          <a:latin typeface="Times New Roman" panose="02020603050405020304" pitchFamily="18" charset="0"/>
                          <a:cs typeface="Times New Roman" panose="02020603050405020304" pitchFamily="18" charset="0"/>
                        </a:rPr>
                        <a:t>capital: </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false </a:t>
                      </a:r>
                      <a:r>
                        <a:rPr lang="en-US" sz="1100" b="0" i="0" u="none" strike="noStrike" cap="none" dirty="0">
                          <a:solidFill>
                            <a:schemeClr val="bg1"/>
                          </a:solidFill>
                          <a:effectLst/>
                          <a:latin typeface="+mn-lt"/>
                          <a:ea typeface="+mn-ea"/>
                          <a:cs typeface="+mn-cs"/>
                          <a:sym typeface="Arial"/>
                        </a:rPr>
                        <a:t>'</a:t>
                      </a:r>
                      <a:br>
                        <a:rPr lang="en-US" sz="1100" dirty="0">
                          <a:solidFill>
                            <a:schemeClr val="bg1"/>
                          </a:solidFill>
                        </a:rPr>
                      </a:br>
                      <a:r>
                        <a:rPr lang="en-US" sz="1100" b="0" i="0" u="none" strike="noStrike" cap="none" dirty="0">
                          <a:solidFill>
                            <a:schemeClr val="bg1"/>
                          </a:solidFill>
                          <a:effectLst/>
                          <a:latin typeface="+mn-lt"/>
                          <a:ea typeface="+mn-ea"/>
                          <a:cs typeface="+mn-cs"/>
                          <a:sym typeface="Arial"/>
                        </a:rPr>
                        <a:t>WHERE </a:t>
                      </a:r>
                      <a:r>
                        <a:rPr lang="en-US" sz="1100" b="0" i="0" u="none" strike="noStrike" cap="none" dirty="0" err="1">
                          <a:solidFill>
                            <a:schemeClr val="bg1"/>
                          </a:solidFill>
                          <a:effectLst/>
                          <a:latin typeface="+mn-lt"/>
                          <a:ea typeface="+mn-ea"/>
                          <a:cs typeface="+mn-cs"/>
                          <a:sym typeface="Arial"/>
                        </a:rPr>
                        <a:t>CityID</a:t>
                      </a:r>
                      <a:r>
                        <a:rPr lang="en-US" sz="1100" b="0" i="0" u="none" strike="noStrike" cap="none" dirty="0">
                          <a:solidFill>
                            <a:schemeClr val="bg1"/>
                          </a:solidFill>
                          <a:effectLst/>
                          <a:latin typeface="+mn-lt"/>
                          <a:ea typeface="+mn-ea"/>
                          <a:cs typeface="+mn-cs"/>
                          <a:sym typeface="Arial"/>
                        </a:rPr>
                        <a:t> = 1;</a:t>
                      </a:r>
                      <a:endParaRPr lang="en-US" sz="11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3251522"/>
                  </a:ext>
                </a:extLst>
              </a:tr>
              <a:tr h="549349">
                <a:tc rowSpan="2">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DELETE</a:t>
                      </a:r>
                    </a:p>
                  </a:txBody>
                  <a:tcPr/>
                </a:tc>
                <a:tc>
                  <a:txBody>
                    <a:bodyPr/>
                    <a:lstStyle/>
                    <a:p>
                      <a:pPr algn="ctr"/>
                      <a:r>
                        <a:rPr lang="en-US" sz="1100" b="1" dirty="0">
                          <a:solidFill>
                            <a:schemeClr val="bg1"/>
                          </a:solidFill>
                          <a:latin typeface="Times New Roman" panose="02020603050405020304" pitchFamily="18" charset="0"/>
                          <a:cs typeface="Times New Roman" panose="02020603050405020304" pitchFamily="18" charset="0"/>
                        </a:rPr>
                        <a:t>Syntax</a:t>
                      </a:r>
                    </a:p>
                  </a:txBody>
                  <a:tcPr/>
                </a:tc>
                <a:tc>
                  <a:txBody>
                    <a:bodyPr/>
                    <a:lstStyle/>
                    <a:p>
                      <a:pPr algn="l"/>
                      <a:r>
                        <a:rPr lang="en-US" sz="1100" dirty="0" err="1">
                          <a:solidFill>
                            <a:schemeClr val="bg1"/>
                          </a:solidFill>
                          <a:effectLst/>
                        </a:rPr>
                        <a:t>db.collection</a:t>
                      </a:r>
                      <a:r>
                        <a:rPr lang="en-US" sz="1100" dirty="0">
                          <a:solidFill>
                            <a:schemeClr val="bg1"/>
                          </a:solidFill>
                          <a:effectLst/>
                        </a:rPr>
                        <a:t>(</a:t>
                      </a:r>
                      <a:r>
                        <a:rPr lang="en-US" sz="1100" dirty="0" err="1">
                          <a:solidFill>
                            <a:schemeClr val="bg1"/>
                          </a:solidFill>
                          <a:latin typeface="Times New Roman" panose="02020603050405020304" pitchFamily="18" charset="0"/>
                          <a:cs typeface="Times New Roman" panose="02020603050405020304" pitchFamily="18" charset="0"/>
                        </a:rPr>
                        <a:t>table_name</a:t>
                      </a:r>
                      <a:r>
                        <a:rPr lang="en-US" sz="1100" dirty="0">
                          <a:solidFill>
                            <a:schemeClr val="bg1"/>
                          </a:solidFill>
                          <a:effectLst/>
                        </a:rPr>
                        <a:t>).doc(id).</a:t>
                      </a:r>
                      <a:r>
                        <a:rPr lang="en-US" sz="1100" b="0" i="0" u="none" strike="noStrike" cap="none" dirty="0">
                          <a:solidFill>
                            <a:schemeClr val="bg1"/>
                          </a:solidFill>
                          <a:effectLst/>
                          <a:latin typeface="+mn-lt"/>
                          <a:ea typeface="+mn-ea"/>
                          <a:cs typeface="+mn-cs"/>
                          <a:sym typeface="Arial"/>
                        </a:rPr>
                        <a:t>delete</a:t>
                      </a:r>
                      <a:r>
                        <a:rPr lang="en-US" sz="1100" dirty="0">
                          <a:solidFill>
                            <a:schemeClr val="bg1"/>
                          </a:solidFill>
                          <a:effectLst/>
                        </a:rPr>
                        <a:t>()</a:t>
                      </a:r>
                      <a:endParaRPr lang="en-US" sz="11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DELETE FROM </a:t>
                      </a:r>
                      <a:r>
                        <a:rPr lang="en-US" sz="1100" b="0" i="1" u="none" strike="noStrike" cap="none" dirty="0" err="1">
                          <a:solidFill>
                            <a:schemeClr val="bg1"/>
                          </a:solidFill>
                          <a:effectLst/>
                          <a:latin typeface="Times New Roman" panose="02020603050405020304" pitchFamily="18" charset="0"/>
                          <a:ea typeface="+mn-ea"/>
                          <a:cs typeface="Times New Roman" panose="02020603050405020304" pitchFamily="18" charset="0"/>
                          <a:sym typeface="Arial"/>
                        </a:rPr>
                        <a:t>table_name</a:t>
                      </a: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WHERE </a:t>
                      </a: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condition</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a:t>
                      </a:r>
                      <a:endParaRPr lang="en-US" sz="11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0372868"/>
                  </a:ext>
                </a:extLst>
              </a:tr>
              <a:tr h="453538">
                <a:tc vMerge="1">
                  <a:txBody>
                    <a:bodyPr/>
                    <a:lstStyle/>
                    <a:p>
                      <a:pPr algn="l"/>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100" b="1" dirty="0">
                          <a:solidFill>
                            <a:schemeClr val="bg1"/>
                          </a:solidFill>
                          <a:latin typeface="Times New Roman" panose="02020603050405020304" pitchFamily="18" charset="0"/>
                          <a:cs typeface="Times New Roman" panose="02020603050405020304" pitchFamily="18" charset="0"/>
                        </a:rPr>
                        <a:t>Example</a:t>
                      </a:r>
                    </a:p>
                  </a:txBody>
                  <a:tcPr/>
                </a:tc>
                <a:tc>
                  <a:txBody>
                    <a:bodyPr/>
                    <a:lstStyle/>
                    <a:p>
                      <a:pPr algn="l"/>
                      <a:r>
                        <a:rPr lang="en-US" sz="1100" dirty="0" err="1">
                          <a:solidFill>
                            <a:schemeClr val="bg1"/>
                          </a:solidFill>
                          <a:effectLst/>
                        </a:rPr>
                        <a:t>db.collection</a:t>
                      </a:r>
                      <a:r>
                        <a:rPr lang="en-US" sz="1100" dirty="0">
                          <a:solidFill>
                            <a:schemeClr val="bg1"/>
                          </a:solidFill>
                          <a:effectLst/>
                        </a:rPr>
                        <a:t>(</a:t>
                      </a:r>
                      <a:r>
                        <a:rPr lang="en-US" sz="1100" b="0" i="0" u="none" strike="noStrike" cap="none" dirty="0">
                          <a:solidFill>
                            <a:schemeClr val="bg1"/>
                          </a:solidFill>
                          <a:effectLst/>
                          <a:latin typeface="+mn-lt"/>
                          <a:ea typeface="+mn-ea"/>
                          <a:cs typeface="+mn-cs"/>
                          <a:sym typeface="Arial"/>
                        </a:rPr>
                        <a:t>"cities"</a:t>
                      </a:r>
                      <a:r>
                        <a:rPr lang="en-US" sz="1100" dirty="0">
                          <a:solidFill>
                            <a:schemeClr val="bg1"/>
                          </a:solidFill>
                          <a:effectLst/>
                        </a:rPr>
                        <a:t>).doc(</a:t>
                      </a:r>
                      <a:r>
                        <a:rPr lang="en-US" sz="1100" b="0" i="0" u="none" strike="noStrike" cap="none" dirty="0">
                          <a:solidFill>
                            <a:schemeClr val="bg1"/>
                          </a:solidFill>
                          <a:effectLst/>
                          <a:latin typeface="+mn-lt"/>
                          <a:ea typeface="+mn-ea"/>
                          <a:cs typeface="+mn-cs"/>
                          <a:sym typeface="Arial"/>
                        </a:rPr>
                        <a:t>“SF"</a:t>
                      </a:r>
                      <a:r>
                        <a:rPr lang="en-US" sz="1100" dirty="0">
                          <a:solidFill>
                            <a:schemeClr val="bg1"/>
                          </a:solidFill>
                          <a:effectLst/>
                        </a:rPr>
                        <a:t>).</a:t>
                      </a:r>
                      <a:r>
                        <a:rPr lang="en-US" sz="1100" b="0" i="0" u="none" strike="noStrike" cap="none" dirty="0">
                          <a:solidFill>
                            <a:schemeClr val="bg1"/>
                          </a:solidFill>
                          <a:effectLst/>
                          <a:latin typeface="+mn-lt"/>
                          <a:ea typeface="+mn-ea"/>
                          <a:cs typeface="+mn-cs"/>
                          <a:sym typeface="Arial"/>
                        </a:rPr>
                        <a:t>delete</a:t>
                      </a:r>
                      <a:r>
                        <a:rPr lang="en-US" sz="1100" dirty="0">
                          <a:solidFill>
                            <a:schemeClr val="bg1"/>
                          </a:solidFill>
                          <a:effectLst/>
                        </a:rPr>
                        <a:t>()</a:t>
                      </a:r>
                      <a:endParaRPr lang="en-US" sz="11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DELETE FROM cities</a:t>
                      </a: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  </a:t>
                      </a:r>
                      <a:r>
                        <a:rPr lang="en-US" sz="1100" b="0" i="0"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WHERE </a:t>
                      </a:r>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id =1;</a:t>
                      </a:r>
                      <a:endParaRPr lang="en-US" sz="1100" dirty="0">
                        <a:solidFill>
                          <a:schemeClr val="bg1"/>
                        </a:solidFill>
                        <a:latin typeface="Times New Roman" panose="02020603050405020304" pitchFamily="18" charset="0"/>
                        <a:cs typeface="Times New Roman" panose="02020603050405020304" pitchFamily="18" charset="0"/>
                      </a:endParaRPr>
                    </a:p>
                    <a:p>
                      <a:pPr algn="l"/>
                      <a:endParaRPr lang="en-US" sz="11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5434266"/>
                  </a:ext>
                </a:extLst>
              </a:tr>
              <a:tr h="778139">
                <a:tc rowSpan="2">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FIND</a:t>
                      </a:r>
                    </a:p>
                  </a:txBody>
                  <a:tcPr/>
                </a:tc>
                <a:tc>
                  <a:txBody>
                    <a:bodyPr/>
                    <a:lstStyle/>
                    <a:p>
                      <a:pPr algn="ctr"/>
                      <a:r>
                        <a:rPr lang="en-US" sz="1100" b="1" dirty="0">
                          <a:solidFill>
                            <a:schemeClr val="bg1"/>
                          </a:solidFill>
                          <a:latin typeface="Times New Roman" panose="02020603050405020304" pitchFamily="18" charset="0"/>
                          <a:cs typeface="Times New Roman" panose="02020603050405020304" pitchFamily="18" charset="0"/>
                        </a:rPr>
                        <a:t>Syntax</a:t>
                      </a:r>
                    </a:p>
                  </a:txBody>
                  <a:tcPr/>
                </a:tc>
                <a:tc>
                  <a:txBody>
                    <a:bodyPr/>
                    <a:lstStyle/>
                    <a:p>
                      <a:pPr algn="l"/>
                      <a:r>
                        <a:rPr lang="en-US" sz="1100" dirty="0" err="1">
                          <a:solidFill>
                            <a:schemeClr val="bg1"/>
                          </a:solidFill>
                          <a:effectLst/>
                        </a:rPr>
                        <a:t>db.collection</a:t>
                      </a:r>
                      <a:r>
                        <a:rPr lang="en-US" sz="1100" dirty="0">
                          <a:solidFill>
                            <a:schemeClr val="bg1"/>
                          </a:solidFill>
                          <a:latin typeface="Times New Roman" panose="02020603050405020304" pitchFamily="18" charset="0"/>
                          <a:cs typeface="Times New Roman" panose="02020603050405020304" pitchFamily="18" charset="0"/>
                        </a:rPr>
                        <a:t>(</a:t>
                      </a:r>
                      <a:r>
                        <a:rPr lang="en-US" sz="1100" dirty="0" err="1">
                          <a:solidFill>
                            <a:schemeClr val="bg1"/>
                          </a:solidFill>
                          <a:latin typeface="Times New Roman" panose="02020603050405020304" pitchFamily="18" charset="0"/>
                          <a:cs typeface="Times New Roman" panose="02020603050405020304" pitchFamily="18" charset="0"/>
                        </a:rPr>
                        <a:t>table_name</a:t>
                      </a:r>
                      <a:r>
                        <a:rPr lang="en-US" sz="1100" dirty="0">
                          <a:solidFill>
                            <a:schemeClr val="bg1"/>
                          </a:solidFill>
                          <a:latin typeface="Times New Roman" panose="02020603050405020304" pitchFamily="18" charset="0"/>
                          <a:cs typeface="Times New Roman" panose="02020603050405020304" pitchFamily="18" charset="0"/>
                        </a:rPr>
                        <a:t>).WHERE(</a:t>
                      </a:r>
                    </a:p>
                    <a:p>
                      <a:pPr algn="l"/>
                      <a:r>
                        <a:rPr lang="en-US" sz="1100" b="0" i="1" u="none" strike="noStrike" cap="none" dirty="0">
                          <a:solidFill>
                            <a:schemeClr val="bg1"/>
                          </a:solidFill>
                          <a:effectLst/>
                          <a:latin typeface="Times New Roman" panose="02020603050405020304" pitchFamily="18" charset="0"/>
                          <a:ea typeface="+mn-ea"/>
                          <a:cs typeface="Times New Roman" panose="02020603050405020304" pitchFamily="18" charset="0"/>
                          <a:sym typeface="Arial"/>
                        </a:rPr>
                        <a:t>column == value)</a:t>
                      </a:r>
                      <a:endParaRPr lang="en-US" sz="11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a:r>
                        <a:rPr lang="en-US" sz="1100" dirty="0">
                          <a:solidFill>
                            <a:schemeClr val="bg1"/>
                          </a:solidFill>
                          <a:latin typeface="Times New Roman" panose="02020603050405020304" pitchFamily="18" charset="0"/>
                          <a:cs typeface="Times New Roman" panose="02020603050405020304" pitchFamily="18" charset="0"/>
                        </a:rPr>
                        <a:t>SELECT * FROM TABLE_NAME</a:t>
                      </a:r>
                    </a:p>
                    <a:p>
                      <a:pPr algn="l"/>
                      <a:r>
                        <a:rPr lang="en-US" sz="1100" dirty="0">
                          <a:solidFill>
                            <a:schemeClr val="bg1"/>
                          </a:solidFill>
                          <a:latin typeface="Times New Roman" panose="02020603050405020304" pitchFamily="18" charset="0"/>
                          <a:cs typeface="Times New Roman" panose="02020603050405020304" pitchFamily="18" charset="0"/>
                        </a:rPr>
                        <a:t>WHERE CONDITION</a:t>
                      </a:r>
                    </a:p>
                  </a:txBody>
                  <a:tcPr/>
                </a:tc>
                <a:extLst>
                  <a:ext uri="{0D108BD9-81ED-4DB2-BD59-A6C34878D82A}">
                    <a16:rowId xmlns:a16="http://schemas.microsoft.com/office/drawing/2014/main" val="3392225038"/>
                  </a:ext>
                </a:extLst>
              </a:tr>
              <a:tr h="778139">
                <a:tc vMerge="1">
                  <a:txBody>
                    <a:bodyPr/>
                    <a:lstStyle/>
                    <a:p>
                      <a:pPr algn="l"/>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100" b="1" dirty="0">
                          <a:solidFill>
                            <a:schemeClr val="bg1"/>
                          </a:solidFill>
                          <a:latin typeface="Times New Roman" panose="02020603050405020304" pitchFamily="18" charset="0"/>
                          <a:cs typeface="Times New Roman" panose="02020603050405020304" pitchFamily="18" charset="0"/>
                        </a:rPr>
                        <a:t>Example</a:t>
                      </a:r>
                    </a:p>
                  </a:txBody>
                  <a:tcPr/>
                </a:tc>
                <a:tc>
                  <a:txBody>
                    <a:bodyPr/>
                    <a:lstStyle/>
                    <a:p>
                      <a:pPr algn="l"/>
                      <a:r>
                        <a:rPr lang="en-US" sz="1100" dirty="0" err="1">
                          <a:solidFill>
                            <a:schemeClr val="bg1"/>
                          </a:solidFill>
                          <a:effectLst/>
                        </a:rPr>
                        <a:t>db.collection.</a:t>
                      </a:r>
                      <a:r>
                        <a:rPr lang="en-US" sz="1100" b="0" i="0" u="none" strike="noStrike" cap="none" dirty="0" err="1">
                          <a:solidFill>
                            <a:schemeClr val="bg1"/>
                          </a:solidFill>
                          <a:effectLst/>
                          <a:latin typeface="+mn-lt"/>
                          <a:ea typeface="+mn-ea"/>
                          <a:cs typeface="+mn-cs"/>
                          <a:sym typeface="Arial"/>
                        </a:rPr>
                        <a:t>where</a:t>
                      </a:r>
                      <a:r>
                        <a:rPr lang="en-US" sz="1100" dirty="0">
                          <a:solidFill>
                            <a:schemeClr val="bg1"/>
                          </a:solidFill>
                          <a:effectLst/>
                        </a:rPr>
                        <a:t>(</a:t>
                      </a:r>
                      <a:r>
                        <a:rPr lang="en-US" sz="1100" b="0" i="0" u="none" strike="noStrike" cap="none" dirty="0">
                          <a:solidFill>
                            <a:schemeClr val="bg1"/>
                          </a:solidFill>
                          <a:effectLst/>
                          <a:latin typeface="+mn-lt"/>
                          <a:ea typeface="+mn-ea"/>
                          <a:cs typeface="+mn-cs"/>
                          <a:sym typeface="Arial"/>
                        </a:rPr>
                        <a:t>"state"</a:t>
                      </a:r>
                      <a:r>
                        <a:rPr lang="en-US" sz="1100" dirty="0">
                          <a:solidFill>
                            <a:schemeClr val="bg1"/>
                          </a:solidFill>
                          <a:effectLst/>
                        </a:rPr>
                        <a:t>, </a:t>
                      </a:r>
                      <a:r>
                        <a:rPr lang="en-US" sz="1100" b="0" i="0" u="none" strike="noStrike" cap="none" dirty="0">
                          <a:solidFill>
                            <a:schemeClr val="bg1"/>
                          </a:solidFill>
                          <a:effectLst/>
                          <a:latin typeface="+mn-lt"/>
                          <a:ea typeface="+mn-ea"/>
                          <a:cs typeface="+mn-cs"/>
                          <a:sym typeface="Arial"/>
                        </a:rPr>
                        <a:t>"=="</a:t>
                      </a:r>
                      <a:r>
                        <a:rPr lang="en-US" sz="1100" dirty="0">
                          <a:solidFill>
                            <a:schemeClr val="bg1"/>
                          </a:solidFill>
                          <a:effectLst/>
                        </a:rPr>
                        <a:t>, </a:t>
                      </a:r>
                      <a:r>
                        <a:rPr lang="en-US" sz="1100" b="0" i="0" u="none" strike="noStrike" cap="none" dirty="0">
                          <a:solidFill>
                            <a:schemeClr val="bg1"/>
                          </a:solidFill>
                          <a:effectLst/>
                          <a:latin typeface="+mn-lt"/>
                          <a:ea typeface="+mn-ea"/>
                          <a:cs typeface="+mn-cs"/>
                          <a:sym typeface="Arial"/>
                        </a:rPr>
                        <a:t>“SF"</a:t>
                      </a:r>
                      <a:r>
                        <a:rPr lang="en-US" sz="1100" dirty="0">
                          <a:solidFill>
                            <a:schemeClr val="bg1"/>
                          </a:solidFill>
                          <a:effectLst/>
                        </a:rPr>
                        <a:t>);</a:t>
                      </a:r>
                      <a:endParaRPr lang="en-US" sz="11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dirty="0">
                          <a:solidFill>
                            <a:schemeClr val="bg1"/>
                          </a:solidFill>
                          <a:latin typeface="Times New Roman" panose="02020603050405020304" pitchFamily="18" charset="0"/>
                          <a:cs typeface="Times New Roman" panose="02020603050405020304" pitchFamily="18" charset="0"/>
                        </a:rPr>
                        <a:t>SELECT * FROM  </a:t>
                      </a:r>
                      <a:r>
                        <a:rPr lang="en-US" sz="1100" b="0" i="0" u="none" strike="noStrike" cap="none" dirty="0">
                          <a:solidFill>
                            <a:schemeClr val="bg1"/>
                          </a:solidFill>
                          <a:effectLst/>
                          <a:latin typeface="+mn-lt"/>
                          <a:ea typeface="+mn-ea"/>
                          <a:cs typeface="+mn-cs"/>
                          <a:sym typeface="Arial"/>
                        </a:rPr>
                        <a:t>cities</a:t>
                      </a:r>
                      <a:endParaRPr lang="en-US" sz="1100" b="0" dirty="0">
                        <a:solidFill>
                          <a:schemeClr val="bg1"/>
                        </a:solidFill>
                        <a:latin typeface="Times New Roman" panose="02020603050405020304" pitchFamily="18" charset="0"/>
                        <a:cs typeface="Times New Roman" panose="02020603050405020304" pitchFamily="18" charset="0"/>
                      </a:endParaRPr>
                    </a:p>
                    <a:p>
                      <a:pPr algn="l"/>
                      <a:r>
                        <a:rPr lang="en-US" sz="1100" dirty="0">
                          <a:solidFill>
                            <a:schemeClr val="bg1"/>
                          </a:solidFill>
                          <a:latin typeface="Times New Roman" panose="02020603050405020304" pitchFamily="18" charset="0"/>
                          <a:cs typeface="Times New Roman" panose="02020603050405020304" pitchFamily="18" charset="0"/>
                        </a:rPr>
                        <a:t>Where </a:t>
                      </a:r>
                      <a:r>
                        <a:rPr lang="en-US" sz="1100" dirty="0" err="1">
                          <a:solidFill>
                            <a:schemeClr val="bg1"/>
                          </a:solidFill>
                          <a:latin typeface="Times New Roman" panose="02020603050405020304" pitchFamily="18" charset="0"/>
                          <a:cs typeface="Times New Roman" panose="02020603050405020304" pitchFamily="18" charset="0"/>
                        </a:rPr>
                        <a:t>CityID</a:t>
                      </a:r>
                      <a:r>
                        <a:rPr lang="en-US" sz="1100" dirty="0">
                          <a:solidFill>
                            <a:schemeClr val="bg1"/>
                          </a:solidFill>
                          <a:latin typeface="Times New Roman" panose="02020603050405020304" pitchFamily="18" charset="0"/>
                          <a:cs typeface="Times New Roman" panose="02020603050405020304" pitchFamily="18" charset="0"/>
                        </a:rPr>
                        <a:t> = 1;</a:t>
                      </a:r>
                    </a:p>
                  </a:txBody>
                  <a:tcPr/>
                </a:tc>
                <a:extLst>
                  <a:ext uri="{0D108BD9-81ED-4DB2-BD59-A6C34878D82A}">
                    <a16:rowId xmlns:a16="http://schemas.microsoft.com/office/drawing/2014/main" val="2609150407"/>
                  </a:ext>
                </a:extLst>
              </a:tr>
            </a:tbl>
          </a:graphicData>
        </a:graphic>
      </p:graphicFrame>
    </p:spTree>
    <p:extLst>
      <p:ext uri="{BB962C8B-B14F-4D97-AF65-F5344CB8AC3E}">
        <p14:creationId xmlns:p14="http://schemas.microsoft.com/office/powerpoint/2010/main" val="3754971626"/>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6BA56CC2227943B94594862DB7BA7D" ma:contentTypeVersion="6" ma:contentTypeDescription="Create a new document." ma:contentTypeScope="" ma:versionID="18fd5227c1617a7e9cf47766b47b7564">
  <xsd:schema xmlns:xsd="http://www.w3.org/2001/XMLSchema" xmlns:xs="http://www.w3.org/2001/XMLSchema" xmlns:p="http://schemas.microsoft.com/office/2006/metadata/properties" xmlns:ns2="7358b021-9b35-4ffc-98ed-4f4c70cd0e2f" targetNamespace="http://schemas.microsoft.com/office/2006/metadata/properties" ma:root="true" ma:fieldsID="86c9d5db249ac7d491eb8dc0abf9b09b" ns2:_="">
    <xsd:import namespace="7358b021-9b35-4ffc-98ed-4f4c70cd0e2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58b021-9b35-4ffc-98ed-4f4c70cd0e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A1B775-C264-4839-AA85-172FE4086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58b021-9b35-4ffc-98ed-4f4c70cd0e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64C11A-DCE5-4DA1-A4CF-BDA02C7C8B0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C47537A-DDAF-4D14-B84A-DE1F683172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855</TotalTime>
  <Words>2024</Words>
  <Application>Microsoft Office PowerPoint</Application>
  <PresentationFormat>On-screen Show (16:9)</PresentationFormat>
  <Paragraphs>204</Paragraphs>
  <Slides>36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Times New Roman</vt:lpstr>
      <vt:lpstr>Helvetica Neue</vt:lpstr>
      <vt:lpstr>Muli</vt:lpstr>
      <vt:lpstr>Arial</vt:lpstr>
      <vt:lpstr>Nixie One</vt:lpstr>
      <vt:lpstr>Imogen template</vt:lpstr>
      <vt:lpstr>Báo Cáo Cuối Kỳ</vt:lpstr>
      <vt:lpstr>SQL là gì?</vt:lpstr>
      <vt:lpstr>NoSQL là gì?</vt:lpstr>
      <vt:lpstr>PowerPoint Presentation</vt:lpstr>
      <vt:lpstr>Tổng quan về Firebase </vt:lpstr>
      <vt:lpstr>PowerPoint Presentation</vt:lpstr>
      <vt:lpstr>PowerPoint Presentation</vt:lpstr>
      <vt:lpstr>Sự khác nhau khi truy vấn giữa  Firebase và SQL </vt:lpstr>
      <vt:lpstr>PowerPoint Presentation</vt:lpstr>
      <vt:lpstr>PowerPoint Presentation</vt:lpstr>
      <vt:lpstr>Ưu, nhược điểm Firebase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SQL là gì?</dc:title>
  <cp:lastModifiedBy>Ton That HoangVu</cp:lastModifiedBy>
  <cp:revision>154</cp:revision>
  <dcterms:modified xsi:type="dcterms:W3CDTF">2020-07-15T18:28:37Z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0x010100866BA56CC2227943B94594862DB7BA7D</vt:lpwstr>
  </property>
</Properties>
</file>