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8"/>
  </p:notesMasterIdLst>
  <p:sldIdLst>
    <p:sldId id="256" r:id="rId2"/>
    <p:sldId id="259" r:id="rId3"/>
    <p:sldId id="260" r:id="rId4"/>
    <p:sldId id="261" r:id="rId5"/>
    <p:sldId id="262" r:id="rId6"/>
    <p:sldId id="263" r:id="rId7"/>
    <p:sldId id="264" r:id="rId8"/>
    <p:sldId id="265" r:id="rId9"/>
    <p:sldId id="266" r:id="rId10"/>
    <p:sldId id="267" r:id="rId11"/>
    <p:sldId id="268" r:id="rId12"/>
    <p:sldId id="274" r:id="rId13"/>
    <p:sldId id="258" r:id="rId14"/>
    <p:sldId id="269" r:id="rId15"/>
    <p:sldId id="270" r:id="rId16"/>
    <p:sldId id="271" r:id="rId17"/>
    <p:sldId id="272" r:id="rId18"/>
    <p:sldId id="273" r:id="rId19"/>
    <p:sldId id="257" r:id="rId20"/>
    <p:sldId id="275" r:id="rId21"/>
    <p:sldId id="276" r:id="rId22"/>
    <p:sldId id="277" r:id="rId23"/>
    <p:sldId id="278" r:id="rId24"/>
    <p:sldId id="279" r:id="rId25"/>
    <p:sldId id="280" r:id="rId26"/>
    <p:sldId id="282" r:id="rId27"/>
    <p:sldId id="283" r:id="rId28"/>
    <p:sldId id="281"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4BA5A-BA37-4697-BF46-BEF99D8296BE}" type="datetimeFigureOut">
              <a:rPr lang="es-ES" smtClean="0"/>
              <a:t>09/02/2021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1B1F1-D022-4461-928D-0EE42A3C1E73}" type="slidenum">
              <a:rPr lang="es-ES" smtClean="0"/>
              <a:t>‹Nº›</a:t>
            </a:fld>
            <a:endParaRPr lang="es-ES"/>
          </a:p>
        </p:txBody>
      </p:sp>
    </p:spTree>
    <p:extLst>
      <p:ext uri="{BB962C8B-B14F-4D97-AF65-F5344CB8AC3E}">
        <p14:creationId xmlns:p14="http://schemas.microsoft.com/office/powerpoint/2010/main" val="2104655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8D1B1F1-D022-4461-928D-0EE42A3C1E73}" type="slidenum">
              <a:rPr lang="es-ES" smtClean="0"/>
              <a:t>10</a:t>
            </a:fld>
            <a:endParaRPr lang="es-ES"/>
          </a:p>
        </p:txBody>
      </p:sp>
    </p:spTree>
    <p:extLst>
      <p:ext uri="{BB962C8B-B14F-4D97-AF65-F5344CB8AC3E}">
        <p14:creationId xmlns:p14="http://schemas.microsoft.com/office/powerpoint/2010/main" val="288762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8D1B1F1-D022-4461-928D-0EE42A3C1E73}" type="slidenum">
              <a:rPr lang="es-ES" smtClean="0"/>
              <a:t>28</a:t>
            </a:fld>
            <a:endParaRPr lang="es-ES"/>
          </a:p>
        </p:txBody>
      </p:sp>
    </p:spTree>
    <p:extLst>
      <p:ext uri="{BB962C8B-B14F-4D97-AF65-F5344CB8AC3E}">
        <p14:creationId xmlns:p14="http://schemas.microsoft.com/office/powerpoint/2010/main" val="299687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BA81850-57C3-4C99-A767-D76A6E189053}" type="datetimeFigureOut">
              <a:rPr lang="es-ES" smtClean="0"/>
              <a:t>09/02/2021</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5649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BA81850-57C3-4C99-A767-D76A6E189053}" type="datetimeFigureOut">
              <a:rPr lang="es-ES" smtClean="0"/>
              <a:t>09/02/2021</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96372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BA81850-57C3-4C99-A767-D76A6E189053}" type="datetimeFigureOut">
              <a:rPr lang="es-ES" smtClean="0"/>
              <a:t>09/02/2021</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E45D4-1D45-46E4-A9C6-C805F5871F8D}"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93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DBA81850-57C3-4C99-A767-D76A6E189053}" type="datetimeFigureOut">
              <a:rPr lang="es-ES" smtClean="0"/>
              <a:t>09/02/2021</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401758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DBA81850-57C3-4C99-A767-D76A6E189053}" type="datetimeFigureOut">
              <a:rPr lang="es-ES" smtClean="0"/>
              <a:t>09/02/2021</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E45D4-1D45-46E4-A9C6-C805F5871F8D}"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8449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DBA81850-57C3-4C99-A767-D76A6E189053}" type="datetimeFigureOut">
              <a:rPr lang="es-ES" smtClean="0"/>
              <a:t>09/02/2021</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854267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BA81850-57C3-4C99-A767-D76A6E189053}" type="datetimeFigureOut">
              <a:rPr lang="es-ES" smtClean="0"/>
              <a:t>09/02/2021</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154880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BA81850-57C3-4C99-A767-D76A6E189053}" type="datetimeFigureOut">
              <a:rPr lang="es-ES" smtClean="0"/>
              <a:t>09/02/2021</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148676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BA81850-57C3-4C99-A767-D76A6E189053}" type="datetimeFigureOut">
              <a:rPr lang="es-ES" smtClean="0"/>
              <a:t>09/02/2021</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124020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BA81850-57C3-4C99-A767-D76A6E189053}" type="datetimeFigureOut">
              <a:rPr lang="es-ES" smtClean="0"/>
              <a:t>09/02/2021</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283618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BA81850-57C3-4C99-A767-D76A6E189053}" type="datetimeFigureOut">
              <a:rPr lang="es-ES" smtClean="0"/>
              <a:t>09/02/2021</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183465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BA81850-57C3-4C99-A767-D76A6E189053}" type="datetimeFigureOut">
              <a:rPr lang="es-ES" smtClean="0"/>
              <a:t>09/02/2021</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243648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BA81850-57C3-4C99-A767-D76A6E189053}" type="datetimeFigureOut">
              <a:rPr lang="es-ES" smtClean="0"/>
              <a:t>09/02/2021</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160143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81850-57C3-4C99-A767-D76A6E189053}" type="datetimeFigureOut">
              <a:rPr lang="es-ES" smtClean="0"/>
              <a:t>09/02/2021</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236333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BA81850-57C3-4C99-A767-D76A6E189053}" type="datetimeFigureOut">
              <a:rPr lang="es-ES" smtClean="0"/>
              <a:t>09/02/2021</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966637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BA81850-57C3-4C99-A767-D76A6E189053}" type="datetimeFigureOut">
              <a:rPr lang="es-ES" smtClean="0"/>
              <a:t>09/02/2021</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0E45D4-1D45-46E4-A9C6-C805F5871F8D}" type="slidenum">
              <a:rPr lang="es-ES" smtClean="0"/>
              <a:t>‹Nº›</a:t>
            </a:fld>
            <a:endParaRPr lang="es-ES"/>
          </a:p>
        </p:txBody>
      </p:sp>
    </p:spTree>
    <p:extLst>
      <p:ext uri="{BB962C8B-B14F-4D97-AF65-F5344CB8AC3E}">
        <p14:creationId xmlns:p14="http://schemas.microsoft.com/office/powerpoint/2010/main" val="6797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A81850-57C3-4C99-A767-D76A6E189053}" type="datetimeFigureOut">
              <a:rPr lang="es-ES" smtClean="0"/>
              <a:t>09/02/2021</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F0E45D4-1D45-46E4-A9C6-C805F5871F8D}" type="slidenum">
              <a:rPr lang="es-ES" smtClean="0"/>
              <a:t>‹Nº›</a:t>
            </a:fld>
            <a:endParaRPr lang="es-ES"/>
          </a:p>
        </p:txBody>
      </p:sp>
    </p:spTree>
    <p:extLst>
      <p:ext uri="{BB962C8B-B14F-4D97-AF65-F5344CB8AC3E}">
        <p14:creationId xmlns:p14="http://schemas.microsoft.com/office/powerpoint/2010/main" val="376807763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E2B35A-E5E2-4A7B-BA62-D26931EA52F4}"/>
              </a:ext>
            </a:extLst>
          </p:cNvPr>
          <p:cNvSpPr>
            <a:spLocks noGrp="1"/>
          </p:cNvSpPr>
          <p:nvPr>
            <p:ph type="ctrTitle"/>
          </p:nvPr>
        </p:nvSpPr>
        <p:spPr/>
        <p:txBody>
          <a:bodyPr/>
          <a:lstStyle/>
          <a:p>
            <a:r>
              <a:rPr lang="es-ES" dirty="0"/>
              <a:t>Proyecto Final</a:t>
            </a:r>
          </a:p>
        </p:txBody>
      </p:sp>
      <p:sp>
        <p:nvSpPr>
          <p:cNvPr id="3" name="Subtítulo 2">
            <a:extLst>
              <a:ext uri="{FF2B5EF4-FFF2-40B4-BE49-F238E27FC236}">
                <a16:creationId xmlns:a16="http://schemas.microsoft.com/office/drawing/2014/main" id="{0FE47E97-7D58-4F53-86BC-F2BDDAD401D3}"/>
              </a:ext>
            </a:extLst>
          </p:cNvPr>
          <p:cNvSpPr>
            <a:spLocks noGrp="1"/>
          </p:cNvSpPr>
          <p:nvPr>
            <p:ph type="subTitle" idx="1"/>
          </p:nvPr>
        </p:nvSpPr>
        <p:spPr/>
        <p:txBody>
          <a:bodyPr/>
          <a:lstStyle/>
          <a:p>
            <a:r>
              <a:rPr lang="es-ES" dirty="0"/>
              <a:t>Ulises Eduardo Antonio García</a:t>
            </a:r>
          </a:p>
        </p:txBody>
      </p:sp>
    </p:spTree>
    <p:extLst>
      <p:ext uri="{BB962C8B-B14F-4D97-AF65-F5344CB8AC3E}">
        <p14:creationId xmlns:p14="http://schemas.microsoft.com/office/powerpoint/2010/main" val="416208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7D0BE-4439-43F2-9023-E2CDC0D98FC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AC121CB-9ADB-4238-8D89-91E6A64FB29A}"/>
              </a:ext>
            </a:extLst>
          </p:cNvPr>
          <p:cNvSpPr>
            <a:spLocks noGrp="1"/>
          </p:cNvSpPr>
          <p:nvPr>
            <p:ph idx="1"/>
          </p:nvPr>
        </p:nvSpPr>
        <p:spPr/>
        <p:txBody>
          <a:bodyPr/>
          <a:lstStyle/>
          <a:p>
            <a:pPr algn="just"/>
            <a:r>
              <a:rPr lang="es-ES" dirty="0"/>
              <a:t>Respecto al mapa o pista de carreras, se hizo utilizando un modelo de pared cuadrada colocando bloque por bloque hasta armar un circuito cerrado como el del </a:t>
            </a:r>
            <a:r>
              <a:rPr lang="es-ES" dirty="0" err="1"/>
              <a:t>blendMap</a:t>
            </a:r>
            <a:r>
              <a:rPr lang="es-ES" dirty="0"/>
              <a:t> que se utilizo.</a:t>
            </a:r>
          </a:p>
          <a:p>
            <a:endParaRPr lang="es-ES" dirty="0"/>
          </a:p>
        </p:txBody>
      </p:sp>
      <p:pic>
        <p:nvPicPr>
          <p:cNvPr id="4" name="Imagen 3">
            <a:extLst>
              <a:ext uri="{FF2B5EF4-FFF2-40B4-BE49-F238E27FC236}">
                <a16:creationId xmlns:a16="http://schemas.microsoft.com/office/drawing/2014/main" id="{DC8EAC86-CCA9-43FC-BACF-F668CC0DB8BD}"/>
              </a:ext>
            </a:extLst>
          </p:cNvPr>
          <p:cNvPicPr/>
          <p:nvPr/>
        </p:nvPicPr>
        <p:blipFill>
          <a:blip r:embed="rId3"/>
          <a:stretch>
            <a:fillRect/>
          </a:stretch>
        </p:blipFill>
        <p:spPr>
          <a:xfrm>
            <a:off x="5388480" y="3395055"/>
            <a:ext cx="2361435" cy="2516167"/>
          </a:xfrm>
          <a:prstGeom prst="rect">
            <a:avLst/>
          </a:prstGeom>
        </p:spPr>
      </p:pic>
    </p:spTree>
    <p:extLst>
      <p:ext uri="{BB962C8B-B14F-4D97-AF65-F5344CB8AC3E}">
        <p14:creationId xmlns:p14="http://schemas.microsoft.com/office/powerpoint/2010/main" val="359224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B81D9-B8C8-4A69-AF62-52383D5B546C}"/>
              </a:ext>
            </a:extLst>
          </p:cNvPr>
          <p:cNvSpPr>
            <a:spLocks noGrp="1"/>
          </p:cNvSpPr>
          <p:nvPr>
            <p:ph type="title"/>
          </p:nvPr>
        </p:nvSpPr>
        <p:spPr/>
        <p:txBody>
          <a:bodyPr/>
          <a:lstStyle/>
          <a:p>
            <a:r>
              <a:rPr lang="es-ES" dirty="0"/>
              <a:t>Manual de usuario</a:t>
            </a:r>
          </a:p>
        </p:txBody>
      </p:sp>
      <p:sp>
        <p:nvSpPr>
          <p:cNvPr id="3" name="Marcador de contenido 2">
            <a:extLst>
              <a:ext uri="{FF2B5EF4-FFF2-40B4-BE49-F238E27FC236}">
                <a16:creationId xmlns:a16="http://schemas.microsoft.com/office/drawing/2014/main" id="{6783127E-E8C9-44CD-90D1-7AAC6ECC3375}"/>
              </a:ext>
            </a:extLst>
          </p:cNvPr>
          <p:cNvSpPr>
            <a:spLocks noGrp="1"/>
          </p:cNvSpPr>
          <p:nvPr>
            <p:ph idx="1"/>
          </p:nvPr>
        </p:nvSpPr>
        <p:spPr/>
        <p:txBody>
          <a:bodyPr>
            <a:normAutofit fontScale="77500" lnSpcReduction="20000"/>
          </a:bodyPr>
          <a:lstStyle/>
          <a:p>
            <a:pPr algn="just"/>
            <a:r>
              <a:rPr lang="es-ES" dirty="0"/>
              <a:t>Los controles del jugador utilizan las flechas del teclado, el ratón y un par de teclas con funciones especiales.</a:t>
            </a:r>
          </a:p>
          <a:p>
            <a:pPr algn="just"/>
            <a:r>
              <a:rPr lang="es-ES" dirty="0"/>
              <a:t>En el modo en tercera persona:</a:t>
            </a:r>
          </a:p>
          <a:p>
            <a:pPr lvl="0" algn="just"/>
            <a:r>
              <a:rPr lang="es-ES" dirty="0"/>
              <a:t>Desplazamiento hacia el frente y hacia atrás con las respectivas teclas UP y DOWN del teclado.</a:t>
            </a:r>
          </a:p>
          <a:p>
            <a:pPr lvl="0" algn="just"/>
            <a:r>
              <a:rPr lang="es-ES" dirty="0"/>
              <a:t>Rotación de la nave, con las teclas LEFT y RIGHT. Esta modalidad funciona en conjunto con la tecla UP, por lo que la nave puede avanzar e ir rotando, no es el mismo caso para la tecla DOWN que no tiene esta función implementada.</a:t>
            </a:r>
          </a:p>
          <a:p>
            <a:pPr lvl="0" algn="just"/>
            <a:r>
              <a:rPr lang="es-ES" dirty="0"/>
              <a:t>La cámara se puede girar moviendo el ratón.</a:t>
            </a:r>
          </a:p>
          <a:p>
            <a:pPr lvl="0" algn="just"/>
            <a:r>
              <a:rPr lang="es-ES" dirty="0"/>
              <a:t>Con el </a:t>
            </a:r>
            <a:r>
              <a:rPr lang="es-ES" dirty="0" err="1"/>
              <a:t>scroll</a:t>
            </a:r>
            <a:r>
              <a:rPr lang="es-ES" dirty="0"/>
              <a:t> del ratón es posible alejar o aumentar la vista hacia el modelo de la nave del usuario.</a:t>
            </a:r>
          </a:p>
          <a:p>
            <a:pPr lvl="0" algn="just"/>
            <a:r>
              <a:rPr lang="es-ES" dirty="0"/>
              <a:t>En el modo de primera persona:</a:t>
            </a:r>
          </a:p>
          <a:p>
            <a:pPr lvl="0" algn="just"/>
            <a:r>
              <a:rPr lang="es-ES" dirty="0"/>
              <a:t>Se retorna a tercera persona y deshabilita “PAUSA” al presionar P.</a:t>
            </a:r>
          </a:p>
          <a:p>
            <a:pPr lvl="0" algn="just"/>
            <a:r>
              <a:rPr lang="es-ES" dirty="0"/>
              <a:t>Con el ratón se mueve la cámara sobre su propio eje y con </a:t>
            </a:r>
            <a:r>
              <a:rPr lang="es-ES" dirty="0" err="1"/>
              <a:t>scroll</a:t>
            </a:r>
            <a:r>
              <a:rPr lang="es-ES" dirty="0"/>
              <a:t> se acerca o aleja la vista. El movimiento es dado por las teclas UP, DOWN, LEFT, RIGHT.</a:t>
            </a:r>
          </a:p>
          <a:p>
            <a:endParaRPr lang="es-ES" dirty="0"/>
          </a:p>
        </p:txBody>
      </p:sp>
    </p:spTree>
    <p:extLst>
      <p:ext uri="{BB962C8B-B14F-4D97-AF65-F5344CB8AC3E}">
        <p14:creationId xmlns:p14="http://schemas.microsoft.com/office/powerpoint/2010/main" val="3619315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076B7-1891-4D0F-A507-9216024A770F}"/>
              </a:ext>
            </a:extLst>
          </p:cNvPr>
          <p:cNvSpPr>
            <a:spLocks noGrp="1"/>
          </p:cNvSpPr>
          <p:nvPr>
            <p:ph type="title"/>
          </p:nvPr>
        </p:nvSpPr>
        <p:spPr/>
        <p:txBody>
          <a:bodyPr/>
          <a:lstStyle/>
          <a:p>
            <a:r>
              <a:rPr lang="es-ES" dirty="0"/>
              <a:t>Video Demo</a:t>
            </a:r>
          </a:p>
        </p:txBody>
      </p:sp>
      <p:sp>
        <p:nvSpPr>
          <p:cNvPr id="3" name="Marcador de contenido 2">
            <a:extLst>
              <a:ext uri="{FF2B5EF4-FFF2-40B4-BE49-F238E27FC236}">
                <a16:creationId xmlns:a16="http://schemas.microsoft.com/office/drawing/2014/main" id="{66F4406B-3BA6-4881-ABD8-B36406F64C1C}"/>
              </a:ext>
            </a:extLst>
          </p:cNvPr>
          <p:cNvSpPr>
            <a:spLocks noGrp="1"/>
          </p:cNvSpPr>
          <p:nvPr>
            <p:ph idx="1"/>
          </p:nvPr>
        </p:nvSpPr>
        <p:spPr/>
        <p:txBody>
          <a:bodyPr/>
          <a:lstStyle/>
          <a:p>
            <a:pPr algn="just"/>
            <a:r>
              <a:rPr lang="es-ES" dirty="0"/>
              <a:t>En el video de demostración se puede apreciar los siguientes aspectos:</a:t>
            </a:r>
          </a:p>
          <a:p>
            <a:pPr algn="just"/>
            <a:r>
              <a:rPr lang="es-ES" dirty="0"/>
              <a:t>Un recorrido por la pista.</a:t>
            </a:r>
          </a:p>
          <a:p>
            <a:pPr algn="just"/>
            <a:r>
              <a:rPr lang="es-ES" dirty="0"/>
              <a:t>El efecto de teletransportación al pasar por el portal que salta la parte del circuito que presenta un error con la cámara. </a:t>
            </a:r>
          </a:p>
          <a:p>
            <a:pPr algn="just"/>
            <a:r>
              <a:rPr lang="es-ES" dirty="0"/>
              <a:t>La posibilidad de hacer pausa y utilizar la cámara en primera persona.</a:t>
            </a:r>
          </a:p>
          <a:p>
            <a:pPr algn="just"/>
            <a:r>
              <a:rPr lang="es-ES" dirty="0"/>
              <a:t>El sonido de las naves.</a:t>
            </a:r>
          </a:p>
          <a:p>
            <a:pPr algn="just"/>
            <a:r>
              <a:rPr lang="es-ES" dirty="0"/>
              <a:t>En consola se aprecia un </a:t>
            </a:r>
            <a:r>
              <a:rPr lang="es-ES" dirty="0" err="1"/>
              <a:t>framerate</a:t>
            </a:r>
            <a:r>
              <a:rPr lang="es-ES" dirty="0"/>
              <a:t> de alrededor de 30 </a:t>
            </a:r>
            <a:r>
              <a:rPr lang="es-ES" dirty="0" err="1"/>
              <a:t>fps</a:t>
            </a:r>
            <a:r>
              <a:rPr lang="es-ES" dirty="0"/>
              <a:t>.</a:t>
            </a:r>
          </a:p>
          <a:p>
            <a:pPr algn="just"/>
            <a:r>
              <a:rPr lang="es-ES" dirty="0"/>
              <a:t>También en consola se observa el lugar en el que va el jugador respecto a sus contrincantes.</a:t>
            </a:r>
          </a:p>
        </p:txBody>
      </p:sp>
    </p:spTree>
    <p:extLst>
      <p:ext uri="{BB962C8B-B14F-4D97-AF65-F5344CB8AC3E}">
        <p14:creationId xmlns:p14="http://schemas.microsoft.com/office/powerpoint/2010/main" val="324736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DCFC4-CB6B-4B6F-9E4F-5398F7B1BADB}"/>
              </a:ext>
            </a:extLst>
          </p:cNvPr>
          <p:cNvSpPr>
            <a:spLocks noGrp="1"/>
          </p:cNvSpPr>
          <p:nvPr>
            <p:ph type="title"/>
          </p:nvPr>
        </p:nvSpPr>
        <p:spPr/>
        <p:txBody>
          <a:bodyPr/>
          <a:lstStyle/>
          <a:p>
            <a:r>
              <a:rPr lang="es-ES" dirty="0"/>
              <a:t>Costos</a:t>
            </a:r>
          </a:p>
        </p:txBody>
      </p:sp>
      <p:sp>
        <p:nvSpPr>
          <p:cNvPr id="3" name="Marcador de contenido 2">
            <a:extLst>
              <a:ext uri="{FF2B5EF4-FFF2-40B4-BE49-F238E27FC236}">
                <a16:creationId xmlns:a16="http://schemas.microsoft.com/office/drawing/2014/main" id="{15BB5D30-3C9E-4A06-ABD2-15AFD7DDCDD1}"/>
              </a:ext>
            </a:extLst>
          </p:cNvPr>
          <p:cNvSpPr>
            <a:spLocks noGrp="1"/>
          </p:cNvSpPr>
          <p:nvPr>
            <p:ph idx="1"/>
          </p:nvPr>
        </p:nvSpPr>
        <p:spPr/>
        <p:txBody>
          <a:bodyPr/>
          <a:lstStyle/>
          <a:p>
            <a:pPr algn="just"/>
            <a:r>
              <a:rPr lang="es-ES" dirty="0"/>
              <a:t>Tomando en consideración los siguientes factores: las clases en línea debido a la pandemia, horas de clase en el semestre, periodo de tiempo dedicado para el proyecto de 3 meses incluyendo clases y para determinar el costo por hora se consideran solo 26 días del mes con jornadas de 8 horas. Se obtuvo la siguiente tabla:</a:t>
            </a:r>
          </a:p>
          <a:p>
            <a:endParaRPr lang="es-ES" dirty="0"/>
          </a:p>
        </p:txBody>
      </p:sp>
      <p:pic>
        <p:nvPicPr>
          <p:cNvPr id="4" name="Imagen 3">
            <a:extLst>
              <a:ext uri="{FF2B5EF4-FFF2-40B4-BE49-F238E27FC236}">
                <a16:creationId xmlns:a16="http://schemas.microsoft.com/office/drawing/2014/main" id="{6A05C072-D4D0-4DCD-927E-574D82A475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44053" y="3732551"/>
            <a:ext cx="10747947" cy="2983044"/>
          </a:xfrm>
          <a:prstGeom prst="rect">
            <a:avLst/>
          </a:prstGeom>
          <a:noFill/>
          <a:ln>
            <a:noFill/>
          </a:ln>
        </p:spPr>
      </p:pic>
    </p:spTree>
    <p:extLst>
      <p:ext uri="{BB962C8B-B14F-4D97-AF65-F5344CB8AC3E}">
        <p14:creationId xmlns:p14="http://schemas.microsoft.com/office/powerpoint/2010/main" val="403140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96F13-76C6-4B6E-8A5E-A2CEA3E4BDD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52518A6-A06B-464A-9407-14AA5EFA4388}"/>
              </a:ext>
            </a:extLst>
          </p:cNvPr>
          <p:cNvSpPr>
            <a:spLocks noGrp="1"/>
          </p:cNvSpPr>
          <p:nvPr>
            <p:ph idx="1"/>
          </p:nvPr>
        </p:nvSpPr>
        <p:spPr/>
        <p:txBody>
          <a:bodyPr/>
          <a:lstStyle/>
          <a:p>
            <a:r>
              <a:rPr lang="es-ES" dirty="0"/>
              <a:t>De dicho análisis se deduce que el costo de este proyecto considerando los parámetros descritos es de $26,700. Aunque podría llegar a $33375 si se considera una ganancia del 25%.</a:t>
            </a:r>
          </a:p>
        </p:txBody>
      </p:sp>
    </p:spTree>
    <p:extLst>
      <p:ext uri="{BB962C8B-B14F-4D97-AF65-F5344CB8AC3E}">
        <p14:creationId xmlns:p14="http://schemas.microsoft.com/office/powerpoint/2010/main" val="389162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972E4-F232-4C9D-806A-6B962B2A1A2A}"/>
              </a:ext>
            </a:extLst>
          </p:cNvPr>
          <p:cNvSpPr>
            <a:spLocks noGrp="1"/>
          </p:cNvSpPr>
          <p:nvPr>
            <p:ph type="title"/>
          </p:nvPr>
        </p:nvSpPr>
        <p:spPr/>
        <p:txBody>
          <a:bodyPr/>
          <a:lstStyle/>
          <a:p>
            <a:r>
              <a:rPr lang="es-ES" dirty="0"/>
              <a:t>Licenciamiento</a:t>
            </a:r>
            <a:br>
              <a:rPr lang="es-ES" dirty="0"/>
            </a:br>
            <a:endParaRPr lang="es-ES" dirty="0"/>
          </a:p>
        </p:txBody>
      </p:sp>
      <p:sp>
        <p:nvSpPr>
          <p:cNvPr id="3" name="Marcador de contenido 2">
            <a:extLst>
              <a:ext uri="{FF2B5EF4-FFF2-40B4-BE49-F238E27FC236}">
                <a16:creationId xmlns:a16="http://schemas.microsoft.com/office/drawing/2014/main" id="{13C507F3-1227-44F5-94FD-B38EC1958487}"/>
              </a:ext>
            </a:extLst>
          </p:cNvPr>
          <p:cNvSpPr>
            <a:spLocks noGrp="1"/>
          </p:cNvSpPr>
          <p:nvPr>
            <p:ph idx="1"/>
          </p:nvPr>
        </p:nvSpPr>
        <p:spPr/>
        <p:txBody>
          <a:bodyPr/>
          <a:lstStyle/>
          <a:p>
            <a:r>
              <a:rPr lang="es-ES" dirty="0"/>
              <a:t>El estado actual del proyecto y el plan a futuro que se tiene implican que licenciar dicho trabajo no es necesario por lo que quedaría libre para que cualquier persona haga uso de él.</a:t>
            </a:r>
          </a:p>
          <a:p>
            <a:endParaRPr lang="es-ES" dirty="0"/>
          </a:p>
        </p:txBody>
      </p:sp>
    </p:spTree>
    <p:extLst>
      <p:ext uri="{BB962C8B-B14F-4D97-AF65-F5344CB8AC3E}">
        <p14:creationId xmlns:p14="http://schemas.microsoft.com/office/powerpoint/2010/main" val="386663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437557-7E41-473A-8996-9F02493B2B7C}"/>
              </a:ext>
            </a:extLst>
          </p:cNvPr>
          <p:cNvSpPr>
            <a:spLocks noGrp="1"/>
          </p:cNvSpPr>
          <p:nvPr>
            <p:ph type="title"/>
          </p:nvPr>
        </p:nvSpPr>
        <p:spPr/>
        <p:txBody>
          <a:bodyPr/>
          <a:lstStyle/>
          <a:p>
            <a:r>
              <a:rPr lang="es-ES" dirty="0"/>
              <a:t>Principales retos y dificultades, mejoras, trabajo a futuro</a:t>
            </a:r>
          </a:p>
        </p:txBody>
      </p:sp>
      <p:sp>
        <p:nvSpPr>
          <p:cNvPr id="3" name="Marcador de contenido 2">
            <a:extLst>
              <a:ext uri="{FF2B5EF4-FFF2-40B4-BE49-F238E27FC236}">
                <a16:creationId xmlns:a16="http://schemas.microsoft.com/office/drawing/2014/main" id="{E3C268E2-17C7-4D76-A76A-11CA94401B58}"/>
              </a:ext>
            </a:extLst>
          </p:cNvPr>
          <p:cNvSpPr>
            <a:spLocks noGrp="1"/>
          </p:cNvSpPr>
          <p:nvPr>
            <p:ph idx="1"/>
          </p:nvPr>
        </p:nvSpPr>
        <p:spPr/>
        <p:txBody>
          <a:bodyPr/>
          <a:lstStyle/>
          <a:p>
            <a:pPr algn="just"/>
            <a:r>
              <a:rPr lang="es-ES" dirty="0"/>
              <a:t>Se pueden mejorar en todos los aspectos con una buena inversión monetaria y de tiempo: visualmente, en sonido, diseño de niveles, mecánicas, motor o entorno de desarrollo.</a:t>
            </a:r>
          </a:p>
          <a:p>
            <a:pPr algn="just"/>
            <a:r>
              <a:rPr lang="es-ES" dirty="0"/>
              <a:t>En el aspecto visual, se pueden implementar mejores modelos, los que se utilizaron no venían texturizados ni animados, solo tuve tiempo para hacer el texturizado.</a:t>
            </a:r>
          </a:p>
          <a:p>
            <a:pPr algn="just"/>
            <a:r>
              <a:rPr lang="es-ES" dirty="0"/>
              <a:t>Al utilizar partículas se utilizan muchos recursos por lo que se utilizaron muy poco para mejorar el rendimiento del juego.</a:t>
            </a:r>
          </a:p>
          <a:p>
            <a:pPr algn="just"/>
            <a:r>
              <a:rPr lang="es-ES" dirty="0"/>
              <a:t>En el diseño de la pista de carreras no fue posible utilizar alguna prefabricada ya que estos modelos requieren de un </a:t>
            </a:r>
            <a:r>
              <a:rPr lang="es-ES" dirty="0" err="1"/>
              <a:t>collider</a:t>
            </a:r>
            <a:r>
              <a:rPr lang="es-ES" dirty="0"/>
              <a:t> mejor detallado que los que se vieron en clase que constaron de esferas y cajas.</a:t>
            </a:r>
          </a:p>
        </p:txBody>
      </p:sp>
    </p:spTree>
    <p:extLst>
      <p:ext uri="{BB962C8B-B14F-4D97-AF65-F5344CB8AC3E}">
        <p14:creationId xmlns:p14="http://schemas.microsoft.com/office/powerpoint/2010/main" val="175502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2346B-4822-402F-902D-F679A2E0874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9FA969E-AA23-43B0-91C1-FC064CF3B951}"/>
              </a:ext>
            </a:extLst>
          </p:cNvPr>
          <p:cNvSpPr>
            <a:spLocks noGrp="1"/>
          </p:cNvSpPr>
          <p:nvPr>
            <p:ph idx="1"/>
          </p:nvPr>
        </p:nvSpPr>
        <p:spPr/>
        <p:txBody>
          <a:bodyPr/>
          <a:lstStyle/>
          <a:p>
            <a:pPr algn="just"/>
            <a:r>
              <a:rPr lang="es-ES" dirty="0"/>
              <a:t>Se utilizó mucho tiempo en determinar la ruta que siguen los </a:t>
            </a:r>
            <a:r>
              <a:rPr lang="es-ES" dirty="0" err="1"/>
              <a:t>NPC’s</a:t>
            </a:r>
            <a:r>
              <a:rPr lang="es-ES" dirty="0"/>
              <a:t>, por lo que se decidió utilizar un circuito con forma circular para ahorrar tiempo en determinar la posición de estos puntos.</a:t>
            </a:r>
          </a:p>
          <a:p>
            <a:pPr algn="just"/>
            <a:r>
              <a:rPr lang="es-ES" dirty="0"/>
              <a:t>En la parte de mecánicas uno de los problemas más significativos fue al momento de rotar la cámara junto con el modelo de la nave, ya que en determinado punto en el circuito la vista se antepone al modelo y en vez de mirar hacia el frente mira hacia atrás, aquí se hizo un poco de trampa saltando un tramo de la pista en donde se presenta este bug.</a:t>
            </a:r>
          </a:p>
          <a:p>
            <a:pPr algn="just"/>
            <a:r>
              <a:rPr lang="es-ES" dirty="0"/>
              <a:t>Aunque no hubo muchos problemas utilizando OpenGL, principalmente porque mucho del código fue reutilizado de las prácticas de la clase. En este sentido se puede mejorar utilizando un motor gráfico que sustituya a OpenGL.</a:t>
            </a:r>
          </a:p>
          <a:p>
            <a:endParaRPr lang="es-ES" dirty="0"/>
          </a:p>
        </p:txBody>
      </p:sp>
    </p:spTree>
    <p:extLst>
      <p:ext uri="{BB962C8B-B14F-4D97-AF65-F5344CB8AC3E}">
        <p14:creationId xmlns:p14="http://schemas.microsoft.com/office/powerpoint/2010/main" val="2390781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3135A-E192-4021-A842-7A3B6245AFF2}"/>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a16="http://schemas.microsoft.com/office/drawing/2014/main" id="{90D007BF-2F38-4F9E-9345-0EBEECD52C29}"/>
              </a:ext>
            </a:extLst>
          </p:cNvPr>
          <p:cNvSpPr>
            <a:spLocks noGrp="1"/>
          </p:cNvSpPr>
          <p:nvPr>
            <p:ph idx="1"/>
          </p:nvPr>
        </p:nvSpPr>
        <p:spPr/>
        <p:txBody>
          <a:bodyPr/>
          <a:lstStyle/>
          <a:p>
            <a:pPr algn="just"/>
            <a:r>
              <a:rPr lang="es-ES" dirty="0"/>
              <a:t>Con el resultado obtenido se pudo demostrar que un proyecto de este tipo es relativamente fácil de hacer, solo requiere más tiempo, gente experimentada para codificar y buenos diseñadores de audio, imagen y niveles para hacer que resalte al público en general.</a:t>
            </a:r>
          </a:p>
          <a:p>
            <a:pPr algn="just"/>
            <a:r>
              <a:rPr lang="es-ES" dirty="0"/>
              <a:t>Aunque no es tan probable que se pueda desarrollar un videojuego completo en un solo semestre, es posible hacer un demo.</a:t>
            </a:r>
          </a:p>
          <a:p>
            <a:pPr algn="just"/>
            <a:r>
              <a:rPr lang="es-ES" dirty="0"/>
              <a:t>Por otra parte, aunque no se pudieron implementar todos los conocimientos adquiridos durante el curso debido a la falta de tiempo y al nivel de procesamiento de la máquina con la que se contó al realizarlo, se utilizaron algunos elementos para hacer este demo.</a:t>
            </a:r>
          </a:p>
          <a:p>
            <a:endParaRPr lang="es-ES" dirty="0"/>
          </a:p>
        </p:txBody>
      </p:sp>
    </p:spTree>
    <p:extLst>
      <p:ext uri="{BB962C8B-B14F-4D97-AF65-F5344CB8AC3E}">
        <p14:creationId xmlns:p14="http://schemas.microsoft.com/office/powerpoint/2010/main" val="1853194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E2B35A-E5E2-4A7B-BA62-D26931EA52F4}"/>
              </a:ext>
            </a:extLst>
          </p:cNvPr>
          <p:cNvSpPr>
            <a:spLocks noGrp="1"/>
          </p:cNvSpPr>
          <p:nvPr>
            <p:ph type="ctrTitle"/>
          </p:nvPr>
        </p:nvSpPr>
        <p:spPr/>
        <p:txBody>
          <a:bodyPr/>
          <a:lstStyle/>
          <a:p>
            <a:r>
              <a:rPr lang="es-ES" dirty="0"/>
              <a:t>Final Project</a:t>
            </a:r>
          </a:p>
        </p:txBody>
      </p:sp>
      <p:sp>
        <p:nvSpPr>
          <p:cNvPr id="3" name="Subtítulo 2">
            <a:extLst>
              <a:ext uri="{FF2B5EF4-FFF2-40B4-BE49-F238E27FC236}">
                <a16:creationId xmlns:a16="http://schemas.microsoft.com/office/drawing/2014/main" id="{0FE47E97-7D58-4F53-86BC-F2BDDAD401D3}"/>
              </a:ext>
            </a:extLst>
          </p:cNvPr>
          <p:cNvSpPr>
            <a:spLocks noGrp="1"/>
          </p:cNvSpPr>
          <p:nvPr>
            <p:ph type="subTitle" idx="1"/>
          </p:nvPr>
        </p:nvSpPr>
        <p:spPr/>
        <p:txBody>
          <a:bodyPr/>
          <a:lstStyle/>
          <a:p>
            <a:r>
              <a:rPr lang="es-ES" dirty="0"/>
              <a:t>Ulises Eduardo Antonio García</a:t>
            </a:r>
          </a:p>
        </p:txBody>
      </p:sp>
    </p:spTree>
    <p:extLst>
      <p:ext uri="{BB962C8B-B14F-4D97-AF65-F5344CB8AC3E}">
        <p14:creationId xmlns:p14="http://schemas.microsoft.com/office/powerpoint/2010/main" val="379787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2BDD5-39A6-4D20-BD6B-04D36B651C20}"/>
              </a:ext>
            </a:extLst>
          </p:cNvPr>
          <p:cNvSpPr>
            <a:spLocks noGrp="1"/>
          </p:cNvSpPr>
          <p:nvPr>
            <p:ph type="title"/>
          </p:nvPr>
        </p:nvSpPr>
        <p:spPr/>
        <p:txBody>
          <a:bodyPr/>
          <a:lstStyle/>
          <a:p>
            <a:r>
              <a:rPr lang="es-ES" dirty="0"/>
              <a:t>Objetivo</a:t>
            </a:r>
          </a:p>
        </p:txBody>
      </p:sp>
      <p:sp>
        <p:nvSpPr>
          <p:cNvPr id="3" name="Marcador de contenido 2">
            <a:extLst>
              <a:ext uri="{FF2B5EF4-FFF2-40B4-BE49-F238E27FC236}">
                <a16:creationId xmlns:a16="http://schemas.microsoft.com/office/drawing/2014/main" id="{0754E262-2449-49B5-826A-403EC37A4784}"/>
              </a:ext>
            </a:extLst>
          </p:cNvPr>
          <p:cNvSpPr>
            <a:spLocks noGrp="1"/>
          </p:cNvSpPr>
          <p:nvPr>
            <p:ph idx="1"/>
          </p:nvPr>
        </p:nvSpPr>
        <p:spPr/>
        <p:txBody>
          <a:bodyPr/>
          <a:lstStyle/>
          <a:p>
            <a:pPr algn="just"/>
            <a:r>
              <a:rPr lang="es-ES" dirty="0"/>
              <a:t>Con la realización de este proyecto se buscó poner en práctica el conocimiento adquirido en clase haciendo un videojuego con las herramientas de OpenGL, además de cumplir con una tasa de </a:t>
            </a:r>
            <a:r>
              <a:rPr lang="es-ES" dirty="0" err="1"/>
              <a:t>frames</a:t>
            </a:r>
            <a:r>
              <a:rPr lang="es-ES" dirty="0"/>
              <a:t> de al menos 30, así como reforzar los conceptos adquiridos al hacer un repaso en el proceso.  </a:t>
            </a:r>
          </a:p>
          <a:p>
            <a:endParaRPr lang="es-ES" dirty="0"/>
          </a:p>
        </p:txBody>
      </p:sp>
    </p:spTree>
    <p:extLst>
      <p:ext uri="{BB962C8B-B14F-4D97-AF65-F5344CB8AC3E}">
        <p14:creationId xmlns:p14="http://schemas.microsoft.com/office/powerpoint/2010/main" val="4108279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2BDD5-39A6-4D20-BD6B-04D36B651C20}"/>
              </a:ext>
            </a:extLst>
          </p:cNvPr>
          <p:cNvSpPr>
            <a:spLocks noGrp="1"/>
          </p:cNvSpPr>
          <p:nvPr>
            <p:ph type="title"/>
          </p:nvPr>
        </p:nvSpPr>
        <p:spPr/>
        <p:txBody>
          <a:bodyPr/>
          <a:lstStyle/>
          <a:p>
            <a:r>
              <a:rPr lang="es-ES" dirty="0" err="1"/>
              <a:t>Objective</a:t>
            </a:r>
            <a:endParaRPr lang="es-ES" dirty="0"/>
          </a:p>
        </p:txBody>
      </p:sp>
      <p:sp>
        <p:nvSpPr>
          <p:cNvPr id="3" name="Marcador de contenido 2">
            <a:extLst>
              <a:ext uri="{FF2B5EF4-FFF2-40B4-BE49-F238E27FC236}">
                <a16:creationId xmlns:a16="http://schemas.microsoft.com/office/drawing/2014/main" id="{0754E262-2449-49B5-826A-403EC37A4784}"/>
              </a:ext>
            </a:extLst>
          </p:cNvPr>
          <p:cNvSpPr>
            <a:spLocks noGrp="1"/>
          </p:cNvSpPr>
          <p:nvPr>
            <p:ph idx="1"/>
          </p:nvPr>
        </p:nvSpPr>
        <p:spPr/>
        <p:txBody>
          <a:bodyPr/>
          <a:lstStyle/>
          <a:p>
            <a:pPr algn="just"/>
            <a:r>
              <a:rPr lang="en-US" dirty="0"/>
              <a:t>With the realization of this project, it was sought to put into practice the knowledge acquired in class by making a video game with  OpenGL tools, in addition to complying with a frame rate of at least 30 frames per second, as well as reinforcing the concepts acquired by reviewing in the process.</a:t>
            </a:r>
            <a:endParaRPr lang="es-ES" dirty="0"/>
          </a:p>
        </p:txBody>
      </p:sp>
    </p:spTree>
    <p:extLst>
      <p:ext uri="{BB962C8B-B14F-4D97-AF65-F5344CB8AC3E}">
        <p14:creationId xmlns:p14="http://schemas.microsoft.com/office/powerpoint/2010/main" val="2367610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8BD6A-9E4C-48D4-AB0D-EE4AE332B5DC}"/>
              </a:ext>
            </a:extLst>
          </p:cNvPr>
          <p:cNvSpPr>
            <a:spLocks noGrp="1"/>
          </p:cNvSpPr>
          <p:nvPr>
            <p:ph type="title"/>
          </p:nvPr>
        </p:nvSpPr>
        <p:spPr/>
        <p:txBody>
          <a:bodyPr/>
          <a:lstStyle/>
          <a:p>
            <a:r>
              <a:rPr lang="es-ES" dirty="0" err="1"/>
              <a:t>Hypothesis</a:t>
            </a:r>
            <a:endParaRPr lang="es-ES" dirty="0"/>
          </a:p>
        </p:txBody>
      </p:sp>
      <p:sp>
        <p:nvSpPr>
          <p:cNvPr id="3" name="Marcador de contenido 2">
            <a:extLst>
              <a:ext uri="{FF2B5EF4-FFF2-40B4-BE49-F238E27FC236}">
                <a16:creationId xmlns:a16="http://schemas.microsoft.com/office/drawing/2014/main" id="{A68A9189-4443-441A-8581-0A4EB3B127D0}"/>
              </a:ext>
            </a:extLst>
          </p:cNvPr>
          <p:cNvSpPr>
            <a:spLocks noGrp="1"/>
          </p:cNvSpPr>
          <p:nvPr>
            <p:ph idx="1"/>
          </p:nvPr>
        </p:nvSpPr>
        <p:spPr/>
        <p:txBody>
          <a:bodyPr/>
          <a:lstStyle/>
          <a:p>
            <a:pPr algn="just"/>
            <a:r>
              <a:rPr lang="en-US" dirty="0"/>
              <a:t>From the knowledge acquired in a Computer Graphics course, plus the learning of a background of other subjects related to mathematics and engineering, is possibly create a simple video game in one semester.</a:t>
            </a:r>
            <a:endParaRPr lang="es-ES" dirty="0"/>
          </a:p>
        </p:txBody>
      </p:sp>
    </p:spTree>
    <p:extLst>
      <p:ext uri="{BB962C8B-B14F-4D97-AF65-F5344CB8AC3E}">
        <p14:creationId xmlns:p14="http://schemas.microsoft.com/office/powerpoint/2010/main" val="471284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A431B-9280-4FD4-ABED-45363F7279A5}"/>
              </a:ext>
            </a:extLst>
          </p:cNvPr>
          <p:cNvSpPr>
            <a:spLocks noGrp="1"/>
          </p:cNvSpPr>
          <p:nvPr>
            <p:ph type="title"/>
          </p:nvPr>
        </p:nvSpPr>
        <p:spPr/>
        <p:txBody>
          <a:bodyPr/>
          <a:lstStyle/>
          <a:p>
            <a:r>
              <a:rPr lang="es-ES" dirty="0" err="1"/>
              <a:t>Introduction</a:t>
            </a:r>
            <a:endParaRPr lang="es-ES" dirty="0"/>
          </a:p>
        </p:txBody>
      </p:sp>
      <p:sp>
        <p:nvSpPr>
          <p:cNvPr id="3" name="Marcador de contenido 2">
            <a:extLst>
              <a:ext uri="{FF2B5EF4-FFF2-40B4-BE49-F238E27FC236}">
                <a16:creationId xmlns:a16="http://schemas.microsoft.com/office/drawing/2014/main" id="{122257DE-0245-43FE-AC73-D1DA72BC6B00}"/>
              </a:ext>
            </a:extLst>
          </p:cNvPr>
          <p:cNvSpPr>
            <a:spLocks noGrp="1"/>
          </p:cNvSpPr>
          <p:nvPr>
            <p:ph idx="1"/>
          </p:nvPr>
        </p:nvSpPr>
        <p:spPr/>
        <p:txBody>
          <a:bodyPr/>
          <a:lstStyle/>
          <a:p>
            <a:pPr algn="just"/>
            <a:r>
              <a:rPr lang="en-US" dirty="0"/>
              <a:t>The concept of this project is to represent a racing video game with airplanes in which the player must travel a circuit trying to leave behind and win a race against three other opponents.</a:t>
            </a:r>
            <a:endParaRPr lang="es-ES" dirty="0"/>
          </a:p>
        </p:txBody>
      </p:sp>
    </p:spTree>
    <p:extLst>
      <p:ext uri="{BB962C8B-B14F-4D97-AF65-F5344CB8AC3E}">
        <p14:creationId xmlns:p14="http://schemas.microsoft.com/office/powerpoint/2010/main" val="2215026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F1C8-A3FE-4947-8841-F20DFE285729}"/>
              </a:ext>
            </a:extLst>
          </p:cNvPr>
          <p:cNvSpPr>
            <a:spLocks noGrp="1"/>
          </p:cNvSpPr>
          <p:nvPr>
            <p:ph type="title"/>
          </p:nvPr>
        </p:nvSpPr>
        <p:spPr/>
        <p:txBody>
          <a:bodyPr/>
          <a:lstStyle/>
          <a:p>
            <a:r>
              <a:rPr lang="es-ES" dirty="0" err="1"/>
              <a:t>Workplan</a:t>
            </a:r>
            <a:endParaRPr lang="es-ES" dirty="0"/>
          </a:p>
        </p:txBody>
      </p:sp>
      <p:sp>
        <p:nvSpPr>
          <p:cNvPr id="3" name="Marcador de contenido 2">
            <a:extLst>
              <a:ext uri="{FF2B5EF4-FFF2-40B4-BE49-F238E27FC236}">
                <a16:creationId xmlns:a16="http://schemas.microsoft.com/office/drawing/2014/main" id="{9CEAE525-18BC-441E-BB79-73D5B00A7CBF}"/>
              </a:ext>
            </a:extLst>
          </p:cNvPr>
          <p:cNvSpPr>
            <a:spLocks noGrp="1"/>
          </p:cNvSpPr>
          <p:nvPr>
            <p:ph idx="1"/>
          </p:nvPr>
        </p:nvSpPr>
        <p:spPr>
          <a:xfrm>
            <a:off x="2589212" y="1428206"/>
            <a:ext cx="8915400" cy="3777622"/>
          </a:xfrm>
        </p:spPr>
        <p:txBody>
          <a:bodyPr/>
          <a:lstStyle/>
          <a:p>
            <a:pPr algn="just"/>
            <a:r>
              <a:rPr lang="en-US" dirty="0"/>
              <a:t>The following schedule was established at the time of the project and it was possible to fulfill most of it, although the load balance increased during certain weeks and decreased in others.</a:t>
            </a:r>
          </a:p>
          <a:p>
            <a:pPr algn="just"/>
            <a:endParaRPr lang="es-ES" dirty="0"/>
          </a:p>
        </p:txBody>
      </p:sp>
      <p:graphicFrame>
        <p:nvGraphicFramePr>
          <p:cNvPr id="6" name="Tabla 6">
            <a:extLst>
              <a:ext uri="{FF2B5EF4-FFF2-40B4-BE49-F238E27FC236}">
                <a16:creationId xmlns:a16="http://schemas.microsoft.com/office/drawing/2014/main" id="{0BAA31BF-D914-46D9-8314-60FC0CDA5132}"/>
              </a:ext>
            </a:extLst>
          </p:cNvPr>
          <p:cNvGraphicFramePr>
            <a:graphicFrameLocks noGrp="1"/>
          </p:cNvGraphicFramePr>
          <p:nvPr>
            <p:extLst>
              <p:ext uri="{D42A27DB-BD31-4B8C-83A1-F6EECF244321}">
                <p14:modId xmlns:p14="http://schemas.microsoft.com/office/powerpoint/2010/main" val="915584764"/>
              </p:ext>
            </p:extLst>
          </p:nvPr>
        </p:nvGraphicFramePr>
        <p:xfrm>
          <a:off x="2732904" y="2393238"/>
          <a:ext cx="8323943" cy="4211924"/>
        </p:xfrm>
        <a:graphic>
          <a:graphicData uri="http://schemas.openxmlformats.org/drawingml/2006/table">
            <a:tbl>
              <a:tblPr firstRow="1" bandRow="1">
                <a:tableStyleId>{5C22544A-7EE6-4342-B048-85BDC9FD1C3A}</a:tableStyleId>
              </a:tblPr>
              <a:tblGrid>
                <a:gridCol w="2630730">
                  <a:extLst>
                    <a:ext uri="{9D8B030D-6E8A-4147-A177-3AD203B41FA5}">
                      <a16:colId xmlns:a16="http://schemas.microsoft.com/office/drawing/2014/main" val="709230061"/>
                    </a:ext>
                  </a:extLst>
                </a:gridCol>
                <a:gridCol w="5693213">
                  <a:extLst>
                    <a:ext uri="{9D8B030D-6E8A-4147-A177-3AD203B41FA5}">
                      <a16:colId xmlns:a16="http://schemas.microsoft.com/office/drawing/2014/main" val="4259839433"/>
                    </a:ext>
                  </a:extLst>
                </a:gridCol>
              </a:tblGrid>
              <a:tr h="285061">
                <a:tc>
                  <a:txBody>
                    <a:bodyPr/>
                    <a:lstStyle/>
                    <a:p>
                      <a:r>
                        <a:rPr lang="es-ES" sz="1100" dirty="0" err="1"/>
                        <a:t>Week</a:t>
                      </a:r>
                      <a:r>
                        <a:rPr lang="es-ES" sz="1100" dirty="0"/>
                        <a:t> </a:t>
                      </a:r>
                    </a:p>
                  </a:txBody>
                  <a:tcPr/>
                </a:tc>
                <a:tc>
                  <a:txBody>
                    <a:bodyPr/>
                    <a:lstStyle/>
                    <a:p>
                      <a:r>
                        <a:rPr lang="es-ES" sz="1100" dirty="0" err="1"/>
                        <a:t>Activity</a:t>
                      </a:r>
                      <a:endParaRPr lang="es-ES" sz="1100" dirty="0"/>
                    </a:p>
                  </a:txBody>
                  <a:tcPr/>
                </a:tc>
                <a:extLst>
                  <a:ext uri="{0D108BD9-81ED-4DB2-BD59-A6C34878D82A}">
                    <a16:rowId xmlns:a16="http://schemas.microsoft.com/office/drawing/2014/main" val="3497151730"/>
                  </a:ext>
                </a:extLst>
              </a:tr>
              <a:tr h="285061">
                <a:tc>
                  <a:txBody>
                    <a:bodyPr/>
                    <a:lstStyle/>
                    <a:p>
                      <a:r>
                        <a:rPr lang="es-ES" sz="1100" dirty="0" err="1"/>
                        <a:t>November</a:t>
                      </a:r>
                      <a:r>
                        <a:rPr lang="es-ES" sz="1100" dirty="0"/>
                        <a:t> 16-22</a:t>
                      </a:r>
                    </a:p>
                  </a:txBody>
                  <a:tcPr/>
                </a:tc>
                <a:tc>
                  <a:txBody>
                    <a:bodyPr/>
                    <a:lstStyle/>
                    <a:p>
                      <a:r>
                        <a:rPr lang="en-US" sz="1100" dirty="0"/>
                        <a:t>Basic project sketch (scenario and collection of models).</a:t>
                      </a:r>
                      <a:endParaRPr lang="es-ES" sz="1100" dirty="0"/>
                    </a:p>
                  </a:txBody>
                  <a:tcPr/>
                </a:tc>
                <a:extLst>
                  <a:ext uri="{0D108BD9-81ED-4DB2-BD59-A6C34878D82A}">
                    <a16:rowId xmlns:a16="http://schemas.microsoft.com/office/drawing/2014/main" val="2872691707"/>
                  </a:ext>
                </a:extLst>
              </a:tr>
              <a:tr h="285061">
                <a:tc>
                  <a:txBody>
                    <a:bodyPr/>
                    <a:lstStyle/>
                    <a:p>
                      <a:r>
                        <a:rPr lang="es-ES" sz="1100" dirty="0" err="1"/>
                        <a:t>November</a:t>
                      </a:r>
                      <a:r>
                        <a:rPr lang="es-ES" sz="1100" dirty="0"/>
                        <a:t> 23-29</a:t>
                      </a:r>
                    </a:p>
                  </a:txBody>
                  <a:tcPr/>
                </a:tc>
                <a:tc>
                  <a:txBody>
                    <a:bodyPr/>
                    <a:lstStyle/>
                    <a:p>
                      <a:r>
                        <a:rPr lang="en-US" sz="1100" dirty="0"/>
                        <a:t>Simple mechanics implementation using models.</a:t>
                      </a:r>
                      <a:endParaRPr lang="es-ES" sz="1100" dirty="0"/>
                    </a:p>
                  </a:txBody>
                  <a:tcPr/>
                </a:tc>
                <a:extLst>
                  <a:ext uri="{0D108BD9-81ED-4DB2-BD59-A6C34878D82A}">
                    <a16:rowId xmlns:a16="http://schemas.microsoft.com/office/drawing/2014/main" val="4230052639"/>
                  </a:ext>
                </a:extLst>
              </a:tr>
              <a:tr h="285061">
                <a:tc>
                  <a:txBody>
                    <a:bodyPr/>
                    <a:lstStyle/>
                    <a:p>
                      <a:r>
                        <a:rPr lang="es-ES" sz="1100" dirty="0" err="1"/>
                        <a:t>November</a:t>
                      </a:r>
                      <a:r>
                        <a:rPr lang="es-ES" sz="1100" dirty="0"/>
                        <a:t> 30 at </a:t>
                      </a:r>
                      <a:r>
                        <a:rPr lang="es-ES" sz="1100" dirty="0" err="1"/>
                        <a:t>December</a:t>
                      </a:r>
                      <a:r>
                        <a:rPr lang="es-ES" sz="1100" dirty="0"/>
                        <a:t> 6</a:t>
                      </a:r>
                    </a:p>
                  </a:txBody>
                  <a:tcPr/>
                </a:tc>
                <a:tc>
                  <a:txBody>
                    <a:bodyPr/>
                    <a:lstStyle/>
                    <a:p>
                      <a:r>
                        <a:rPr lang="es-ES" sz="1100" dirty="0" err="1"/>
                        <a:t>Scenario</a:t>
                      </a:r>
                      <a:r>
                        <a:rPr lang="es-ES" sz="1100" dirty="0"/>
                        <a:t> </a:t>
                      </a:r>
                      <a:r>
                        <a:rPr lang="es-ES" sz="1100" dirty="0" err="1"/>
                        <a:t>creation</a:t>
                      </a:r>
                      <a:r>
                        <a:rPr lang="es-ES" sz="1100" dirty="0"/>
                        <a:t> in more </a:t>
                      </a:r>
                      <a:r>
                        <a:rPr lang="es-ES" sz="1100" dirty="0" err="1"/>
                        <a:t>detail</a:t>
                      </a:r>
                      <a:r>
                        <a:rPr lang="es-ES" sz="1100" dirty="0"/>
                        <a:t>.</a:t>
                      </a:r>
                    </a:p>
                  </a:txBody>
                  <a:tcPr/>
                </a:tc>
                <a:extLst>
                  <a:ext uri="{0D108BD9-81ED-4DB2-BD59-A6C34878D82A}">
                    <a16:rowId xmlns:a16="http://schemas.microsoft.com/office/drawing/2014/main" val="1105042397"/>
                  </a:ext>
                </a:extLst>
              </a:tr>
              <a:tr h="285061">
                <a:tc>
                  <a:txBody>
                    <a:bodyPr/>
                    <a:lstStyle/>
                    <a:p>
                      <a:r>
                        <a:rPr lang="es-ES" sz="1100" dirty="0" err="1"/>
                        <a:t>December</a:t>
                      </a:r>
                      <a:r>
                        <a:rPr lang="es-ES" sz="1100" dirty="0"/>
                        <a:t> 7-13</a:t>
                      </a:r>
                    </a:p>
                  </a:txBody>
                  <a:tcPr/>
                </a:tc>
                <a:tc>
                  <a:txBody>
                    <a:bodyPr/>
                    <a:lstStyle/>
                    <a:p>
                      <a:r>
                        <a:rPr lang="en-US" sz="1100" dirty="0"/>
                        <a:t>Implementation of mechanics along with the scenario.</a:t>
                      </a:r>
                      <a:endParaRPr lang="es-ES" sz="1100" dirty="0"/>
                    </a:p>
                  </a:txBody>
                  <a:tcPr/>
                </a:tc>
                <a:extLst>
                  <a:ext uri="{0D108BD9-81ED-4DB2-BD59-A6C34878D82A}">
                    <a16:rowId xmlns:a16="http://schemas.microsoft.com/office/drawing/2014/main" val="515382385"/>
                  </a:ext>
                </a:extLst>
              </a:tr>
              <a:tr h="328015">
                <a:tc>
                  <a:txBody>
                    <a:bodyPr/>
                    <a:lstStyle/>
                    <a:p>
                      <a:r>
                        <a:rPr lang="es-ES" sz="1100" dirty="0" err="1"/>
                        <a:t>December</a:t>
                      </a:r>
                      <a:r>
                        <a:rPr lang="es-ES" sz="1100" dirty="0"/>
                        <a:t> 14-20</a:t>
                      </a:r>
                    </a:p>
                  </a:txBody>
                  <a:tcPr/>
                </a:tc>
                <a:tc>
                  <a:txBody>
                    <a:bodyPr/>
                    <a:lstStyle/>
                    <a:p>
                      <a:r>
                        <a:rPr lang="en-US" sz="1100" dirty="0"/>
                        <a:t>Adjustment of elements in the project and first round of bug fixes</a:t>
                      </a:r>
                      <a:r>
                        <a:rPr lang="es-ES" sz="1100" dirty="0"/>
                        <a:t>.</a:t>
                      </a:r>
                    </a:p>
                  </a:txBody>
                  <a:tcPr/>
                </a:tc>
                <a:extLst>
                  <a:ext uri="{0D108BD9-81ED-4DB2-BD59-A6C34878D82A}">
                    <a16:rowId xmlns:a16="http://schemas.microsoft.com/office/drawing/2014/main" val="533953919"/>
                  </a:ext>
                </a:extLst>
              </a:tr>
              <a:tr h="285061">
                <a:tc>
                  <a:txBody>
                    <a:bodyPr/>
                    <a:lstStyle/>
                    <a:p>
                      <a:r>
                        <a:rPr lang="es-ES" sz="1100" dirty="0" err="1"/>
                        <a:t>December</a:t>
                      </a:r>
                      <a:r>
                        <a:rPr lang="es-ES" sz="1100" dirty="0"/>
                        <a:t> 21-27</a:t>
                      </a:r>
                    </a:p>
                  </a:txBody>
                  <a:tcPr/>
                </a:tc>
                <a:tc>
                  <a:txBody>
                    <a:bodyPr/>
                    <a:lstStyle/>
                    <a:p>
                      <a:r>
                        <a:rPr lang="en-US" sz="1100" dirty="0"/>
                        <a:t>Analysis of the current state of the project, proposal of possible changes.</a:t>
                      </a:r>
                      <a:endParaRPr lang="es-ES" sz="1100" dirty="0"/>
                    </a:p>
                  </a:txBody>
                  <a:tcPr/>
                </a:tc>
                <a:extLst>
                  <a:ext uri="{0D108BD9-81ED-4DB2-BD59-A6C34878D82A}">
                    <a16:rowId xmlns:a16="http://schemas.microsoft.com/office/drawing/2014/main" val="4090028297"/>
                  </a:ext>
                </a:extLst>
              </a:tr>
              <a:tr h="328015">
                <a:tc>
                  <a:txBody>
                    <a:bodyPr/>
                    <a:lstStyle/>
                    <a:p>
                      <a:r>
                        <a:rPr lang="es-ES" sz="1100" dirty="0" err="1"/>
                        <a:t>December</a:t>
                      </a:r>
                      <a:r>
                        <a:rPr lang="es-ES" sz="1100" dirty="0"/>
                        <a:t> 28 at </a:t>
                      </a:r>
                      <a:r>
                        <a:rPr lang="es-ES" sz="1100" dirty="0" err="1"/>
                        <a:t>January</a:t>
                      </a:r>
                      <a:r>
                        <a:rPr lang="es-ES" sz="1100" dirty="0"/>
                        <a:t> 3</a:t>
                      </a:r>
                    </a:p>
                  </a:txBody>
                  <a:tcPr/>
                </a:tc>
                <a:tc>
                  <a:txBody>
                    <a:bodyPr/>
                    <a:lstStyle/>
                    <a:p>
                      <a:r>
                        <a:rPr lang="en-US" sz="1100" dirty="0"/>
                        <a:t>Implementation of possible changes based on the knowledge acquired in class.</a:t>
                      </a:r>
                      <a:endParaRPr lang="es-ES" sz="1100" dirty="0"/>
                    </a:p>
                  </a:txBody>
                  <a:tcPr/>
                </a:tc>
                <a:extLst>
                  <a:ext uri="{0D108BD9-81ED-4DB2-BD59-A6C34878D82A}">
                    <a16:rowId xmlns:a16="http://schemas.microsoft.com/office/drawing/2014/main" val="3127350581"/>
                  </a:ext>
                </a:extLst>
              </a:tr>
              <a:tr h="328015">
                <a:tc>
                  <a:txBody>
                    <a:bodyPr/>
                    <a:lstStyle/>
                    <a:p>
                      <a:r>
                        <a:rPr lang="es-ES" sz="1100" dirty="0" err="1"/>
                        <a:t>January</a:t>
                      </a:r>
                      <a:r>
                        <a:rPr lang="es-ES" sz="1100" dirty="0"/>
                        <a:t> 4-10</a:t>
                      </a:r>
                    </a:p>
                  </a:txBody>
                  <a:tcPr/>
                </a:tc>
                <a:tc>
                  <a:txBody>
                    <a:bodyPr/>
                    <a:lstStyle/>
                    <a:p>
                      <a:r>
                        <a:rPr lang="en-US" sz="1100" dirty="0"/>
                        <a:t>Correction of errors produced by the modification of the project and implementation of other mechanics.</a:t>
                      </a:r>
                      <a:endParaRPr lang="es-ES" sz="1100" dirty="0"/>
                    </a:p>
                  </a:txBody>
                  <a:tcPr/>
                </a:tc>
                <a:extLst>
                  <a:ext uri="{0D108BD9-81ED-4DB2-BD59-A6C34878D82A}">
                    <a16:rowId xmlns:a16="http://schemas.microsoft.com/office/drawing/2014/main" val="1185181481"/>
                  </a:ext>
                </a:extLst>
              </a:tr>
              <a:tr h="285061">
                <a:tc>
                  <a:txBody>
                    <a:bodyPr/>
                    <a:lstStyle/>
                    <a:p>
                      <a:r>
                        <a:rPr lang="es-ES" sz="1100" dirty="0" err="1"/>
                        <a:t>January</a:t>
                      </a:r>
                      <a:r>
                        <a:rPr lang="es-ES" sz="1100" dirty="0"/>
                        <a:t> 11-17</a:t>
                      </a:r>
                    </a:p>
                  </a:txBody>
                  <a:tcPr/>
                </a:tc>
                <a:tc>
                  <a:txBody>
                    <a:bodyPr/>
                    <a:lstStyle/>
                    <a:p>
                      <a:r>
                        <a:rPr lang="en-US" sz="1100" dirty="0"/>
                        <a:t>Adjustments prior to the end of the project.</a:t>
                      </a:r>
                      <a:endParaRPr lang="es-ES" sz="1100" dirty="0"/>
                    </a:p>
                  </a:txBody>
                  <a:tcPr/>
                </a:tc>
                <a:extLst>
                  <a:ext uri="{0D108BD9-81ED-4DB2-BD59-A6C34878D82A}">
                    <a16:rowId xmlns:a16="http://schemas.microsoft.com/office/drawing/2014/main" val="1735487492"/>
                  </a:ext>
                </a:extLst>
              </a:tr>
              <a:tr h="285061">
                <a:tc>
                  <a:txBody>
                    <a:bodyPr/>
                    <a:lstStyle/>
                    <a:p>
                      <a:r>
                        <a:rPr lang="es-ES" sz="1100" dirty="0" err="1"/>
                        <a:t>January</a:t>
                      </a:r>
                      <a:r>
                        <a:rPr lang="es-ES" sz="1100" dirty="0"/>
                        <a:t> 18-24</a:t>
                      </a:r>
                    </a:p>
                  </a:txBody>
                  <a:tcPr/>
                </a:tc>
                <a:tc>
                  <a:txBody>
                    <a:bodyPr/>
                    <a:lstStyle/>
                    <a:p>
                      <a:r>
                        <a:rPr lang="en-US" sz="1100" dirty="0"/>
                        <a:t>Adjustments prior to the end of the project.</a:t>
                      </a:r>
                      <a:endParaRPr lang="es-ES" sz="1100" dirty="0"/>
                    </a:p>
                  </a:txBody>
                  <a:tcPr/>
                </a:tc>
                <a:extLst>
                  <a:ext uri="{0D108BD9-81ED-4DB2-BD59-A6C34878D82A}">
                    <a16:rowId xmlns:a16="http://schemas.microsoft.com/office/drawing/2014/main" val="3303709681"/>
                  </a:ext>
                </a:extLst>
              </a:tr>
              <a:tr h="278564">
                <a:tc>
                  <a:txBody>
                    <a:bodyPr/>
                    <a:lstStyle/>
                    <a:p>
                      <a:r>
                        <a:rPr lang="es-ES" sz="1100" dirty="0" err="1"/>
                        <a:t>January</a:t>
                      </a:r>
                      <a:r>
                        <a:rPr lang="es-ES" sz="1100" dirty="0"/>
                        <a:t> 25 at </a:t>
                      </a:r>
                      <a:r>
                        <a:rPr lang="es-ES" sz="1100" dirty="0" err="1"/>
                        <a:t>February</a:t>
                      </a:r>
                      <a:r>
                        <a:rPr lang="es-ES" sz="1100" dirty="0"/>
                        <a:t> 1</a:t>
                      </a:r>
                    </a:p>
                  </a:txBody>
                  <a:tcPr/>
                </a:tc>
                <a:tc>
                  <a:txBody>
                    <a:bodyPr/>
                    <a:lstStyle/>
                    <a:p>
                      <a:r>
                        <a:rPr lang="en-US" sz="1100" dirty="0"/>
                        <a:t>Documentation and preparation to present the current status of the project.</a:t>
                      </a:r>
                      <a:endParaRPr lang="es-ES" sz="1100" dirty="0"/>
                    </a:p>
                  </a:txBody>
                  <a:tcPr/>
                </a:tc>
                <a:extLst>
                  <a:ext uri="{0D108BD9-81ED-4DB2-BD59-A6C34878D82A}">
                    <a16:rowId xmlns:a16="http://schemas.microsoft.com/office/drawing/2014/main" val="1899616270"/>
                  </a:ext>
                </a:extLst>
              </a:tr>
              <a:tr h="285061">
                <a:tc>
                  <a:txBody>
                    <a:bodyPr/>
                    <a:lstStyle/>
                    <a:p>
                      <a:r>
                        <a:rPr lang="es-ES" sz="1100" dirty="0" err="1"/>
                        <a:t>February</a:t>
                      </a:r>
                      <a:r>
                        <a:rPr lang="es-ES" sz="1100" dirty="0"/>
                        <a:t> 2-8</a:t>
                      </a:r>
                    </a:p>
                  </a:txBody>
                  <a:tcPr/>
                </a:tc>
                <a:tc>
                  <a:txBody>
                    <a:bodyPr/>
                    <a:lstStyle/>
                    <a:p>
                      <a:r>
                        <a:rPr lang="es-ES" sz="1100" dirty="0"/>
                        <a:t>Final </a:t>
                      </a:r>
                      <a:r>
                        <a:rPr lang="es-ES" sz="1100" dirty="0" err="1"/>
                        <a:t>adjustments</a:t>
                      </a:r>
                      <a:r>
                        <a:rPr lang="es-ES" sz="1100" dirty="0"/>
                        <a:t>.</a:t>
                      </a:r>
                    </a:p>
                  </a:txBody>
                  <a:tcPr/>
                </a:tc>
                <a:extLst>
                  <a:ext uri="{0D108BD9-81ED-4DB2-BD59-A6C34878D82A}">
                    <a16:rowId xmlns:a16="http://schemas.microsoft.com/office/drawing/2014/main" val="1413412877"/>
                  </a:ext>
                </a:extLst>
              </a:tr>
              <a:tr h="285061">
                <a:tc>
                  <a:txBody>
                    <a:bodyPr/>
                    <a:lstStyle/>
                    <a:p>
                      <a:r>
                        <a:rPr lang="es-ES" sz="1100" dirty="0" err="1"/>
                        <a:t>February</a:t>
                      </a:r>
                      <a:r>
                        <a:rPr lang="es-ES" sz="1100" dirty="0"/>
                        <a:t> 9</a:t>
                      </a:r>
                    </a:p>
                  </a:txBody>
                  <a:tcPr/>
                </a:tc>
                <a:tc>
                  <a:txBody>
                    <a:bodyPr/>
                    <a:lstStyle/>
                    <a:p>
                      <a:r>
                        <a:rPr lang="es-ES" sz="1100" dirty="0" err="1"/>
                        <a:t>Presentation</a:t>
                      </a:r>
                      <a:endParaRPr lang="es-ES" sz="1100" dirty="0"/>
                    </a:p>
                  </a:txBody>
                  <a:tcPr/>
                </a:tc>
                <a:extLst>
                  <a:ext uri="{0D108BD9-81ED-4DB2-BD59-A6C34878D82A}">
                    <a16:rowId xmlns:a16="http://schemas.microsoft.com/office/drawing/2014/main" val="923725875"/>
                  </a:ext>
                </a:extLst>
              </a:tr>
            </a:tbl>
          </a:graphicData>
        </a:graphic>
      </p:graphicFrame>
    </p:spTree>
    <p:extLst>
      <p:ext uri="{BB962C8B-B14F-4D97-AF65-F5344CB8AC3E}">
        <p14:creationId xmlns:p14="http://schemas.microsoft.com/office/powerpoint/2010/main" val="2523388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E6DE8-B436-4842-8A76-DE479B91DAE1}"/>
              </a:ext>
            </a:extLst>
          </p:cNvPr>
          <p:cNvSpPr>
            <a:spLocks noGrp="1"/>
          </p:cNvSpPr>
          <p:nvPr>
            <p:ph type="title"/>
          </p:nvPr>
        </p:nvSpPr>
        <p:spPr/>
        <p:txBody>
          <a:bodyPr/>
          <a:lstStyle/>
          <a:p>
            <a:r>
              <a:rPr lang="es-ES" dirty="0" err="1"/>
              <a:t>Developing</a:t>
            </a:r>
            <a:endParaRPr lang="es-ES" dirty="0"/>
          </a:p>
        </p:txBody>
      </p:sp>
      <p:sp>
        <p:nvSpPr>
          <p:cNvPr id="3" name="Marcador de contenido 2">
            <a:extLst>
              <a:ext uri="{FF2B5EF4-FFF2-40B4-BE49-F238E27FC236}">
                <a16:creationId xmlns:a16="http://schemas.microsoft.com/office/drawing/2014/main" id="{FDEC6733-4D9A-4AB9-99C5-CB62D7ED14D2}"/>
              </a:ext>
            </a:extLst>
          </p:cNvPr>
          <p:cNvSpPr>
            <a:spLocks noGrp="1"/>
          </p:cNvSpPr>
          <p:nvPr>
            <p:ph idx="1"/>
          </p:nvPr>
        </p:nvSpPr>
        <p:spPr/>
        <p:txBody>
          <a:bodyPr/>
          <a:lstStyle/>
          <a:p>
            <a:pPr algn="just"/>
            <a:r>
              <a:rPr lang="en-US" dirty="0"/>
              <a:t>In the Word document you will find the complete code with explanations, in more detail here some important parts are described and in general what was originally developed by me.</a:t>
            </a:r>
          </a:p>
          <a:p>
            <a:pPr algn="just"/>
            <a:r>
              <a:rPr lang="en-US" dirty="0"/>
              <a:t>Variables were declared for four models that are the competitors in the race, one of them corresponds to the player's ship.</a:t>
            </a:r>
            <a:endParaRPr lang="es-ES" dirty="0"/>
          </a:p>
        </p:txBody>
      </p:sp>
      <p:pic>
        <p:nvPicPr>
          <p:cNvPr id="4" name="Imagen 3">
            <a:extLst>
              <a:ext uri="{FF2B5EF4-FFF2-40B4-BE49-F238E27FC236}">
                <a16:creationId xmlns:a16="http://schemas.microsoft.com/office/drawing/2014/main" id="{6257C9B2-1D11-4ED6-AE4B-DCA96AF8C2A3}"/>
              </a:ext>
            </a:extLst>
          </p:cNvPr>
          <p:cNvPicPr/>
          <p:nvPr/>
        </p:nvPicPr>
        <p:blipFill>
          <a:blip r:embed="rId2"/>
          <a:stretch>
            <a:fillRect/>
          </a:stretch>
        </p:blipFill>
        <p:spPr>
          <a:xfrm>
            <a:off x="2967211" y="3907920"/>
            <a:ext cx="5832015" cy="2462900"/>
          </a:xfrm>
          <a:prstGeom prst="rect">
            <a:avLst/>
          </a:prstGeom>
        </p:spPr>
      </p:pic>
    </p:spTree>
    <p:extLst>
      <p:ext uri="{BB962C8B-B14F-4D97-AF65-F5344CB8AC3E}">
        <p14:creationId xmlns:p14="http://schemas.microsoft.com/office/powerpoint/2010/main" val="1323282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26EDE0-2469-4A06-860C-DF9096E623E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79746BE-FE11-4940-8EC8-CD9A0C3DEE24}"/>
              </a:ext>
            </a:extLst>
          </p:cNvPr>
          <p:cNvSpPr>
            <a:spLocks noGrp="1"/>
          </p:cNvSpPr>
          <p:nvPr>
            <p:ph idx="1"/>
          </p:nvPr>
        </p:nvSpPr>
        <p:spPr/>
        <p:txBody>
          <a:bodyPr/>
          <a:lstStyle/>
          <a:p>
            <a:pPr algn="just"/>
            <a:r>
              <a:rPr lang="en-US" dirty="0"/>
              <a:t>Next, </a:t>
            </a:r>
            <a:r>
              <a:rPr lang="en-US" dirty="0" err="1"/>
              <a:t>i</a:t>
            </a:r>
            <a:r>
              <a:rPr lang="en-US" dirty="0"/>
              <a:t> describe each one of them:</a:t>
            </a:r>
          </a:p>
          <a:p>
            <a:pPr algn="just"/>
            <a:r>
              <a:rPr lang="en-US" dirty="0" err="1"/>
              <a:t>FighterSpeed</a:t>
            </a:r>
            <a:r>
              <a:rPr lang="en-US" dirty="0"/>
              <a:t> is related to the speed of the ships.</a:t>
            </a:r>
          </a:p>
          <a:p>
            <a:pPr algn="just"/>
            <a:r>
              <a:rPr lang="en-US" dirty="0" err="1"/>
              <a:t>Checkpoinfighter</a:t>
            </a:r>
            <a:r>
              <a:rPr lang="en-US" dirty="0"/>
              <a:t> defines in which part of the circuit a certain vehicle is located, the track is divided into 15 points. This variable is also used to determine the position of the player on the podium.</a:t>
            </a:r>
          </a:p>
          <a:p>
            <a:pPr algn="just"/>
            <a:r>
              <a:rPr lang="en-US" dirty="0" err="1"/>
              <a:t>Lapfighter</a:t>
            </a:r>
            <a:r>
              <a:rPr lang="en-US" dirty="0"/>
              <a:t> is a lap counter on the circuit, it is complemented by </a:t>
            </a:r>
            <a:r>
              <a:rPr lang="en-US" dirty="0" err="1"/>
              <a:t>checkpointfighter</a:t>
            </a:r>
            <a:r>
              <a:rPr lang="en-US" dirty="0"/>
              <a:t> to determine a place on the podium.</a:t>
            </a:r>
          </a:p>
          <a:p>
            <a:pPr algn="just"/>
            <a:r>
              <a:rPr lang="en-US" dirty="0" err="1"/>
              <a:t>posActual</a:t>
            </a:r>
            <a:r>
              <a:rPr lang="en-US" dirty="0"/>
              <a:t>, it is used to verify if the player has advanced or retreated places on the podium and posFighter01 is his position calculated by the function </a:t>
            </a:r>
            <a:r>
              <a:rPr lang="en-US" dirty="0" err="1"/>
              <a:t>determinePos</a:t>
            </a:r>
            <a:r>
              <a:rPr lang="en-US" dirty="0"/>
              <a:t> ().</a:t>
            </a:r>
            <a:endParaRPr lang="es-ES" dirty="0"/>
          </a:p>
        </p:txBody>
      </p:sp>
    </p:spTree>
    <p:extLst>
      <p:ext uri="{BB962C8B-B14F-4D97-AF65-F5344CB8AC3E}">
        <p14:creationId xmlns:p14="http://schemas.microsoft.com/office/powerpoint/2010/main" val="2222613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AAEF6-3BF9-4453-B1D7-B36B506EFBC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BC9C140-869A-47A6-8F52-65C01FCC2A7A}"/>
              </a:ext>
            </a:extLst>
          </p:cNvPr>
          <p:cNvSpPr>
            <a:spLocks noGrp="1"/>
          </p:cNvSpPr>
          <p:nvPr>
            <p:ph idx="1"/>
          </p:nvPr>
        </p:nvSpPr>
        <p:spPr/>
        <p:txBody>
          <a:bodyPr/>
          <a:lstStyle/>
          <a:p>
            <a:r>
              <a:rPr lang="es-ES" dirty="0"/>
              <a:t>As </a:t>
            </a:r>
            <a:r>
              <a:rPr lang="es-ES" dirty="0" err="1"/>
              <a:t>for</a:t>
            </a:r>
            <a:r>
              <a:rPr lang="es-ES" dirty="0"/>
              <a:t> </a:t>
            </a:r>
            <a:r>
              <a:rPr lang="es-ES" dirty="0" err="1"/>
              <a:t>the</a:t>
            </a:r>
            <a:r>
              <a:rPr lang="es-ES" dirty="0"/>
              <a:t> </a:t>
            </a:r>
            <a:r>
              <a:rPr lang="es-ES" dirty="0" err="1"/>
              <a:t>functions</a:t>
            </a:r>
            <a:r>
              <a:rPr lang="es-ES" dirty="0"/>
              <a:t>.</a:t>
            </a:r>
          </a:p>
        </p:txBody>
      </p:sp>
      <p:pic>
        <p:nvPicPr>
          <p:cNvPr id="4" name="Imagen 3">
            <a:extLst>
              <a:ext uri="{FF2B5EF4-FFF2-40B4-BE49-F238E27FC236}">
                <a16:creationId xmlns:a16="http://schemas.microsoft.com/office/drawing/2014/main" id="{965929FD-611B-45C1-98C9-282B0C20C36A}"/>
              </a:ext>
            </a:extLst>
          </p:cNvPr>
          <p:cNvPicPr/>
          <p:nvPr/>
        </p:nvPicPr>
        <p:blipFill rotWithShape="1">
          <a:blip r:embed="rId2"/>
          <a:srcRect l="7729"/>
          <a:stretch/>
        </p:blipFill>
        <p:spPr bwMode="auto">
          <a:xfrm>
            <a:off x="2716361" y="2586423"/>
            <a:ext cx="6112846" cy="35533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97325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74920-48CB-4FA0-BD83-D8CAF541397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4225E58-1AC6-402D-91AD-0970F8F12934}"/>
              </a:ext>
            </a:extLst>
          </p:cNvPr>
          <p:cNvSpPr>
            <a:spLocks noGrp="1"/>
          </p:cNvSpPr>
          <p:nvPr>
            <p:ph idx="1"/>
          </p:nvPr>
        </p:nvSpPr>
        <p:spPr/>
        <p:txBody>
          <a:bodyPr/>
          <a:lstStyle/>
          <a:p>
            <a:pPr algn="just"/>
            <a:r>
              <a:rPr lang="en-US" dirty="0"/>
              <a:t>Stands out:</a:t>
            </a:r>
          </a:p>
          <a:p>
            <a:pPr algn="just"/>
            <a:r>
              <a:rPr lang="en-US" dirty="0"/>
              <a:t>In the </a:t>
            </a:r>
            <a:r>
              <a:rPr lang="en-US" dirty="0" err="1"/>
              <a:t>processInput</a:t>
            </a:r>
            <a:r>
              <a:rPr lang="en-US" dirty="0"/>
              <a:t> () function the controls are added, in this case for the movement of the ship and in the first person mode when pausing, the four arrows are used. It is also added that with the key P is pauses and activate first person camera mode or disables it.</a:t>
            </a:r>
          </a:p>
          <a:p>
            <a:pPr algn="just"/>
            <a:r>
              <a:rPr lang="en-US" dirty="0"/>
              <a:t>In </a:t>
            </a:r>
            <a:r>
              <a:rPr lang="en-US" dirty="0" err="1"/>
              <a:t>aplicationLoop</a:t>
            </a:r>
            <a:r>
              <a:rPr lang="en-US" dirty="0"/>
              <a:t> () the rendering is initialized, the colliders, the positions of the NPC and the player are determined, as well as their respective audio tracks are reproduced.</a:t>
            </a:r>
          </a:p>
          <a:p>
            <a:pPr algn="just"/>
            <a:r>
              <a:rPr lang="en-US" dirty="0"/>
              <a:t>With </a:t>
            </a:r>
            <a:r>
              <a:rPr lang="en-US" dirty="0" err="1"/>
              <a:t>determiningPos</a:t>
            </a:r>
            <a:r>
              <a:rPr lang="en-US" dirty="0"/>
              <a:t> () using a state machine, is calculate the position on the podium, is determined only for the player.</a:t>
            </a:r>
            <a:endParaRPr lang="es-ES" dirty="0"/>
          </a:p>
        </p:txBody>
      </p:sp>
    </p:spTree>
    <p:extLst>
      <p:ext uri="{BB962C8B-B14F-4D97-AF65-F5344CB8AC3E}">
        <p14:creationId xmlns:p14="http://schemas.microsoft.com/office/powerpoint/2010/main" val="462377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7D0BE-4439-43F2-9023-E2CDC0D98FC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AC121CB-9ADB-4238-8D89-91E6A64FB29A}"/>
              </a:ext>
            </a:extLst>
          </p:cNvPr>
          <p:cNvSpPr>
            <a:spLocks noGrp="1"/>
          </p:cNvSpPr>
          <p:nvPr>
            <p:ph idx="1"/>
          </p:nvPr>
        </p:nvSpPr>
        <p:spPr/>
        <p:txBody>
          <a:bodyPr/>
          <a:lstStyle/>
          <a:p>
            <a:pPr algn="just"/>
            <a:r>
              <a:rPr lang="en-US" dirty="0"/>
              <a:t>As for the map or circuit, it was made by putting together several replicas of a model that serves as a wall, block by block until a closed circuit was built, forming a figure like the </a:t>
            </a:r>
            <a:r>
              <a:rPr lang="en-US" dirty="0" err="1"/>
              <a:t>blendMap</a:t>
            </a:r>
            <a:r>
              <a:rPr lang="en-US" dirty="0"/>
              <a:t> that was used.</a:t>
            </a:r>
            <a:endParaRPr lang="es-ES" dirty="0"/>
          </a:p>
        </p:txBody>
      </p:sp>
      <p:pic>
        <p:nvPicPr>
          <p:cNvPr id="4" name="Imagen 3">
            <a:extLst>
              <a:ext uri="{FF2B5EF4-FFF2-40B4-BE49-F238E27FC236}">
                <a16:creationId xmlns:a16="http://schemas.microsoft.com/office/drawing/2014/main" id="{DC8EAC86-CCA9-43FC-BACF-F668CC0DB8BD}"/>
              </a:ext>
            </a:extLst>
          </p:cNvPr>
          <p:cNvPicPr/>
          <p:nvPr/>
        </p:nvPicPr>
        <p:blipFill>
          <a:blip r:embed="rId3"/>
          <a:stretch>
            <a:fillRect/>
          </a:stretch>
        </p:blipFill>
        <p:spPr>
          <a:xfrm>
            <a:off x="5388480" y="3395055"/>
            <a:ext cx="2361435" cy="2516167"/>
          </a:xfrm>
          <a:prstGeom prst="rect">
            <a:avLst/>
          </a:prstGeom>
        </p:spPr>
      </p:pic>
    </p:spTree>
    <p:extLst>
      <p:ext uri="{BB962C8B-B14F-4D97-AF65-F5344CB8AC3E}">
        <p14:creationId xmlns:p14="http://schemas.microsoft.com/office/powerpoint/2010/main" val="2283651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B81D9-B8C8-4A69-AF62-52383D5B546C}"/>
              </a:ext>
            </a:extLst>
          </p:cNvPr>
          <p:cNvSpPr>
            <a:spLocks noGrp="1"/>
          </p:cNvSpPr>
          <p:nvPr>
            <p:ph type="title"/>
          </p:nvPr>
        </p:nvSpPr>
        <p:spPr/>
        <p:txBody>
          <a:bodyPr/>
          <a:lstStyle/>
          <a:p>
            <a:r>
              <a:rPr lang="es-ES" dirty="0" err="1"/>
              <a:t>User</a:t>
            </a:r>
            <a:r>
              <a:rPr lang="es-ES" dirty="0"/>
              <a:t> manual</a:t>
            </a:r>
          </a:p>
        </p:txBody>
      </p:sp>
      <p:sp>
        <p:nvSpPr>
          <p:cNvPr id="3" name="Marcador de contenido 2">
            <a:extLst>
              <a:ext uri="{FF2B5EF4-FFF2-40B4-BE49-F238E27FC236}">
                <a16:creationId xmlns:a16="http://schemas.microsoft.com/office/drawing/2014/main" id="{6783127E-E8C9-44CD-90D1-7AAC6ECC3375}"/>
              </a:ext>
            </a:extLst>
          </p:cNvPr>
          <p:cNvSpPr>
            <a:spLocks noGrp="1"/>
          </p:cNvSpPr>
          <p:nvPr>
            <p:ph idx="1"/>
          </p:nvPr>
        </p:nvSpPr>
        <p:spPr/>
        <p:txBody>
          <a:bodyPr>
            <a:normAutofit fontScale="85000" lnSpcReduction="20000"/>
          </a:bodyPr>
          <a:lstStyle/>
          <a:p>
            <a:pPr algn="just"/>
            <a:r>
              <a:rPr lang="en-US" dirty="0"/>
              <a:t>The player controls use the keyboard arrows, the mouse, and a pair of special function keys.</a:t>
            </a:r>
          </a:p>
          <a:p>
            <a:pPr algn="just"/>
            <a:r>
              <a:rPr lang="en-US" dirty="0"/>
              <a:t>In third person mode:</a:t>
            </a:r>
          </a:p>
          <a:p>
            <a:pPr algn="just"/>
            <a:r>
              <a:rPr lang="en-US" dirty="0"/>
              <a:t>Scrolling forward and backward with the respective UP and DOWN keys on the keyboard.</a:t>
            </a:r>
          </a:p>
          <a:p>
            <a:pPr algn="just"/>
            <a:r>
              <a:rPr lang="en-US" dirty="0"/>
              <a:t>Rotation of the ship, with the LEFT and RIGHT keys. This mode works in conjunction with the UP key, so the ship can move forward and rotate, it is not the same case for the DOWN key that does not have this function implemented.</a:t>
            </a:r>
          </a:p>
          <a:p>
            <a:pPr algn="just"/>
            <a:r>
              <a:rPr lang="en-US" dirty="0"/>
              <a:t>The camera can be rotated by moving the mouse.</a:t>
            </a:r>
          </a:p>
          <a:p>
            <a:pPr algn="just"/>
            <a:r>
              <a:rPr lang="en-US" dirty="0"/>
              <a:t>With the mouse scroll it is possible to zoom out or enlarge the view towards the user's ship model.</a:t>
            </a:r>
          </a:p>
          <a:p>
            <a:pPr algn="just"/>
            <a:r>
              <a:rPr lang="en-US" dirty="0"/>
              <a:t>In first person mode:</a:t>
            </a:r>
          </a:p>
          <a:p>
            <a:pPr algn="just"/>
            <a:r>
              <a:rPr lang="en-US" dirty="0"/>
              <a:t>It returns to the third person and disables "PAUSE" by pressing P.</a:t>
            </a:r>
          </a:p>
          <a:p>
            <a:pPr algn="just"/>
            <a:r>
              <a:rPr lang="en-US" dirty="0"/>
              <a:t>With the mouse the camera moves on its own axis and with scroll the view is zoomed in or out. The movement is given by the UP, DOWN, LEFT, RIGHT keys.</a:t>
            </a:r>
            <a:endParaRPr lang="es-ES" dirty="0"/>
          </a:p>
        </p:txBody>
      </p:sp>
    </p:spTree>
    <p:extLst>
      <p:ext uri="{BB962C8B-B14F-4D97-AF65-F5344CB8AC3E}">
        <p14:creationId xmlns:p14="http://schemas.microsoft.com/office/powerpoint/2010/main" val="35706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8BD6A-9E4C-48D4-AB0D-EE4AE332B5DC}"/>
              </a:ext>
            </a:extLst>
          </p:cNvPr>
          <p:cNvSpPr>
            <a:spLocks noGrp="1"/>
          </p:cNvSpPr>
          <p:nvPr>
            <p:ph type="title"/>
          </p:nvPr>
        </p:nvSpPr>
        <p:spPr/>
        <p:txBody>
          <a:bodyPr/>
          <a:lstStyle/>
          <a:p>
            <a:r>
              <a:rPr lang="es-ES" dirty="0"/>
              <a:t>Hipótesis </a:t>
            </a:r>
          </a:p>
        </p:txBody>
      </p:sp>
      <p:sp>
        <p:nvSpPr>
          <p:cNvPr id="3" name="Marcador de contenido 2">
            <a:extLst>
              <a:ext uri="{FF2B5EF4-FFF2-40B4-BE49-F238E27FC236}">
                <a16:creationId xmlns:a16="http://schemas.microsoft.com/office/drawing/2014/main" id="{A68A9189-4443-441A-8581-0A4EB3B127D0}"/>
              </a:ext>
            </a:extLst>
          </p:cNvPr>
          <p:cNvSpPr>
            <a:spLocks noGrp="1"/>
          </p:cNvSpPr>
          <p:nvPr>
            <p:ph idx="1"/>
          </p:nvPr>
        </p:nvSpPr>
        <p:spPr/>
        <p:txBody>
          <a:bodyPr/>
          <a:lstStyle/>
          <a:p>
            <a:pPr algn="just"/>
            <a:r>
              <a:rPr lang="es-ES" dirty="0"/>
              <a:t>A partir del conocimiento adquirido en un curso de Computación Gráfica, más el aprendizaje de un bagaje de otras materias relacionadas con las matemáticas e ingeniería se puede hacer un videojuego sencillo en un semestre.   </a:t>
            </a:r>
          </a:p>
          <a:p>
            <a:endParaRPr lang="es-ES" dirty="0"/>
          </a:p>
        </p:txBody>
      </p:sp>
    </p:spTree>
    <p:extLst>
      <p:ext uri="{BB962C8B-B14F-4D97-AF65-F5344CB8AC3E}">
        <p14:creationId xmlns:p14="http://schemas.microsoft.com/office/powerpoint/2010/main" val="3991315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076B7-1891-4D0F-A507-9216024A770F}"/>
              </a:ext>
            </a:extLst>
          </p:cNvPr>
          <p:cNvSpPr>
            <a:spLocks noGrp="1"/>
          </p:cNvSpPr>
          <p:nvPr>
            <p:ph type="title"/>
          </p:nvPr>
        </p:nvSpPr>
        <p:spPr/>
        <p:txBody>
          <a:bodyPr/>
          <a:lstStyle/>
          <a:p>
            <a:r>
              <a:rPr lang="es-ES" dirty="0"/>
              <a:t>Video Demo</a:t>
            </a:r>
          </a:p>
        </p:txBody>
      </p:sp>
      <p:sp>
        <p:nvSpPr>
          <p:cNvPr id="3" name="Marcador de contenido 2">
            <a:extLst>
              <a:ext uri="{FF2B5EF4-FFF2-40B4-BE49-F238E27FC236}">
                <a16:creationId xmlns:a16="http://schemas.microsoft.com/office/drawing/2014/main" id="{66F4406B-3BA6-4881-ABD8-B36406F64C1C}"/>
              </a:ext>
            </a:extLst>
          </p:cNvPr>
          <p:cNvSpPr>
            <a:spLocks noGrp="1"/>
          </p:cNvSpPr>
          <p:nvPr>
            <p:ph idx="1"/>
          </p:nvPr>
        </p:nvSpPr>
        <p:spPr/>
        <p:txBody>
          <a:bodyPr/>
          <a:lstStyle/>
          <a:p>
            <a:pPr algn="just"/>
            <a:r>
              <a:rPr lang="en-US" dirty="0"/>
              <a:t>In the demonstration video you can see the following aspects:</a:t>
            </a:r>
          </a:p>
          <a:p>
            <a:pPr algn="just"/>
            <a:r>
              <a:rPr lang="en-US" dirty="0"/>
              <a:t>A tour of the track.</a:t>
            </a:r>
          </a:p>
          <a:p>
            <a:pPr algn="just"/>
            <a:r>
              <a:rPr lang="en-US" dirty="0"/>
              <a:t>The teleportation effect when going through the portal that skips the part of the circuit that has a bug with the camera.</a:t>
            </a:r>
          </a:p>
          <a:p>
            <a:pPr algn="just"/>
            <a:r>
              <a:rPr lang="en-US" dirty="0"/>
              <a:t>The ability to pause and use the first person camera.</a:t>
            </a:r>
          </a:p>
          <a:p>
            <a:pPr algn="just"/>
            <a:r>
              <a:rPr lang="en-US" dirty="0"/>
              <a:t>The sound of the ships.</a:t>
            </a:r>
          </a:p>
          <a:p>
            <a:pPr algn="just"/>
            <a:r>
              <a:rPr lang="en-US" dirty="0"/>
              <a:t>The console shows a frame rate of around 30 fps.</a:t>
            </a:r>
          </a:p>
          <a:p>
            <a:pPr algn="just"/>
            <a:r>
              <a:rPr lang="en-US" dirty="0"/>
              <a:t>Also on the console you can see where the player is in relation to his opponents.</a:t>
            </a:r>
            <a:endParaRPr lang="es-ES" dirty="0"/>
          </a:p>
        </p:txBody>
      </p:sp>
    </p:spTree>
    <p:extLst>
      <p:ext uri="{BB962C8B-B14F-4D97-AF65-F5344CB8AC3E}">
        <p14:creationId xmlns:p14="http://schemas.microsoft.com/office/powerpoint/2010/main" val="2216183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DCFC4-CB6B-4B6F-9E4F-5398F7B1BADB}"/>
              </a:ext>
            </a:extLst>
          </p:cNvPr>
          <p:cNvSpPr>
            <a:spLocks noGrp="1"/>
          </p:cNvSpPr>
          <p:nvPr>
            <p:ph type="title"/>
          </p:nvPr>
        </p:nvSpPr>
        <p:spPr/>
        <p:txBody>
          <a:bodyPr/>
          <a:lstStyle/>
          <a:p>
            <a:r>
              <a:rPr lang="es-ES" dirty="0" err="1"/>
              <a:t>Costs</a:t>
            </a:r>
            <a:endParaRPr lang="es-ES" dirty="0"/>
          </a:p>
        </p:txBody>
      </p:sp>
      <p:sp>
        <p:nvSpPr>
          <p:cNvPr id="3" name="Marcador de contenido 2">
            <a:extLst>
              <a:ext uri="{FF2B5EF4-FFF2-40B4-BE49-F238E27FC236}">
                <a16:creationId xmlns:a16="http://schemas.microsoft.com/office/drawing/2014/main" id="{15BB5D30-3C9E-4A06-ABD2-15AFD7DDCDD1}"/>
              </a:ext>
            </a:extLst>
          </p:cNvPr>
          <p:cNvSpPr>
            <a:spLocks noGrp="1"/>
          </p:cNvSpPr>
          <p:nvPr>
            <p:ph idx="1"/>
          </p:nvPr>
        </p:nvSpPr>
        <p:spPr/>
        <p:txBody>
          <a:bodyPr/>
          <a:lstStyle/>
          <a:p>
            <a:pPr algn="just"/>
            <a:r>
              <a:rPr lang="en-US" dirty="0"/>
              <a:t>Taking into consideration the following factors: online classes due to the pandemic, class hours in the semester, period of time dedicated to the project of 3 months including classes and to determine the cost per hour, only 26 days of the month are considered with 8 hour days. The following table was obtained:</a:t>
            </a:r>
            <a:endParaRPr lang="es-ES" dirty="0"/>
          </a:p>
        </p:txBody>
      </p:sp>
      <p:pic>
        <p:nvPicPr>
          <p:cNvPr id="6" name="Imagen 5">
            <a:extLst>
              <a:ext uri="{FF2B5EF4-FFF2-40B4-BE49-F238E27FC236}">
                <a16:creationId xmlns:a16="http://schemas.microsoft.com/office/drawing/2014/main" id="{EB6A0E8C-4365-4B83-B0E1-498395560B72}"/>
              </a:ext>
            </a:extLst>
          </p:cNvPr>
          <p:cNvPicPr>
            <a:picLocks noChangeAspect="1"/>
          </p:cNvPicPr>
          <p:nvPr/>
        </p:nvPicPr>
        <p:blipFill>
          <a:blip r:embed="rId2"/>
          <a:stretch>
            <a:fillRect/>
          </a:stretch>
        </p:blipFill>
        <p:spPr>
          <a:xfrm>
            <a:off x="277318" y="3874902"/>
            <a:ext cx="11637364" cy="2638895"/>
          </a:xfrm>
          <a:prstGeom prst="rect">
            <a:avLst/>
          </a:prstGeom>
        </p:spPr>
      </p:pic>
    </p:spTree>
    <p:extLst>
      <p:ext uri="{BB962C8B-B14F-4D97-AF65-F5344CB8AC3E}">
        <p14:creationId xmlns:p14="http://schemas.microsoft.com/office/powerpoint/2010/main" val="2187106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96F13-76C6-4B6E-8A5E-A2CEA3E4BDD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52518A6-A06B-464A-9407-14AA5EFA4388}"/>
              </a:ext>
            </a:extLst>
          </p:cNvPr>
          <p:cNvSpPr>
            <a:spLocks noGrp="1"/>
          </p:cNvSpPr>
          <p:nvPr>
            <p:ph idx="1"/>
          </p:nvPr>
        </p:nvSpPr>
        <p:spPr/>
        <p:txBody>
          <a:bodyPr/>
          <a:lstStyle/>
          <a:p>
            <a:r>
              <a:rPr lang="en-US" dirty="0"/>
              <a:t>From said analysis it is deduced that the cost of this project considering the parameters described is $ 26,700. Although it could reach $ 33,375 if you consider a 25% profit.</a:t>
            </a:r>
            <a:endParaRPr lang="es-ES" dirty="0"/>
          </a:p>
        </p:txBody>
      </p:sp>
    </p:spTree>
    <p:extLst>
      <p:ext uri="{BB962C8B-B14F-4D97-AF65-F5344CB8AC3E}">
        <p14:creationId xmlns:p14="http://schemas.microsoft.com/office/powerpoint/2010/main" val="774672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972E4-F232-4C9D-806A-6B962B2A1A2A}"/>
              </a:ext>
            </a:extLst>
          </p:cNvPr>
          <p:cNvSpPr>
            <a:spLocks noGrp="1"/>
          </p:cNvSpPr>
          <p:nvPr>
            <p:ph type="title"/>
          </p:nvPr>
        </p:nvSpPr>
        <p:spPr/>
        <p:txBody>
          <a:bodyPr/>
          <a:lstStyle/>
          <a:p>
            <a:r>
              <a:rPr lang="es-ES" dirty="0" err="1"/>
              <a:t>Licensing</a:t>
            </a:r>
            <a:br>
              <a:rPr lang="es-ES" dirty="0"/>
            </a:br>
            <a:endParaRPr lang="es-ES" dirty="0"/>
          </a:p>
        </p:txBody>
      </p:sp>
      <p:sp>
        <p:nvSpPr>
          <p:cNvPr id="3" name="Marcador de contenido 2">
            <a:extLst>
              <a:ext uri="{FF2B5EF4-FFF2-40B4-BE49-F238E27FC236}">
                <a16:creationId xmlns:a16="http://schemas.microsoft.com/office/drawing/2014/main" id="{13C507F3-1227-44F5-94FD-B38EC1958487}"/>
              </a:ext>
            </a:extLst>
          </p:cNvPr>
          <p:cNvSpPr>
            <a:spLocks noGrp="1"/>
          </p:cNvSpPr>
          <p:nvPr>
            <p:ph idx="1"/>
          </p:nvPr>
        </p:nvSpPr>
        <p:spPr/>
        <p:txBody>
          <a:bodyPr/>
          <a:lstStyle/>
          <a:p>
            <a:r>
              <a:rPr lang="en-US" dirty="0"/>
              <a:t>The current status of the project and the future plan imply that licensing said work is not necessary so it would be free for anyone to make use of it.</a:t>
            </a:r>
            <a:endParaRPr lang="es-ES" dirty="0"/>
          </a:p>
        </p:txBody>
      </p:sp>
    </p:spTree>
    <p:extLst>
      <p:ext uri="{BB962C8B-B14F-4D97-AF65-F5344CB8AC3E}">
        <p14:creationId xmlns:p14="http://schemas.microsoft.com/office/powerpoint/2010/main" val="1663063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437557-7E41-473A-8996-9F02493B2B7C}"/>
              </a:ext>
            </a:extLst>
          </p:cNvPr>
          <p:cNvSpPr>
            <a:spLocks noGrp="1"/>
          </p:cNvSpPr>
          <p:nvPr>
            <p:ph type="title"/>
          </p:nvPr>
        </p:nvSpPr>
        <p:spPr/>
        <p:txBody>
          <a:bodyPr/>
          <a:lstStyle/>
          <a:p>
            <a:r>
              <a:rPr lang="en-US" dirty="0"/>
              <a:t>Main challenges and difficulties, improvements, future work</a:t>
            </a:r>
            <a:endParaRPr lang="es-ES" dirty="0"/>
          </a:p>
        </p:txBody>
      </p:sp>
      <p:sp>
        <p:nvSpPr>
          <p:cNvPr id="3" name="Marcador de contenido 2">
            <a:extLst>
              <a:ext uri="{FF2B5EF4-FFF2-40B4-BE49-F238E27FC236}">
                <a16:creationId xmlns:a16="http://schemas.microsoft.com/office/drawing/2014/main" id="{E3C268E2-17C7-4D76-A76A-11CA94401B58}"/>
              </a:ext>
            </a:extLst>
          </p:cNvPr>
          <p:cNvSpPr>
            <a:spLocks noGrp="1"/>
          </p:cNvSpPr>
          <p:nvPr>
            <p:ph idx="1"/>
          </p:nvPr>
        </p:nvSpPr>
        <p:spPr/>
        <p:txBody>
          <a:bodyPr/>
          <a:lstStyle/>
          <a:p>
            <a:pPr algn="just"/>
            <a:r>
              <a:rPr lang="en-US" dirty="0"/>
              <a:t>It is possible to improve in all aspects with a good investment of money and time: visually, in sound, level design, mechanics, engine or development environment.</a:t>
            </a:r>
          </a:p>
          <a:p>
            <a:pPr algn="just"/>
            <a:r>
              <a:rPr lang="en-US" dirty="0"/>
              <a:t>In the visual aspect, better models can be implemented, the ones that were used did not come textured or animated, I only had time to do the texturing.</a:t>
            </a:r>
          </a:p>
          <a:p>
            <a:pPr algn="just"/>
            <a:r>
              <a:rPr lang="en-US" dirty="0"/>
              <a:t>Using particles is resource intensive, so very few are used to improve game performance.</a:t>
            </a:r>
          </a:p>
          <a:p>
            <a:pPr algn="just"/>
            <a:r>
              <a:rPr lang="en-US" dirty="0"/>
              <a:t>In the design of the racecourse, prefabricated circuits could not be used as these models require a more detailed collider than those seen in class, which consisted of spheres and boxes.</a:t>
            </a:r>
            <a:endParaRPr lang="es-ES" dirty="0"/>
          </a:p>
        </p:txBody>
      </p:sp>
    </p:spTree>
    <p:extLst>
      <p:ext uri="{BB962C8B-B14F-4D97-AF65-F5344CB8AC3E}">
        <p14:creationId xmlns:p14="http://schemas.microsoft.com/office/powerpoint/2010/main" val="3294452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2346B-4822-402F-902D-F679A2E0874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9FA969E-AA23-43B0-91C1-FC064CF3B951}"/>
              </a:ext>
            </a:extLst>
          </p:cNvPr>
          <p:cNvSpPr>
            <a:spLocks noGrp="1"/>
          </p:cNvSpPr>
          <p:nvPr>
            <p:ph idx="1"/>
          </p:nvPr>
        </p:nvSpPr>
        <p:spPr/>
        <p:txBody>
          <a:bodyPr/>
          <a:lstStyle/>
          <a:p>
            <a:pPr algn="just"/>
            <a:r>
              <a:rPr lang="en-US" dirty="0"/>
              <a:t>A lot of time was spent determining the path that the NPCs are following, so it was decided to use a loop-shaped circuit to save time in determining the position of these checkpoints.</a:t>
            </a:r>
          </a:p>
          <a:p>
            <a:pPr algn="just"/>
            <a:r>
              <a:rPr lang="en-US" dirty="0"/>
              <a:t>In the mechanical part, one of the most significant problems was when turning the camera together with the model of the ship, since at a certain point of the circuit the view is in front of the model and instead of looking straight ahead look back, a little cheat was made here by skipping a section of the track where this error occurs.</a:t>
            </a:r>
          </a:p>
          <a:p>
            <a:pPr algn="just"/>
            <a:r>
              <a:rPr lang="en-US" dirty="0"/>
              <a:t>There weren't many problems using OpenGL, mainly because much of the code was reused from class practices. In this sense, it can be improved by using a graphics engine to replace OpenGL.</a:t>
            </a:r>
            <a:endParaRPr lang="es-ES" dirty="0"/>
          </a:p>
        </p:txBody>
      </p:sp>
    </p:spTree>
    <p:extLst>
      <p:ext uri="{BB962C8B-B14F-4D97-AF65-F5344CB8AC3E}">
        <p14:creationId xmlns:p14="http://schemas.microsoft.com/office/powerpoint/2010/main" val="3166272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3135A-E192-4021-A842-7A3B6245AFF2}"/>
              </a:ext>
            </a:extLst>
          </p:cNvPr>
          <p:cNvSpPr>
            <a:spLocks noGrp="1"/>
          </p:cNvSpPr>
          <p:nvPr>
            <p:ph type="title"/>
          </p:nvPr>
        </p:nvSpPr>
        <p:spPr/>
        <p:txBody>
          <a:bodyPr/>
          <a:lstStyle/>
          <a:p>
            <a:r>
              <a:rPr lang="es-ES" dirty="0" err="1"/>
              <a:t>Conclusion</a:t>
            </a:r>
            <a:endParaRPr lang="es-ES" dirty="0"/>
          </a:p>
        </p:txBody>
      </p:sp>
      <p:sp>
        <p:nvSpPr>
          <p:cNvPr id="3" name="Marcador de contenido 2">
            <a:extLst>
              <a:ext uri="{FF2B5EF4-FFF2-40B4-BE49-F238E27FC236}">
                <a16:creationId xmlns:a16="http://schemas.microsoft.com/office/drawing/2014/main" id="{90D007BF-2F38-4F9E-9345-0EBEECD52C29}"/>
              </a:ext>
            </a:extLst>
          </p:cNvPr>
          <p:cNvSpPr>
            <a:spLocks noGrp="1"/>
          </p:cNvSpPr>
          <p:nvPr>
            <p:ph idx="1"/>
          </p:nvPr>
        </p:nvSpPr>
        <p:spPr/>
        <p:txBody>
          <a:bodyPr/>
          <a:lstStyle/>
          <a:p>
            <a:pPr algn="just"/>
            <a:r>
              <a:rPr lang="en-US" dirty="0"/>
              <a:t>With the result obtained, it was possible to demonstrate that a project of this type is relatively easy to do, it only requires more time, experienced people to code and good audio, image and level designers to make a video game of this type stand out among the general public.</a:t>
            </a:r>
          </a:p>
          <a:p>
            <a:pPr algn="just"/>
            <a:r>
              <a:rPr lang="en-US" dirty="0"/>
              <a:t>Although it is not as likely that a complete video game can be developed in a single semester, it is possible to do a demonstration.</a:t>
            </a:r>
          </a:p>
          <a:p>
            <a:pPr algn="just"/>
            <a:r>
              <a:rPr lang="en-US" dirty="0"/>
              <a:t>On the other hand, although it was not possible to implement all the knowledge acquired during the course due to lack of time and the level of processing of the machine that was available at the time of doing it, some elements were used to carry out this demonstration.</a:t>
            </a:r>
            <a:endParaRPr lang="es-ES" dirty="0"/>
          </a:p>
        </p:txBody>
      </p:sp>
    </p:spTree>
    <p:extLst>
      <p:ext uri="{BB962C8B-B14F-4D97-AF65-F5344CB8AC3E}">
        <p14:creationId xmlns:p14="http://schemas.microsoft.com/office/powerpoint/2010/main" val="93938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A431B-9280-4FD4-ABED-45363F7279A5}"/>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122257DE-0245-43FE-AC73-D1DA72BC6B00}"/>
              </a:ext>
            </a:extLst>
          </p:cNvPr>
          <p:cNvSpPr>
            <a:spLocks noGrp="1"/>
          </p:cNvSpPr>
          <p:nvPr>
            <p:ph idx="1"/>
          </p:nvPr>
        </p:nvSpPr>
        <p:spPr/>
        <p:txBody>
          <a:bodyPr/>
          <a:lstStyle/>
          <a:p>
            <a:pPr algn="just"/>
            <a:r>
              <a:rPr lang="es-ES" dirty="0"/>
              <a:t>El concepto de este proyecto es el de representar un videojuego de carreras con aeronaves en donde el jugador debe recorrer un circuito tratando de </a:t>
            </a:r>
            <a:r>
              <a:rPr lang="es-ES" dirty="0" err="1"/>
              <a:t>arrebasar</a:t>
            </a:r>
            <a:r>
              <a:rPr lang="es-ES" dirty="0"/>
              <a:t> y ganar una carrera contra otros tres contrincantes. </a:t>
            </a:r>
          </a:p>
          <a:p>
            <a:endParaRPr lang="es-ES" dirty="0"/>
          </a:p>
        </p:txBody>
      </p:sp>
    </p:spTree>
    <p:extLst>
      <p:ext uri="{BB962C8B-B14F-4D97-AF65-F5344CB8AC3E}">
        <p14:creationId xmlns:p14="http://schemas.microsoft.com/office/powerpoint/2010/main" val="295593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F1C8-A3FE-4947-8841-F20DFE285729}"/>
              </a:ext>
            </a:extLst>
          </p:cNvPr>
          <p:cNvSpPr>
            <a:spLocks noGrp="1"/>
          </p:cNvSpPr>
          <p:nvPr>
            <p:ph type="title"/>
          </p:nvPr>
        </p:nvSpPr>
        <p:spPr/>
        <p:txBody>
          <a:bodyPr/>
          <a:lstStyle/>
          <a:p>
            <a:r>
              <a:rPr lang="es-ES" dirty="0"/>
              <a:t>Plan de trabajo</a:t>
            </a:r>
          </a:p>
        </p:txBody>
      </p:sp>
      <p:sp>
        <p:nvSpPr>
          <p:cNvPr id="3" name="Marcador de contenido 2">
            <a:extLst>
              <a:ext uri="{FF2B5EF4-FFF2-40B4-BE49-F238E27FC236}">
                <a16:creationId xmlns:a16="http://schemas.microsoft.com/office/drawing/2014/main" id="{9CEAE525-18BC-441E-BB79-73D5B00A7CBF}"/>
              </a:ext>
            </a:extLst>
          </p:cNvPr>
          <p:cNvSpPr>
            <a:spLocks noGrp="1"/>
          </p:cNvSpPr>
          <p:nvPr>
            <p:ph idx="1"/>
          </p:nvPr>
        </p:nvSpPr>
        <p:spPr/>
        <p:txBody>
          <a:bodyPr/>
          <a:lstStyle/>
          <a:p>
            <a:pPr algn="just"/>
            <a:r>
              <a:rPr lang="es-ES" dirty="0"/>
              <a:t>Se estableció el siguiente programa al momento de realizar el proyecto y fue posible cumplirlo aunque el balance de carga se incremento durante ciertas semanas y disminuyo en otras.</a:t>
            </a:r>
          </a:p>
        </p:txBody>
      </p:sp>
      <p:pic>
        <p:nvPicPr>
          <p:cNvPr id="4" name="Imagen 3">
            <a:extLst>
              <a:ext uri="{FF2B5EF4-FFF2-40B4-BE49-F238E27FC236}">
                <a16:creationId xmlns:a16="http://schemas.microsoft.com/office/drawing/2014/main" id="{36F7F50E-A2C8-472A-BC80-8817AF2F560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8973" y="3122095"/>
            <a:ext cx="8255877" cy="3443697"/>
          </a:xfrm>
          <a:prstGeom prst="rect">
            <a:avLst/>
          </a:prstGeom>
          <a:noFill/>
        </p:spPr>
      </p:pic>
      <p:sp>
        <p:nvSpPr>
          <p:cNvPr id="5" name="Rectángulo 4">
            <a:extLst>
              <a:ext uri="{FF2B5EF4-FFF2-40B4-BE49-F238E27FC236}">
                <a16:creationId xmlns:a16="http://schemas.microsoft.com/office/drawing/2014/main" id="{0DFCAB54-D12B-406E-9B82-4EBFBDF60BDA}"/>
              </a:ext>
            </a:extLst>
          </p:cNvPr>
          <p:cNvSpPr/>
          <p:nvPr/>
        </p:nvSpPr>
        <p:spPr>
          <a:xfrm>
            <a:off x="2918973" y="6265889"/>
            <a:ext cx="6764673" cy="4497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2 febrero – 8 febrero Ajustes finales</a:t>
            </a:r>
          </a:p>
          <a:p>
            <a:pPr algn="ctr"/>
            <a:r>
              <a:rPr lang="es-ES" dirty="0"/>
              <a:t>9 febrero Presentación </a:t>
            </a:r>
          </a:p>
        </p:txBody>
      </p:sp>
    </p:spTree>
    <p:extLst>
      <p:ext uri="{BB962C8B-B14F-4D97-AF65-F5344CB8AC3E}">
        <p14:creationId xmlns:p14="http://schemas.microsoft.com/office/powerpoint/2010/main" val="287450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E6DE8-B436-4842-8A76-DE479B91DAE1}"/>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FDEC6733-4D9A-4AB9-99C5-CB62D7ED14D2}"/>
              </a:ext>
            </a:extLst>
          </p:cNvPr>
          <p:cNvSpPr>
            <a:spLocks noGrp="1"/>
          </p:cNvSpPr>
          <p:nvPr>
            <p:ph idx="1"/>
          </p:nvPr>
        </p:nvSpPr>
        <p:spPr/>
        <p:txBody>
          <a:bodyPr/>
          <a:lstStyle/>
          <a:p>
            <a:pPr algn="just"/>
            <a:r>
              <a:rPr lang="es-ES" dirty="0"/>
              <a:t>En el documento de Word se encuentra el código completo con explicaciones, más a detalle aquí se describen algunas partes importantes y en general lo que fue desarrollado originalmente por mí.</a:t>
            </a:r>
          </a:p>
          <a:p>
            <a:pPr algn="just"/>
            <a:r>
              <a:rPr lang="es-ES" dirty="0"/>
              <a:t>Se declararon variables para cuatro modelos que son los competidores en la carrera, uno de ellos corresponde con la nave del jugador.</a:t>
            </a:r>
          </a:p>
        </p:txBody>
      </p:sp>
      <p:pic>
        <p:nvPicPr>
          <p:cNvPr id="4" name="Imagen 3">
            <a:extLst>
              <a:ext uri="{FF2B5EF4-FFF2-40B4-BE49-F238E27FC236}">
                <a16:creationId xmlns:a16="http://schemas.microsoft.com/office/drawing/2014/main" id="{6257C9B2-1D11-4ED6-AE4B-DCA96AF8C2A3}"/>
              </a:ext>
            </a:extLst>
          </p:cNvPr>
          <p:cNvPicPr/>
          <p:nvPr/>
        </p:nvPicPr>
        <p:blipFill>
          <a:blip r:embed="rId2"/>
          <a:stretch>
            <a:fillRect/>
          </a:stretch>
        </p:blipFill>
        <p:spPr>
          <a:xfrm>
            <a:off x="2967211" y="3907920"/>
            <a:ext cx="5832015" cy="2462900"/>
          </a:xfrm>
          <a:prstGeom prst="rect">
            <a:avLst/>
          </a:prstGeom>
        </p:spPr>
      </p:pic>
    </p:spTree>
    <p:extLst>
      <p:ext uri="{BB962C8B-B14F-4D97-AF65-F5344CB8AC3E}">
        <p14:creationId xmlns:p14="http://schemas.microsoft.com/office/powerpoint/2010/main" val="249339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26EDE0-2469-4A06-860C-DF9096E623E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79746BE-FE11-4940-8EC8-CD9A0C3DEE24}"/>
              </a:ext>
            </a:extLst>
          </p:cNvPr>
          <p:cNvSpPr>
            <a:spLocks noGrp="1"/>
          </p:cNvSpPr>
          <p:nvPr>
            <p:ph idx="1"/>
          </p:nvPr>
        </p:nvSpPr>
        <p:spPr/>
        <p:txBody>
          <a:bodyPr/>
          <a:lstStyle/>
          <a:p>
            <a:pPr algn="just"/>
            <a:r>
              <a:rPr lang="es-ES" dirty="0"/>
              <a:t>A continuación se describe cada una de ellas:</a:t>
            </a:r>
          </a:p>
          <a:p>
            <a:pPr algn="just"/>
            <a:r>
              <a:rPr lang="es-ES" dirty="0" err="1"/>
              <a:t>FighterSpeed</a:t>
            </a:r>
            <a:r>
              <a:rPr lang="es-ES" dirty="0"/>
              <a:t> se relaciona con la velocidad de las naves.</a:t>
            </a:r>
          </a:p>
          <a:p>
            <a:pPr algn="just"/>
            <a:r>
              <a:rPr lang="es-ES" dirty="0" err="1"/>
              <a:t>Checkpoinfighter</a:t>
            </a:r>
            <a:r>
              <a:rPr lang="es-ES" dirty="0"/>
              <a:t> define en que parte del circuito se encuentra determinado vehículo, la pista se divide en 15 puntos. Esta variable también se utiliza para determinar la posición en el podio del jugador.</a:t>
            </a:r>
          </a:p>
          <a:p>
            <a:pPr algn="just"/>
            <a:r>
              <a:rPr lang="es-ES" dirty="0" err="1"/>
              <a:t>Lapfighter</a:t>
            </a:r>
            <a:r>
              <a:rPr lang="es-ES" dirty="0"/>
              <a:t> es un contador de vueltas al circuito, se complementa con </a:t>
            </a:r>
            <a:r>
              <a:rPr lang="es-ES" dirty="0" err="1"/>
              <a:t>checkpointfighter</a:t>
            </a:r>
            <a:r>
              <a:rPr lang="es-ES" dirty="0"/>
              <a:t> para determinar un lugar en el podio.  </a:t>
            </a:r>
          </a:p>
          <a:p>
            <a:pPr algn="just"/>
            <a:r>
              <a:rPr lang="es-ES" dirty="0" err="1"/>
              <a:t>Pos</a:t>
            </a:r>
            <a:r>
              <a:rPr lang="es-ES" dirty="0"/>
              <a:t> actual, sirve para verificar si el jugador a avanzado o retrocedido lugares en el podio y posFighter01 es su posición calculada por la función </a:t>
            </a:r>
            <a:r>
              <a:rPr lang="es-ES" dirty="0" err="1"/>
              <a:t>determinarPos</a:t>
            </a:r>
            <a:r>
              <a:rPr lang="es-ES" dirty="0"/>
              <a:t>().</a:t>
            </a:r>
          </a:p>
        </p:txBody>
      </p:sp>
    </p:spTree>
    <p:extLst>
      <p:ext uri="{BB962C8B-B14F-4D97-AF65-F5344CB8AC3E}">
        <p14:creationId xmlns:p14="http://schemas.microsoft.com/office/powerpoint/2010/main" val="155976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AAEF6-3BF9-4453-B1D7-B36B506EFBC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BC9C140-869A-47A6-8F52-65C01FCC2A7A}"/>
              </a:ext>
            </a:extLst>
          </p:cNvPr>
          <p:cNvSpPr>
            <a:spLocks noGrp="1"/>
          </p:cNvSpPr>
          <p:nvPr>
            <p:ph idx="1"/>
          </p:nvPr>
        </p:nvSpPr>
        <p:spPr/>
        <p:txBody>
          <a:bodyPr/>
          <a:lstStyle/>
          <a:p>
            <a:r>
              <a:rPr lang="es-ES" dirty="0"/>
              <a:t>En cuanto a las funciones.</a:t>
            </a:r>
          </a:p>
          <a:p>
            <a:endParaRPr lang="es-ES" dirty="0"/>
          </a:p>
        </p:txBody>
      </p:sp>
      <p:pic>
        <p:nvPicPr>
          <p:cNvPr id="4" name="Imagen 3">
            <a:extLst>
              <a:ext uri="{FF2B5EF4-FFF2-40B4-BE49-F238E27FC236}">
                <a16:creationId xmlns:a16="http://schemas.microsoft.com/office/drawing/2014/main" id="{965929FD-611B-45C1-98C9-282B0C20C36A}"/>
              </a:ext>
            </a:extLst>
          </p:cNvPr>
          <p:cNvPicPr/>
          <p:nvPr/>
        </p:nvPicPr>
        <p:blipFill rotWithShape="1">
          <a:blip r:embed="rId2"/>
          <a:srcRect l="7729"/>
          <a:stretch/>
        </p:blipFill>
        <p:spPr bwMode="auto">
          <a:xfrm>
            <a:off x="2716361" y="2586423"/>
            <a:ext cx="6112846" cy="35533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770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74920-48CB-4FA0-BD83-D8CAF541397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4225E58-1AC6-402D-91AD-0970F8F12934}"/>
              </a:ext>
            </a:extLst>
          </p:cNvPr>
          <p:cNvSpPr>
            <a:spLocks noGrp="1"/>
          </p:cNvSpPr>
          <p:nvPr>
            <p:ph idx="1"/>
          </p:nvPr>
        </p:nvSpPr>
        <p:spPr/>
        <p:txBody>
          <a:bodyPr/>
          <a:lstStyle/>
          <a:p>
            <a:pPr algn="just"/>
            <a:r>
              <a:rPr lang="es-ES" dirty="0"/>
              <a:t>Se destaca:</a:t>
            </a:r>
          </a:p>
          <a:p>
            <a:pPr algn="just"/>
            <a:r>
              <a:rPr lang="es-ES" dirty="0"/>
              <a:t>En la función de </a:t>
            </a:r>
            <a:r>
              <a:rPr lang="es-ES" dirty="0" err="1"/>
              <a:t>processInput</a:t>
            </a:r>
            <a:r>
              <a:rPr lang="es-ES" dirty="0"/>
              <a:t>() se agregan los controles, en este caso para el movimiento de la nave o en la modalidad de primera persona al hacer pausa, se utilizan las cuatro flechas. También se agrega que al presionar P se hace pausa y se entra en la modalidad de </a:t>
            </a:r>
            <a:r>
              <a:rPr lang="es-ES" dirty="0" err="1"/>
              <a:t>first</a:t>
            </a:r>
            <a:r>
              <a:rPr lang="es-ES" dirty="0"/>
              <a:t> </a:t>
            </a:r>
            <a:r>
              <a:rPr lang="es-ES" dirty="0" err="1"/>
              <a:t>person</a:t>
            </a:r>
            <a:r>
              <a:rPr lang="es-ES" dirty="0"/>
              <a:t> camera o se deshabilita.</a:t>
            </a:r>
          </a:p>
          <a:p>
            <a:pPr algn="just"/>
            <a:r>
              <a:rPr lang="es-ES" dirty="0"/>
              <a:t>En </a:t>
            </a:r>
            <a:r>
              <a:rPr lang="es-ES" dirty="0" err="1"/>
              <a:t>aplicationLoop</a:t>
            </a:r>
            <a:r>
              <a:rPr lang="es-ES" dirty="0"/>
              <a:t>()se inicializa el renderizado, los </a:t>
            </a:r>
            <a:r>
              <a:rPr lang="es-ES" dirty="0" err="1"/>
              <a:t>collider</a:t>
            </a:r>
            <a:r>
              <a:rPr lang="es-ES" dirty="0"/>
              <a:t>, se determinan posiciones de NPC y del jugador, así como sus respectivas pistas de audio se reproducen.</a:t>
            </a:r>
          </a:p>
          <a:p>
            <a:pPr algn="just"/>
            <a:r>
              <a:rPr lang="es-ES" dirty="0"/>
              <a:t>En </a:t>
            </a:r>
            <a:r>
              <a:rPr lang="es-ES" dirty="0" err="1"/>
              <a:t>determinarPos</a:t>
            </a:r>
            <a:r>
              <a:rPr lang="es-ES" dirty="0"/>
              <a:t>() mediante una máquina de estados utilizando condiciones se determina la posición en el podio solo para el jugador.</a:t>
            </a:r>
          </a:p>
        </p:txBody>
      </p:sp>
    </p:spTree>
    <p:extLst>
      <p:ext uri="{BB962C8B-B14F-4D97-AF65-F5344CB8AC3E}">
        <p14:creationId xmlns:p14="http://schemas.microsoft.com/office/powerpoint/2010/main" val="199889915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305</TotalTime>
  <Words>2735</Words>
  <Application>Microsoft Office PowerPoint</Application>
  <PresentationFormat>Panorámica</PresentationFormat>
  <Paragraphs>150</Paragraphs>
  <Slides>36</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Calibri</vt:lpstr>
      <vt:lpstr>Century Gothic</vt:lpstr>
      <vt:lpstr>Wingdings 3</vt:lpstr>
      <vt:lpstr>Espiral</vt:lpstr>
      <vt:lpstr>Proyecto Final</vt:lpstr>
      <vt:lpstr>Objetivo</vt:lpstr>
      <vt:lpstr>Hipótesis </vt:lpstr>
      <vt:lpstr>Introducción</vt:lpstr>
      <vt:lpstr>Plan de trabajo</vt:lpstr>
      <vt:lpstr>Desarrollo</vt:lpstr>
      <vt:lpstr>Presentación de PowerPoint</vt:lpstr>
      <vt:lpstr>Presentación de PowerPoint</vt:lpstr>
      <vt:lpstr>Presentación de PowerPoint</vt:lpstr>
      <vt:lpstr>Presentación de PowerPoint</vt:lpstr>
      <vt:lpstr>Manual de usuario</vt:lpstr>
      <vt:lpstr>Video Demo</vt:lpstr>
      <vt:lpstr>Costos</vt:lpstr>
      <vt:lpstr>Presentación de PowerPoint</vt:lpstr>
      <vt:lpstr>Licenciamiento </vt:lpstr>
      <vt:lpstr>Principales retos y dificultades, mejoras, trabajo a futuro</vt:lpstr>
      <vt:lpstr>Presentación de PowerPoint</vt:lpstr>
      <vt:lpstr>Conclusión</vt:lpstr>
      <vt:lpstr>Final Project</vt:lpstr>
      <vt:lpstr>Objective</vt:lpstr>
      <vt:lpstr>Hypothesis</vt:lpstr>
      <vt:lpstr>Introduction</vt:lpstr>
      <vt:lpstr>Workplan</vt:lpstr>
      <vt:lpstr>Developing</vt:lpstr>
      <vt:lpstr>Presentación de PowerPoint</vt:lpstr>
      <vt:lpstr>Presentación de PowerPoint</vt:lpstr>
      <vt:lpstr>Presentación de PowerPoint</vt:lpstr>
      <vt:lpstr>Presentación de PowerPoint</vt:lpstr>
      <vt:lpstr>User manual</vt:lpstr>
      <vt:lpstr>Video Demo</vt:lpstr>
      <vt:lpstr>Costs</vt:lpstr>
      <vt:lpstr>Presentación de PowerPoint</vt:lpstr>
      <vt:lpstr>Licensing </vt:lpstr>
      <vt:lpstr>Main challenges and difficulties, improvements, future work</vt:lpstr>
      <vt:lpstr>Presentación de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Fall</dc:creator>
  <cp:lastModifiedBy>Fall</cp:lastModifiedBy>
  <cp:revision>96</cp:revision>
  <dcterms:created xsi:type="dcterms:W3CDTF">2021-02-09T03:52:26Z</dcterms:created>
  <dcterms:modified xsi:type="dcterms:W3CDTF">2021-02-10T05:04:18Z</dcterms:modified>
</cp:coreProperties>
</file>