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6ED1E67-554D-4EA3-BCAB-4E3483CE76AE}">
  <a:tblStyle styleId="{16ED1E67-554D-4EA3-BCAB-4E3483CE76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6697d3d6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6697d3d6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6697d3d6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6697d3d6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leads us to prioritize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6697d3d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697d3d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will not tire you with stuff you know better than me, the vehicles we produce fall under both categories, with the second being a newly emerging environment worth of tens of billions. With two key factors where one feeds the other, consumers do not trust a less than 100% security and that is because their agency is taken away and secondly, each setback has a multiplied cost because our models will be perceived as less safe.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697d3d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697d3d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main threats are generalized in four categories. Script kiddies or amateurs, disgruntled employees, state hackers and competitors’ backed hackers. IP theft is specifically targeted for IP in our cars and not for example our data analysis algorithms and procedures, these are all grouped in data leakage.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6697d3d6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6697d3d6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the costs associated with threats targeting the car. In general the costs are based on replacing a faulty part for example in the case of a faulty sensor or </a:t>
            </a:r>
            <a:r>
              <a:rPr lang="en-GB"/>
              <a:t>losing</a:t>
            </a:r>
            <a:r>
              <a:rPr lang="en-GB"/>
              <a:t> the sale of one or two cars. The most notable thing here is of course the cost stemming from injury and in the worst case scenario from death and in Europe where our market mainly resides, the average cost of death from car accidents are around 2,5 million euros. This cost though can be mitigated with several factors but lets move 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6697d3d6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697d3d6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a:t>
            </a:r>
            <a:r>
              <a:rPr lang="en-GB"/>
              <a:t>substantial</a:t>
            </a:r>
            <a:r>
              <a:rPr lang="en-GB"/>
              <a:t> operational costs, more than the car’s. Most of the costs are in the range of millions or tens of millions and includes not only sales lost because of competitive advantage depending on what is leaked but also loss of reputation. Cloud is down costs us not only through losing logs and data used for improving our products but also from potential disatisfied customers.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6697d3d6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6697d3d6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Azure = 3000/month</a:t>
            </a:r>
            <a:endParaRPr/>
          </a:p>
          <a:p>
            <a:pPr indent="0" lvl="0" marL="0" rtl="0" algn="l">
              <a:spcBef>
                <a:spcPts val="0"/>
              </a:spcBef>
              <a:spcAft>
                <a:spcPts val="0"/>
              </a:spcAft>
              <a:buNone/>
            </a:pPr>
            <a:r>
              <a:rPr lang="en-GB"/>
              <a:t>The ideal solution would be to do everything concurrently but that is not possible not only because of the inherent cost of designing and implementing the defensive mechanism but also because of the </a:t>
            </a:r>
            <a:r>
              <a:rPr lang="en-GB"/>
              <a:t>work hours</a:t>
            </a:r>
            <a:r>
              <a:rPr lang="en-GB"/>
              <a:t> needed by the the affected departments that could be spent more effectively somewhere else. In the case of outsourcing the work, can we be sure that we have the best results?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6697d3d6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6697d3d6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leads us to prioritize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6697d3d6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6697d3d6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66af49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6af49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Autonomous Car Manufacturer</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Kalogiannis Konstantinos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Detailed Cost</a:t>
            </a:r>
            <a:endParaRPr/>
          </a:p>
        </p:txBody>
      </p:sp>
      <p:sp>
        <p:nvSpPr>
          <p:cNvPr id="142" name="Google Shape;14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2"/>
          <p:cNvPicPr preferRelativeResize="0"/>
          <p:nvPr/>
        </p:nvPicPr>
        <p:blipFill>
          <a:blip r:embed="rId3">
            <a:alphaModFix/>
          </a:blip>
          <a:stretch>
            <a:fillRect/>
          </a:stretch>
        </p:blipFill>
        <p:spPr>
          <a:xfrm>
            <a:off x="1143000" y="1122363"/>
            <a:ext cx="6858000" cy="34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Defense Cost</a:t>
            </a:r>
            <a:endParaRPr/>
          </a:p>
        </p:txBody>
      </p:sp>
      <p:sp>
        <p:nvSpPr>
          <p:cNvPr id="149" name="Google Shape;14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3"/>
          <p:cNvPicPr preferRelativeResize="0"/>
          <p:nvPr/>
        </p:nvPicPr>
        <p:blipFill>
          <a:blip r:embed="rId3">
            <a:alphaModFix/>
          </a:blip>
          <a:stretch>
            <a:fillRect/>
          </a:stretch>
        </p:blipFill>
        <p:spPr>
          <a:xfrm>
            <a:off x="311700" y="1171600"/>
            <a:ext cx="8082100" cy="374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Car industry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Conventional Vehicles</a:t>
            </a:r>
            <a:endParaRPr/>
          </a:p>
          <a:p>
            <a:pPr indent="-317500" lvl="1" marL="914400" rtl="0" algn="l">
              <a:spcBef>
                <a:spcPts val="0"/>
              </a:spcBef>
              <a:spcAft>
                <a:spcPts val="0"/>
              </a:spcAft>
              <a:buSzPts val="1400"/>
              <a:buChar char="○"/>
            </a:pPr>
            <a:r>
              <a:rPr lang="en-GB"/>
              <a:t>4 trillion revenue</a:t>
            </a:r>
            <a:endParaRPr/>
          </a:p>
          <a:p>
            <a:pPr indent="-317500" lvl="1" marL="914400" rtl="0" algn="l">
              <a:spcBef>
                <a:spcPts val="0"/>
              </a:spcBef>
              <a:spcAft>
                <a:spcPts val="0"/>
              </a:spcAft>
              <a:buSzPts val="1400"/>
              <a:buChar char="○"/>
            </a:pPr>
            <a:r>
              <a:rPr lang="en-GB"/>
              <a:t>Big players known</a:t>
            </a:r>
            <a:br>
              <a:rPr lang="en-GB"/>
            </a:br>
            <a:br>
              <a:rPr lang="en-GB"/>
            </a:br>
            <a:br>
              <a:rPr lang="en-GB"/>
            </a:br>
            <a:endParaRPr/>
          </a:p>
          <a:p>
            <a:pPr indent="-342900" lvl="0" marL="457200" rtl="0" algn="l">
              <a:spcBef>
                <a:spcPts val="0"/>
              </a:spcBef>
              <a:spcAft>
                <a:spcPts val="0"/>
              </a:spcAft>
              <a:buSzPts val="1800"/>
              <a:buChar char="●"/>
            </a:pPr>
            <a:r>
              <a:rPr lang="en-GB"/>
              <a:t>(Semi)Autonomous Vehicles</a:t>
            </a:r>
            <a:endParaRPr/>
          </a:p>
          <a:p>
            <a:pPr indent="-317500" lvl="1" marL="914400" rtl="0" algn="l">
              <a:spcBef>
                <a:spcPts val="0"/>
              </a:spcBef>
              <a:spcAft>
                <a:spcPts val="0"/>
              </a:spcAft>
              <a:buSzPts val="1400"/>
              <a:buChar char="○"/>
            </a:pPr>
            <a:r>
              <a:rPr lang="en-GB"/>
              <a:t>10s of Billions</a:t>
            </a:r>
            <a:endParaRPr/>
          </a:p>
          <a:p>
            <a:pPr indent="-317500" lvl="1" marL="914400" rtl="0" algn="l">
              <a:spcBef>
                <a:spcPts val="0"/>
              </a:spcBef>
              <a:spcAft>
                <a:spcPts val="0"/>
              </a:spcAft>
              <a:buSzPts val="1400"/>
              <a:buChar char="○"/>
            </a:pPr>
            <a:r>
              <a:rPr lang="en-GB"/>
              <a:t>Volatile</a:t>
            </a:r>
            <a:endParaRPr/>
          </a:p>
          <a:p>
            <a:pPr indent="-317500" lvl="1" marL="914400" rtl="0" algn="l">
              <a:spcBef>
                <a:spcPts val="0"/>
              </a:spcBef>
              <a:spcAft>
                <a:spcPts val="0"/>
              </a:spcAft>
              <a:buSzPts val="1400"/>
              <a:buChar char="○"/>
            </a:pPr>
            <a:r>
              <a:rPr lang="en-GB"/>
              <a:t>Early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Threats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graphicFrame>
        <p:nvGraphicFramePr>
          <p:cNvPr id="73" name="Google Shape;73;p15"/>
          <p:cNvGraphicFramePr/>
          <p:nvPr/>
        </p:nvGraphicFramePr>
        <p:xfrm>
          <a:off x="472875" y="1428750"/>
          <a:ext cx="3000000" cy="3000000"/>
        </p:xfrm>
        <a:graphic>
          <a:graphicData uri="http://schemas.openxmlformats.org/drawingml/2006/table">
            <a:tbl>
              <a:tblPr>
                <a:noFill/>
                <a:tableStyleId>{16ED1E67-554D-4EA3-BCAB-4E3483CE76AE}</a:tableStyleId>
              </a:tblPr>
              <a:tblGrid>
                <a:gridCol w="2302850"/>
                <a:gridCol w="1290750"/>
                <a:gridCol w="1098450"/>
                <a:gridCol w="1430700"/>
                <a:gridCol w="2163250"/>
              </a:tblGrid>
              <a:tr h="381000">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t>Script Kiddie</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t>Employee</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t>State hackers</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t>Competitor’s Hackers</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t>Sensor malfunction</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t>Data leakage</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t>Signal jamming</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t>IP theft</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t>Service downtime</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GB"/>
                        <a:t>Amenity misbehaviour</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pic>
        <p:nvPicPr>
          <p:cNvPr id="74" name="Google Shape;74;p15"/>
          <p:cNvPicPr preferRelativeResize="0"/>
          <p:nvPr/>
        </p:nvPicPr>
        <p:blipFill>
          <a:blip r:embed="rId3">
            <a:alphaModFix/>
          </a:blip>
          <a:stretch>
            <a:fillRect/>
          </a:stretch>
        </p:blipFill>
        <p:spPr>
          <a:xfrm>
            <a:off x="4326188" y="1744300"/>
            <a:ext cx="491613" cy="476875"/>
          </a:xfrm>
          <a:prstGeom prst="rect">
            <a:avLst/>
          </a:prstGeom>
          <a:noFill/>
          <a:ln>
            <a:noFill/>
          </a:ln>
        </p:spPr>
      </p:pic>
      <p:pic>
        <p:nvPicPr>
          <p:cNvPr id="75" name="Google Shape;75;p15"/>
          <p:cNvPicPr preferRelativeResize="0"/>
          <p:nvPr/>
        </p:nvPicPr>
        <p:blipFill>
          <a:blip r:embed="rId3">
            <a:alphaModFix/>
          </a:blip>
          <a:stretch>
            <a:fillRect/>
          </a:stretch>
        </p:blipFill>
        <p:spPr>
          <a:xfrm>
            <a:off x="5641438" y="1744300"/>
            <a:ext cx="491613" cy="476875"/>
          </a:xfrm>
          <a:prstGeom prst="rect">
            <a:avLst/>
          </a:prstGeom>
          <a:noFill/>
          <a:ln>
            <a:noFill/>
          </a:ln>
        </p:spPr>
      </p:pic>
      <p:pic>
        <p:nvPicPr>
          <p:cNvPr id="76" name="Google Shape;76;p15"/>
          <p:cNvPicPr preferRelativeResize="0"/>
          <p:nvPr/>
        </p:nvPicPr>
        <p:blipFill>
          <a:blip r:embed="rId3">
            <a:alphaModFix/>
          </a:blip>
          <a:stretch>
            <a:fillRect/>
          </a:stretch>
        </p:blipFill>
        <p:spPr>
          <a:xfrm>
            <a:off x="7374188" y="1744300"/>
            <a:ext cx="491613" cy="476875"/>
          </a:xfrm>
          <a:prstGeom prst="rect">
            <a:avLst/>
          </a:prstGeom>
          <a:noFill/>
          <a:ln>
            <a:noFill/>
          </a:ln>
        </p:spPr>
      </p:pic>
      <p:pic>
        <p:nvPicPr>
          <p:cNvPr id="77" name="Google Shape;77;p15"/>
          <p:cNvPicPr preferRelativeResize="0"/>
          <p:nvPr/>
        </p:nvPicPr>
        <p:blipFill>
          <a:blip r:embed="rId3">
            <a:alphaModFix/>
          </a:blip>
          <a:stretch>
            <a:fillRect/>
          </a:stretch>
        </p:blipFill>
        <p:spPr>
          <a:xfrm>
            <a:off x="7374188" y="3329150"/>
            <a:ext cx="491613" cy="476875"/>
          </a:xfrm>
          <a:prstGeom prst="rect">
            <a:avLst/>
          </a:prstGeom>
          <a:noFill/>
          <a:ln>
            <a:noFill/>
          </a:ln>
        </p:spPr>
      </p:pic>
      <p:pic>
        <p:nvPicPr>
          <p:cNvPr id="78" name="Google Shape;78;p15"/>
          <p:cNvPicPr preferRelativeResize="0"/>
          <p:nvPr/>
        </p:nvPicPr>
        <p:blipFill>
          <a:blip r:embed="rId3">
            <a:alphaModFix/>
          </a:blip>
          <a:stretch>
            <a:fillRect/>
          </a:stretch>
        </p:blipFill>
        <p:spPr>
          <a:xfrm>
            <a:off x="4326188" y="2140500"/>
            <a:ext cx="491613" cy="476875"/>
          </a:xfrm>
          <a:prstGeom prst="rect">
            <a:avLst/>
          </a:prstGeom>
          <a:noFill/>
          <a:ln>
            <a:noFill/>
          </a:ln>
        </p:spPr>
      </p:pic>
      <p:pic>
        <p:nvPicPr>
          <p:cNvPr id="79" name="Google Shape;79;p15"/>
          <p:cNvPicPr preferRelativeResize="0"/>
          <p:nvPr/>
        </p:nvPicPr>
        <p:blipFill>
          <a:blip r:embed="rId3">
            <a:alphaModFix/>
          </a:blip>
          <a:stretch>
            <a:fillRect/>
          </a:stretch>
        </p:blipFill>
        <p:spPr>
          <a:xfrm>
            <a:off x="5641438" y="2140500"/>
            <a:ext cx="491613" cy="476875"/>
          </a:xfrm>
          <a:prstGeom prst="rect">
            <a:avLst/>
          </a:prstGeom>
          <a:noFill/>
          <a:ln>
            <a:noFill/>
          </a:ln>
        </p:spPr>
      </p:pic>
      <p:pic>
        <p:nvPicPr>
          <p:cNvPr id="80" name="Google Shape;80;p15"/>
          <p:cNvPicPr preferRelativeResize="0"/>
          <p:nvPr/>
        </p:nvPicPr>
        <p:blipFill>
          <a:blip r:embed="rId3">
            <a:alphaModFix/>
          </a:blip>
          <a:stretch>
            <a:fillRect/>
          </a:stretch>
        </p:blipFill>
        <p:spPr>
          <a:xfrm>
            <a:off x="7374188" y="2140500"/>
            <a:ext cx="491613" cy="476875"/>
          </a:xfrm>
          <a:prstGeom prst="rect">
            <a:avLst/>
          </a:prstGeom>
          <a:noFill/>
          <a:ln>
            <a:noFill/>
          </a:ln>
        </p:spPr>
      </p:pic>
      <p:pic>
        <p:nvPicPr>
          <p:cNvPr id="81" name="Google Shape;81;p15"/>
          <p:cNvPicPr preferRelativeResize="0"/>
          <p:nvPr/>
        </p:nvPicPr>
        <p:blipFill>
          <a:blip r:embed="rId3">
            <a:alphaModFix/>
          </a:blip>
          <a:stretch>
            <a:fillRect/>
          </a:stretch>
        </p:blipFill>
        <p:spPr>
          <a:xfrm>
            <a:off x="3158313" y="3329137"/>
            <a:ext cx="491613" cy="476875"/>
          </a:xfrm>
          <a:prstGeom prst="rect">
            <a:avLst/>
          </a:prstGeom>
          <a:noFill/>
          <a:ln>
            <a:noFill/>
          </a:ln>
        </p:spPr>
      </p:pic>
      <p:pic>
        <p:nvPicPr>
          <p:cNvPr id="82" name="Google Shape;82;p15"/>
          <p:cNvPicPr preferRelativeResize="0"/>
          <p:nvPr/>
        </p:nvPicPr>
        <p:blipFill>
          <a:blip r:embed="rId3">
            <a:alphaModFix/>
          </a:blip>
          <a:stretch>
            <a:fillRect/>
          </a:stretch>
        </p:blipFill>
        <p:spPr>
          <a:xfrm>
            <a:off x="4326188" y="2536725"/>
            <a:ext cx="491613" cy="476875"/>
          </a:xfrm>
          <a:prstGeom prst="rect">
            <a:avLst/>
          </a:prstGeom>
          <a:noFill/>
          <a:ln>
            <a:noFill/>
          </a:ln>
        </p:spPr>
      </p:pic>
      <p:pic>
        <p:nvPicPr>
          <p:cNvPr id="83" name="Google Shape;83;p15"/>
          <p:cNvPicPr preferRelativeResize="0"/>
          <p:nvPr/>
        </p:nvPicPr>
        <p:blipFill>
          <a:blip r:embed="rId3">
            <a:alphaModFix/>
          </a:blip>
          <a:stretch>
            <a:fillRect/>
          </a:stretch>
        </p:blipFill>
        <p:spPr>
          <a:xfrm>
            <a:off x="5641438" y="2536725"/>
            <a:ext cx="491613" cy="476875"/>
          </a:xfrm>
          <a:prstGeom prst="rect">
            <a:avLst/>
          </a:prstGeom>
          <a:noFill/>
          <a:ln>
            <a:noFill/>
          </a:ln>
        </p:spPr>
      </p:pic>
      <p:pic>
        <p:nvPicPr>
          <p:cNvPr id="84" name="Google Shape;84;p15"/>
          <p:cNvPicPr preferRelativeResize="0"/>
          <p:nvPr/>
        </p:nvPicPr>
        <p:blipFill>
          <a:blip r:embed="rId3">
            <a:alphaModFix/>
          </a:blip>
          <a:stretch>
            <a:fillRect/>
          </a:stretch>
        </p:blipFill>
        <p:spPr>
          <a:xfrm>
            <a:off x="7374188" y="2536725"/>
            <a:ext cx="491613" cy="476875"/>
          </a:xfrm>
          <a:prstGeom prst="rect">
            <a:avLst/>
          </a:prstGeom>
          <a:noFill/>
          <a:ln>
            <a:noFill/>
          </a:ln>
        </p:spPr>
      </p:pic>
      <p:pic>
        <p:nvPicPr>
          <p:cNvPr id="85" name="Google Shape;85;p15"/>
          <p:cNvPicPr preferRelativeResize="0"/>
          <p:nvPr/>
        </p:nvPicPr>
        <p:blipFill>
          <a:blip r:embed="rId3">
            <a:alphaModFix/>
          </a:blip>
          <a:stretch>
            <a:fillRect/>
          </a:stretch>
        </p:blipFill>
        <p:spPr>
          <a:xfrm>
            <a:off x="7374188" y="2907250"/>
            <a:ext cx="491613" cy="476875"/>
          </a:xfrm>
          <a:prstGeom prst="rect">
            <a:avLst/>
          </a:prstGeom>
          <a:noFill/>
          <a:ln>
            <a:noFill/>
          </a:ln>
        </p:spPr>
      </p:pic>
      <p:pic>
        <p:nvPicPr>
          <p:cNvPr id="86" name="Google Shape;86;p15"/>
          <p:cNvPicPr preferRelativeResize="0"/>
          <p:nvPr/>
        </p:nvPicPr>
        <p:blipFill>
          <a:blip r:embed="rId3">
            <a:alphaModFix/>
          </a:blip>
          <a:stretch>
            <a:fillRect/>
          </a:stretch>
        </p:blipFill>
        <p:spPr>
          <a:xfrm>
            <a:off x="5641438" y="2907250"/>
            <a:ext cx="491613" cy="476875"/>
          </a:xfrm>
          <a:prstGeom prst="rect">
            <a:avLst/>
          </a:prstGeom>
          <a:noFill/>
          <a:ln>
            <a:noFill/>
          </a:ln>
        </p:spPr>
      </p:pic>
      <p:pic>
        <p:nvPicPr>
          <p:cNvPr id="87" name="Google Shape;87;p15"/>
          <p:cNvPicPr preferRelativeResize="0"/>
          <p:nvPr/>
        </p:nvPicPr>
        <p:blipFill>
          <a:blip r:embed="rId3">
            <a:alphaModFix/>
          </a:blip>
          <a:stretch>
            <a:fillRect/>
          </a:stretch>
        </p:blipFill>
        <p:spPr>
          <a:xfrm>
            <a:off x="5641438" y="3699662"/>
            <a:ext cx="491613" cy="47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Customer losses</a:t>
            </a:r>
            <a:endParaRPr/>
          </a:p>
        </p:txBody>
      </p:sp>
      <p:sp>
        <p:nvSpPr>
          <p:cNvPr id="93" name="Google Shape;9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Losses based on</a:t>
            </a:r>
            <a:br>
              <a:rPr lang="en-GB"/>
            </a:br>
            <a:r>
              <a:rPr lang="en-GB"/>
              <a:t>car parts/value</a:t>
            </a:r>
            <a:br>
              <a:rPr lang="en-GB"/>
            </a:br>
            <a:br>
              <a:rPr lang="en-GB"/>
            </a:br>
            <a:br>
              <a:rPr lang="en-GB"/>
            </a:br>
            <a:endParaRPr/>
          </a:p>
          <a:p>
            <a:pPr indent="-342900" lvl="0" marL="457200" rtl="0" algn="l">
              <a:spcBef>
                <a:spcPts val="0"/>
              </a:spcBef>
              <a:spcAft>
                <a:spcPts val="0"/>
              </a:spcAft>
              <a:buSzPts val="1800"/>
              <a:buChar char="●"/>
            </a:pPr>
            <a:r>
              <a:rPr lang="en-GB"/>
              <a:t>Injury is tricky</a:t>
            </a:r>
            <a:br>
              <a:rPr lang="en-GB"/>
            </a:br>
            <a:r>
              <a:rPr lang="en-GB"/>
              <a:t>and costly</a:t>
            </a:r>
            <a:endParaRPr/>
          </a:p>
        </p:txBody>
      </p:sp>
      <p:pic>
        <p:nvPicPr>
          <p:cNvPr id="94" name="Google Shape;94;p16"/>
          <p:cNvPicPr preferRelativeResize="0"/>
          <p:nvPr/>
        </p:nvPicPr>
        <p:blipFill>
          <a:blip r:embed="rId3">
            <a:alphaModFix/>
          </a:blip>
          <a:stretch>
            <a:fillRect/>
          </a:stretch>
        </p:blipFill>
        <p:spPr>
          <a:xfrm>
            <a:off x="2787283" y="1171600"/>
            <a:ext cx="6045018" cy="339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Operational losses</a:t>
            </a:r>
            <a:endParaRPr/>
          </a:p>
        </p:txBody>
      </p:sp>
      <p:sp>
        <p:nvSpPr>
          <p:cNvPr id="100" name="Google Shape;10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Company data</a:t>
            </a:r>
            <a:endParaRPr/>
          </a:p>
          <a:p>
            <a:pPr indent="-317500" lvl="1" marL="914400" rtl="0" algn="l">
              <a:spcBef>
                <a:spcPts val="0"/>
              </a:spcBef>
              <a:spcAft>
                <a:spcPts val="0"/>
              </a:spcAft>
              <a:buSzPts val="1400"/>
              <a:buChar char="○"/>
            </a:pPr>
            <a:r>
              <a:rPr lang="en-GB"/>
              <a:t>Car logs</a:t>
            </a:r>
            <a:endParaRPr/>
          </a:p>
          <a:p>
            <a:pPr indent="-317500" lvl="1" marL="914400" rtl="0" algn="l">
              <a:spcBef>
                <a:spcPts val="0"/>
              </a:spcBef>
              <a:spcAft>
                <a:spcPts val="0"/>
              </a:spcAft>
              <a:buSzPts val="1400"/>
              <a:buChar char="○"/>
            </a:pPr>
            <a:r>
              <a:rPr lang="en-GB"/>
              <a:t>Car data</a:t>
            </a:r>
            <a:endParaRPr/>
          </a:p>
          <a:p>
            <a:pPr indent="-317500" lvl="1" marL="914400" rtl="0" algn="l">
              <a:spcBef>
                <a:spcPts val="0"/>
              </a:spcBef>
              <a:spcAft>
                <a:spcPts val="0"/>
              </a:spcAft>
              <a:buSzPts val="1400"/>
              <a:buChar char="○"/>
            </a:pPr>
            <a:r>
              <a:rPr lang="en-GB"/>
              <a:t>Business data</a:t>
            </a:r>
            <a:br>
              <a:rPr lang="en-GB"/>
            </a:br>
            <a:br>
              <a:rPr lang="en-GB"/>
            </a:br>
            <a:br>
              <a:rPr lang="en-GB"/>
            </a:br>
            <a:endParaRPr/>
          </a:p>
          <a:p>
            <a:pPr indent="-342900" lvl="0" marL="457200" rtl="0" algn="l">
              <a:spcBef>
                <a:spcPts val="0"/>
              </a:spcBef>
              <a:spcAft>
                <a:spcPts val="0"/>
              </a:spcAft>
              <a:buSzPts val="1800"/>
              <a:buChar char="●"/>
            </a:pPr>
            <a:r>
              <a:rPr lang="en-GB"/>
              <a:t>IP theft </a:t>
            </a:r>
            <a:endParaRPr/>
          </a:p>
          <a:p>
            <a:pPr indent="-317500" lvl="1" marL="914400" rtl="0" algn="l">
              <a:spcBef>
                <a:spcPts val="0"/>
              </a:spcBef>
              <a:spcAft>
                <a:spcPts val="0"/>
              </a:spcAft>
              <a:buSzPts val="1400"/>
              <a:buChar char="○"/>
            </a:pPr>
            <a:r>
              <a:rPr lang="en-GB"/>
              <a:t>Car components</a:t>
            </a:r>
            <a:endParaRPr/>
          </a:p>
        </p:txBody>
      </p:sp>
      <p:pic>
        <p:nvPicPr>
          <p:cNvPr id="101" name="Google Shape;101;p17"/>
          <p:cNvPicPr preferRelativeResize="0"/>
          <p:nvPr/>
        </p:nvPicPr>
        <p:blipFill>
          <a:blip r:embed="rId3">
            <a:alphaModFix/>
          </a:blip>
          <a:stretch>
            <a:fillRect/>
          </a:stretch>
        </p:blipFill>
        <p:spPr>
          <a:xfrm>
            <a:off x="2787283" y="1171600"/>
            <a:ext cx="6045018" cy="339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Defense strategies</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Cost effectiveness</a:t>
            </a:r>
            <a:endParaRPr/>
          </a:p>
          <a:p>
            <a:pPr indent="-317500" lvl="1" marL="914400" rtl="0" algn="l">
              <a:spcBef>
                <a:spcPts val="0"/>
              </a:spcBef>
              <a:spcAft>
                <a:spcPts val="0"/>
              </a:spcAft>
              <a:buSzPts val="1400"/>
              <a:buChar char="○"/>
            </a:pPr>
            <a:r>
              <a:rPr lang="en-GB"/>
              <a:t>Outsource</a:t>
            </a:r>
            <a:endParaRPr/>
          </a:p>
          <a:p>
            <a:pPr indent="-317500" lvl="1" marL="914400" rtl="0" algn="l">
              <a:spcBef>
                <a:spcPts val="0"/>
              </a:spcBef>
              <a:spcAft>
                <a:spcPts val="0"/>
              </a:spcAft>
              <a:buSzPts val="1400"/>
              <a:buChar char="○"/>
            </a:pPr>
            <a:r>
              <a:rPr lang="en-GB"/>
              <a:t>In-house</a:t>
            </a:r>
            <a:endParaRPr/>
          </a:p>
          <a:p>
            <a:pPr indent="-317500" lvl="1" marL="914400" rtl="0" algn="l">
              <a:spcBef>
                <a:spcPts val="0"/>
              </a:spcBef>
              <a:spcAft>
                <a:spcPts val="0"/>
              </a:spcAft>
              <a:buSzPts val="1400"/>
              <a:buChar char="○"/>
            </a:pPr>
            <a:r>
              <a:rPr lang="en-GB"/>
              <a:t>Good results?</a:t>
            </a:r>
            <a:br>
              <a:rPr lang="en-GB"/>
            </a:br>
            <a:br>
              <a:rPr lang="en-GB"/>
            </a:br>
            <a:br>
              <a:rPr lang="en-GB"/>
            </a:br>
            <a:br>
              <a:rPr lang="en-GB"/>
            </a:br>
            <a:endParaRPr/>
          </a:p>
          <a:p>
            <a:pPr indent="-342900" lvl="0" marL="457200" rtl="0" algn="l">
              <a:spcBef>
                <a:spcPts val="0"/>
              </a:spcBef>
              <a:spcAft>
                <a:spcPts val="0"/>
              </a:spcAft>
              <a:buSzPts val="1800"/>
              <a:buChar char="●"/>
            </a:pPr>
            <a:r>
              <a:rPr lang="en-GB"/>
              <a:t>Time availability</a:t>
            </a:r>
            <a:endParaRPr/>
          </a:p>
          <a:p>
            <a:pPr indent="-317500" lvl="1" marL="914400" rtl="0" algn="l">
              <a:spcBef>
                <a:spcPts val="0"/>
              </a:spcBef>
              <a:spcAft>
                <a:spcPts val="0"/>
              </a:spcAft>
              <a:buSzPts val="1400"/>
              <a:buChar char="○"/>
            </a:pPr>
            <a:r>
              <a:rPr lang="en-GB"/>
              <a:t>How long till we get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Defense Cost</a:t>
            </a:r>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19"/>
          <p:cNvPicPr preferRelativeResize="0"/>
          <p:nvPr/>
        </p:nvPicPr>
        <p:blipFill>
          <a:blip r:embed="rId3">
            <a:alphaModFix/>
          </a:blip>
          <a:stretch>
            <a:fillRect/>
          </a:stretch>
        </p:blipFill>
        <p:spPr>
          <a:xfrm>
            <a:off x="311700" y="1171600"/>
            <a:ext cx="8082100" cy="3743750"/>
          </a:xfrm>
          <a:prstGeom prst="rect">
            <a:avLst/>
          </a:prstGeom>
          <a:noFill/>
          <a:ln>
            <a:noFill/>
          </a:ln>
        </p:spPr>
      </p:pic>
      <p:sp>
        <p:nvSpPr>
          <p:cNvPr id="115" name="Google Shape;115;p19"/>
          <p:cNvSpPr/>
          <p:nvPr/>
        </p:nvSpPr>
        <p:spPr>
          <a:xfrm>
            <a:off x="311700" y="4289350"/>
            <a:ext cx="4749600" cy="2793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311700" y="2636150"/>
            <a:ext cx="5933100" cy="2793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1700" y="3200700"/>
            <a:ext cx="5933100" cy="553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311700" y="2071588"/>
            <a:ext cx="6808200" cy="2793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11700" y="1803400"/>
            <a:ext cx="7454100" cy="2793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11700" y="3743050"/>
            <a:ext cx="4749600" cy="5535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311700" y="2358138"/>
            <a:ext cx="7454100" cy="2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311700" y="1507025"/>
            <a:ext cx="7942500" cy="2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311700" y="2907325"/>
            <a:ext cx="7454100" cy="2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end</a:t>
            </a:r>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Thank you for not sleeping!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Vulnerabilities</a:t>
            </a:r>
            <a:endParaRPr/>
          </a:p>
        </p:txBody>
      </p:sp>
      <p:sp>
        <p:nvSpPr>
          <p:cNvPr id="135" name="Google Shape;13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1"/>
          <p:cNvPicPr preferRelativeResize="0"/>
          <p:nvPr/>
        </p:nvPicPr>
        <p:blipFill>
          <a:blip r:embed="rId3">
            <a:alphaModFix/>
          </a:blip>
          <a:stretch>
            <a:fillRect/>
          </a:stretch>
        </p:blipFill>
        <p:spPr>
          <a:xfrm>
            <a:off x="0" y="858977"/>
            <a:ext cx="9144001" cy="34255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