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13" r:id="rId6"/>
    <p:sldId id="312" r:id="rId7"/>
    <p:sldId id="309" r:id="rId8"/>
    <p:sldId id="310" r:id="rId9"/>
    <p:sldId id="306" r:id="rId10"/>
    <p:sldId id="308" r:id="rId11"/>
    <p:sldId id="295" r:id="rId12"/>
    <p:sldId id="329" r:id="rId13"/>
    <p:sldId id="327" r:id="rId14"/>
    <p:sldId id="314" r:id="rId15"/>
    <p:sldId id="317" r:id="rId16"/>
    <p:sldId id="328" r:id="rId17"/>
    <p:sldId id="325" r:id="rId18"/>
    <p:sldId id="326" r:id="rId19"/>
    <p:sldId id="322" r:id="rId20"/>
    <p:sldId id="323" r:id="rId21"/>
    <p:sldId id="320" r:id="rId22"/>
    <p:sldId id="321" r:id="rId23"/>
    <p:sldId id="319" r:id="rId24"/>
  </p:sldIdLst>
  <p:sldSz cx="12192000" cy="6858000"/>
  <p:notesSz cx="6797675" cy="9926638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313"/>
            <p14:sldId id="312"/>
            <p14:sldId id="309"/>
            <p14:sldId id="310"/>
            <p14:sldId id="306"/>
            <p14:sldId id="308"/>
            <p14:sldId id="295"/>
            <p14:sldId id="329"/>
          </p14:sldIdLst>
        </p14:section>
        <p14:section name="En savoir plus" id="{2CC34DB2-6590-42C0-AD4B-A04C6060184E}">
          <p14:sldIdLst>
            <p14:sldId id="327"/>
            <p14:sldId id="314"/>
            <p14:sldId id="317"/>
            <p14:sldId id="328"/>
            <p14:sldId id="325"/>
            <p14:sldId id="326"/>
            <p14:sldId id="322"/>
            <p14:sldId id="323"/>
            <p14:sldId id="320"/>
            <p14:sldId id="32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D462F"/>
    <a:srgbClr val="923922"/>
    <a:srgbClr val="FF9B45"/>
    <a:srgbClr val="D24726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20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18/10/2021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2673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18/10/2021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012D-1098-4ADC-85A5-07FEED04F728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C9D3-BA49-49B2-ACE2-6673B73782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46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18/10/2021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 smtClean="0">
                <a:solidFill>
                  <a:schemeClr val="bg1"/>
                </a:solidFill>
              </a:rPr>
              <a:t>Numérique 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1101280" y="3383481"/>
            <a:ext cx="9582736" cy="1137793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fr-FR" sz="2500" b="1" dirty="0" smtClean="0">
                <a:solidFill>
                  <a:schemeClr val="bg1"/>
                </a:solidFill>
                <a:latin typeface="+mj-lt"/>
              </a:rPr>
              <a:t>Réunion du Groupe Technique de Formation </a:t>
            </a:r>
          </a:p>
          <a:p>
            <a:pPr marL="0" indent="0" algn="ctr" rtl="0">
              <a:buNone/>
            </a:pPr>
            <a:r>
              <a:rPr lang="fr-FR" sz="2500" b="1" dirty="0" smtClean="0">
                <a:solidFill>
                  <a:schemeClr val="bg1"/>
                </a:solidFill>
                <a:latin typeface="+mj-lt"/>
              </a:rPr>
              <a:t>Phase de commission de choix</a:t>
            </a:r>
          </a:p>
          <a:p>
            <a:pPr marL="0" indent="0" algn="ctr" rtl="0">
              <a:buNone/>
            </a:pPr>
            <a:r>
              <a:rPr lang="fr-FR" sz="2500" b="1" dirty="0" smtClean="0">
                <a:solidFill>
                  <a:schemeClr val="bg1"/>
                </a:solidFill>
                <a:latin typeface="+mj-lt"/>
              </a:rPr>
              <a:t>15 octobre 2020</a:t>
            </a:r>
            <a:endParaRPr lang="fr-FR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5" y="946257"/>
            <a:ext cx="10972147" cy="640080"/>
          </a:xfrm>
        </p:spPr>
        <p:txBody>
          <a:bodyPr>
            <a:normAutofit/>
          </a:bodyPr>
          <a:lstStyle/>
          <a:p>
            <a:r>
              <a:rPr lang="fr-FR" dirty="0"/>
              <a:t>Propositions de travail pour les stages hors EDULAB </a:t>
            </a:r>
          </a:p>
        </p:txBody>
      </p:sp>
    </p:spTree>
    <p:extLst>
      <p:ext uri="{BB962C8B-B14F-4D97-AF65-F5344CB8AC3E}">
        <p14:creationId xmlns:p14="http://schemas.microsoft.com/office/powerpoint/2010/main" val="41831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hors EDULAB 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2370"/>
              </p:ext>
            </p:extLst>
          </p:nvPr>
        </p:nvGraphicFramePr>
        <p:xfrm>
          <a:off x="581804" y="1652089"/>
          <a:ext cx="1102839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29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730776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721545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645486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672860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1909466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3658181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68002 outils</a:t>
                      </a:r>
                      <a:r>
                        <a:rPr lang="fr-FR" sz="1200" baseline="0" dirty="0" smtClean="0"/>
                        <a:t> pour adapter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Choisir</a:t>
                      </a:r>
                      <a:r>
                        <a:rPr lang="fr-FR" sz="1500" baseline="0" dirty="0" smtClean="0"/>
                        <a:t> 1 V4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stagiaires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68070 </a:t>
                      </a:r>
                      <a:r>
                        <a:rPr lang="fr-FR" sz="1200" dirty="0" err="1" smtClean="0"/>
                        <a:t>Datavisualisation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Retenir 5 vœux 3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68071 image d’info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err="1" smtClean="0"/>
                        <a:t>bcp</a:t>
                      </a:r>
                      <a:r>
                        <a:rPr lang="fr-FR" sz="1500" dirty="0" smtClean="0"/>
                        <a:t> de doc </a:t>
                      </a:r>
                    </a:p>
                    <a:p>
                      <a:r>
                        <a:rPr lang="fr-FR" sz="1500" dirty="0" smtClean="0"/>
                        <a:t>Retirer 3 V2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68073 </a:t>
                      </a:r>
                      <a:r>
                        <a:rPr lang="fr-FR" sz="1200" dirty="0" err="1" smtClean="0"/>
                        <a:t>webdocu</a:t>
                      </a:r>
                      <a:r>
                        <a:rPr lang="fr-FR" sz="1200" dirty="0" smtClean="0"/>
                        <a:t>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96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r>
                        <a:rPr lang="fr-FR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14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Retenir</a:t>
                      </a:r>
                      <a:r>
                        <a:rPr lang="fr-FR" sz="1500" baseline="0" dirty="0" smtClean="0"/>
                        <a:t> 6 dans le V2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CANOPE  A 20</a:t>
                      </a:r>
                      <a:r>
                        <a:rPr lang="fr-FR" baseline="0" dirty="0" smtClean="0"/>
                        <a:t> / PLAN B V1 </a:t>
                      </a:r>
                      <a:r>
                        <a:rPr lang="fr-FR" baseline="0" dirty="0" err="1" smtClean="0"/>
                        <a:t>only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68074 travail équipe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97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11 </a:t>
                      </a: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DSDEN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Retirer 3 V2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68075 IA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 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OK V1</a:t>
                      </a:r>
                      <a:r>
                        <a:rPr lang="fr-FR" sz="15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à 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 stagiaires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400654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68001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Hackathon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Eliminer un V4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00654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68072</a:t>
                      </a:r>
                    </a:p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Portfolio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35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>
                          <a:solidFill>
                            <a:schemeClr val="accent6"/>
                          </a:solidFill>
                        </a:rPr>
                        <a:t>V1 à 4 OK</a:t>
                      </a:r>
                      <a:endParaRPr lang="fr-FR" sz="15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4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7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hors EDULAB 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087"/>
              </p:ext>
            </p:extLst>
          </p:nvPr>
        </p:nvGraphicFramePr>
        <p:xfrm>
          <a:off x="581804" y="1800075"/>
          <a:ext cx="11028391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29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730776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721545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645486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672860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1673524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3894123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Inscrits</a:t>
                      </a:r>
                      <a:endParaRPr lang="fr-F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places</a:t>
                      </a:r>
                      <a:endParaRPr lang="fr-FR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Vœux 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68063 Réaliser capsule </a:t>
                      </a:r>
                      <a:endParaRPr lang="fr-F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277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Offre de la DANE sur ce point ?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r>
                        <a:rPr lang="fr-FR" baseline="0" dirty="0" smtClean="0"/>
                        <a:t>  Stagiaires LPO LY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68064 BYOD</a:t>
                      </a:r>
                      <a:endParaRPr lang="fr-F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140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A doubler ? complémentarité</a:t>
                      </a:r>
                      <a:r>
                        <a:rPr lang="fr-FR" sz="1500" baseline="0" dirty="0" smtClean="0"/>
                        <a:t> </a:t>
                      </a:r>
                      <a:r>
                        <a:rPr lang="fr-FR" sz="1500" baseline="0" dirty="0" err="1" smtClean="0"/>
                        <a:t>edulab</a:t>
                      </a:r>
                      <a:r>
                        <a:rPr lang="fr-FR" sz="1500" baseline="0" dirty="0" smtClean="0"/>
                        <a:t> ?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15</a:t>
                      </a:r>
                      <a:r>
                        <a:rPr lang="fr-FR" baseline="0" dirty="0" smtClean="0"/>
                        <a:t> stagiaires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68069 vidéo interactives</a:t>
                      </a:r>
                      <a:endParaRPr lang="fr-F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156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20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A doubler</a:t>
                      </a:r>
                      <a:r>
                        <a:rPr lang="fr-FR" sz="1500" baseline="0" dirty="0" smtClean="0"/>
                        <a:t>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 groupes de 20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5" y="946257"/>
            <a:ext cx="10972147" cy="640080"/>
          </a:xfrm>
        </p:spPr>
        <p:txBody>
          <a:bodyPr>
            <a:normAutofit/>
          </a:bodyPr>
          <a:lstStyle/>
          <a:p>
            <a:r>
              <a:rPr lang="fr-FR" dirty="0"/>
              <a:t>Propositions de travail pour les stages </a:t>
            </a:r>
            <a:r>
              <a:rPr lang="fr-FR" dirty="0" smtClean="0"/>
              <a:t>EDULAB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9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7" y="0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PIX 68065 </a:t>
            </a:r>
            <a:r>
              <a:rPr lang="fr-FR" sz="3000" dirty="0" smtClean="0">
                <a:solidFill>
                  <a:srgbClr val="FF0000"/>
                </a:solidFill>
              </a:rPr>
              <a:t>NOVEMBRE  </a:t>
            </a:r>
            <a:endParaRPr lang="fr-FR" sz="3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19005"/>
              </p:ext>
            </p:extLst>
          </p:nvPr>
        </p:nvGraphicFramePr>
        <p:xfrm>
          <a:off x="-130628" y="585749"/>
          <a:ext cx="11768445" cy="649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985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842290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888844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782981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714088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633353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72362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420526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2452922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670829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Choix GTF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45237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1/ Ariège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= 17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17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4725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 / Aveyron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ouvrir  </a:t>
                      </a:r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Cout DPT 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Cout DPT 14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449224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 / Millau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4/Comminges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ouvrir  </a:t>
                      </a:r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Cout DPT  10 MAX (retirer 2 V3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Cout DPT 12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5/</a:t>
                      </a:r>
                      <a:r>
                        <a:rPr lang="fr-FR" sz="1200" baseline="0" dirty="0" smtClean="0"/>
                        <a:t> Muret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500" kern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 TLSE NORD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/>
                        <a:t>4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V1- 2 </a:t>
                      </a:r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Choisir 1 V3 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14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stagiaires Cout DPT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TLSE NO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14 stagiaires cout DPT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  TLSE 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 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fr-FR" sz="15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V1- 2 </a:t>
                      </a:r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Retirer 3 V3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15 stagiaires cout DPT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 TLSE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 4 </a:t>
                      </a:r>
                      <a:endParaRPr lang="fr-FR" sz="1200" kern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14 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Stagiaires cout DPT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67976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Tlse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fr-FR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05522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 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rgbClr val="923922"/>
                          </a:solidFill>
                        </a:rPr>
                        <a:t>5</a:t>
                      </a:r>
                      <a:endParaRPr lang="fr-FR" sz="1500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5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 </a:t>
                      </a:r>
                      <a:r>
                        <a:rPr lang="fr-FR" sz="12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fusionner cout DPT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V1 ET 2  = 17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Cout DPT 17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91256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rgbClr val="923922"/>
                          </a:solidFill>
                        </a:rPr>
                        <a:t>6</a:t>
                      </a:r>
                      <a:endParaRPr lang="fr-FR" sz="1500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5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771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 LOT  EST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et 2 (</a:t>
                      </a:r>
                      <a:r>
                        <a:rPr lang="fr-FR" sz="12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retirer 2 V2 )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18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2276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/ LOT OUEST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  <a:p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74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8" y="152854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</a:t>
            </a:r>
            <a:r>
              <a:rPr lang="fr-FR" sz="3000" dirty="0"/>
              <a:t>stages </a:t>
            </a:r>
            <a:r>
              <a:rPr lang="fr-FR" sz="3000" dirty="0" smtClean="0"/>
              <a:t>PIX 68054 </a:t>
            </a:r>
            <a:r>
              <a:rPr lang="fr-FR" sz="3000" dirty="0" smtClean="0">
                <a:solidFill>
                  <a:srgbClr val="FF0000"/>
                </a:solidFill>
              </a:rPr>
              <a:t> NOVEMBRE 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44243"/>
              </p:ext>
            </p:extLst>
          </p:nvPr>
        </p:nvGraphicFramePr>
        <p:xfrm>
          <a:off x="481442" y="1686970"/>
          <a:ext cx="11258799" cy="635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33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690379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879450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59311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470403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674926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717355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881742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46867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 65 BAGNERES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</a:t>
                      </a:r>
                      <a:endParaRPr lang="fr-FR" sz="1200" kern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14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 / 65 TARBES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</a:t>
                      </a:r>
                    </a:p>
                    <a:p>
                      <a:endParaRPr lang="fr-FR" sz="1200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15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 / Albi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2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19</a:t>
                      </a:r>
                      <a:r>
                        <a:rPr lang="fr-FR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18/ Castres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/>
                        <a:t>1 V8 1 V10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3</a:t>
                      </a: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  <a:r>
                        <a:rPr lang="fr-FR" sz="14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400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499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19/ Gaillac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10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 Montauban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3</a:t>
                      </a: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 </a:t>
                      </a:r>
                      <a:r>
                        <a:rPr lang="fr-FR" sz="1200" kern="12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COUT DEP</a:t>
                      </a:r>
                    </a:p>
                    <a:p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A fusionner avec 22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19 stagiaires  COUT PDT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 Castelsarrasin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0686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22/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Monteils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3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7" y="0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ENT     68066 </a:t>
            </a:r>
            <a:r>
              <a:rPr lang="fr-FR" sz="3000" dirty="0" smtClean="0">
                <a:solidFill>
                  <a:srgbClr val="FF0000"/>
                </a:solidFill>
              </a:rPr>
              <a:t>DECEMBRE </a:t>
            </a:r>
            <a:endParaRPr lang="fr-FR" sz="3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8526"/>
              </p:ext>
            </p:extLst>
          </p:nvPr>
        </p:nvGraphicFramePr>
        <p:xfrm>
          <a:off x="-130627" y="585749"/>
          <a:ext cx="12322627" cy="660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414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755612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962548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537234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640603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568176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649160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514851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738699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888944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446396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252990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Choix GTF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45237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1/ Ariège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1v8 1v9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–V4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9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4725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 / Aveyron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53145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 / Millau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–V5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11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4/Comminges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 A OUVRIR V 1 – 3 =Cout DPT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COUT DPT  13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5/</a:t>
                      </a:r>
                      <a:r>
                        <a:rPr lang="fr-FR" sz="1200" baseline="0" dirty="0" smtClean="0"/>
                        <a:t> Muret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/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500" kern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 TLSE NORD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/>
                        <a:t>0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/>
                        <a:t>0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/>
                        <a:t>0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V1 - V3 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18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TLSE NO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  V5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13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  TLSE 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 V5</a:t>
                      </a:r>
                      <a:endParaRPr lang="fr-FR" sz="1200" kern="120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14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420281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 TLSE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V1-V4</a:t>
                      </a:r>
                      <a:endParaRPr lang="fr-FR" sz="1200" kern="1200" baseline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12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67976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Tlse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fr-F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V1-2 - V5 </a:t>
                      </a:r>
                    </a:p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12 stagiaires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05522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 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rgbClr val="923922"/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5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V10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V1-2 COUT DPT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COUT DPT </a:t>
                      </a:r>
                    </a:p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12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91256"/>
                  </a:ext>
                </a:extLst>
              </a:tr>
              <a:tr h="574176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rgbClr val="923922"/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5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771"/>
                  </a:ext>
                </a:extLst>
              </a:tr>
              <a:tr h="45651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 LOT  EST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Ouvrir 12 V1 - 2</a:t>
                      </a:r>
                      <a:endParaRPr lang="fr-FR" sz="1200" kern="12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18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2276"/>
                  </a:ext>
                </a:extLst>
              </a:tr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/ LOT ouest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5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6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8" y="152854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</a:t>
            </a:r>
            <a:r>
              <a:rPr lang="fr-FR" sz="3000" dirty="0"/>
              <a:t>stages ENT     68066 </a:t>
            </a:r>
            <a:r>
              <a:rPr lang="fr-FR" sz="3000" dirty="0">
                <a:solidFill>
                  <a:srgbClr val="FF0000"/>
                </a:solidFill>
              </a:rPr>
              <a:t>DECEMBRE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36168"/>
              </p:ext>
            </p:extLst>
          </p:nvPr>
        </p:nvGraphicFramePr>
        <p:xfrm>
          <a:off x="481442" y="1686970"/>
          <a:ext cx="11258799" cy="4543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33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690379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879450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59311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470403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674926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033634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565463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46867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 65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4 ? 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19 stagiaire</a:t>
                      </a:r>
                      <a:r>
                        <a:rPr lang="fr-FR" baseline="0" dirty="0" smtClean="0"/>
                        <a:t>s Couts DPT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 / 65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5 ? </a:t>
                      </a:r>
                      <a:endParaRPr lang="fr-FR" sz="1200" kern="1200" baseline="0" dirty="0" smtClean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200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 / Albi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3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200" baseline="0" dirty="0" smtClean="0">
                          <a:solidFill>
                            <a:schemeClr val="accent6"/>
                          </a:solidFill>
                        </a:rPr>
                        <a:t> ouvrir 15 stagiaires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18/ Castres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499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19/ Gaillac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fr-FR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A ouvrir 11 V1 à 5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800" baseline="0" dirty="0" smtClean="0">
                          <a:solidFill>
                            <a:schemeClr val="accent6"/>
                          </a:solidFill>
                        </a:rPr>
                        <a:t> ouvrir 11 stagiaires</a:t>
                      </a:r>
                      <a:endParaRPr lang="fr-FR" sz="18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 Montauban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923922"/>
                          </a:solidFill>
                        </a:rPr>
                        <a:t>8</a:t>
                      </a:r>
                      <a:endParaRPr lang="fr-FR" b="1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923922"/>
                          </a:solidFill>
                          <a:latin typeface="+mn-lt"/>
                          <a:ea typeface="+mn-ea"/>
                          <a:cs typeface="+mn-cs"/>
                        </a:rPr>
                        <a:t>A ouvrir DPT ? 16 personnes </a:t>
                      </a:r>
                      <a:endParaRPr lang="fr-FR" sz="1200" kern="1200" baseline="0" dirty="0">
                        <a:solidFill>
                          <a:srgbClr val="9239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A ouvrir Cout DPT 15 stagiaires 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 Castelsarrasin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923922"/>
                          </a:solidFill>
                        </a:rPr>
                        <a:t>12</a:t>
                      </a:r>
                      <a:endParaRPr lang="fr-FR" b="1" dirty="0">
                        <a:solidFill>
                          <a:srgbClr val="9239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18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06862">
                <a:tc>
                  <a:txBody>
                    <a:bodyPr/>
                    <a:lstStyle/>
                    <a:p>
                      <a:pPr algn="ctr"/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3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8" y="152854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EDULAB BYOD 68067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522357"/>
              </p:ext>
            </p:extLst>
          </p:nvPr>
        </p:nvGraphicFramePr>
        <p:xfrm>
          <a:off x="465114" y="837885"/>
          <a:ext cx="11258799" cy="607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33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690379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879450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59311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470403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674926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454279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144818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Choix GTF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46867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1/ Ariège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à 3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Ouvert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13 stagiaires V 1-V3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 / Aveyron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 / Aveyron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48269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4/Comminges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5/</a:t>
                      </a:r>
                      <a:r>
                        <a:rPr lang="fr-FR" sz="1200" baseline="0" dirty="0" smtClean="0"/>
                        <a:t> Muret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AFERMER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 TLSE NORD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15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12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 /</a:t>
                      </a:r>
                      <a:r>
                        <a:rPr lang="fr-FR" sz="1200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TLSE NO</a:t>
                      </a:r>
                      <a:endParaRPr lang="fr-FR" sz="12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fr-FR" sz="15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OUVRIR </a:t>
                      </a:r>
                      <a:endParaRPr lang="fr-FR" sz="1200" kern="1200" baseline="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0686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8/  TLSE 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V1à 3 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12 stagiaires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435421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 TLSE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Ouest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V1 - 5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12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67976"/>
                  </a:ext>
                </a:extLst>
              </a:tr>
              <a:tr h="435421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Tlse</a:t>
                      </a: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fr-FR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1V8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</a:p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AFERMER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 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en DPT ? 14/ V1 à  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A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OUVRIR </a:t>
                      </a:r>
                    </a:p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14 en DPT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 GERS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 LOT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fr-F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– v3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A ouvrir 13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stagiaires 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46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/ LOT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1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898" y="152854"/>
            <a:ext cx="10515600" cy="656367"/>
          </a:xfrm>
        </p:spPr>
        <p:txBody>
          <a:bodyPr>
            <a:normAutofit/>
          </a:bodyPr>
          <a:lstStyle/>
          <a:p>
            <a:r>
              <a:rPr lang="fr-FR" sz="3000" dirty="0" smtClean="0"/>
              <a:t>Propositions de travail pour les stages EDULAB BYOD 68067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284"/>
              </p:ext>
            </p:extLst>
          </p:nvPr>
        </p:nvGraphicFramePr>
        <p:xfrm>
          <a:off x="481442" y="1686970"/>
          <a:ext cx="11258799" cy="44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33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690379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879450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593117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470403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674926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593116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150012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449085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6245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15/ 65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dirty="0" smtClean="0">
                          <a:solidFill>
                            <a:srgbClr val="FF0000"/>
                          </a:solidFill>
                        </a:rPr>
                        <a:t>1V8 – 1V9</a:t>
                      </a:r>
                      <a:endParaRPr lang="fr-FR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 / 65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 / Albi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OUVRIR V1  V3 - ASSIER</a:t>
                      </a:r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6"/>
                          </a:solidFill>
                        </a:rPr>
                        <a:t>A ouvrir 13 stagiaires </a:t>
                      </a:r>
                      <a:endParaRPr lang="fr-FR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18/ Castres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499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19/ Gaillac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8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ouvrir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ouvrir 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 Montauban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/>
                        <a:t>1 V8</a:t>
                      </a:r>
                      <a:endParaRPr lang="fr-FR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ouvrir en DPT V1 à 5  ?</a:t>
                      </a:r>
                    </a:p>
                    <a:p>
                      <a:r>
                        <a:rPr lang="fr-FR" sz="1000" kern="1200" baseline="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fr-FR" sz="1000" kern="1200" baseline="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Ouvert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Cout </a:t>
                      </a:r>
                      <a:r>
                        <a:rPr lang="fr-FR" sz="1000" baseline="0" dirty="0" err="1" smtClean="0">
                          <a:solidFill>
                            <a:schemeClr val="accent6"/>
                          </a:solidFill>
                        </a:rPr>
                        <a:t>dpt</a:t>
                      </a:r>
                      <a:r>
                        <a:rPr lang="fr-FR" sz="1000" baseline="0" dirty="0" smtClean="0">
                          <a:solidFill>
                            <a:schemeClr val="accent6"/>
                          </a:solidFill>
                        </a:rPr>
                        <a:t> 9 stagiaires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 </a:t>
                      </a:r>
                      <a:r>
                        <a:rPr lang="fr-F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Castelsarasin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406862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22/ 82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smtClean="0"/>
                        <a:t>12</a:t>
                      </a:r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500" kern="1200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kern="120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contexte sanitaire actuel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09961" cy="3977640"/>
          </a:xfrm>
        </p:spPr>
        <p:txBody>
          <a:bodyPr>
            <a:noAutofit/>
          </a:bodyPr>
          <a:lstStyle/>
          <a:p>
            <a:r>
              <a:rPr lang="fr-FR" sz="2000" dirty="0"/>
              <a:t>Le responsable pédagogique s’assure du respect du protocole sanitaire</a:t>
            </a:r>
          </a:p>
          <a:p>
            <a:r>
              <a:rPr lang="fr-FR" sz="2000" dirty="0" smtClean="0"/>
              <a:t>Présentation </a:t>
            </a:r>
            <a:r>
              <a:rPr lang="fr-FR" sz="2000" dirty="0"/>
              <a:t>du </a:t>
            </a:r>
            <a:r>
              <a:rPr lang="fr-FR" sz="2000" dirty="0" err="1"/>
              <a:t>pass</a:t>
            </a:r>
            <a:r>
              <a:rPr lang="fr-FR" sz="2000" dirty="0"/>
              <a:t> sanitaire </a:t>
            </a:r>
            <a:r>
              <a:rPr lang="fr-FR" sz="2000" dirty="0" smtClean="0"/>
              <a:t>obligatoire pour les actions de formations réunissant plus de 50 personnes</a:t>
            </a:r>
          </a:p>
          <a:p>
            <a:r>
              <a:rPr lang="fr-FR" sz="2000" dirty="0" smtClean="0"/>
              <a:t>Le responsable pédagogique vérifie que la salle de la formation prévue est disponible et que l’établissement peut toujours accueillir la formation,</a:t>
            </a:r>
          </a:p>
          <a:p>
            <a:r>
              <a:rPr lang="fr-FR" sz="2000" dirty="0" smtClean="0"/>
              <a:t>Il vérifie auprès de l’</a:t>
            </a:r>
            <a:r>
              <a:rPr lang="fr-FR" sz="2000" dirty="0" err="1" smtClean="0"/>
              <a:t>eple</a:t>
            </a:r>
            <a:r>
              <a:rPr lang="fr-FR" sz="2000" dirty="0" smtClean="0"/>
              <a:t> d’accueil si la cantine est accessible aux stagiaires</a:t>
            </a:r>
          </a:p>
          <a:p>
            <a:r>
              <a:rPr lang="fr-FR" sz="2000" dirty="0" smtClean="0"/>
              <a:t>Pas de surbooking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39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fr-FR" sz="3000" dirty="0" smtClean="0"/>
              <a:t>Propositions de travail pour les stages EDULAB WEBRADIO  68068</a:t>
            </a:r>
            <a:endParaRPr lang="fr-FR" sz="3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95584"/>
              </p:ext>
            </p:extLst>
          </p:nvPr>
        </p:nvGraphicFramePr>
        <p:xfrm>
          <a:off x="530350" y="1634448"/>
          <a:ext cx="11356851" cy="4272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248">
                  <a:extLst>
                    <a:ext uri="{9D8B030D-6E8A-4147-A177-3AD203B41FA5}">
                      <a16:colId xmlns:a16="http://schemas.microsoft.com/office/drawing/2014/main" val="3195566076"/>
                    </a:ext>
                  </a:extLst>
                </a:gridCol>
                <a:gridCol w="724495">
                  <a:extLst>
                    <a:ext uri="{9D8B030D-6E8A-4147-A177-3AD203B41FA5}">
                      <a16:colId xmlns:a16="http://schemas.microsoft.com/office/drawing/2014/main" val="2412486074"/>
                    </a:ext>
                  </a:extLst>
                </a:gridCol>
                <a:gridCol w="715344">
                  <a:extLst>
                    <a:ext uri="{9D8B030D-6E8A-4147-A177-3AD203B41FA5}">
                      <a16:colId xmlns:a16="http://schemas.microsoft.com/office/drawing/2014/main" val="457199896"/>
                    </a:ext>
                  </a:extLst>
                </a:gridCol>
                <a:gridCol w="430685">
                  <a:extLst>
                    <a:ext uri="{9D8B030D-6E8A-4147-A177-3AD203B41FA5}">
                      <a16:colId xmlns:a16="http://schemas.microsoft.com/office/drawing/2014/main" val="1839408331"/>
                    </a:ext>
                  </a:extLst>
                </a:gridCol>
                <a:gridCol w="322154">
                  <a:extLst>
                    <a:ext uri="{9D8B030D-6E8A-4147-A177-3AD203B41FA5}">
                      <a16:colId xmlns:a16="http://schemas.microsoft.com/office/drawing/2014/main" val="2799484450"/>
                    </a:ext>
                  </a:extLst>
                </a:gridCol>
                <a:gridCol w="225167">
                  <a:extLst>
                    <a:ext uri="{9D8B030D-6E8A-4147-A177-3AD203B41FA5}">
                      <a16:colId xmlns:a16="http://schemas.microsoft.com/office/drawing/2014/main" val="1326865545"/>
                    </a:ext>
                  </a:extLst>
                </a:gridCol>
                <a:gridCol w="347608">
                  <a:extLst>
                    <a:ext uri="{9D8B030D-6E8A-4147-A177-3AD203B41FA5}">
                      <a16:colId xmlns:a16="http://schemas.microsoft.com/office/drawing/2014/main" val="3250217574"/>
                    </a:ext>
                  </a:extLst>
                </a:gridCol>
                <a:gridCol w="290779">
                  <a:extLst>
                    <a:ext uri="{9D8B030D-6E8A-4147-A177-3AD203B41FA5}">
                      <a16:colId xmlns:a16="http://schemas.microsoft.com/office/drawing/2014/main" val="1669015599"/>
                    </a:ext>
                  </a:extLst>
                </a:gridCol>
                <a:gridCol w="239439">
                  <a:extLst>
                    <a:ext uri="{9D8B030D-6E8A-4147-A177-3AD203B41FA5}">
                      <a16:colId xmlns:a16="http://schemas.microsoft.com/office/drawing/2014/main" val="732399215"/>
                    </a:ext>
                  </a:extLst>
                </a:gridCol>
                <a:gridCol w="290779">
                  <a:extLst>
                    <a:ext uri="{9D8B030D-6E8A-4147-A177-3AD203B41FA5}">
                      <a16:colId xmlns:a16="http://schemas.microsoft.com/office/drawing/2014/main" val="1097461042"/>
                    </a:ext>
                  </a:extLst>
                </a:gridCol>
                <a:gridCol w="290779">
                  <a:extLst>
                    <a:ext uri="{9D8B030D-6E8A-4147-A177-3AD203B41FA5}">
                      <a16:colId xmlns:a16="http://schemas.microsoft.com/office/drawing/2014/main" val="1337085544"/>
                    </a:ext>
                  </a:extLst>
                </a:gridCol>
                <a:gridCol w="290779">
                  <a:extLst>
                    <a:ext uri="{9D8B030D-6E8A-4147-A177-3AD203B41FA5}">
                      <a16:colId xmlns:a16="http://schemas.microsoft.com/office/drawing/2014/main" val="2748792160"/>
                    </a:ext>
                  </a:extLst>
                </a:gridCol>
                <a:gridCol w="933243">
                  <a:extLst>
                    <a:ext uri="{9D8B030D-6E8A-4147-A177-3AD203B41FA5}">
                      <a16:colId xmlns:a16="http://schemas.microsoft.com/office/drawing/2014/main" val="2205811808"/>
                    </a:ext>
                  </a:extLst>
                </a:gridCol>
                <a:gridCol w="2949491">
                  <a:extLst>
                    <a:ext uri="{9D8B030D-6E8A-4147-A177-3AD203B41FA5}">
                      <a16:colId xmlns:a16="http://schemas.microsoft.com/office/drawing/2014/main" val="785797788"/>
                    </a:ext>
                  </a:extLst>
                </a:gridCol>
                <a:gridCol w="1981861">
                  <a:extLst>
                    <a:ext uri="{9D8B030D-6E8A-4147-A177-3AD203B41FA5}">
                      <a16:colId xmlns:a16="http://schemas.microsoft.com/office/drawing/2014/main" val="15104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smtClean="0"/>
                        <a:t>Groupe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Inscrits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places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r>
                        <a:rPr lang="fr-FR" sz="1000" baseline="0" dirty="0" smtClean="0"/>
                        <a:t> 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2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3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V4 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V6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V7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V8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 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Proposition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Choix GTF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2816"/>
                  </a:ext>
                </a:extLst>
              </a:tr>
              <a:tr h="55358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1/ Ariège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 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3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 / Aveyron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4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rgbClr val="7030A0"/>
                          </a:solidFill>
                        </a:rPr>
                        <a:t>3 / Muret </a:t>
                      </a:r>
                      <a:endParaRPr lang="fr-FR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solidFill>
                            <a:srgbClr val="7030A0"/>
                          </a:solidFill>
                        </a:rPr>
                        <a:t>4/ Toulouse</a:t>
                      </a:r>
                      <a:endParaRPr lang="fr-FR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fr-FR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7030A0"/>
                          </a:solidFill>
                        </a:rPr>
                        <a:t>A ouvrir en cout</a:t>
                      </a:r>
                      <a:r>
                        <a:rPr lang="fr-FR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rgbClr val="7030A0"/>
                          </a:solidFill>
                        </a:rPr>
                        <a:t>dpt</a:t>
                      </a:r>
                      <a:r>
                        <a:rPr lang="fr-FR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A ouvrir en cout</a:t>
                      </a:r>
                      <a:r>
                        <a:rPr lang="fr-FR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baseline="0" dirty="0" err="1" smtClean="0">
                          <a:solidFill>
                            <a:schemeClr val="accent6"/>
                          </a:solidFill>
                        </a:rPr>
                        <a:t>dpt</a:t>
                      </a:r>
                      <a:r>
                        <a:rPr lang="fr-FR" baseline="0" dirty="0" smtClean="0">
                          <a:solidFill>
                            <a:schemeClr val="accent6"/>
                          </a:solidFill>
                        </a:rPr>
                        <a:t>  16 stagiaires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5/</a:t>
                      </a:r>
                      <a:r>
                        <a:rPr lang="fr-FR" sz="1200" baseline="0" dirty="0" smtClean="0"/>
                        <a:t> Gers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2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1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 Lot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/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Haute </a:t>
                      </a:r>
                      <a:r>
                        <a:rPr lang="fr-F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8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/ TARN 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fr-FR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/ Tarn</a:t>
                      </a:r>
                      <a:r>
                        <a:rPr lang="fr-F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garonne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12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 FERMER </a:t>
                      </a:r>
                      <a:endParaRPr lang="fr-FR" sz="1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6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8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6" y="908663"/>
            <a:ext cx="6876288" cy="640080"/>
          </a:xfrm>
        </p:spPr>
        <p:txBody>
          <a:bodyPr/>
          <a:lstStyle/>
          <a:p>
            <a:r>
              <a:rPr lang="fr-FR" dirty="0" smtClean="0"/>
              <a:t>Quelques chiffres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8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361946" cy="640080"/>
          </a:xfrm>
        </p:spPr>
        <p:txBody>
          <a:bodyPr>
            <a:normAutofit/>
          </a:bodyPr>
          <a:lstStyle/>
          <a:p>
            <a:r>
              <a:rPr lang="fr-FR" dirty="0" smtClean="0"/>
              <a:t>Evolution du nombre de candidatures et avis défavorables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72290"/>
              </p:ext>
            </p:extLst>
          </p:nvPr>
        </p:nvGraphicFramePr>
        <p:xfrm>
          <a:off x="521207" y="2173892"/>
          <a:ext cx="11079552" cy="356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92">
                  <a:extLst>
                    <a:ext uri="{9D8B030D-6E8A-4147-A177-3AD203B41FA5}">
                      <a16:colId xmlns:a16="http://schemas.microsoft.com/office/drawing/2014/main" val="1016797655"/>
                    </a:ext>
                  </a:extLst>
                </a:gridCol>
                <a:gridCol w="1846592">
                  <a:extLst>
                    <a:ext uri="{9D8B030D-6E8A-4147-A177-3AD203B41FA5}">
                      <a16:colId xmlns:a16="http://schemas.microsoft.com/office/drawing/2014/main" val="3571523096"/>
                    </a:ext>
                  </a:extLst>
                </a:gridCol>
                <a:gridCol w="1846592">
                  <a:extLst>
                    <a:ext uri="{9D8B030D-6E8A-4147-A177-3AD203B41FA5}">
                      <a16:colId xmlns:a16="http://schemas.microsoft.com/office/drawing/2014/main" val="2009359002"/>
                    </a:ext>
                  </a:extLst>
                </a:gridCol>
                <a:gridCol w="1846592">
                  <a:extLst>
                    <a:ext uri="{9D8B030D-6E8A-4147-A177-3AD203B41FA5}">
                      <a16:colId xmlns:a16="http://schemas.microsoft.com/office/drawing/2014/main" val="2035133730"/>
                    </a:ext>
                  </a:extLst>
                </a:gridCol>
                <a:gridCol w="1846592">
                  <a:extLst>
                    <a:ext uri="{9D8B030D-6E8A-4147-A177-3AD203B41FA5}">
                      <a16:colId xmlns:a16="http://schemas.microsoft.com/office/drawing/2014/main" val="1169860734"/>
                    </a:ext>
                  </a:extLst>
                </a:gridCol>
                <a:gridCol w="1846592">
                  <a:extLst>
                    <a:ext uri="{9D8B030D-6E8A-4147-A177-3AD203B41FA5}">
                      <a16:colId xmlns:a16="http://schemas.microsoft.com/office/drawing/2014/main" val="980579211"/>
                    </a:ext>
                  </a:extLst>
                </a:gridCol>
              </a:tblGrid>
              <a:tr h="58893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18910"/>
                  </a:ext>
                </a:extLst>
              </a:tr>
              <a:tr h="871305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Nb</a:t>
                      </a:r>
                      <a:r>
                        <a:rPr lang="fr-FR" sz="1500" baseline="0" dirty="0" smtClean="0"/>
                        <a:t> de candidatures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1860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2201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2499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 smtClean="0"/>
                        <a:t>(1169 personnes)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1943</a:t>
                      </a:r>
                    </a:p>
                    <a:p>
                      <a:r>
                        <a:rPr lang="fr-FR" sz="1500" dirty="0" smtClean="0"/>
                        <a:t>(1010 personnes)</a:t>
                      </a:r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98530"/>
                  </a:ext>
                </a:extLst>
              </a:tr>
              <a:tr h="871305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Nb de retenus 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790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7935"/>
                  </a:ext>
                </a:extLst>
              </a:tr>
              <a:tr h="1234349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Pourcentage d’avis défavorables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5,45%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2,69%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3,96%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6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8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Répartition par département et par année 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56690"/>
              </p:ext>
            </p:extLst>
          </p:nvPr>
        </p:nvGraphicFramePr>
        <p:xfrm>
          <a:off x="521203" y="1645082"/>
          <a:ext cx="10936338" cy="444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23">
                  <a:extLst>
                    <a:ext uri="{9D8B030D-6E8A-4147-A177-3AD203B41FA5}">
                      <a16:colId xmlns:a16="http://schemas.microsoft.com/office/drawing/2014/main" val="4114991839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1967261847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2375001251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1280597298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1939597691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3848670120"/>
                    </a:ext>
                  </a:extLst>
                </a:gridCol>
              </a:tblGrid>
              <a:tr h="1468815">
                <a:tc>
                  <a:txBody>
                    <a:bodyPr/>
                    <a:lstStyle/>
                    <a:p>
                      <a:r>
                        <a:rPr lang="fr-FR" dirty="0" smtClean="0"/>
                        <a:t>Nb d’inscrits par département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15806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09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7,47%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6,82%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5,88%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4,76%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4,99%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84450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12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3,98%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10,22%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7,28%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C00000"/>
                          </a:solidFill>
                        </a:rPr>
                        <a:t>5,25%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6,95%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68124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31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53,44%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49;98%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48,70%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48,20%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49,15%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44178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32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6,67%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4,54%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5,20%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7,41%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5,61%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90237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46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4,78%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4,13%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6,64%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5,83%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5,82%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03843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65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3,55%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5,95%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8,80%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7,50%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5,30%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41175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81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11,61%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10,86%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11,80%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13,42%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11,37%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00552"/>
                  </a:ext>
                </a:extLst>
              </a:tr>
              <a:tr h="372304">
                <a:tc>
                  <a:txBody>
                    <a:bodyPr/>
                    <a:lstStyle/>
                    <a:p>
                      <a:r>
                        <a:rPr lang="fr-FR" sz="1500" dirty="0" smtClean="0"/>
                        <a:t>82</a:t>
                      </a:r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8,49%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7,50%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5,68%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7,63%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accent6"/>
                          </a:solidFill>
                        </a:rPr>
                        <a:t>10,81%</a:t>
                      </a:r>
                      <a:endParaRPr lang="fr-FR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6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Stages à candidature individuelle 	EDULAB	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10" y="1524708"/>
            <a:ext cx="1097710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Espace réservé du contenu 17"/>
          <p:cNvSpPr txBox="1">
            <a:spLocks/>
          </p:cNvSpPr>
          <p:nvPr/>
        </p:nvSpPr>
        <p:spPr>
          <a:xfrm>
            <a:off x="541609" y="1524708"/>
            <a:ext cx="11277351" cy="4766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fr-F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01797" y="768096"/>
            <a:ext cx="110393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pPr marL="342900" indent="-342900">
              <a:buAutoNum type="arabicPlain" startAt="2018"/>
            </a:pPr>
            <a:r>
              <a:rPr lang="fr-FR" dirty="0" smtClean="0"/>
              <a:t> 	648 inscrits (354 personnes) / 588 retenus / 455 présents	</a:t>
            </a:r>
          </a:p>
          <a:p>
            <a:r>
              <a:rPr lang="fr-FR" dirty="0" smtClean="0"/>
              <a:t>	120 modules crées / 114 mis en œuvre (6 modules désactivés par manque candidat)</a:t>
            </a:r>
          </a:p>
          <a:p>
            <a:r>
              <a:rPr lang="fr-FR" dirty="0" smtClean="0"/>
              <a:t>	réalisé = 450 journées stagiaires soit un ratio de </a:t>
            </a:r>
            <a:r>
              <a:rPr lang="fr-FR" dirty="0" smtClean="0">
                <a:solidFill>
                  <a:srgbClr val="FF0000"/>
                </a:solidFill>
              </a:rPr>
              <a:t>3,75 stagiaires/stage</a:t>
            </a:r>
            <a:r>
              <a:rPr lang="fr-FR" dirty="0" smtClean="0"/>
              <a:t>….</a:t>
            </a:r>
          </a:p>
          <a:p>
            <a:endParaRPr lang="fr-FR" dirty="0" smtClean="0"/>
          </a:p>
          <a:p>
            <a:pPr marL="342900" indent="-342900">
              <a:buAutoNum type="arabicPlain" startAt="2019"/>
            </a:pPr>
            <a:r>
              <a:rPr lang="fr-FR" dirty="0" smtClean="0"/>
              <a:t> 	1153 inscrits (687 personnes) / 569 retenus / les présents ne sont pas pertinents cause </a:t>
            </a:r>
            <a:r>
              <a:rPr lang="fr-FR" dirty="0" err="1" smtClean="0"/>
              <a:t>Covid</a:t>
            </a:r>
            <a:r>
              <a:rPr lang="fr-FR" dirty="0" smtClean="0"/>
              <a:t>) </a:t>
            </a:r>
          </a:p>
          <a:p>
            <a:pPr lvl="2"/>
            <a:r>
              <a:rPr lang="fr-FR" dirty="0" smtClean="0"/>
              <a:t>147 modules crées / 86 mis en œuvre (</a:t>
            </a:r>
            <a:r>
              <a:rPr lang="fr-FR" dirty="0" smtClean="0">
                <a:solidFill>
                  <a:srgbClr val="FF0000"/>
                </a:solidFill>
              </a:rPr>
              <a:t>61 modules désactivés </a:t>
            </a:r>
            <a:r>
              <a:rPr lang="fr-FR" dirty="0" smtClean="0"/>
              <a:t>: défaut candidat ou formateur)</a:t>
            </a:r>
          </a:p>
          <a:p>
            <a:pPr lvl="2"/>
            <a:r>
              <a:rPr lang="fr-FR" dirty="0" smtClean="0"/>
              <a:t>Prévisionnel stat de </a:t>
            </a:r>
            <a:r>
              <a:rPr lang="fr-FR" dirty="0" smtClean="0">
                <a:solidFill>
                  <a:srgbClr val="FF0000"/>
                </a:solidFill>
              </a:rPr>
              <a:t>6,6 stagiaires </a:t>
            </a:r>
            <a:r>
              <a:rPr lang="fr-FR" dirty="0" smtClean="0"/>
              <a:t>par action de formation</a:t>
            </a:r>
          </a:p>
          <a:p>
            <a:pPr lvl="2"/>
            <a:endParaRPr lang="fr-FR" dirty="0"/>
          </a:p>
          <a:p>
            <a:pPr marL="342900" indent="-342900">
              <a:buAutoNum type="arabicPlain" startAt="2019"/>
            </a:pPr>
            <a:r>
              <a:rPr lang="fr-FR" dirty="0" smtClean="0"/>
              <a:t> </a:t>
            </a:r>
            <a:r>
              <a:rPr lang="fr-FR" dirty="0"/>
              <a:t>	</a:t>
            </a:r>
            <a:r>
              <a:rPr lang="fr-FR" dirty="0" smtClean="0"/>
              <a:t>79 </a:t>
            </a:r>
            <a:r>
              <a:rPr lang="fr-FR" dirty="0" smtClean="0"/>
              <a:t>modules budgétisés </a:t>
            </a:r>
            <a:r>
              <a:rPr lang="fr-FR" dirty="0"/>
              <a:t>/ </a:t>
            </a:r>
            <a:r>
              <a:rPr lang="fr-FR" dirty="0" smtClean="0"/>
              <a:t>mis </a:t>
            </a:r>
            <a:r>
              <a:rPr lang="fr-FR" dirty="0"/>
              <a:t>en œuvre </a:t>
            </a:r>
            <a:endParaRPr lang="fr-FR" dirty="0" smtClean="0"/>
          </a:p>
          <a:p>
            <a:pPr lvl="2"/>
            <a:r>
              <a:rPr lang="fr-FR" dirty="0" smtClean="0"/>
              <a:t>Proposition de 22 groupes à désactiver  </a:t>
            </a:r>
            <a:r>
              <a:rPr lang="fr-FR" dirty="0"/>
              <a:t>: défaut candidat </a:t>
            </a:r>
          </a:p>
          <a:p>
            <a:pPr lvl="2"/>
            <a:r>
              <a:rPr lang="fr-FR" dirty="0"/>
              <a:t>Proposition de </a:t>
            </a:r>
            <a:r>
              <a:rPr lang="fr-FR" dirty="0" smtClean="0"/>
              <a:t>6 groupes </a:t>
            </a:r>
            <a:r>
              <a:rPr lang="fr-FR" dirty="0"/>
              <a:t>à désactiver  : défaut </a:t>
            </a:r>
            <a:r>
              <a:rPr lang="fr-FR" dirty="0" smtClean="0"/>
              <a:t>formateurs </a:t>
            </a:r>
          </a:p>
          <a:p>
            <a:pPr lvl="2"/>
            <a:r>
              <a:rPr lang="fr-FR" dirty="0" smtClean="0"/>
              <a:t>Proposition de 20 groupes à passer en départemental pour défaut candidat ou formateurs</a:t>
            </a:r>
          </a:p>
          <a:p>
            <a:pPr lvl="2"/>
            <a:endParaRPr lang="fr-FR" dirty="0" smtClean="0"/>
          </a:p>
          <a:p>
            <a:pPr marL="342900" indent="-342900">
              <a:buAutoNum type="arabicPlain" startAt="2019"/>
            </a:pPr>
            <a:r>
              <a:rPr lang="fr-FR" dirty="0">
                <a:solidFill>
                  <a:srgbClr val="FF0000"/>
                </a:solidFill>
              </a:rPr>
              <a:t> 	1153 inscrits (687 personnes) /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79 modules budgétisés / mis en œuvre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Proposition de 22 groupes à désactiver  : défaut candidat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Proposition de 6 groupes à désactiver  : défaut formateurs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Proposition de 20 groupes à passer en départemental pour défaut candidat ou </a:t>
            </a:r>
            <a:r>
              <a:rPr lang="fr-FR" dirty="0" smtClean="0">
                <a:solidFill>
                  <a:srgbClr val="FF0000"/>
                </a:solidFill>
              </a:rPr>
              <a:t>formateurs</a:t>
            </a:r>
          </a:p>
          <a:p>
            <a:pPr lvl="2"/>
            <a:endParaRPr lang="fr-FR" dirty="0">
              <a:solidFill>
                <a:schemeClr val="accent4"/>
              </a:solidFill>
            </a:endParaRPr>
          </a:p>
          <a:p>
            <a:pPr lvl="2"/>
            <a:endParaRPr lang="fr-FR" dirty="0">
              <a:solidFill>
                <a:schemeClr val="accent4"/>
              </a:solidFill>
            </a:endParaRP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50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7" y="437040"/>
            <a:ext cx="11183113" cy="6400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Palmarès des inscriptions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sz="3300" b="1" dirty="0" smtClean="0"/>
              <a:t>2020-2021           </a:t>
            </a:r>
            <a:r>
              <a:rPr lang="fr-FR" sz="3300" b="1" dirty="0" smtClean="0"/>
              <a:t>		</a:t>
            </a:r>
            <a:r>
              <a:rPr lang="fr-FR" sz="3300" b="1" dirty="0" smtClean="0"/>
              <a:t>2021-2022 </a:t>
            </a:r>
            <a:endParaRPr lang="fr-FR" sz="33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t="5448"/>
          <a:stretch/>
        </p:blipFill>
        <p:spPr>
          <a:xfrm>
            <a:off x="133752" y="2131255"/>
            <a:ext cx="5069077" cy="3638609"/>
          </a:xfr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84980"/>
              </p:ext>
            </p:extLst>
          </p:nvPr>
        </p:nvGraphicFramePr>
        <p:xfrm>
          <a:off x="5305425" y="1318677"/>
          <a:ext cx="6398895" cy="5207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811">
                  <a:extLst>
                    <a:ext uri="{9D8B030D-6E8A-4147-A177-3AD203B41FA5}">
                      <a16:colId xmlns:a16="http://schemas.microsoft.com/office/drawing/2014/main" val="62490422"/>
                    </a:ext>
                  </a:extLst>
                </a:gridCol>
                <a:gridCol w="4385754">
                  <a:extLst>
                    <a:ext uri="{9D8B030D-6E8A-4147-A177-3AD203B41FA5}">
                      <a16:colId xmlns:a16="http://schemas.microsoft.com/office/drawing/2014/main" val="2065904051"/>
                    </a:ext>
                  </a:extLst>
                </a:gridCol>
                <a:gridCol w="1260330">
                  <a:extLst>
                    <a:ext uri="{9D8B030D-6E8A-4147-A177-3AD203B41FA5}">
                      <a16:colId xmlns:a16="http://schemas.microsoft.com/office/drawing/2014/main" val="268275345"/>
                    </a:ext>
                  </a:extLst>
                </a:gridCol>
              </a:tblGrid>
              <a:tr h="26052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n°</a:t>
                      </a:r>
                      <a:endParaRPr lang="fr-FR" sz="1000" b="1" i="0" u="none" strike="noStrike"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>
                        <a:tabLst>
                          <a:tab pos="4660900" algn="l"/>
                        </a:tabLst>
                      </a:pPr>
                      <a:r>
                        <a:rPr lang="fr-FR" sz="1000" u="none" strike="noStrike" dirty="0">
                          <a:effectLst/>
                        </a:rPr>
                        <a:t>Libellé du module et responsable </a:t>
                      </a:r>
                      <a:endParaRPr lang="fr-FR" sz="1000" b="1" i="0" u="none" strike="noStrike" dirty="0"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marL="0" indent="0" algn="ctr" fontAlgn="ctr"/>
                      <a:r>
                        <a:rPr lang="fr-FR" sz="1000" u="none" strike="noStrike" dirty="0">
                          <a:effectLst/>
                        </a:rPr>
                        <a:t>nb candidatures à traiter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59864834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71940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L'ESCAPE GAME NUMERIQUE DE A A </a:t>
                      </a:r>
                      <a:r>
                        <a:rPr lang="pt-BR" sz="1000" u="none" strike="noStrike" dirty="0" smtClean="0">
                          <a:effectLst/>
                        </a:rPr>
                        <a:t>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179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77418183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LE CRCN ET SON OUTIL D'APPLICATION </a:t>
                      </a:r>
                      <a:r>
                        <a:rPr lang="fr-FR" sz="1000" u="none" strike="noStrike" dirty="0" smtClean="0">
                          <a:effectLst/>
                        </a:rPr>
                        <a:t>PIX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156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797016069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71877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CONCEVOIR ET MOBILISER DES CAPSULES </a:t>
                      </a:r>
                      <a:r>
                        <a:rPr lang="fr-FR" sz="1000" u="none" strike="noStrike" dirty="0" smtClean="0">
                          <a:effectLst/>
                        </a:rPr>
                        <a:t>VIDEOS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150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621826366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UTILISER SON SMARTPHONE EN </a:t>
                      </a:r>
                      <a:r>
                        <a:rPr lang="fr-FR" sz="1000" u="none" strike="noStrike" dirty="0" smtClean="0">
                          <a:effectLst/>
                        </a:rPr>
                        <a:t>CLASSE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141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044113530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WEBRADIO : PRODUIRE ET S'EXPRIMER AVEC LE </a:t>
                      </a:r>
                      <a:r>
                        <a:rPr lang="fr-FR" sz="1000" u="none" strike="noStrike" dirty="0" smtClean="0">
                          <a:effectLst/>
                        </a:rPr>
                        <a:t>SON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134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390815331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BYOD : CREEZ VOTRE PROPRE APPLICATION </a:t>
                      </a:r>
                      <a:r>
                        <a:rPr lang="fr-FR" sz="1000" u="none" strike="noStrike" dirty="0" smtClean="0">
                          <a:effectLst/>
                        </a:rPr>
                        <a:t>MOBILE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105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834482590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ENT : DECOUVERTE ET UTILISATION DE SES </a:t>
                      </a:r>
                      <a:r>
                        <a:rPr lang="fr-FR" sz="1000" u="none" strike="noStrike" dirty="0" smtClean="0">
                          <a:effectLst/>
                        </a:rPr>
                        <a:t>SERVICES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101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066588615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QUEL USAGE PEDAGOGIQUE DES EXERCISEURS  </a:t>
                      </a:r>
                      <a:r>
                        <a:rPr lang="fr-FR" sz="1000" u="none" strike="noStrike" dirty="0" smtClean="0">
                          <a:effectLst/>
                        </a:rPr>
                        <a:t>?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87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00601526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71939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MEDIA SCOLAIRE, CREER &amp; FAIRE PUBLIER LES </a:t>
                      </a:r>
                      <a:r>
                        <a:rPr lang="fr-FR" sz="1000" u="none" strike="noStrike" dirty="0" smtClean="0">
                          <a:effectLst/>
                        </a:rPr>
                        <a:t>ELEVES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76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504209455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72163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USAGES PEDAGOGIQUES DES TABLETTES EN </a:t>
                      </a:r>
                      <a:r>
                        <a:rPr lang="fr-FR" sz="1000" u="none" strike="noStrike" dirty="0" smtClean="0">
                          <a:effectLst/>
                        </a:rPr>
                        <a:t>CLASSE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73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475754107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CONNAITRE,PRODUIRE &amp; EVALUER L'IMAGE </a:t>
                      </a:r>
                      <a:r>
                        <a:rPr lang="fr-FR" sz="1000" u="none" strike="noStrike" dirty="0" smtClean="0">
                          <a:effectLst/>
                        </a:rPr>
                        <a:t>D'INFORMATION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68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70908608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METTRE EN ACTIVITE AVEC DES RESSOURCES </a:t>
                      </a:r>
                      <a:r>
                        <a:rPr lang="fr-FR" sz="1000" u="none" strike="noStrike" dirty="0" smtClean="0">
                          <a:effectLst/>
                        </a:rPr>
                        <a:t>MULTIMEDIA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68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373394864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CREER UNE VISITE </a:t>
                      </a:r>
                      <a:r>
                        <a:rPr lang="fr-FR" sz="1000" u="none" strike="noStrike" dirty="0" smtClean="0">
                          <a:effectLst/>
                        </a:rPr>
                        <a:t>VIRTUELLE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67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616979528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71879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SCENARISER ET ANIMER UNE CLASSE </a:t>
                      </a:r>
                      <a:r>
                        <a:rPr lang="fr-FR" sz="1000" u="none" strike="noStrike" dirty="0" smtClean="0">
                          <a:effectLst/>
                        </a:rPr>
                        <a:t>VIRTUELLE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66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576442760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EVALUER L'INFORMATION A L'ERE DU </a:t>
                      </a:r>
                      <a:r>
                        <a:rPr lang="fr-FR" sz="1000" u="none" strike="noStrike" dirty="0" smtClean="0">
                          <a:effectLst/>
                        </a:rPr>
                        <a:t>NUMERIQUE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53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062444536"/>
                  </a:ext>
                </a:extLst>
              </a:tr>
              <a:tr h="2455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UTILISER LA RA / RV DANS SON </a:t>
                      </a:r>
                      <a:r>
                        <a:rPr lang="fr-FR" sz="1000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ENSEIGNEMENT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49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38087699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71878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INITIATION A L'INTELLIGENCE </a:t>
                      </a:r>
                      <a:r>
                        <a:rPr lang="fr-FR" sz="1000" u="none" strike="noStrike" dirty="0" smtClean="0">
                          <a:effectLst/>
                        </a:rPr>
                        <a:t>ARTIFICIELLE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42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703454505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LE NUMERIQUE AU SERVICE DES </a:t>
                      </a:r>
                      <a:r>
                        <a:rPr lang="fr-FR" sz="1000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EBEP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41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551144708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72164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LE NUMERIQUE CREATIF AVEC </a:t>
                      </a:r>
                      <a:r>
                        <a:rPr lang="fr-FR" sz="1000" u="none" strike="noStrike" dirty="0" smtClean="0">
                          <a:effectLst/>
                        </a:rPr>
                        <a:t>SCRATCH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41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32937922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UTILISER APPS EDU NEXTCLOUD DANS SON </a:t>
                      </a:r>
                      <a:r>
                        <a:rPr lang="fr-FR" sz="1000" u="none" strike="noStrike" dirty="0" smtClean="0">
                          <a:effectLst/>
                        </a:rPr>
                        <a:t>ENSEIGNEMENT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33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001872494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USAGES PEDAGOGIQUES DE L'ORDINATEUR </a:t>
                      </a:r>
                      <a:r>
                        <a:rPr lang="fr-FR" sz="1000" u="none" strike="noStrike" dirty="0" smtClean="0">
                          <a:effectLst/>
                        </a:rPr>
                        <a:t>PORTABLE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32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074930531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HYBRIDER LES </a:t>
                      </a:r>
                      <a:r>
                        <a:rPr lang="fr-FR" sz="1000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ENSEIGNEMENTS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29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3933657444"/>
                  </a:ext>
                </a:extLst>
              </a:tr>
              <a:tr h="13026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71876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DIFFERENCIATION - MOBILISEZ LES </a:t>
                      </a:r>
                      <a:r>
                        <a:rPr lang="fr-FR" sz="1000" u="none" strike="noStrike" dirty="0" smtClean="0">
                          <a:effectLst/>
                        </a:rPr>
                        <a:t>CHATBOTS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24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183240066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71888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ENGAGER SES ELEVES DANS LA DEMARCHE </a:t>
                      </a:r>
                      <a:r>
                        <a:rPr lang="fr-FR" sz="1000" u="none" strike="noStrike" dirty="0" smtClean="0">
                          <a:effectLst/>
                        </a:rPr>
                        <a:t>E-PORTFOLIO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24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1059993210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72162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</a:rPr>
                        <a:t>USAGES PEDAGOGIQUES DES TABLETTES EN CLASSE -</a:t>
                      </a:r>
                      <a:r>
                        <a:rPr lang="fr-FR" sz="1000" u="none" strike="noStrike" dirty="0" smtClean="0">
                          <a:effectLst/>
                        </a:rPr>
                        <a:t>DPT12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19</a:t>
                      </a:r>
                      <a:endParaRPr lang="fr-FR" sz="1000" b="0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351802808"/>
                  </a:ext>
                </a:extLst>
              </a:tr>
              <a:tr h="19539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71895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PROGRAMMATION ELECTRONIQUE VIA </a:t>
                      </a:r>
                      <a:r>
                        <a:rPr lang="fr-FR" sz="1000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VITTASCIENCE</a:t>
                      </a:r>
                      <a:endParaRPr lang="fr-FR" sz="1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62" marR="4362" marT="4362" marB="0" anchor="ctr"/>
                </a:tc>
                <a:extLst>
                  <a:ext uri="{0D108BD9-81ED-4DB2-BD59-A6C34878D82A}">
                    <a16:rowId xmlns:a16="http://schemas.microsoft.com/office/drawing/2014/main" val="29855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96" y="946257"/>
            <a:ext cx="8663498" cy="640080"/>
          </a:xfrm>
        </p:spPr>
        <p:txBody>
          <a:bodyPr>
            <a:normAutofit/>
          </a:bodyPr>
          <a:lstStyle/>
          <a:p>
            <a:r>
              <a:rPr lang="fr-FR" dirty="0" smtClean="0"/>
              <a:t>Consignes commission de choix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7" y="424543"/>
            <a:ext cx="11540165" cy="66359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Consignes DAFPEN –Commission de choix  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757238" y="1550760"/>
            <a:ext cx="11101387" cy="47357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Ne pas retenir les avis défavorables DO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Ne pas retenir les enseignants 1</a:t>
            </a:r>
            <a:r>
              <a:rPr lang="fr-FR" sz="2400" baseline="30000" dirty="0"/>
              <a:t>er</a:t>
            </a:r>
            <a:r>
              <a:rPr lang="fr-FR" sz="2400" dirty="0"/>
              <a:t> degré </a:t>
            </a:r>
            <a:r>
              <a:rPr lang="fr-FR" sz="2400" dirty="0" err="1" smtClean="0"/>
              <a:t>exercçant</a:t>
            </a:r>
            <a:r>
              <a:rPr lang="fr-FR" sz="2400" dirty="0" smtClean="0"/>
              <a:t> en EEPU</a:t>
            </a:r>
            <a:endParaRPr lang="fr-FR" sz="24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Ne pas retenir les AED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Ne pas retenir les AESH </a:t>
            </a:r>
            <a:r>
              <a:rPr lang="fr-FR" sz="2400" i="1" dirty="0"/>
              <a:t>(affectés en priorité sur les formations ASH)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Pas </a:t>
            </a:r>
            <a:r>
              <a:rPr lang="fr-FR" sz="2400" dirty="0"/>
              <a:t>d’ouverture de stage en dessous de 10 candidatures 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Pas de surbooking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Enseignant du privé : vœux 1 et 2 maximum- </a:t>
            </a:r>
            <a:r>
              <a:rPr lang="fr-FR" sz="2400" i="1" dirty="0"/>
              <a:t>Convention avec FORMIRIS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 smtClean="0"/>
              <a:t>Attention aux vœux n°1 et n°2 dans les modules à haute pression : </a:t>
            </a:r>
            <a:r>
              <a:rPr lang="fr-FR" sz="2400" i="1" dirty="0" smtClean="0"/>
              <a:t>faire preuve de discernement </a:t>
            </a:r>
          </a:p>
        </p:txBody>
      </p:sp>
    </p:spTree>
    <p:extLst>
      <p:ext uri="{BB962C8B-B14F-4D97-AF65-F5344CB8AC3E}">
        <p14:creationId xmlns:p14="http://schemas.microsoft.com/office/powerpoint/2010/main" val="35724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 2016</Template>
  <TotalTime>0</TotalTime>
  <Words>2219</Words>
  <Application>Microsoft Office PowerPoint</Application>
  <PresentationFormat>Grand écran</PresentationFormat>
  <Paragraphs>960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DocBienvenue</vt:lpstr>
      <vt:lpstr>Numérique </vt:lpstr>
      <vt:lpstr>Dans le contexte sanitaire actuel </vt:lpstr>
      <vt:lpstr>Quelques chiffres </vt:lpstr>
      <vt:lpstr>Evolution du nombre de candidatures et avis défavorables</vt:lpstr>
      <vt:lpstr>Répartition par département et par année </vt:lpstr>
      <vt:lpstr>Stages à candidature individuelle  EDULAB </vt:lpstr>
      <vt:lpstr>Palmarès des inscriptions : 2020-2021             2021-2022 </vt:lpstr>
      <vt:lpstr>Consignes commission de choix </vt:lpstr>
      <vt:lpstr>Consignes DAFPEN –Commission de choix  </vt:lpstr>
      <vt:lpstr>Propositions de travail pour les stages hors EDULAB </vt:lpstr>
      <vt:lpstr>Propositions de travail pour les stages hors EDULAB </vt:lpstr>
      <vt:lpstr>Propositions de travail pour les stages hors EDULAB </vt:lpstr>
      <vt:lpstr>Propositions de travail pour les stages EDULAB </vt:lpstr>
      <vt:lpstr>Propositions de travail pour les stages PIX 68065 NOVEMBRE  </vt:lpstr>
      <vt:lpstr>Propositions de travail pour les stages PIX 68054  NOVEMBRE </vt:lpstr>
      <vt:lpstr>Propositions de travail pour les stages ENT     68066 DECEMBRE </vt:lpstr>
      <vt:lpstr>Propositions de travail pour les stages ENT     68066 DECEMBRE</vt:lpstr>
      <vt:lpstr>Propositions de travail pour les stages EDULAB BYOD 68067</vt:lpstr>
      <vt:lpstr>Propositions de travail pour les stages EDULAB BYOD 68067</vt:lpstr>
      <vt:lpstr>Propositions de travail pour les stages EDULAB WEBRADIO  68068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2019-11-08T08:25:17Z</dcterms:created>
  <dcterms:modified xsi:type="dcterms:W3CDTF">2021-10-18T09:35:23Z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