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62" r:id="rId4"/>
    <p:sldId id="269" r:id="rId5"/>
    <p:sldId id="271" r:id="rId6"/>
    <p:sldId id="272" r:id="rId7"/>
    <p:sldId id="275" r:id="rId8"/>
    <p:sldId id="268" r:id="rId9"/>
    <p:sldId id="270" r:id="rId10"/>
    <p:sldId id="263" r:id="rId11"/>
    <p:sldId id="276" r:id="rId12"/>
    <p:sldId id="259" r:id="rId13"/>
    <p:sldId id="260" r:id="rId14"/>
    <p:sldId id="261" r:id="rId15"/>
    <p:sldId id="265" r:id="rId16"/>
    <p:sldId id="266" r:id="rId17"/>
    <p:sldId id="288" r:id="rId18"/>
    <p:sldId id="289" r:id="rId19"/>
    <p:sldId id="279" r:id="rId20"/>
    <p:sldId id="280" r:id="rId21"/>
    <p:sldId id="281" r:id="rId22"/>
    <p:sldId id="282" r:id="rId23"/>
    <p:sldId id="283" r:id="rId24"/>
    <p:sldId id="284" r:id="rId25"/>
    <p:sldId id="286" r:id="rId26"/>
    <p:sldId id="285" r:id="rId27"/>
    <p:sldId id="287" r:id="rId28"/>
  </p:sldIdLst>
  <p:sldSz cx="9144000" cy="6858000" type="screen4x3"/>
  <p:notesSz cx="6858000" cy="10058400"/>
  <p:custDataLst>
    <p:tags r:id="rId30"/>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1D2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254" y="-96"/>
      </p:cViewPr>
      <p:guideLst>
        <p:guide orient="horz" pos="2160"/>
        <p:guide pos="2880"/>
      </p:guideLst>
    </p:cSldViewPr>
  </p:slideViewPr>
  <p:notesTextViewPr>
    <p:cViewPr>
      <p:scale>
        <a:sx n="1" d="1"/>
        <a:sy n="1" d="1"/>
      </p:scale>
      <p:origin x="0" y="0"/>
    </p:cViewPr>
  </p:notesTextViewPr>
  <p:notesViewPr>
    <p:cSldViewPr>
      <p:cViewPr varScale="1">
        <p:scale>
          <a:sx n="84" d="100"/>
          <a:sy n="84" d="100"/>
        </p:scale>
        <p:origin x="-3876" y="-84"/>
      </p:cViewPr>
      <p:guideLst>
        <p:guide orient="horz" pos="3168"/>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ags" Target="tags/tag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7F5D40-4D98-4F75-ABD5-0D3D8EC69CCB}" type="doc">
      <dgm:prSet loTypeId="urn:microsoft.com/office/officeart/2005/8/layout/radial5" loCatId="cycle" qsTypeId="urn:microsoft.com/office/officeart/2005/8/quickstyle/3d7" qsCatId="3D" csTypeId="urn:microsoft.com/office/officeart/2005/8/colors/colorful1" csCatId="colorful" phldr="1"/>
      <dgm:spPr/>
      <dgm:t>
        <a:bodyPr/>
        <a:lstStyle/>
        <a:p>
          <a:endParaRPr lang="fr-FR"/>
        </a:p>
      </dgm:t>
    </dgm:pt>
    <dgm:pt modelId="{DB08B0FC-0020-4FB8-ACAB-0E223130DBBB}">
      <dgm:prSet phldrT="[Texte]"/>
      <dgm:spPr/>
      <dgm:t>
        <a:bodyPr/>
        <a:lstStyle/>
        <a:p>
          <a:r>
            <a:rPr lang="fr-FR" b="1" dirty="0" smtClean="0"/>
            <a:t>Projet</a:t>
          </a:r>
        </a:p>
        <a:p>
          <a:endParaRPr lang="fr-FR" b="1" dirty="0" smtClean="0"/>
        </a:p>
        <a:p>
          <a:r>
            <a:rPr lang="fr-FR" b="1" dirty="0" smtClean="0"/>
            <a:t>éducatif</a:t>
          </a:r>
          <a:endParaRPr lang="fr-FR" b="1" dirty="0"/>
        </a:p>
      </dgm:t>
    </dgm:pt>
    <dgm:pt modelId="{E983823F-5A13-444D-A8AC-062C1745E6C5}" type="parTrans" cxnId="{FB95C63B-B16F-4B48-98B4-296B5CB31876}">
      <dgm:prSet/>
      <dgm:spPr/>
      <dgm:t>
        <a:bodyPr/>
        <a:lstStyle/>
        <a:p>
          <a:endParaRPr lang="fr-FR"/>
        </a:p>
      </dgm:t>
    </dgm:pt>
    <dgm:pt modelId="{270161FA-DC27-4A6A-805D-E9CAB89EA7E7}" type="sibTrans" cxnId="{FB95C63B-B16F-4B48-98B4-296B5CB31876}">
      <dgm:prSet/>
      <dgm:spPr/>
      <dgm:t>
        <a:bodyPr/>
        <a:lstStyle/>
        <a:p>
          <a:endParaRPr lang="fr-FR"/>
        </a:p>
      </dgm:t>
    </dgm:pt>
    <dgm:pt modelId="{9238B610-B822-4E91-8EA6-DACBC47D9B14}">
      <dgm:prSet phldrT="[Texte]"/>
      <dgm:spPr/>
      <dgm:t>
        <a:bodyPr/>
        <a:lstStyle/>
        <a:p>
          <a:r>
            <a:rPr lang="fr-FR" dirty="0" smtClean="0"/>
            <a:t>espaces</a:t>
          </a:r>
          <a:endParaRPr lang="fr-FR" dirty="0"/>
        </a:p>
      </dgm:t>
    </dgm:pt>
    <dgm:pt modelId="{626FFFB1-3975-4E1B-815B-91D5F96E2628}" type="parTrans" cxnId="{8CF59043-F3CE-4DD4-8CCD-B6121ECABF52}">
      <dgm:prSet/>
      <dgm:spPr/>
      <dgm:t>
        <a:bodyPr/>
        <a:lstStyle/>
        <a:p>
          <a:endParaRPr lang="fr-FR"/>
        </a:p>
      </dgm:t>
    </dgm:pt>
    <dgm:pt modelId="{4D4F10DE-701A-454D-A24A-9A6C44965A67}" type="sibTrans" cxnId="{8CF59043-F3CE-4DD4-8CCD-B6121ECABF52}">
      <dgm:prSet/>
      <dgm:spPr/>
      <dgm:t>
        <a:bodyPr/>
        <a:lstStyle/>
        <a:p>
          <a:endParaRPr lang="fr-FR"/>
        </a:p>
      </dgm:t>
    </dgm:pt>
    <dgm:pt modelId="{9FBCF035-08FC-4B5C-A3B6-355B3D26DA7F}">
      <dgm:prSet phldrT="[Texte]"/>
      <dgm:spPr/>
      <dgm:t>
        <a:bodyPr/>
        <a:lstStyle/>
        <a:p>
          <a:r>
            <a:rPr lang="fr-FR" dirty="0" smtClean="0"/>
            <a:t>Temps</a:t>
          </a:r>
        </a:p>
        <a:p>
          <a:endParaRPr lang="fr-FR" dirty="0"/>
        </a:p>
      </dgm:t>
    </dgm:pt>
    <dgm:pt modelId="{34EE6CB9-68AB-4E83-B28F-21408EAE646F}" type="parTrans" cxnId="{35B3CAE9-BBA9-44BA-812E-BEF1E5056ED2}">
      <dgm:prSet/>
      <dgm:spPr/>
      <dgm:t>
        <a:bodyPr/>
        <a:lstStyle/>
        <a:p>
          <a:endParaRPr lang="fr-FR"/>
        </a:p>
      </dgm:t>
    </dgm:pt>
    <dgm:pt modelId="{8D60435D-A9C4-4CC9-8555-4D0CD43236B2}" type="sibTrans" cxnId="{35B3CAE9-BBA9-44BA-812E-BEF1E5056ED2}">
      <dgm:prSet/>
      <dgm:spPr/>
      <dgm:t>
        <a:bodyPr/>
        <a:lstStyle/>
        <a:p>
          <a:endParaRPr lang="fr-FR"/>
        </a:p>
      </dgm:t>
    </dgm:pt>
    <dgm:pt modelId="{A60E464C-B67E-4918-85C6-F78300D88DFC}">
      <dgm:prSet phldrT="[Texte]"/>
      <dgm:spPr/>
      <dgm:t>
        <a:bodyPr/>
        <a:lstStyle/>
        <a:p>
          <a:r>
            <a:rPr lang="fr-FR" dirty="0" smtClean="0"/>
            <a:t>Travail</a:t>
          </a:r>
        </a:p>
        <a:p>
          <a:r>
            <a:rPr lang="fr-FR" dirty="0" smtClean="0"/>
            <a:t>enseignant</a:t>
          </a:r>
        </a:p>
        <a:p>
          <a:endParaRPr lang="fr-FR" dirty="0"/>
        </a:p>
      </dgm:t>
    </dgm:pt>
    <dgm:pt modelId="{39F501A0-6F9A-4F1F-AA8D-CF0087D7B62C}" type="parTrans" cxnId="{DA787835-7FAC-4896-91F9-351DC910D715}">
      <dgm:prSet/>
      <dgm:spPr/>
      <dgm:t>
        <a:bodyPr/>
        <a:lstStyle/>
        <a:p>
          <a:endParaRPr lang="fr-FR"/>
        </a:p>
      </dgm:t>
    </dgm:pt>
    <dgm:pt modelId="{524C57E4-4A3F-4F07-AF5C-47352628212C}" type="sibTrans" cxnId="{DA787835-7FAC-4896-91F9-351DC910D715}">
      <dgm:prSet/>
      <dgm:spPr/>
      <dgm:t>
        <a:bodyPr/>
        <a:lstStyle/>
        <a:p>
          <a:endParaRPr lang="fr-FR"/>
        </a:p>
      </dgm:t>
    </dgm:pt>
    <dgm:pt modelId="{F06156D9-C6A1-4D25-BEEA-777F33E04A96}">
      <dgm:prSet phldrT="[Texte]"/>
      <dgm:spPr/>
      <dgm:t>
        <a:bodyPr/>
        <a:lstStyle/>
        <a:p>
          <a:r>
            <a:rPr lang="fr-FR" dirty="0" smtClean="0"/>
            <a:t>Place</a:t>
          </a:r>
        </a:p>
        <a:p>
          <a:r>
            <a:rPr lang="fr-FR" dirty="0" smtClean="0"/>
            <a:t>de</a:t>
          </a:r>
        </a:p>
        <a:p>
          <a:r>
            <a:rPr lang="fr-FR" dirty="0" smtClean="0"/>
            <a:t>Élèves</a:t>
          </a:r>
        </a:p>
        <a:p>
          <a:endParaRPr lang="fr-FR" dirty="0"/>
        </a:p>
      </dgm:t>
    </dgm:pt>
    <dgm:pt modelId="{D691480A-C9C7-4158-8387-C09CBD95A08A}" type="parTrans" cxnId="{B852BFE8-61F2-4DF4-B745-68B292B97553}">
      <dgm:prSet/>
      <dgm:spPr/>
      <dgm:t>
        <a:bodyPr/>
        <a:lstStyle/>
        <a:p>
          <a:endParaRPr lang="fr-FR"/>
        </a:p>
      </dgm:t>
    </dgm:pt>
    <dgm:pt modelId="{CAF811A0-C74A-4258-AF62-1E7F9D2B5ED2}" type="sibTrans" cxnId="{B852BFE8-61F2-4DF4-B745-68B292B97553}">
      <dgm:prSet/>
      <dgm:spPr/>
      <dgm:t>
        <a:bodyPr/>
        <a:lstStyle/>
        <a:p>
          <a:endParaRPr lang="fr-FR"/>
        </a:p>
      </dgm:t>
    </dgm:pt>
    <dgm:pt modelId="{000F5201-9054-45D2-B919-0ADB574DB3D0}">
      <dgm:prSet/>
      <dgm:spPr/>
      <dgm:t>
        <a:bodyPr/>
        <a:lstStyle/>
        <a:p>
          <a:r>
            <a:rPr lang="fr-FR" dirty="0" smtClean="0"/>
            <a:t>Relation aux parents</a:t>
          </a:r>
        </a:p>
        <a:p>
          <a:endParaRPr lang="fr-FR" dirty="0"/>
        </a:p>
      </dgm:t>
    </dgm:pt>
    <dgm:pt modelId="{F60E753D-CE15-4387-82F0-225FA3D3884F}" type="parTrans" cxnId="{127D017D-EDEC-4F4F-9CE7-D2C63005F15C}">
      <dgm:prSet/>
      <dgm:spPr/>
      <dgm:t>
        <a:bodyPr/>
        <a:lstStyle/>
        <a:p>
          <a:endParaRPr lang="fr-FR"/>
        </a:p>
      </dgm:t>
    </dgm:pt>
    <dgm:pt modelId="{8CF9201E-23F5-4511-9074-D98CE5B87496}" type="sibTrans" cxnId="{127D017D-EDEC-4F4F-9CE7-D2C63005F15C}">
      <dgm:prSet/>
      <dgm:spPr/>
      <dgm:t>
        <a:bodyPr/>
        <a:lstStyle/>
        <a:p>
          <a:endParaRPr lang="fr-FR"/>
        </a:p>
      </dgm:t>
    </dgm:pt>
    <dgm:pt modelId="{54AD6172-D826-4F8C-B2CD-A058D2F74B52}">
      <dgm:prSet/>
      <dgm:spPr/>
      <dgm:t>
        <a:bodyPr/>
        <a:lstStyle/>
        <a:p>
          <a:r>
            <a:rPr lang="fr-FR" dirty="0" smtClean="0"/>
            <a:t>Valeurs </a:t>
          </a:r>
          <a:endParaRPr lang="fr-FR" dirty="0"/>
        </a:p>
      </dgm:t>
    </dgm:pt>
    <dgm:pt modelId="{54EF08A0-D37E-49E2-8787-267413E6CC15}" type="parTrans" cxnId="{F1F9B8C8-4E30-4910-9A6C-876B5596E020}">
      <dgm:prSet/>
      <dgm:spPr/>
      <dgm:t>
        <a:bodyPr/>
        <a:lstStyle/>
        <a:p>
          <a:endParaRPr lang="fr-FR"/>
        </a:p>
      </dgm:t>
    </dgm:pt>
    <dgm:pt modelId="{A96C94AE-A37A-440B-AAD1-CA4DA58F2613}" type="sibTrans" cxnId="{F1F9B8C8-4E30-4910-9A6C-876B5596E020}">
      <dgm:prSet/>
      <dgm:spPr/>
      <dgm:t>
        <a:bodyPr/>
        <a:lstStyle/>
        <a:p>
          <a:endParaRPr lang="fr-FR"/>
        </a:p>
      </dgm:t>
    </dgm:pt>
    <dgm:pt modelId="{C3466D6D-6526-402E-9A7C-77DC243C02B4}" type="pres">
      <dgm:prSet presAssocID="{787F5D40-4D98-4F75-ABD5-0D3D8EC69CCB}" presName="Name0" presStyleCnt="0">
        <dgm:presLayoutVars>
          <dgm:chMax val="1"/>
          <dgm:dir/>
          <dgm:animLvl val="ctr"/>
          <dgm:resizeHandles val="exact"/>
        </dgm:presLayoutVars>
      </dgm:prSet>
      <dgm:spPr/>
      <dgm:t>
        <a:bodyPr/>
        <a:lstStyle/>
        <a:p>
          <a:endParaRPr lang="fr-FR"/>
        </a:p>
      </dgm:t>
    </dgm:pt>
    <dgm:pt modelId="{464BAFD0-7CF5-48FF-AD88-84D1BFDF061A}" type="pres">
      <dgm:prSet presAssocID="{DB08B0FC-0020-4FB8-ACAB-0E223130DBBB}" presName="centerShape" presStyleLbl="node0" presStyleIdx="0" presStyleCnt="1"/>
      <dgm:spPr/>
      <dgm:t>
        <a:bodyPr/>
        <a:lstStyle/>
        <a:p>
          <a:endParaRPr lang="fr-FR"/>
        </a:p>
      </dgm:t>
    </dgm:pt>
    <dgm:pt modelId="{6791A50B-7E55-4FEE-9D46-F08592AFA0CB}" type="pres">
      <dgm:prSet presAssocID="{626FFFB1-3975-4E1B-815B-91D5F96E2628}" presName="parTrans" presStyleLbl="sibTrans2D1" presStyleIdx="0" presStyleCnt="6" custAng="10380000"/>
      <dgm:spPr/>
      <dgm:t>
        <a:bodyPr/>
        <a:lstStyle/>
        <a:p>
          <a:endParaRPr lang="fr-FR"/>
        </a:p>
      </dgm:t>
    </dgm:pt>
    <dgm:pt modelId="{029E527F-F925-4148-9E63-39F56BE40D8D}" type="pres">
      <dgm:prSet presAssocID="{626FFFB1-3975-4E1B-815B-91D5F96E2628}" presName="connectorText" presStyleLbl="sibTrans2D1" presStyleIdx="0" presStyleCnt="6"/>
      <dgm:spPr/>
      <dgm:t>
        <a:bodyPr/>
        <a:lstStyle/>
        <a:p>
          <a:endParaRPr lang="fr-FR"/>
        </a:p>
      </dgm:t>
    </dgm:pt>
    <dgm:pt modelId="{8B665D8D-0C72-4501-9909-5BE06B2AB5D8}" type="pres">
      <dgm:prSet presAssocID="{9238B610-B822-4E91-8EA6-DACBC47D9B14}" presName="node" presStyleLbl="node1" presStyleIdx="0" presStyleCnt="6">
        <dgm:presLayoutVars>
          <dgm:bulletEnabled val="1"/>
        </dgm:presLayoutVars>
      </dgm:prSet>
      <dgm:spPr/>
      <dgm:t>
        <a:bodyPr/>
        <a:lstStyle/>
        <a:p>
          <a:endParaRPr lang="fr-FR"/>
        </a:p>
      </dgm:t>
    </dgm:pt>
    <dgm:pt modelId="{FD79F662-9532-40CA-991F-CFB0D43EEDF7}" type="pres">
      <dgm:prSet presAssocID="{34EE6CB9-68AB-4E83-B28F-21408EAE646F}" presName="parTrans" presStyleLbl="sibTrans2D1" presStyleIdx="1" presStyleCnt="6" custAng="10920000"/>
      <dgm:spPr/>
      <dgm:t>
        <a:bodyPr/>
        <a:lstStyle/>
        <a:p>
          <a:endParaRPr lang="fr-FR"/>
        </a:p>
      </dgm:t>
    </dgm:pt>
    <dgm:pt modelId="{6872BE7D-07E0-41EC-AFD2-0D5F3B3CE0B0}" type="pres">
      <dgm:prSet presAssocID="{34EE6CB9-68AB-4E83-B28F-21408EAE646F}" presName="connectorText" presStyleLbl="sibTrans2D1" presStyleIdx="1" presStyleCnt="6"/>
      <dgm:spPr/>
      <dgm:t>
        <a:bodyPr/>
        <a:lstStyle/>
        <a:p>
          <a:endParaRPr lang="fr-FR"/>
        </a:p>
      </dgm:t>
    </dgm:pt>
    <dgm:pt modelId="{FACEADF7-DA14-4FC7-A592-7FEAF4E82EEF}" type="pres">
      <dgm:prSet presAssocID="{9FBCF035-08FC-4B5C-A3B6-355B3D26DA7F}" presName="node" presStyleLbl="node1" presStyleIdx="1" presStyleCnt="6">
        <dgm:presLayoutVars>
          <dgm:bulletEnabled val="1"/>
        </dgm:presLayoutVars>
      </dgm:prSet>
      <dgm:spPr/>
      <dgm:t>
        <a:bodyPr/>
        <a:lstStyle/>
        <a:p>
          <a:endParaRPr lang="fr-FR"/>
        </a:p>
      </dgm:t>
    </dgm:pt>
    <dgm:pt modelId="{06779F62-5144-42CE-B043-594E21A0A048}" type="pres">
      <dgm:prSet presAssocID="{39F501A0-6F9A-4F1F-AA8D-CF0087D7B62C}" presName="parTrans" presStyleLbl="sibTrans2D1" presStyleIdx="2" presStyleCnt="6" custAng="10920000"/>
      <dgm:spPr/>
      <dgm:t>
        <a:bodyPr/>
        <a:lstStyle/>
        <a:p>
          <a:endParaRPr lang="fr-FR"/>
        </a:p>
      </dgm:t>
    </dgm:pt>
    <dgm:pt modelId="{3FF582BF-8E02-4341-BE4D-FA5C70514A28}" type="pres">
      <dgm:prSet presAssocID="{39F501A0-6F9A-4F1F-AA8D-CF0087D7B62C}" presName="connectorText" presStyleLbl="sibTrans2D1" presStyleIdx="2" presStyleCnt="6"/>
      <dgm:spPr/>
      <dgm:t>
        <a:bodyPr/>
        <a:lstStyle/>
        <a:p>
          <a:endParaRPr lang="fr-FR"/>
        </a:p>
      </dgm:t>
    </dgm:pt>
    <dgm:pt modelId="{29F1DC71-5358-402A-A28A-6664F00DEFA5}" type="pres">
      <dgm:prSet presAssocID="{A60E464C-B67E-4918-85C6-F78300D88DFC}" presName="node" presStyleLbl="node1" presStyleIdx="2" presStyleCnt="6">
        <dgm:presLayoutVars>
          <dgm:bulletEnabled val="1"/>
        </dgm:presLayoutVars>
      </dgm:prSet>
      <dgm:spPr/>
      <dgm:t>
        <a:bodyPr/>
        <a:lstStyle/>
        <a:p>
          <a:endParaRPr lang="fr-FR"/>
        </a:p>
      </dgm:t>
    </dgm:pt>
    <dgm:pt modelId="{280FCBA2-C60D-41DD-95DF-7F24C23ED2ED}" type="pres">
      <dgm:prSet presAssocID="{D691480A-C9C7-4158-8387-C09CBD95A08A}" presName="parTrans" presStyleLbl="sibTrans2D1" presStyleIdx="3" presStyleCnt="6" custAng="10680000"/>
      <dgm:spPr/>
      <dgm:t>
        <a:bodyPr/>
        <a:lstStyle/>
        <a:p>
          <a:endParaRPr lang="fr-FR"/>
        </a:p>
      </dgm:t>
    </dgm:pt>
    <dgm:pt modelId="{58B8C39C-882B-43C0-8015-FE92787F7511}" type="pres">
      <dgm:prSet presAssocID="{D691480A-C9C7-4158-8387-C09CBD95A08A}" presName="connectorText" presStyleLbl="sibTrans2D1" presStyleIdx="3" presStyleCnt="6"/>
      <dgm:spPr/>
      <dgm:t>
        <a:bodyPr/>
        <a:lstStyle/>
        <a:p>
          <a:endParaRPr lang="fr-FR"/>
        </a:p>
      </dgm:t>
    </dgm:pt>
    <dgm:pt modelId="{E3700CB0-F882-42B7-8AC6-31DD62118ADE}" type="pres">
      <dgm:prSet presAssocID="{F06156D9-C6A1-4D25-BEEA-777F33E04A96}" presName="node" presStyleLbl="node1" presStyleIdx="3" presStyleCnt="6">
        <dgm:presLayoutVars>
          <dgm:bulletEnabled val="1"/>
        </dgm:presLayoutVars>
      </dgm:prSet>
      <dgm:spPr/>
      <dgm:t>
        <a:bodyPr/>
        <a:lstStyle/>
        <a:p>
          <a:endParaRPr lang="fr-FR"/>
        </a:p>
      </dgm:t>
    </dgm:pt>
    <dgm:pt modelId="{2A09B4B6-A136-4531-B916-76DA32F0A106}" type="pres">
      <dgm:prSet presAssocID="{F60E753D-CE15-4387-82F0-225FA3D3884F}" presName="parTrans" presStyleLbl="sibTrans2D1" presStyleIdx="4" presStyleCnt="6" custAng="11940000"/>
      <dgm:spPr/>
      <dgm:t>
        <a:bodyPr/>
        <a:lstStyle/>
        <a:p>
          <a:endParaRPr lang="fr-FR"/>
        </a:p>
      </dgm:t>
    </dgm:pt>
    <dgm:pt modelId="{B18DE219-CA39-4F27-8C1B-5CC8521BBBE0}" type="pres">
      <dgm:prSet presAssocID="{F60E753D-CE15-4387-82F0-225FA3D3884F}" presName="connectorText" presStyleLbl="sibTrans2D1" presStyleIdx="4" presStyleCnt="6"/>
      <dgm:spPr/>
      <dgm:t>
        <a:bodyPr/>
        <a:lstStyle/>
        <a:p>
          <a:endParaRPr lang="fr-FR"/>
        </a:p>
      </dgm:t>
    </dgm:pt>
    <dgm:pt modelId="{6E96AC6E-8B18-491D-8B7C-4A825A3BD4AF}" type="pres">
      <dgm:prSet presAssocID="{000F5201-9054-45D2-B919-0ADB574DB3D0}" presName="node" presStyleLbl="node1" presStyleIdx="4" presStyleCnt="6">
        <dgm:presLayoutVars>
          <dgm:bulletEnabled val="1"/>
        </dgm:presLayoutVars>
      </dgm:prSet>
      <dgm:spPr/>
      <dgm:t>
        <a:bodyPr/>
        <a:lstStyle/>
        <a:p>
          <a:endParaRPr lang="fr-FR"/>
        </a:p>
      </dgm:t>
    </dgm:pt>
    <dgm:pt modelId="{329F7445-E0F2-4EFE-94EA-5A6EE0BA1175}" type="pres">
      <dgm:prSet presAssocID="{54EF08A0-D37E-49E2-8787-267413E6CC15}" presName="parTrans" presStyleLbl="sibTrans2D1" presStyleIdx="5" presStyleCnt="6" custAng="10800000"/>
      <dgm:spPr/>
      <dgm:t>
        <a:bodyPr/>
        <a:lstStyle/>
        <a:p>
          <a:endParaRPr lang="fr-FR"/>
        </a:p>
      </dgm:t>
    </dgm:pt>
    <dgm:pt modelId="{396B7017-4E8D-47AF-B51D-0459399635D8}" type="pres">
      <dgm:prSet presAssocID="{54EF08A0-D37E-49E2-8787-267413E6CC15}" presName="connectorText" presStyleLbl="sibTrans2D1" presStyleIdx="5" presStyleCnt="6"/>
      <dgm:spPr/>
      <dgm:t>
        <a:bodyPr/>
        <a:lstStyle/>
        <a:p>
          <a:endParaRPr lang="fr-FR"/>
        </a:p>
      </dgm:t>
    </dgm:pt>
    <dgm:pt modelId="{0D7BAE5B-4006-4CCC-A51A-8BD570B8ECB6}" type="pres">
      <dgm:prSet presAssocID="{54AD6172-D826-4F8C-B2CD-A058D2F74B52}" presName="node" presStyleLbl="node1" presStyleIdx="5" presStyleCnt="6">
        <dgm:presLayoutVars>
          <dgm:bulletEnabled val="1"/>
        </dgm:presLayoutVars>
      </dgm:prSet>
      <dgm:spPr/>
      <dgm:t>
        <a:bodyPr/>
        <a:lstStyle/>
        <a:p>
          <a:endParaRPr lang="fr-FR"/>
        </a:p>
      </dgm:t>
    </dgm:pt>
  </dgm:ptLst>
  <dgm:cxnLst>
    <dgm:cxn modelId="{584FD9B3-0EAD-460F-8DA1-5AB38FA2C9B7}" type="presOf" srcId="{626FFFB1-3975-4E1B-815B-91D5F96E2628}" destId="{029E527F-F925-4148-9E63-39F56BE40D8D}" srcOrd="1" destOrd="0" presId="urn:microsoft.com/office/officeart/2005/8/layout/radial5"/>
    <dgm:cxn modelId="{5FA0501B-71D9-43E7-926A-1CF9D15D5F5D}" type="presOf" srcId="{626FFFB1-3975-4E1B-815B-91D5F96E2628}" destId="{6791A50B-7E55-4FEE-9D46-F08592AFA0CB}" srcOrd="0" destOrd="0" presId="urn:microsoft.com/office/officeart/2005/8/layout/radial5"/>
    <dgm:cxn modelId="{127D017D-EDEC-4F4F-9CE7-D2C63005F15C}" srcId="{DB08B0FC-0020-4FB8-ACAB-0E223130DBBB}" destId="{000F5201-9054-45D2-B919-0ADB574DB3D0}" srcOrd="4" destOrd="0" parTransId="{F60E753D-CE15-4387-82F0-225FA3D3884F}" sibTransId="{8CF9201E-23F5-4511-9074-D98CE5B87496}"/>
    <dgm:cxn modelId="{66B9718B-A9C7-4AF6-A875-736E7291D26B}" type="presOf" srcId="{D691480A-C9C7-4158-8387-C09CBD95A08A}" destId="{280FCBA2-C60D-41DD-95DF-7F24C23ED2ED}" srcOrd="0" destOrd="0" presId="urn:microsoft.com/office/officeart/2005/8/layout/radial5"/>
    <dgm:cxn modelId="{DA787835-7FAC-4896-91F9-351DC910D715}" srcId="{DB08B0FC-0020-4FB8-ACAB-0E223130DBBB}" destId="{A60E464C-B67E-4918-85C6-F78300D88DFC}" srcOrd="2" destOrd="0" parTransId="{39F501A0-6F9A-4F1F-AA8D-CF0087D7B62C}" sibTransId="{524C57E4-4A3F-4F07-AF5C-47352628212C}"/>
    <dgm:cxn modelId="{2269C85D-C4EB-46CB-93A5-908A08FFCECF}" type="presOf" srcId="{54AD6172-D826-4F8C-B2CD-A058D2F74B52}" destId="{0D7BAE5B-4006-4CCC-A51A-8BD570B8ECB6}" srcOrd="0" destOrd="0" presId="urn:microsoft.com/office/officeart/2005/8/layout/radial5"/>
    <dgm:cxn modelId="{FB95C63B-B16F-4B48-98B4-296B5CB31876}" srcId="{787F5D40-4D98-4F75-ABD5-0D3D8EC69CCB}" destId="{DB08B0FC-0020-4FB8-ACAB-0E223130DBBB}" srcOrd="0" destOrd="0" parTransId="{E983823F-5A13-444D-A8AC-062C1745E6C5}" sibTransId="{270161FA-DC27-4A6A-805D-E9CAB89EA7E7}"/>
    <dgm:cxn modelId="{F92A1953-BE3E-4AFE-9B0C-E1111D01378E}" type="presOf" srcId="{000F5201-9054-45D2-B919-0ADB574DB3D0}" destId="{6E96AC6E-8B18-491D-8B7C-4A825A3BD4AF}" srcOrd="0" destOrd="0" presId="urn:microsoft.com/office/officeart/2005/8/layout/radial5"/>
    <dgm:cxn modelId="{88927393-87FA-4D8D-BF3C-DCA7ED71AA20}" type="presOf" srcId="{F60E753D-CE15-4387-82F0-225FA3D3884F}" destId="{B18DE219-CA39-4F27-8C1B-5CC8521BBBE0}" srcOrd="1" destOrd="0" presId="urn:microsoft.com/office/officeart/2005/8/layout/radial5"/>
    <dgm:cxn modelId="{F1F9B8C8-4E30-4910-9A6C-876B5596E020}" srcId="{DB08B0FC-0020-4FB8-ACAB-0E223130DBBB}" destId="{54AD6172-D826-4F8C-B2CD-A058D2F74B52}" srcOrd="5" destOrd="0" parTransId="{54EF08A0-D37E-49E2-8787-267413E6CC15}" sibTransId="{A96C94AE-A37A-440B-AAD1-CA4DA58F2613}"/>
    <dgm:cxn modelId="{A191F030-56CB-4B6E-9DD3-957016CF04CE}" type="presOf" srcId="{39F501A0-6F9A-4F1F-AA8D-CF0087D7B62C}" destId="{06779F62-5144-42CE-B043-594E21A0A048}" srcOrd="0" destOrd="0" presId="urn:microsoft.com/office/officeart/2005/8/layout/radial5"/>
    <dgm:cxn modelId="{D04442AA-B7F6-4642-BF2E-92D4A5B294BF}" type="presOf" srcId="{A60E464C-B67E-4918-85C6-F78300D88DFC}" destId="{29F1DC71-5358-402A-A28A-6664F00DEFA5}" srcOrd="0" destOrd="0" presId="urn:microsoft.com/office/officeart/2005/8/layout/radial5"/>
    <dgm:cxn modelId="{135E3CDE-17DA-40FC-A171-D4C395A9535C}" type="presOf" srcId="{9238B610-B822-4E91-8EA6-DACBC47D9B14}" destId="{8B665D8D-0C72-4501-9909-5BE06B2AB5D8}" srcOrd="0" destOrd="0" presId="urn:microsoft.com/office/officeart/2005/8/layout/radial5"/>
    <dgm:cxn modelId="{8CF59043-F3CE-4DD4-8CCD-B6121ECABF52}" srcId="{DB08B0FC-0020-4FB8-ACAB-0E223130DBBB}" destId="{9238B610-B822-4E91-8EA6-DACBC47D9B14}" srcOrd="0" destOrd="0" parTransId="{626FFFB1-3975-4E1B-815B-91D5F96E2628}" sibTransId="{4D4F10DE-701A-454D-A24A-9A6C44965A67}"/>
    <dgm:cxn modelId="{B89FFB24-0818-41E0-8550-E6CB1A330219}" type="presOf" srcId="{39F501A0-6F9A-4F1F-AA8D-CF0087D7B62C}" destId="{3FF582BF-8E02-4341-BE4D-FA5C70514A28}" srcOrd="1" destOrd="0" presId="urn:microsoft.com/office/officeart/2005/8/layout/radial5"/>
    <dgm:cxn modelId="{DE68023F-2A3C-4B18-8A3F-2282392F4CA7}" type="presOf" srcId="{F60E753D-CE15-4387-82F0-225FA3D3884F}" destId="{2A09B4B6-A136-4531-B916-76DA32F0A106}" srcOrd="0" destOrd="0" presId="urn:microsoft.com/office/officeart/2005/8/layout/radial5"/>
    <dgm:cxn modelId="{D7DA714A-246C-45E0-BC95-B0961861DDDB}" type="presOf" srcId="{D691480A-C9C7-4158-8387-C09CBD95A08A}" destId="{58B8C39C-882B-43C0-8015-FE92787F7511}" srcOrd="1" destOrd="0" presId="urn:microsoft.com/office/officeart/2005/8/layout/radial5"/>
    <dgm:cxn modelId="{3BAE00EF-E1C1-453A-B904-B92042D566D6}" type="presOf" srcId="{9FBCF035-08FC-4B5C-A3B6-355B3D26DA7F}" destId="{FACEADF7-DA14-4FC7-A592-7FEAF4E82EEF}" srcOrd="0" destOrd="0" presId="urn:microsoft.com/office/officeart/2005/8/layout/radial5"/>
    <dgm:cxn modelId="{B55C0CEA-4D15-4496-A480-EFD7B1B08B7E}" type="presOf" srcId="{54EF08A0-D37E-49E2-8787-267413E6CC15}" destId="{396B7017-4E8D-47AF-B51D-0459399635D8}" srcOrd="1" destOrd="0" presId="urn:microsoft.com/office/officeart/2005/8/layout/radial5"/>
    <dgm:cxn modelId="{35B3CAE9-BBA9-44BA-812E-BEF1E5056ED2}" srcId="{DB08B0FC-0020-4FB8-ACAB-0E223130DBBB}" destId="{9FBCF035-08FC-4B5C-A3B6-355B3D26DA7F}" srcOrd="1" destOrd="0" parTransId="{34EE6CB9-68AB-4E83-B28F-21408EAE646F}" sibTransId="{8D60435D-A9C4-4CC9-8555-4D0CD43236B2}"/>
    <dgm:cxn modelId="{1B7BE6DD-BA99-4807-9567-C550BF3FA701}" type="presOf" srcId="{787F5D40-4D98-4F75-ABD5-0D3D8EC69CCB}" destId="{C3466D6D-6526-402E-9A7C-77DC243C02B4}" srcOrd="0" destOrd="0" presId="urn:microsoft.com/office/officeart/2005/8/layout/radial5"/>
    <dgm:cxn modelId="{DD0083DB-0714-4978-9289-6011A7E1511A}" type="presOf" srcId="{34EE6CB9-68AB-4E83-B28F-21408EAE646F}" destId="{6872BE7D-07E0-41EC-AFD2-0D5F3B3CE0B0}" srcOrd="1" destOrd="0" presId="urn:microsoft.com/office/officeart/2005/8/layout/radial5"/>
    <dgm:cxn modelId="{31C5EC1C-C687-4329-8345-C7C6679875F0}" type="presOf" srcId="{54EF08A0-D37E-49E2-8787-267413E6CC15}" destId="{329F7445-E0F2-4EFE-94EA-5A6EE0BA1175}" srcOrd="0" destOrd="0" presId="urn:microsoft.com/office/officeart/2005/8/layout/radial5"/>
    <dgm:cxn modelId="{65388399-B120-4692-A4A9-8CF6E8486607}" type="presOf" srcId="{34EE6CB9-68AB-4E83-B28F-21408EAE646F}" destId="{FD79F662-9532-40CA-991F-CFB0D43EEDF7}" srcOrd="0" destOrd="0" presId="urn:microsoft.com/office/officeart/2005/8/layout/radial5"/>
    <dgm:cxn modelId="{B852BFE8-61F2-4DF4-B745-68B292B97553}" srcId="{DB08B0FC-0020-4FB8-ACAB-0E223130DBBB}" destId="{F06156D9-C6A1-4D25-BEEA-777F33E04A96}" srcOrd="3" destOrd="0" parTransId="{D691480A-C9C7-4158-8387-C09CBD95A08A}" sibTransId="{CAF811A0-C74A-4258-AF62-1E7F9D2B5ED2}"/>
    <dgm:cxn modelId="{BA1E3738-D2CA-40C7-9AF2-FBEF3255C1D0}" type="presOf" srcId="{F06156D9-C6A1-4D25-BEEA-777F33E04A96}" destId="{E3700CB0-F882-42B7-8AC6-31DD62118ADE}" srcOrd="0" destOrd="0" presId="urn:microsoft.com/office/officeart/2005/8/layout/radial5"/>
    <dgm:cxn modelId="{66D18AD3-32DB-4EBE-9D72-7359F5CBA1BB}" type="presOf" srcId="{DB08B0FC-0020-4FB8-ACAB-0E223130DBBB}" destId="{464BAFD0-7CF5-48FF-AD88-84D1BFDF061A}" srcOrd="0" destOrd="0" presId="urn:microsoft.com/office/officeart/2005/8/layout/radial5"/>
    <dgm:cxn modelId="{BD2BA9F8-D645-446A-BF92-A49D2E214C00}" type="presParOf" srcId="{C3466D6D-6526-402E-9A7C-77DC243C02B4}" destId="{464BAFD0-7CF5-48FF-AD88-84D1BFDF061A}" srcOrd="0" destOrd="0" presId="urn:microsoft.com/office/officeart/2005/8/layout/radial5"/>
    <dgm:cxn modelId="{8446AB63-4F56-4E6A-A1D5-54EB3593DA57}" type="presParOf" srcId="{C3466D6D-6526-402E-9A7C-77DC243C02B4}" destId="{6791A50B-7E55-4FEE-9D46-F08592AFA0CB}" srcOrd="1" destOrd="0" presId="urn:microsoft.com/office/officeart/2005/8/layout/radial5"/>
    <dgm:cxn modelId="{94A458CB-46BD-4BCC-90C4-3FDF71249536}" type="presParOf" srcId="{6791A50B-7E55-4FEE-9D46-F08592AFA0CB}" destId="{029E527F-F925-4148-9E63-39F56BE40D8D}" srcOrd="0" destOrd="0" presId="urn:microsoft.com/office/officeart/2005/8/layout/radial5"/>
    <dgm:cxn modelId="{86907A01-E099-45A8-9ABC-AF848A1102F9}" type="presParOf" srcId="{C3466D6D-6526-402E-9A7C-77DC243C02B4}" destId="{8B665D8D-0C72-4501-9909-5BE06B2AB5D8}" srcOrd="2" destOrd="0" presId="urn:microsoft.com/office/officeart/2005/8/layout/radial5"/>
    <dgm:cxn modelId="{E222367D-F89A-4649-B0FA-A6666A2979B0}" type="presParOf" srcId="{C3466D6D-6526-402E-9A7C-77DC243C02B4}" destId="{FD79F662-9532-40CA-991F-CFB0D43EEDF7}" srcOrd="3" destOrd="0" presId="urn:microsoft.com/office/officeart/2005/8/layout/radial5"/>
    <dgm:cxn modelId="{DFD0D1C0-1B7F-47C2-B458-6F4BC37DD364}" type="presParOf" srcId="{FD79F662-9532-40CA-991F-CFB0D43EEDF7}" destId="{6872BE7D-07E0-41EC-AFD2-0D5F3B3CE0B0}" srcOrd="0" destOrd="0" presId="urn:microsoft.com/office/officeart/2005/8/layout/radial5"/>
    <dgm:cxn modelId="{4F7E1E66-EA16-4327-AA9E-64174C776BC8}" type="presParOf" srcId="{C3466D6D-6526-402E-9A7C-77DC243C02B4}" destId="{FACEADF7-DA14-4FC7-A592-7FEAF4E82EEF}" srcOrd="4" destOrd="0" presId="urn:microsoft.com/office/officeart/2005/8/layout/radial5"/>
    <dgm:cxn modelId="{E9B3EAD5-686F-4D8A-94C9-5D639D572687}" type="presParOf" srcId="{C3466D6D-6526-402E-9A7C-77DC243C02B4}" destId="{06779F62-5144-42CE-B043-594E21A0A048}" srcOrd="5" destOrd="0" presId="urn:microsoft.com/office/officeart/2005/8/layout/radial5"/>
    <dgm:cxn modelId="{0CA80DD7-2847-405A-8CE4-26DA5D2235DE}" type="presParOf" srcId="{06779F62-5144-42CE-B043-594E21A0A048}" destId="{3FF582BF-8E02-4341-BE4D-FA5C70514A28}" srcOrd="0" destOrd="0" presId="urn:microsoft.com/office/officeart/2005/8/layout/radial5"/>
    <dgm:cxn modelId="{3E9A9157-1CE6-4E0E-B2CD-A381AE04B315}" type="presParOf" srcId="{C3466D6D-6526-402E-9A7C-77DC243C02B4}" destId="{29F1DC71-5358-402A-A28A-6664F00DEFA5}" srcOrd="6" destOrd="0" presId="urn:microsoft.com/office/officeart/2005/8/layout/radial5"/>
    <dgm:cxn modelId="{D24F31B3-D217-4B60-BDFE-2D7AA4092E93}" type="presParOf" srcId="{C3466D6D-6526-402E-9A7C-77DC243C02B4}" destId="{280FCBA2-C60D-41DD-95DF-7F24C23ED2ED}" srcOrd="7" destOrd="0" presId="urn:microsoft.com/office/officeart/2005/8/layout/radial5"/>
    <dgm:cxn modelId="{5E6F6593-837A-4AA4-AF2D-6B3B070A1132}" type="presParOf" srcId="{280FCBA2-C60D-41DD-95DF-7F24C23ED2ED}" destId="{58B8C39C-882B-43C0-8015-FE92787F7511}" srcOrd="0" destOrd="0" presId="urn:microsoft.com/office/officeart/2005/8/layout/radial5"/>
    <dgm:cxn modelId="{2AE5F75C-7595-4E99-B152-E2DAD5CB5E90}" type="presParOf" srcId="{C3466D6D-6526-402E-9A7C-77DC243C02B4}" destId="{E3700CB0-F882-42B7-8AC6-31DD62118ADE}" srcOrd="8" destOrd="0" presId="urn:microsoft.com/office/officeart/2005/8/layout/radial5"/>
    <dgm:cxn modelId="{6DCEFFF3-3C24-4A00-8321-DDB4B925F6AD}" type="presParOf" srcId="{C3466D6D-6526-402E-9A7C-77DC243C02B4}" destId="{2A09B4B6-A136-4531-B916-76DA32F0A106}" srcOrd="9" destOrd="0" presId="urn:microsoft.com/office/officeart/2005/8/layout/radial5"/>
    <dgm:cxn modelId="{E1214B41-5E59-4D5E-9E41-EBB1D9CD8F78}" type="presParOf" srcId="{2A09B4B6-A136-4531-B916-76DA32F0A106}" destId="{B18DE219-CA39-4F27-8C1B-5CC8521BBBE0}" srcOrd="0" destOrd="0" presId="urn:microsoft.com/office/officeart/2005/8/layout/radial5"/>
    <dgm:cxn modelId="{445788B3-03EA-472C-BCA4-A6BAD3EEA88D}" type="presParOf" srcId="{C3466D6D-6526-402E-9A7C-77DC243C02B4}" destId="{6E96AC6E-8B18-491D-8B7C-4A825A3BD4AF}" srcOrd="10" destOrd="0" presId="urn:microsoft.com/office/officeart/2005/8/layout/radial5"/>
    <dgm:cxn modelId="{99C92F9A-060E-4BF4-9387-B3726F2CAF16}" type="presParOf" srcId="{C3466D6D-6526-402E-9A7C-77DC243C02B4}" destId="{329F7445-E0F2-4EFE-94EA-5A6EE0BA1175}" srcOrd="11" destOrd="0" presId="urn:microsoft.com/office/officeart/2005/8/layout/radial5"/>
    <dgm:cxn modelId="{99347E13-97ED-4235-B24F-22245062AC44}" type="presParOf" srcId="{329F7445-E0F2-4EFE-94EA-5A6EE0BA1175}" destId="{396B7017-4E8D-47AF-B51D-0459399635D8}" srcOrd="0" destOrd="0" presId="urn:microsoft.com/office/officeart/2005/8/layout/radial5"/>
    <dgm:cxn modelId="{A14071AE-8C73-4FCB-A5CA-9E4F43989714}" type="presParOf" srcId="{C3466D6D-6526-402E-9A7C-77DC243C02B4}" destId="{0D7BAE5B-4006-4CCC-A51A-8BD570B8ECB6}" srcOrd="12"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BAFD0-7CF5-48FF-AD88-84D1BFDF061A}">
      <dsp:nvSpPr>
        <dsp:cNvPr id="0" name=""/>
        <dsp:cNvSpPr/>
      </dsp:nvSpPr>
      <dsp:spPr>
        <a:xfrm>
          <a:off x="3496213" y="2362341"/>
          <a:ext cx="1684028" cy="1684028"/>
        </a:xfrm>
        <a:prstGeom prst="ellipse">
          <a:avLst/>
        </a:prstGeom>
        <a:solidFill>
          <a:schemeClr val="accent1">
            <a:hueOff val="0"/>
            <a:satOff val="0"/>
            <a:lumOff val="0"/>
            <a:alphaOff val="0"/>
          </a:schemeClr>
        </a:solidFill>
        <a:ln>
          <a:noFill/>
        </a:ln>
        <a:effectLst>
          <a:outerShdw blurRad="40000" dist="20000" dir="5400000" rotWithShape="0">
            <a:srgbClr val="000000">
              <a:alpha val="38000"/>
            </a:srgbClr>
          </a:outerShdw>
        </a:effectLst>
        <a:sp3d extrusionH="50600" prstMaterial="plastic">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fr-FR" sz="2100" b="1" kern="1200" dirty="0" smtClean="0"/>
            <a:t>Projet</a:t>
          </a:r>
        </a:p>
        <a:p>
          <a:pPr lvl="0" algn="ctr" defTabSz="933450">
            <a:lnSpc>
              <a:spcPct val="90000"/>
            </a:lnSpc>
            <a:spcBef>
              <a:spcPct val="0"/>
            </a:spcBef>
            <a:spcAft>
              <a:spcPct val="35000"/>
            </a:spcAft>
          </a:pPr>
          <a:endParaRPr lang="fr-FR" sz="2100" b="1" kern="1200" dirty="0" smtClean="0"/>
        </a:p>
        <a:p>
          <a:pPr lvl="0" algn="ctr" defTabSz="933450">
            <a:lnSpc>
              <a:spcPct val="90000"/>
            </a:lnSpc>
            <a:spcBef>
              <a:spcPct val="0"/>
            </a:spcBef>
            <a:spcAft>
              <a:spcPct val="35000"/>
            </a:spcAft>
          </a:pPr>
          <a:r>
            <a:rPr lang="fr-FR" sz="2100" b="1" kern="1200" dirty="0" smtClean="0"/>
            <a:t>éducatif</a:t>
          </a:r>
          <a:endParaRPr lang="fr-FR" sz="2100" b="1" kern="1200" dirty="0"/>
        </a:p>
      </dsp:txBody>
      <dsp:txXfrm>
        <a:off x="3742833" y="2608961"/>
        <a:ext cx="1190788" cy="1190788"/>
      </dsp:txXfrm>
    </dsp:sp>
    <dsp:sp modelId="{6791A50B-7E55-4FEE-9D46-F08592AFA0CB}">
      <dsp:nvSpPr>
        <dsp:cNvPr id="0" name=""/>
        <dsp:cNvSpPr/>
      </dsp:nvSpPr>
      <dsp:spPr>
        <a:xfrm rot="4980000">
          <a:off x="4159838" y="1749570"/>
          <a:ext cx="356778" cy="572569"/>
        </a:xfrm>
        <a:prstGeom prst="righ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fr-FR" sz="1500" kern="1200"/>
        </a:p>
      </dsp:txBody>
      <dsp:txXfrm>
        <a:off x="4206832" y="1810966"/>
        <a:ext cx="249745" cy="343541"/>
      </dsp:txXfrm>
    </dsp:sp>
    <dsp:sp modelId="{8B665D8D-0C72-4501-9909-5BE06B2AB5D8}">
      <dsp:nvSpPr>
        <dsp:cNvPr id="0" name=""/>
        <dsp:cNvSpPr/>
      </dsp:nvSpPr>
      <dsp:spPr>
        <a:xfrm>
          <a:off x="3496213" y="5144"/>
          <a:ext cx="1684028" cy="1684028"/>
        </a:xfrm>
        <a:prstGeom prst="ellipse">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espaces</a:t>
          </a:r>
          <a:endParaRPr lang="fr-FR" sz="1500" kern="1200" dirty="0"/>
        </a:p>
      </dsp:txBody>
      <dsp:txXfrm>
        <a:off x="3742833" y="251764"/>
        <a:ext cx="1190788" cy="1190788"/>
      </dsp:txXfrm>
    </dsp:sp>
    <dsp:sp modelId="{FD79F662-9532-40CA-991F-CFB0D43EEDF7}">
      <dsp:nvSpPr>
        <dsp:cNvPr id="0" name=""/>
        <dsp:cNvSpPr/>
      </dsp:nvSpPr>
      <dsp:spPr>
        <a:xfrm rot="9120000">
          <a:off x="5171789" y="2333820"/>
          <a:ext cx="356778" cy="572569"/>
        </a:xfrm>
        <a:prstGeom prst="rightArrow">
          <a:avLst>
            <a:gd name="adj1" fmla="val 60000"/>
            <a:gd name="adj2" fmla="val 50000"/>
          </a:avLst>
        </a:prstGeom>
        <a:solidFill>
          <a:schemeClr val="accent3">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fr-FR" sz="1500" kern="1200"/>
        </a:p>
      </dsp:txBody>
      <dsp:txXfrm>
        <a:off x="5272558" y="2423210"/>
        <a:ext cx="249745" cy="343541"/>
      </dsp:txXfrm>
    </dsp:sp>
    <dsp:sp modelId="{FACEADF7-DA14-4FC7-A592-7FEAF4E82EEF}">
      <dsp:nvSpPr>
        <dsp:cNvPr id="0" name=""/>
        <dsp:cNvSpPr/>
      </dsp:nvSpPr>
      <dsp:spPr>
        <a:xfrm>
          <a:off x="5537605" y="1183743"/>
          <a:ext cx="1684028" cy="1684028"/>
        </a:xfrm>
        <a:prstGeom prst="ellipse">
          <a:avLst/>
        </a:prstGeom>
        <a:solidFill>
          <a:schemeClr val="accent3">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Temps</a:t>
          </a:r>
        </a:p>
        <a:p>
          <a:pPr lvl="0" algn="ctr" defTabSz="666750">
            <a:lnSpc>
              <a:spcPct val="90000"/>
            </a:lnSpc>
            <a:spcBef>
              <a:spcPct val="0"/>
            </a:spcBef>
            <a:spcAft>
              <a:spcPct val="35000"/>
            </a:spcAft>
          </a:pPr>
          <a:endParaRPr lang="fr-FR" sz="1500" kern="1200" dirty="0"/>
        </a:p>
      </dsp:txBody>
      <dsp:txXfrm>
        <a:off x="5784225" y="1430363"/>
        <a:ext cx="1190788" cy="1190788"/>
      </dsp:txXfrm>
    </dsp:sp>
    <dsp:sp modelId="{06779F62-5144-42CE-B043-594E21A0A048}">
      <dsp:nvSpPr>
        <dsp:cNvPr id="0" name=""/>
        <dsp:cNvSpPr/>
      </dsp:nvSpPr>
      <dsp:spPr>
        <a:xfrm rot="12720000">
          <a:off x="5171789" y="3502321"/>
          <a:ext cx="356778" cy="572569"/>
        </a:xfrm>
        <a:prstGeom prst="rightArrow">
          <a:avLst>
            <a:gd name="adj1" fmla="val 60000"/>
            <a:gd name="adj2" fmla="val 50000"/>
          </a:avLst>
        </a:prstGeom>
        <a:solidFill>
          <a:schemeClr val="accent4">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fr-FR" sz="1500" kern="1200"/>
        </a:p>
      </dsp:txBody>
      <dsp:txXfrm>
        <a:off x="5270690" y="3645194"/>
        <a:ext cx="249745" cy="343541"/>
      </dsp:txXfrm>
    </dsp:sp>
    <dsp:sp modelId="{29F1DC71-5358-402A-A28A-6664F00DEFA5}">
      <dsp:nvSpPr>
        <dsp:cNvPr id="0" name=""/>
        <dsp:cNvSpPr/>
      </dsp:nvSpPr>
      <dsp:spPr>
        <a:xfrm>
          <a:off x="5537605" y="3540939"/>
          <a:ext cx="1684028" cy="1684028"/>
        </a:xfrm>
        <a:prstGeom prst="ellipse">
          <a:avLst/>
        </a:prstGeom>
        <a:solidFill>
          <a:schemeClr val="accent4">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Travail</a:t>
          </a:r>
        </a:p>
        <a:p>
          <a:pPr lvl="0" algn="ctr" defTabSz="666750">
            <a:lnSpc>
              <a:spcPct val="90000"/>
            </a:lnSpc>
            <a:spcBef>
              <a:spcPct val="0"/>
            </a:spcBef>
            <a:spcAft>
              <a:spcPct val="35000"/>
            </a:spcAft>
          </a:pPr>
          <a:r>
            <a:rPr lang="fr-FR" sz="1500" kern="1200" dirty="0" smtClean="0"/>
            <a:t>enseignant</a:t>
          </a:r>
        </a:p>
        <a:p>
          <a:pPr lvl="0" algn="ctr" defTabSz="666750">
            <a:lnSpc>
              <a:spcPct val="90000"/>
            </a:lnSpc>
            <a:spcBef>
              <a:spcPct val="0"/>
            </a:spcBef>
            <a:spcAft>
              <a:spcPct val="35000"/>
            </a:spcAft>
          </a:pPr>
          <a:endParaRPr lang="fr-FR" sz="1500" kern="1200" dirty="0"/>
        </a:p>
      </dsp:txBody>
      <dsp:txXfrm>
        <a:off x="5784225" y="3787559"/>
        <a:ext cx="1190788" cy="1190788"/>
      </dsp:txXfrm>
    </dsp:sp>
    <dsp:sp modelId="{280FCBA2-C60D-41DD-95DF-7F24C23ED2ED}">
      <dsp:nvSpPr>
        <dsp:cNvPr id="0" name=""/>
        <dsp:cNvSpPr/>
      </dsp:nvSpPr>
      <dsp:spPr>
        <a:xfrm rot="16080000">
          <a:off x="4159838" y="4086571"/>
          <a:ext cx="356778" cy="572569"/>
        </a:xfrm>
        <a:prstGeom prst="rightArrow">
          <a:avLst>
            <a:gd name="adj1" fmla="val 60000"/>
            <a:gd name="adj2" fmla="val 50000"/>
          </a:avLst>
        </a:prstGeom>
        <a:solidFill>
          <a:schemeClr val="accent5">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fr-FR" sz="1500" kern="1200"/>
        </a:p>
      </dsp:txBody>
      <dsp:txXfrm>
        <a:off x="4215222" y="4254569"/>
        <a:ext cx="249745" cy="343541"/>
      </dsp:txXfrm>
    </dsp:sp>
    <dsp:sp modelId="{E3700CB0-F882-42B7-8AC6-31DD62118ADE}">
      <dsp:nvSpPr>
        <dsp:cNvPr id="0" name=""/>
        <dsp:cNvSpPr/>
      </dsp:nvSpPr>
      <dsp:spPr>
        <a:xfrm>
          <a:off x="3496213" y="4719538"/>
          <a:ext cx="1684028" cy="1684028"/>
        </a:xfrm>
        <a:prstGeom prst="ellipse">
          <a:avLst/>
        </a:prstGeom>
        <a:solidFill>
          <a:schemeClr val="accent5">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Place</a:t>
          </a:r>
        </a:p>
        <a:p>
          <a:pPr lvl="0" algn="ctr" defTabSz="666750">
            <a:lnSpc>
              <a:spcPct val="90000"/>
            </a:lnSpc>
            <a:spcBef>
              <a:spcPct val="0"/>
            </a:spcBef>
            <a:spcAft>
              <a:spcPct val="35000"/>
            </a:spcAft>
          </a:pPr>
          <a:r>
            <a:rPr lang="fr-FR" sz="1500" kern="1200" dirty="0" smtClean="0"/>
            <a:t>de</a:t>
          </a:r>
        </a:p>
        <a:p>
          <a:pPr lvl="0" algn="ctr" defTabSz="666750">
            <a:lnSpc>
              <a:spcPct val="90000"/>
            </a:lnSpc>
            <a:spcBef>
              <a:spcPct val="0"/>
            </a:spcBef>
            <a:spcAft>
              <a:spcPct val="35000"/>
            </a:spcAft>
          </a:pPr>
          <a:r>
            <a:rPr lang="fr-FR" sz="1500" kern="1200" dirty="0" smtClean="0"/>
            <a:t>Élèves</a:t>
          </a:r>
        </a:p>
        <a:p>
          <a:pPr lvl="0" algn="ctr" defTabSz="666750">
            <a:lnSpc>
              <a:spcPct val="90000"/>
            </a:lnSpc>
            <a:spcBef>
              <a:spcPct val="0"/>
            </a:spcBef>
            <a:spcAft>
              <a:spcPct val="35000"/>
            </a:spcAft>
          </a:pPr>
          <a:endParaRPr lang="fr-FR" sz="1500" kern="1200" dirty="0"/>
        </a:p>
      </dsp:txBody>
      <dsp:txXfrm>
        <a:off x="3742833" y="4966158"/>
        <a:ext cx="1190788" cy="1190788"/>
      </dsp:txXfrm>
    </dsp:sp>
    <dsp:sp modelId="{2A09B4B6-A136-4531-B916-76DA32F0A106}">
      <dsp:nvSpPr>
        <dsp:cNvPr id="0" name=""/>
        <dsp:cNvSpPr/>
      </dsp:nvSpPr>
      <dsp:spPr>
        <a:xfrm rot="20940000">
          <a:off x="3147887" y="3502321"/>
          <a:ext cx="356778" cy="572569"/>
        </a:xfrm>
        <a:prstGeom prst="rightArrow">
          <a:avLst>
            <a:gd name="adj1" fmla="val 60000"/>
            <a:gd name="adj2" fmla="val 50000"/>
          </a:avLst>
        </a:prstGeom>
        <a:solidFill>
          <a:schemeClr val="accent6">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fr-FR" sz="1500" kern="1200"/>
        </a:p>
      </dsp:txBody>
      <dsp:txXfrm rot="10800000">
        <a:off x="3148870" y="3627046"/>
        <a:ext cx="249745" cy="343541"/>
      </dsp:txXfrm>
    </dsp:sp>
    <dsp:sp modelId="{6E96AC6E-8B18-491D-8B7C-4A825A3BD4AF}">
      <dsp:nvSpPr>
        <dsp:cNvPr id="0" name=""/>
        <dsp:cNvSpPr/>
      </dsp:nvSpPr>
      <dsp:spPr>
        <a:xfrm>
          <a:off x="1454821" y="3540939"/>
          <a:ext cx="1684028" cy="1684028"/>
        </a:xfrm>
        <a:prstGeom prst="ellipse">
          <a:avLst/>
        </a:prstGeom>
        <a:solidFill>
          <a:schemeClr val="accent6">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Relation aux parents</a:t>
          </a:r>
        </a:p>
        <a:p>
          <a:pPr lvl="0" algn="ctr" defTabSz="666750">
            <a:lnSpc>
              <a:spcPct val="90000"/>
            </a:lnSpc>
            <a:spcBef>
              <a:spcPct val="0"/>
            </a:spcBef>
            <a:spcAft>
              <a:spcPct val="35000"/>
            </a:spcAft>
          </a:pPr>
          <a:endParaRPr lang="fr-FR" sz="1500" kern="1200" dirty="0"/>
        </a:p>
      </dsp:txBody>
      <dsp:txXfrm>
        <a:off x="1701441" y="3787559"/>
        <a:ext cx="1190788" cy="1190788"/>
      </dsp:txXfrm>
    </dsp:sp>
    <dsp:sp modelId="{329F7445-E0F2-4EFE-94EA-5A6EE0BA1175}">
      <dsp:nvSpPr>
        <dsp:cNvPr id="0" name=""/>
        <dsp:cNvSpPr/>
      </dsp:nvSpPr>
      <dsp:spPr>
        <a:xfrm rot="1800000">
          <a:off x="3147887" y="2333820"/>
          <a:ext cx="356778" cy="572569"/>
        </a:xfrm>
        <a:prstGeom prst="rightArrow">
          <a:avLst>
            <a:gd name="adj1" fmla="val 60000"/>
            <a:gd name="adj2" fmla="val 50000"/>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p3d z="-110000">
          <a:bevelT w="40600" h="20600" prst="relaxedInset"/>
        </a:sp3d>
      </dsp:spPr>
      <dsp:style>
        <a:lnRef idx="0">
          <a:scrgbClr r="0" g="0" b="0"/>
        </a:lnRef>
        <a:fillRef idx="1">
          <a:scrgbClr r="0" g="0" b="0"/>
        </a:fillRef>
        <a:effectRef idx="2">
          <a:scrgbClr r="0" g="0" b="0"/>
        </a:effectRef>
        <a:fontRef idx="minor"/>
      </dsp:style>
      <dsp:txBody>
        <a:bodyPr spcFirstLastPara="0" vert="horz" wrap="square" lIns="0" tIns="0" rIns="0" bIns="0" numCol="1" spcCol="1270" anchor="ctr" anchorCtr="0">
          <a:noAutofit/>
        </a:bodyPr>
        <a:lstStyle/>
        <a:p>
          <a:pPr lvl="0" algn="ctr" defTabSz="666750">
            <a:lnSpc>
              <a:spcPct val="90000"/>
            </a:lnSpc>
            <a:spcBef>
              <a:spcPct val="0"/>
            </a:spcBef>
            <a:spcAft>
              <a:spcPct val="35000"/>
            </a:spcAft>
          </a:pPr>
          <a:endParaRPr lang="fr-FR" sz="1500" kern="1200"/>
        </a:p>
      </dsp:txBody>
      <dsp:txXfrm rot="10800000">
        <a:off x="3155057" y="2421576"/>
        <a:ext cx="249745" cy="343541"/>
      </dsp:txXfrm>
    </dsp:sp>
    <dsp:sp modelId="{0D7BAE5B-4006-4CCC-A51A-8BD570B8ECB6}">
      <dsp:nvSpPr>
        <dsp:cNvPr id="0" name=""/>
        <dsp:cNvSpPr/>
      </dsp:nvSpPr>
      <dsp:spPr>
        <a:xfrm>
          <a:off x="1454821" y="1183743"/>
          <a:ext cx="1684028" cy="1684028"/>
        </a:xfrm>
        <a:prstGeom prst="ellipse">
          <a:avLst/>
        </a:prstGeom>
        <a:solidFill>
          <a:schemeClr val="accent2">
            <a:hueOff val="0"/>
            <a:satOff val="0"/>
            <a:lumOff val="0"/>
            <a:alphaOff val="0"/>
          </a:schemeClr>
        </a:solidFill>
        <a:ln>
          <a:noFill/>
        </a:ln>
        <a:effectLst>
          <a:outerShdw blurRad="40000" dist="20000" dir="5400000" rotWithShape="0">
            <a:srgbClr val="000000">
              <a:alpha val="38000"/>
            </a:srgbClr>
          </a:outerShdw>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fr-FR" sz="1500" kern="1200" dirty="0" smtClean="0"/>
            <a:t>Valeurs </a:t>
          </a:r>
          <a:endParaRPr lang="fr-FR" sz="1500" kern="1200" dirty="0"/>
        </a:p>
      </dsp:txBody>
      <dsp:txXfrm>
        <a:off x="1701441" y="1430363"/>
        <a:ext cx="1190788" cy="1190788"/>
      </dsp:txXfrm>
    </dsp:sp>
  </dsp:spTree>
</dsp:drawing>
</file>

<file path=ppt/diagrams/layout1.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50292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502920"/>
          </a:xfrm>
          <a:prstGeom prst="rect">
            <a:avLst/>
          </a:prstGeom>
        </p:spPr>
        <p:txBody>
          <a:bodyPr vert="horz" lIns="91440" tIns="45720" rIns="91440" bIns="45720" rtlCol="0"/>
          <a:lstStyle>
            <a:lvl1pPr algn="r">
              <a:defRPr sz="1200"/>
            </a:lvl1pPr>
          </a:lstStyle>
          <a:p>
            <a:fld id="{60B47787-F061-4159-9FB0-F98F629AACBF}" type="datetimeFigureOut">
              <a:rPr lang="fr-FR" smtClean="0"/>
              <a:t>29/03/2017</a:t>
            </a:fld>
            <a:endParaRPr lang="fr-FR"/>
          </a:p>
        </p:txBody>
      </p:sp>
      <p:sp>
        <p:nvSpPr>
          <p:cNvPr id="4" name="Espace réservé de l'image des diapositives 3"/>
          <p:cNvSpPr>
            <a:spLocks noGrp="1" noRot="1" noChangeAspect="1"/>
          </p:cNvSpPr>
          <p:nvPr>
            <p:ph type="sldImg" idx="2"/>
          </p:nvPr>
        </p:nvSpPr>
        <p:spPr>
          <a:xfrm>
            <a:off x="914400" y="754063"/>
            <a:ext cx="5029200" cy="37719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777740"/>
            <a:ext cx="5486400" cy="452628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9553734"/>
            <a:ext cx="2971800" cy="50292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9553734"/>
            <a:ext cx="2971800" cy="502920"/>
          </a:xfrm>
          <a:prstGeom prst="rect">
            <a:avLst/>
          </a:prstGeom>
        </p:spPr>
        <p:txBody>
          <a:bodyPr vert="horz" lIns="91440" tIns="45720" rIns="91440" bIns="45720" rtlCol="0" anchor="b"/>
          <a:lstStyle>
            <a:lvl1pPr algn="r">
              <a:defRPr sz="1200"/>
            </a:lvl1pPr>
          </a:lstStyle>
          <a:p>
            <a:fld id="{20E67A5A-A8B9-433E-8D1E-21CBF97F3397}" type="slidenum">
              <a:rPr lang="fr-FR" smtClean="0"/>
              <a:t>‹N°›</a:t>
            </a:fld>
            <a:endParaRPr lang="fr-FR"/>
          </a:p>
        </p:txBody>
      </p:sp>
    </p:spTree>
    <p:extLst>
      <p:ext uri="{BB962C8B-B14F-4D97-AF65-F5344CB8AC3E}">
        <p14:creationId xmlns:p14="http://schemas.microsoft.com/office/powerpoint/2010/main" val="375257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1</a:t>
            </a:fld>
            <a:endParaRPr lang="fr-FR"/>
          </a:p>
        </p:txBody>
      </p:sp>
    </p:spTree>
    <p:extLst>
      <p:ext uri="{BB962C8B-B14F-4D97-AF65-F5344CB8AC3E}">
        <p14:creationId xmlns:p14="http://schemas.microsoft.com/office/powerpoint/2010/main" val="310490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Ici aux valeurs de la République</a:t>
            </a:r>
          </a:p>
          <a:p>
            <a:endParaRPr lang="fr-FR" dirty="0"/>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10</a:t>
            </a:fld>
            <a:endParaRPr lang="fr-FR"/>
          </a:p>
        </p:txBody>
      </p:sp>
    </p:spTree>
    <p:extLst>
      <p:ext uri="{BB962C8B-B14F-4D97-AF65-F5344CB8AC3E}">
        <p14:creationId xmlns:p14="http://schemas.microsoft.com/office/powerpoint/2010/main" val="743862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600" dirty="0" smtClean="0"/>
              <a:t>L’espace scolaire est souvent perçu par les usagers d’un établissement scolaire comme une sorte de carcan, un cadre contraignant de travail et de vie, dans lequel sont disposés des équipements, des activités (salles d’enseignement, internat, administration…) en fonction de conceptions </a:t>
            </a:r>
            <a:r>
              <a:rPr lang="fr-FR" sz="1600" dirty="0" err="1" smtClean="0"/>
              <a:t>pré-établies</a:t>
            </a:r>
            <a:r>
              <a:rPr lang="fr-FR" sz="1600" dirty="0" smtClean="0"/>
              <a:t> par l’institution, où il appartient à chacun de trouver sa place. Ne parle-t-on pas quelquefois familièrement de l’établissement comme d’une « boîte » C’est relativement vrai  En France où  </a:t>
            </a:r>
            <a:r>
              <a:rPr lang="fr-FR" sz="1600" dirty="0"/>
              <a:t>« la façon dont l'école s'est structurée, son côté sanctuaire, fermé, et la domination d'une pédagogie frontale où on n'apprend pas les uns des autres mais du maître.  </a:t>
            </a:r>
            <a:r>
              <a:rPr lang="fr-FR" sz="1600" dirty="0" smtClean="0"/>
              <a:t>À débouché sur un </a:t>
            </a:r>
            <a:r>
              <a:rPr lang="fr-FR" sz="1600" dirty="0"/>
              <a:t>rapport à la classe</a:t>
            </a:r>
            <a:r>
              <a:rPr lang="fr-FR" sz="1600" dirty="0" smtClean="0"/>
              <a:t>, comme espace </a:t>
            </a:r>
            <a:r>
              <a:rPr lang="fr-FR" sz="1600" dirty="0"/>
              <a:t>généralement </a:t>
            </a:r>
            <a:r>
              <a:rPr lang="fr-FR" sz="1600" dirty="0" smtClean="0"/>
              <a:t>fermé</a:t>
            </a:r>
            <a:r>
              <a:rPr lang="fr-FR" sz="1600" dirty="0"/>
              <a:t> </a:t>
            </a:r>
            <a:r>
              <a:rPr lang="fr-FR" sz="1600" dirty="0" smtClean="0"/>
              <a:t>» et sur la division du travail éducatif</a:t>
            </a:r>
            <a:endParaRPr lang="fr-FR" sz="1600" dirty="0"/>
          </a:p>
          <a:p>
            <a:endParaRPr lang="fr-FR" sz="1600" dirty="0" smtClean="0"/>
          </a:p>
          <a:p>
            <a:endParaRPr lang="fr-FR" sz="1600" dirty="0"/>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11</a:t>
            </a:fld>
            <a:endParaRPr lang="fr-FR"/>
          </a:p>
        </p:txBody>
      </p:sp>
    </p:spTree>
    <p:extLst>
      <p:ext uri="{BB962C8B-B14F-4D97-AF65-F5344CB8AC3E}">
        <p14:creationId xmlns:p14="http://schemas.microsoft.com/office/powerpoint/2010/main" val="17337333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600" dirty="0" smtClean="0"/>
              <a:t>« Généralisée au XIXème siècle, la salle de classe semble immuable mais correspond à la « mise en forme spatiale d’un projet pédagogique et d’un mode de circulation des savoirs » basé sur l’enseignement simultané : le maitre grâce au cours magistral, parle à toute une classe dont les élèves font en même temps les mêmes exercices …on</a:t>
            </a:r>
            <a:r>
              <a:rPr lang="fr-FR" sz="1600" baseline="0" dirty="0" smtClean="0"/>
              <a:t> n</a:t>
            </a:r>
            <a:endParaRPr lang="fr-FR" sz="1600" dirty="0"/>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12</a:t>
            </a:fld>
            <a:endParaRPr lang="fr-FR"/>
          </a:p>
        </p:txBody>
      </p:sp>
    </p:spTree>
    <p:extLst>
      <p:ext uri="{BB962C8B-B14F-4D97-AF65-F5344CB8AC3E}">
        <p14:creationId xmlns:p14="http://schemas.microsoft.com/office/powerpoint/2010/main" val="6156979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Malgré le temps et les évolutions pédagogique on est encore architecturalement dans la domination d’une pédagogie frontale ou on n’apprend pas les uns les autres mais du maitre.</a:t>
            </a:r>
          </a:p>
          <a:p>
            <a:endParaRPr lang="fr-FR" dirty="0"/>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13</a:t>
            </a:fld>
            <a:endParaRPr lang="fr-FR"/>
          </a:p>
        </p:txBody>
      </p:sp>
    </p:spTree>
    <p:extLst>
      <p:ext uri="{BB962C8B-B14F-4D97-AF65-F5344CB8AC3E}">
        <p14:creationId xmlns:p14="http://schemas.microsoft.com/office/powerpoint/2010/main" val="11890119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Malgré les évolutions pédagogiques ou technologiques de XXe siècle, les enseignants s’accommodent toutefois de la salle de classe soit que, peu formés, ils continuent d’enseigner « comme autrefois », soit qu’ils adaptent l’espace du mieux qu’ils peuvent</a:t>
            </a:r>
            <a:endParaRPr lang="fr-FR" dirty="0"/>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14</a:t>
            </a:fld>
            <a:endParaRPr lang="fr-FR"/>
          </a:p>
        </p:txBody>
      </p:sp>
    </p:spTree>
    <p:extLst>
      <p:ext uri="{BB962C8B-B14F-4D97-AF65-F5344CB8AC3E}">
        <p14:creationId xmlns:p14="http://schemas.microsoft.com/office/powerpoint/2010/main" val="2130976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a:t>
            </a:r>
            <a:r>
              <a:rPr lang="fr-FR" dirty="0"/>
              <a:t>salle de classe « relique de la révolution industrielle » est nécessairement standardisée, normalisée et centrée sur la parole du maitre </a:t>
            </a:r>
          </a:p>
          <a:p>
            <a:endParaRPr lang="fr-FR" dirty="0" smtClean="0"/>
          </a:p>
          <a:p>
            <a:r>
              <a:rPr lang="fr-FR" dirty="0" smtClean="0"/>
              <a:t>Elle pourrait bien être obsolète, car les attente des élèves comme de la société vis-à-vis de la construction des savoirs et des compétences ont changé. » </a:t>
            </a:r>
          </a:p>
          <a:p>
            <a:endParaRPr lang="fr-FR" dirty="0" smtClean="0"/>
          </a:p>
          <a:p>
            <a:r>
              <a:rPr lang="fr-FR" dirty="0" smtClean="0"/>
              <a:t>les innovations, rappelle Philippe Tournier, restent marginales par rapport au bâti actuel. En effet, l’une des caractéristiques des espaces scolaires semble être leur décalage par rapport aux finalités éducatives assignées ainsi que leur inadéquation à des demandes éducatives en évolution constante. Entre les évolutions des espaces et les pratiques, il existe un écart impossible à combler ; comme le dit Tournier, « on construit pour une période qui excède le temps de nos croyances pédagogiques » .</a:t>
            </a:r>
          </a:p>
          <a:p>
            <a:endParaRPr lang="fr-FR" dirty="0"/>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15</a:t>
            </a:fld>
            <a:endParaRPr lang="fr-FR"/>
          </a:p>
        </p:txBody>
      </p:sp>
    </p:spTree>
    <p:extLst>
      <p:ext uri="{BB962C8B-B14F-4D97-AF65-F5344CB8AC3E}">
        <p14:creationId xmlns:p14="http://schemas.microsoft.com/office/powerpoint/2010/main" val="2313529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règne encore sans partage de la salle de classe comme module de base de l’école est pourtant légitimement remis en cause parce que l’on a :</a:t>
            </a:r>
          </a:p>
          <a:p>
            <a:r>
              <a:rPr lang="fr-FR" dirty="0" smtClean="0"/>
              <a:t>	Admis que l’enseignement n’est plus frontal mais multimodal ;</a:t>
            </a:r>
          </a:p>
          <a:p>
            <a:r>
              <a:rPr lang="fr-FR" dirty="0" smtClean="0"/>
              <a:t>	Appris que l’apprentissage n’est plus linéaire mais holistique.</a:t>
            </a:r>
          </a:p>
          <a:p>
            <a:endParaRPr lang="fr-FR" dirty="0" smtClean="0"/>
          </a:p>
          <a:p>
            <a:r>
              <a:rPr lang="fr-FR" dirty="0" smtClean="0"/>
              <a:t>Le holisme se définit donc globalement par la pensée qui tend à expliquer un phénomène comme étant un ensemble indivisible, la simple somme de ses parties ne suffisant pas à le définir</a:t>
            </a:r>
          </a:p>
          <a:p>
            <a:endParaRPr lang="fr-FR" dirty="0"/>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16</a:t>
            </a:fld>
            <a:endParaRPr lang="fr-FR"/>
          </a:p>
        </p:txBody>
      </p:sp>
    </p:spTree>
    <p:extLst>
      <p:ext uri="{BB962C8B-B14F-4D97-AF65-F5344CB8AC3E}">
        <p14:creationId xmlns:p14="http://schemas.microsoft.com/office/powerpoint/2010/main" val="2234041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823913" y="752475"/>
            <a:ext cx="5029200" cy="3771900"/>
          </a:xfrm>
        </p:spPr>
      </p:sp>
      <p:sp>
        <p:nvSpPr>
          <p:cNvPr id="3" name="Espace réservé des commentaires 2"/>
          <p:cNvSpPr>
            <a:spLocks noGrp="1"/>
          </p:cNvSpPr>
          <p:nvPr>
            <p:ph type="body" idx="1"/>
          </p:nvPr>
        </p:nvSpPr>
        <p:spPr/>
        <p:txBody>
          <a:bodyPr/>
          <a:lstStyle/>
          <a:p>
            <a:pPr algn="just">
              <a:lnSpc>
                <a:spcPct val="115000"/>
              </a:lnSpc>
              <a:spcAft>
                <a:spcPts val="1000"/>
              </a:spcAft>
            </a:pPr>
            <a:r>
              <a:rPr lang="fr-FR" sz="1600" dirty="0" smtClean="0">
                <a:latin typeface="Times New Roman"/>
                <a:ea typeface="Calibri"/>
                <a:cs typeface="Times New Roman"/>
              </a:rPr>
              <a:t>L’architecture </a:t>
            </a:r>
            <a:r>
              <a:rPr lang="fr-FR" sz="1600" dirty="0">
                <a:latin typeface="Times New Roman"/>
                <a:ea typeface="Calibri"/>
                <a:cs typeface="Times New Roman"/>
              </a:rPr>
              <a:t>scolaire participe aussi de l’effet établissement : avec des élèves similaires, certains établissements scolaires favorisent davantage la réussite scolaire. L’espace fait alors partie des éléments qui participent à la réussite du plus grand nombre d’élèves possible au même titre que la gestion, l’organisation, les relations humaines. Pour prendre sens, transmission du savoir et socialisation des élèves vont de pair. Tout ce qui concerne l’accueil, la circulation, la communication, l’hébergement ou la restauration est à considérer dans un bâtiment scolaire. »</a:t>
            </a:r>
            <a:endParaRPr lang="fr-FR" sz="1400" dirty="0">
              <a:ea typeface="Calibri"/>
              <a:cs typeface="Times New Roman"/>
            </a:endParaRPr>
          </a:p>
          <a:p>
            <a:pPr marL="180340" indent="-180340">
              <a:spcAft>
                <a:spcPts val="0"/>
              </a:spcAft>
            </a:pPr>
            <a:r>
              <a:rPr lang="fr-FR" sz="1100" dirty="0">
                <a:ea typeface="Calibri"/>
                <a:cs typeface="Times New Roman"/>
              </a:rPr>
              <a:t>Musset Marie (2012). « De l’architecture scolaire aux espaces d’apprentissage : au bonheur d’apprendre ? ». Dossier d’actualité Veille et Analyses, n°75, </a:t>
            </a:r>
            <a:r>
              <a:rPr lang="fr-FR" sz="1100" dirty="0" smtClean="0">
                <a:ea typeface="Calibri"/>
                <a:cs typeface="Times New Roman"/>
              </a:rPr>
              <a:t>mai</a:t>
            </a:r>
          </a:p>
          <a:p>
            <a:pPr marL="180340" indent="-180340">
              <a:spcAft>
                <a:spcPts val="0"/>
              </a:spcAft>
            </a:pPr>
            <a:endParaRPr lang="fr-FR" sz="1100" dirty="0">
              <a:ea typeface="Calibri"/>
              <a:cs typeface="Times New Roman"/>
            </a:endParaRPr>
          </a:p>
          <a:p>
            <a:r>
              <a:rPr lang="fr-FR" sz="1600" dirty="0"/>
              <a:t>L’effet établissement est désormais reconnu comme une composante essentielle de la réussite des élèves. Il s’attache à identifier les spécificités des établissements performants (</a:t>
            </a:r>
            <a:r>
              <a:rPr lang="fr-FR" sz="1600" dirty="0" err="1"/>
              <a:t>Bressoux</a:t>
            </a:r>
            <a:r>
              <a:rPr lang="fr-FR" sz="1600" dirty="0"/>
              <a:t> 2008, </a:t>
            </a:r>
            <a:r>
              <a:rPr lang="fr-FR" sz="1600" dirty="0" err="1"/>
              <a:t>Mazalto</a:t>
            </a:r>
            <a:r>
              <a:rPr lang="fr-FR" sz="1600" dirty="0"/>
              <a:t> 2005). </a:t>
            </a:r>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17</a:t>
            </a:fld>
            <a:endParaRPr lang="fr-FR"/>
          </a:p>
        </p:txBody>
      </p:sp>
    </p:spTree>
    <p:extLst>
      <p:ext uri="{BB962C8B-B14F-4D97-AF65-F5344CB8AC3E}">
        <p14:creationId xmlns:p14="http://schemas.microsoft.com/office/powerpoint/2010/main" val="17337333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sz="1600" dirty="0" smtClean="0"/>
              <a:t>Dans les années 1940, l’approche du psychologue italien </a:t>
            </a:r>
            <a:r>
              <a:rPr lang="fr-FR" sz="1600" dirty="0" err="1" smtClean="0"/>
              <a:t>Malaguzzi</a:t>
            </a:r>
            <a:r>
              <a:rPr lang="fr-FR" sz="1600" dirty="0" smtClean="0"/>
              <a:t> (connue sous le nom de pédagogie </a:t>
            </a:r>
            <a:r>
              <a:rPr lang="fr-FR" sz="1600" dirty="0" err="1" smtClean="0"/>
              <a:t>Reggio</a:t>
            </a:r>
            <a:r>
              <a:rPr lang="fr-FR" sz="1600" dirty="0" smtClean="0"/>
              <a:t> Emilia) est fondée sur les interactions : après les parents et les enseignants, l’architecture est le troisième professeur. Elle influe sur l’élève comme sur l’enseignant et ses effets doivent être pensés en amont pour faire réussir le plus grand nombre d’élèves .Cette démarche est appelée « </a:t>
            </a:r>
            <a:r>
              <a:rPr lang="fr-FR" sz="1600" dirty="0" err="1" smtClean="0"/>
              <a:t>third</a:t>
            </a:r>
            <a:r>
              <a:rPr lang="fr-FR" sz="1600" dirty="0" smtClean="0"/>
              <a:t> </a:t>
            </a:r>
            <a:r>
              <a:rPr lang="fr-FR" sz="1600" dirty="0" err="1" smtClean="0"/>
              <a:t>teacher</a:t>
            </a:r>
            <a:r>
              <a:rPr lang="fr-FR" sz="1600" dirty="0" smtClean="0"/>
              <a:t> ».</a:t>
            </a:r>
          </a:p>
          <a:p>
            <a:pPr algn="just"/>
            <a:r>
              <a:rPr lang="fr-FR" sz="1600" dirty="0" smtClean="0"/>
              <a:t>  «Loin d’être un simple environnement, passif et neutre, l’espace devient éducateur et objet éducatif. Il résume ainsi, dans son organisation, la totalité des attentes pédagogiques, témoignant des relations entre les enfants, les familles, la communauté éducative, la société dans son ensemble. »   « L’espace fait alors partie des éléments qui participent à la réussite du plus grand nombre d’élèves possible. Pour prendre sens, transmission du savoir et socialisation des élèves vont donc de pair. » </a:t>
            </a:r>
            <a:endParaRPr lang="fr-FR" sz="1600" dirty="0"/>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18</a:t>
            </a:fld>
            <a:endParaRPr lang="fr-FR"/>
          </a:p>
        </p:txBody>
      </p:sp>
    </p:spTree>
    <p:extLst>
      <p:ext uri="{BB962C8B-B14F-4D97-AF65-F5344CB8AC3E}">
        <p14:creationId xmlns:p14="http://schemas.microsoft.com/office/powerpoint/2010/main" val="40214825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l’espace, c’est aussi « le moyen par lequel la disposition des choses devient possible » (Merleau-Ponty), un moyen à disposition de chaque usager pour organiser son mode de travail et de vie à des échelles bien sûr très diverses, selon son statut, sa fonction, son pouvoir…</a:t>
            </a:r>
          </a:p>
          <a:p>
            <a:r>
              <a:rPr lang="fr-FR" dirty="0"/>
              <a:t>C’est une ressource que l’on affecte à une activité ou à des personnes, que l’on partage, que l’on gère, que l’on modifie, rénove, aménage, décore… Le « on » peut être l’affaire de quelques-uns ou de beaucoup selon le mode de management. L’espace est aussi objet </a:t>
            </a:r>
            <a:r>
              <a:rPr lang="fr-FR" dirty="0" smtClean="0"/>
              <a:t>d’éducation</a:t>
            </a:r>
          </a:p>
          <a:p>
            <a:endParaRPr lang="fr-FR" dirty="0"/>
          </a:p>
          <a:p>
            <a:endParaRPr lang="fr-FR" dirty="0" smtClean="0"/>
          </a:p>
          <a:p>
            <a:r>
              <a:rPr lang="fr-FR" dirty="0"/>
              <a:t>Marie-Odile NOUVELOT, espaces scolaire et citoyenneté, in revue initiative, automne 2004</a:t>
            </a:r>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19</a:t>
            </a:fld>
            <a:endParaRPr lang="fr-FR"/>
          </a:p>
        </p:txBody>
      </p:sp>
    </p:spTree>
    <p:extLst>
      <p:ext uri="{BB962C8B-B14F-4D97-AF65-F5344CB8AC3E}">
        <p14:creationId xmlns:p14="http://schemas.microsoft.com/office/powerpoint/2010/main" val="14251466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2</a:t>
            </a:fld>
            <a:endParaRPr lang="fr-FR"/>
          </a:p>
        </p:txBody>
      </p:sp>
    </p:spTree>
    <p:extLst>
      <p:ext uri="{BB962C8B-B14F-4D97-AF65-F5344CB8AC3E}">
        <p14:creationId xmlns:p14="http://schemas.microsoft.com/office/powerpoint/2010/main" val="22340419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823913" y="752475"/>
            <a:ext cx="5029200" cy="3771900"/>
          </a:xfrm>
        </p:spPr>
      </p:sp>
      <p:sp>
        <p:nvSpPr>
          <p:cNvPr id="3" name="Espace réservé des commentaires 2"/>
          <p:cNvSpPr>
            <a:spLocks noGrp="1"/>
          </p:cNvSpPr>
          <p:nvPr>
            <p:ph type="body" idx="1"/>
          </p:nvPr>
        </p:nvSpPr>
        <p:spPr/>
        <p:txBody>
          <a:bodyPr/>
          <a:lstStyle/>
          <a:p>
            <a:pPr algn="just">
              <a:lnSpc>
                <a:spcPct val="115000"/>
              </a:lnSpc>
              <a:spcAft>
                <a:spcPts val="1000"/>
              </a:spcAft>
            </a:pPr>
            <a:endParaRPr lang="fr-FR" dirty="0" smtClean="0">
              <a:latin typeface="Times New Roman"/>
              <a:ea typeface="Calibri"/>
              <a:cs typeface="Times New Roman"/>
            </a:endParaRPr>
          </a:p>
          <a:p>
            <a:pPr algn="just">
              <a:lnSpc>
                <a:spcPct val="115000"/>
              </a:lnSpc>
              <a:spcAft>
                <a:spcPts val="1000"/>
              </a:spcAft>
            </a:pPr>
            <a:r>
              <a:rPr lang="fr-FR" dirty="0" smtClean="0">
                <a:latin typeface="Times New Roman"/>
                <a:ea typeface="Calibri"/>
                <a:cs typeface="Times New Roman"/>
              </a:rPr>
              <a:t>L’architecture </a:t>
            </a:r>
            <a:r>
              <a:rPr lang="fr-FR" dirty="0">
                <a:latin typeface="Times New Roman"/>
                <a:ea typeface="Calibri"/>
                <a:cs typeface="Times New Roman"/>
              </a:rPr>
              <a:t>scolaire participe aussi de l’effet établissement : avec des élèves similaires, certains établissements scolaires favorisent davantage la réussite scolaire. L’espace fait alors partie des éléments qui participent à la réussite du plus grand nombre d’élèves possible au même titre que la gestion, l’organisation, les relations humaines. Pour prendre sens, transmission du savoir et socialisation des élèves vont de pair. Tout ce qui concerne l’accueil, la circulation, la communication, l’hébergement ou la restauration est à considérer dans un bâtiment scolaire. »</a:t>
            </a:r>
            <a:endParaRPr lang="fr-FR" sz="1100" dirty="0">
              <a:ea typeface="Calibri"/>
              <a:cs typeface="Times New Roman"/>
            </a:endParaRPr>
          </a:p>
          <a:p>
            <a:pPr marL="180340" indent="-180340">
              <a:spcAft>
                <a:spcPts val="0"/>
              </a:spcAft>
            </a:pPr>
            <a:r>
              <a:rPr lang="fr-FR" sz="1000" dirty="0">
                <a:ea typeface="Calibri"/>
                <a:cs typeface="Times New Roman"/>
              </a:rPr>
              <a:t>Musset Marie (2012). « De l’architecture scolaire aux espaces d’apprentissage : au bonheur d’apprendre ? ». Dossier d’actualité Veille et Analyses, n°75, </a:t>
            </a:r>
            <a:r>
              <a:rPr lang="fr-FR" sz="1000" dirty="0" smtClean="0">
                <a:ea typeface="Calibri"/>
                <a:cs typeface="Times New Roman"/>
              </a:rPr>
              <a:t>mai</a:t>
            </a:r>
          </a:p>
          <a:p>
            <a:pPr marL="180340" indent="-180340">
              <a:spcAft>
                <a:spcPts val="0"/>
              </a:spcAft>
            </a:pPr>
            <a:endParaRPr lang="fr-FR" sz="1000" dirty="0">
              <a:ea typeface="Calibri"/>
              <a:cs typeface="Times New Roman"/>
            </a:endParaRPr>
          </a:p>
          <a:p>
            <a:r>
              <a:rPr lang="fr-FR" dirty="0"/>
              <a:t>L’effet établissement est désormais reconnu comme une composante essentielle de la réussite des élèves. Il s’attache à identifier les spécificités des établissements performants (</a:t>
            </a:r>
            <a:r>
              <a:rPr lang="fr-FR" dirty="0" err="1"/>
              <a:t>Bressoux</a:t>
            </a:r>
            <a:r>
              <a:rPr lang="fr-FR" dirty="0"/>
              <a:t> 2008, </a:t>
            </a:r>
            <a:r>
              <a:rPr lang="fr-FR" dirty="0" err="1"/>
              <a:t>Mazalto</a:t>
            </a:r>
            <a:r>
              <a:rPr lang="fr-FR" dirty="0"/>
              <a:t> 2005). </a:t>
            </a:r>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20</a:t>
            </a:fld>
            <a:endParaRPr lang="fr-FR"/>
          </a:p>
        </p:txBody>
      </p:sp>
    </p:spTree>
    <p:extLst>
      <p:ext uri="{BB962C8B-B14F-4D97-AF65-F5344CB8AC3E}">
        <p14:creationId xmlns:p14="http://schemas.microsoft.com/office/powerpoint/2010/main" val="17337333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823913" y="752475"/>
            <a:ext cx="5029200" cy="3771900"/>
          </a:xfrm>
        </p:spPr>
      </p:sp>
      <p:sp>
        <p:nvSpPr>
          <p:cNvPr id="3" name="Espace réservé des commentaires 2"/>
          <p:cNvSpPr>
            <a:spLocks noGrp="1"/>
          </p:cNvSpPr>
          <p:nvPr>
            <p:ph type="body" idx="1"/>
          </p:nvPr>
        </p:nvSpPr>
        <p:spPr>
          <a:xfrm>
            <a:off x="685800" y="4777740"/>
            <a:ext cx="5486400" cy="5280660"/>
          </a:xfrm>
        </p:spPr>
        <p:txBody>
          <a:bodyPr/>
          <a:lstStyle/>
          <a:p>
            <a:pPr algn="just">
              <a:lnSpc>
                <a:spcPct val="115000"/>
              </a:lnSpc>
              <a:spcAft>
                <a:spcPts val="1000"/>
              </a:spcAft>
            </a:pPr>
            <a:r>
              <a:rPr lang="fr-FR" dirty="0" smtClean="0">
                <a:latin typeface="Times New Roman"/>
                <a:ea typeface="Calibri"/>
                <a:cs typeface="Times New Roman"/>
              </a:rPr>
              <a:t>La </a:t>
            </a:r>
            <a:r>
              <a:rPr lang="fr-FR" dirty="0">
                <a:latin typeface="Times New Roman"/>
                <a:ea typeface="Calibri"/>
                <a:cs typeface="Times New Roman"/>
              </a:rPr>
              <a:t>refondation doit toucher la vie quotidienne de l’élève. Si elle est affaire de moyens, de réformes structurelles, elle doit aussi améliorer dans chaque établissement, dans chaque classe, le bien-être, les modalités d’apprentissage et les rythmes scolaires des élèves. </a:t>
            </a:r>
            <a:endParaRPr lang="fr-FR" dirty="0" smtClean="0">
              <a:latin typeface="Times New Roman"/>
              <a:ea typeface="Calibri"/>
              <a:cs typeface="Times New Roman"/>
            </a:endParaRPr>
          </a:p>
          <a:p>
            <a:pPr algn="just">
              <a:lnSpc>
                <a:spcPct val="115000"/>
              </a:lnSpc>
              <a:spcAft>
                <a:spcPts val="1000"/>
              </a:spcAft>
            </a:pPr>
            <a:r>
              <a:rPr lang="fr-FR" b="1" dirty="0" smtClean="0">
                <a:latin typeface="Times New Roman"/>
                <a:ea typeface="Calibri"/>
                <a:cs typeface="Times New Roman"/>
              </a:rPr>
              <a:t>Rénover </a:t>
            </a:r>
            <a:r>
              <a:rPr lang="fr-FR" b="1" dirty="0">
                <a:latin typeface="Times New Roman"/>
                <a:ea typeface="Calibri"/>
                <a:cs typeface="Times New Roman"/>
              </a:rPr>
              <a:t>l’espace éducatif L’École n’est pas seulement un lieu de cours mais aussi un lieu de vie</a:t>
            </a:r>
            <a:r>
              <a:rPr lang="fr-FR" dirty="0">
                <a:latin typeface="Times New Roman"/>
                <a:ea typeface="Calibri"/>
                <a:cs typeface="Times New Roman"/>
              </a:rPr>
              <a:t>. Elle doit donc être attentive à la qualité de l’accueil. Architecture et ergonomie doivent contribuer à rendre le cadre accueillant et propice aux activités pédagogiques, éducatives, culturelles et de détente. Mieux penser les espaces pédagogiques et éducatifs : par exemple, réserver une salle de référence à chaque division de 6e et de 5e, prêter une attention particulière à l’équipement et à </a:t>
            </a:r>
            <a:r>
              <a:rPr lang="fr-FR" dirty="0" smtClean="0">
                <a:latin typeface="Times New Roman"/>
                <a:ea typeface="Calibri"/>
                <a:cs typeface="Times New Roman"/>
              </a:rPr>
              <a:t>l’aménagement </a:t>
            </a:r>
            <a:r>
              <a:rPr lang="fr-FR" dirty="0">
                <a:latin typeface="Times New Roman"/>
                <a:ea typeface="Calibri"/>
                <a:cs typeface="Times New Roman"/>
              </a:rPr>
              <a:t>des salles ainsi qu’aux bibliothèques des écoles et aux centres de documentation et d’information des établissements, qui sont des lieux privilégiés où l’élève peut faire l’apprentissage du plaisir d’apprendre et de l’autonomie et qui doivent être ouverts toute la journée. </a:t>
            </a:r>
          </a:p>
          <a:p>
            <a:pPr algn="just">
              <a:lnSpc>
                <a:spcPct val="115000"/>
              </a:lnSpc>
              <a:spcAft>
                <a:spcPts val="1000"/>
              </a:spcAft>
            </a:pPr>
            <a:endParaRPr lang="fr-FR" dirty="0" smtClean="0">
              <a:latin typeface="Times New Roman"/>
              <a:ea typeface="Calibri"/>
              <a:cs typeface="Times New Roman"/>
            </a:endParaRPr>
          </a:p>
          <a:p>
            <a:pPr algn="just">
              <a:lnSpc>
                <a:spcPct val="115000"/>
              </a:lnSpc>
              <a:spcAft>
                <a:spcPts val="1000"/>
              </a:spcAft>
            </a:pPr>
            <a:endParaRPr lang="fr-FR" dirty="0">
              <a:latin typeface="Times New Roman"/>
              <a:ea typeface="Calibri"/>
              <a:cs typeface="Times New Roman"/>
            </a:endParaRPr>
          </a:p>
          <a:p>
            <a:pPr algn="just">
              <a:lnSpc>
                <a:spcPct val="115000"/>
              </a:lnSpc>
              <a:spcAft>
                <a:spcPts val="1000"/>
              </a:spcAft>
            </a:pPr>
            <a:r>
              <a:rPr lang="fr-FR" dirty="0">
                <a:latin typeface="Times New Roman"/>
                <a:ea typeface="Calibri"/>
                <a:cs typeface="Times New Roman"/>
              </a:rPr>
              <a:t>refondons  l’école de la république rapport de la concertation  membres du comité de pilotage </a:t>
            </a:r>
            <a:r>
              <a:rPr lang="fr-FR" dirty="0" err="1">
                <a:latin typeface="Times New Roman"/>
                <a:ea typeface="Calibri"/>
                <a:cs typeface="Times New Roman"/>
              </a:rPr>
              <a:t>françois</a:t>
            </a:r>
            <a:r>
              <a:rPr lang="fr-FR" dirty="0">
                <a:latin typeface="Times New Roman"/>
                <a:ea typeface="Calibri"/>
                <a:cs typeface="Times New Roman"/>
              </a:rPr>
              <a:t> </a:t>
            </a:r>
            <a:r>
              <a:rPr lang="fr-FR" dirty="0" err="1">
                <a:latin typeface="Times New Roman"/>
                <a:ea typeface="Calibri"/>
                <a:cs typeface="Times New Roman"/>
              </a:rPr>
              <a:t>bonneau</a:t>
            </a:r>
            <a:r>
              <a:rPr lang="fr-FR" dirty="0">
                <a:latin typeface="Times New Roman"/>
                <a:ea typeface="Calibri"/>
                <a:cs typeface="Times New Roman"/>
              </a:rPr>
              <a:t> </a:t>
            </a:r>
            <a:r>
              <a:rPr lang="fr-FR" dirty="0" err="1">
                <a:latin typeface="Times New Roman"/>
                <a:ea typeface="Calibri"/>
                <a:cs typeface="Times New Roman"/>
              </a:rPr>
              <a:t>marie-françoise</a:t>
            </a:r>
            <a:r>
              <a:rPr lang="fr-FR" dirty="0">
                <a:latin typeface="Times New Roman"/>
                <a:ea typeface="Calibri"/>
                <a:cs typeface="Times New Roman"/>
              </a:rPr>
              <a:t> </a:t>
            </a:r>
            <a:r>
              <a:rPr lang="fr-FR" dirty="0" err="1">
                <a:latin typeface="Times New Roman"/>
                <a:ea typeface="Calibri"/>
                <a:cs typeface="Times New Roman"/>
              </a:rPr>
              <a:t>colombani</a:t>
            </a:r>
            <a:r>
              <a:rPr lang="fr-FR" dirty="0">
                <a:latin typeface="Times New Roman"/>
                <a:ea typeface="Calibri"/>
                <a:cs typeface="Times New Roman"/>
              </a:rPr>
              <a:t> </a:t>
            </a:r>
            <a:r>
              <a:rPr lang="fr-FR" dirty="0" err="1">
                <a:latin typeface="Times New Roman"/>
                <a:ea typeface="Calibri"/>
                <a:cs typeface="Times New Roman"/>
              </a:rPr>
              <a:t>christian</a:t>
            </a:r>
            <a:r>
              <a:rPr lang="fr-FR" dirty="0">
                <a:latin typeface="Times New Roman"/>
                <a:ea typeface="Calibri"/>
                <a:cs typeface="Times New Roman"/>
              </a:rPr>
              <a:t> forestier </a:t>
            </a:r>
            <a:r>
              <a:rPr lang="fr-FR" dirty="0" err="1">
                <a:latin typeface="Times New Roman"/>
                <a:ea typeface="Calibri"/>
                <a:cs typeface="Times New Roman"/>
              </a:rPr>
              <a:t>nathalie</a:t>
            </a:r>
            <a:r>
              <a:rPr lang="fr-FR" dirty="0">
                <a:latin typeface="Times New Roman"/>
                <a:ea typeface="Calibri"/>
                <a:cs typeface="Times New Roman"/>
              </a:rPr>
              <a:t> </a:t>
            </a:r>
            <a:r>
              <a:rPr lang="fr-FR" dirty="0" err="1">
                <a:latin typeface="Times New Roman"/>
                <a:ea typeface="Calibri"/>
                <a:cs typeface="Times New Roman"/>
              </a:rPr>
              <a:t>mons</a:t>
            </a:r>
            <a:r>
              <a:rPr lang="fr-FR" dirty="0">
                <a:latin typeface="Times New Roman"/>
                <a:ea typeface="Calibri"/>
                <a:cs typeface="Times New Roman"/>
              </a:rPr>
              <a:t> rapporteur général </a:t>
            </a:r>
            <a:r>
              <a:rPr lang="fr-FR" dirty="0" err="1">
                <a:latin typeface="Times New Roman"/>
                <a:ea typeface="Calibri"/>
                <a:cs typeface="Times New Roman"/>
              </a:rPr>
              <a:t>alain</a:t>
            </a:r>
            <a:r>
              <a:rPr lang="fr-FR" dirty="0">
                <a:latin typeface="Times New Roman"/>
                <a:ea typeface="Calibri"/>
                <a:cs typeface="Times New Roman"/>
              </a:rPr>
              <a:t> </a:t>
            </a:r>
            <a:r>
              <a:rPr lang="fr-FR" dirty="0" err="1">
                <a:latin typeface="Times New Roman"/>
                <a:ea typeface="Calibri"/>
                <a:cs typeface="Times New Roman"/>
              </a:rPr>
              <a:t>dulot</a:t>
            </a:r>
            <a:r>
              <a:rPr lang="fr-FR" dirty="0">
                <a:latin typeface="Times New Roman"/>
                <a:ea typeface="Calibri"/>
                <a:cs typeface="Times New Roman"/>
              </a:rPr>
              <a:t>  Octobre 2012</a:t>
            </a:r>
            <a:endParaRPr lang="fr-FR" dirty="0" smtClean="0">
              <a:latin typeface="Times New Roman"/>
              <a:ea typeface="Calibri"/>
              <a:cs typeface="Times New Roman"/>
            </a:endParaRPr>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21</a:t>
            </a:fld>
            <a:endParaRPr lang="fr-FR"/>
          </a:p>
        </p:txBody>
      </p:sp>
      <p:sp>
        <p:nvSpPr>
          <p:cNvPr id="5" name="Rectangle 4"/>
          <p:cNvSpPr/>
          <p:nvPr/>
        </p:nvSpPr>
        <p:spPr>
          <a:xfrm>
            <a:off x="1704344" y="2494519"/>
            <a:ext cx="3429000" cy="646331"/>
          </a:xfrm>
          <a:prstGeom prst="rect">
            <a:avLst/>
          </a:prstGeom>
        </p:spPr>
        <p:txBody>
          <a:bodyPr>
            <a:spAutoFit/>
          </a:bodyPr>
          <a:lstStyle/>
          <a:p>
            <a:r>
              <a:rPr lang="fr-FR" dirty="0"/>
              <a:t>L’École n’est pas seulement un lieu de cours mais aussi un lieu de vie.</a:t>
            </a:r>
          </a:p>
        </p:txBody>
      </p:sp>
    </p:spTree>
    <p:extLst>
      <p:ext uri="{BB962C8B-B14F-4D97-AF65-F5344CB8AC3E}">
        <p14:creationId xmlns:p14="http://schemas.microsoft.com/office/powerpoint/2010/main" val="17337333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823913" y="752475"/>
            <a:ext cx="5029200" cy="3771900"/>
          </a:xfrm>
        </p:spPr>
      </p:sp>
      <p:sp>
        <p:nvSpPr>
          <p:cNvPr id="3" name="Espace réservé des commentaires 2"/>
          <p:cNvSpPr>
            <a:spLocks noGrp="1"/>
          </p:cNvSpPr>
          <p:nvPr>
            <p:ph type="body" idx="1"/>
          </p:nvPr>
        </p:nvSpPr>
        <p:spPr>
          <a:xfrm>
            <a:off x="685800" y="4777740"/>
            <a:ext cx="5486400" cy="5280660"/>
          </a:xfrm>
        </p:spPr>
        <p:txBody>
          <a:bodyPr/>
          <a:lstStyle/>
          <a:p>
            <a:pPr algn="just">
              <a:lnSpc>
                <a:spcPct val="115000"/>
              </a:lnSpc>
              <a:spcAft>
                <a:spcPts val="1000"/>
              </a:spcAft>
            </a:pPr>
            <a:r>
              <a:rPr lang="fr-FR" dirty="0">
                <a:latin typeface="Times New Roman"/>
                <a:ea typeface="Calibri"/>
                <a:cs typeface="Times New Roman"/>
              </a:rPr>
              <a:t>. L’introduction et l’usage du numérique dans les classes, dans les centres de documentation et plus généralement dans l’enceinte de l’école, semblent déjà bouleverser les modalités d’apprentissage et réinterroger radicalement l’architecture scolaire… La possibilité de chercher des informations sur les réseaux numériques modifie profondément la relation des élèves aux sources de savoir ; par conséquent, les apprentissages sont davantage mutualisés entre élèves, classes et écoles. </a:t>
            </a:r>
            <a:endParaRPr lang="fr-FR" dirty="0" smtClean="0">
              <a:latin typeface="Times New Roman"/>
              <a:ea typeface="Calibri"/>
              <a:cs typeface="Times New Roman"/>
            </a:endParaRPr>
          </a:p>
          <a:p>
            <a:pPr algn="just">
              <a:lnSpc>
                <a:spcPct val="115000"/>
              </a:lnSpc>
              <a:spcAft>
                <a:spcPts val="1000"/>
              </a:spcAft>
            </a:pPr>
            <a:r>
              <a:rPr lang="fr-FR" dirty="0" smtClean="0">
                <a:latin typeface="Times New Roman"/>
                <a:ea typeface="Calibri"/>
                <a:cs typeface="Times New Roman"/>
              </a:rPr>
              <a:t>La </a:t>
            </a:r>
            <a:r>
              <a:rPr lang="fr-FR" dirty="0">
                <a:latin typeface="Times New Roman"/>
                <a:ea typeface="Calibri"/>
                <a:cs typeface="Times New Roman"/>
              </a:rPr>
              <a:t>classe devient ainsi « une équipe d’apprentis chercheurs accompagnés, qui investiguent dans un contexte en réseau ». Cette transformation implique une série de bouleversements pédagogiques qui se traduisent en autant de modifications de la relation à l’espace : le design de l’espace dans la classe devient pluriel. Il reste pourtant difficile de prévoir quel sera l’impact réel des technologies numériques sur l’architecture des écoles car le bâtiment, en tant artéfact et construction sociale, manifeste toujours une certaine résistance aux innovations et aux transformations des espaces scolaires.</a:t>
            </a:r>
          </a:p>
          <a:p>
            <a:pPr algn="just">
              <a:lnSpc>
                <a:spcPct val="115000"/>
              </a:lnSpc>
              <a:spcAft>
                <a:spcPts val="1000"/>
              </a:spcAft>
            </a:pPr>
            <a:endParaRPr lang="fr-FR" dirty="0" smtClean="0">
              <a:latin typeface="Times New Roman"/>
              <a:ea typeface="Calibri"/>
              <a:cs typeface="Times New Roman"/>
            </a:endParaRPr>
          </a:p>
          <a:p>
            <a:pPr algn="just">
              <a:lnSpc>
                <a:spcPct val="115000"/>
              </a:lnSpc>
              <a:spcAft>
                <a:spcPts val="1000"/>
              </a:spcAft>
            </a:pPr>
            <a:endParaRPr lang="fr-FR" dirty="0">
              <a:latin typeface="Times New Roman"/>
              <a:ea typeface="Calibri"/>
              <a:cs typeface="Times New Roman"/>
            </a:endParaRPr>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22</a:t>
            </a:fld>
            <a:endParaRPr lang="fr-FR"/>
          </a:p>
        </p:txBody>
      </p:sp>
    </p:spTree>
    <p:extLst>
      <p:ext uri="{BB962C8B-B14F-4D97-AF65-F5344CB8AC3E}">
        <p14:creationId xmlns:p14="http://schemas.microsoft.com/office/powerpoint/2010/main" val="17337333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23</a:t>
            </a:fld>
            <a:endParaRPr lang="fr-FR"/>
          </a:p>
        </p:txBody>
      </p:sp>
    </p:spTree>
    <p:extLst>
      <p:ext uri="{BB962C8B-B14F-4D97-AF65-F5344CB8AC3E}">
        <p14:creationId xmlns:p14="http://schemas.microsoft.com/office/powerpoint/2010/main" val="4081327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24</a:t>
            </a:fld>
            <a:endParaRPr lang="fr-FR"/>
          </a:p>
        </p:txBody>
      </p:sp>
    </p:spTree>
    <p:extLst>
      <p:ext uri="{BB962C8B-B14F-4D97-AF65-F5344CB8AC3E}">
        <p14:creationId xmlns:p14="http://schemas.microsoft.com/office/powerpoint/2010/main" val="5563959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25</a:t>
            </a:fld>
            <a:endParaRPr lang="fr-FR"/>
          </a:p>
        </p:txBody>
      </p:sp>
    </p:spTree>
    <p:extLst>
      <p:ext uri="{BB962C8B-B14F-4D97-AF65-F5344CB8AC3E}">
        <p14:creationId xmlns:p14="http://schemas.microsoft.com/office/powerpoint/2010/main" val="328434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26</a:t>
            </a:fld>
            <a:endParaRPr lang="fr-FR"/>
          </a:p>
        </p:txBody>
      </p:sp>
    </p:spTree>
    <p:extLst>
      <p:ext uri="{BB962C8B-B14F-4D97-AF65-F5344CB8AC3E}">
        <p14:creationId xmlns:p14="http://schemas.microsoft.com/office/powerpoint/2010/main" val="14251466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27</a:t>
            </a:fld>
            <a:endParaRPr lang="fr-FR"/>
          </a:p>
        </p:txBody>
      </p:sp>
    </p:spTree>
    <p:extLst>
      <p:ext uri="{BB962C8B-B14F-4D97-AF65-F5344CB8AC3E}">
        <p14:creationId xmlns:p14="http://schemas.microsoft.com/office/powerpoint/2010/main" val="1425146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400" dirty="0" smtClean="0"/>
              <a:t>On désigne d’abord, sous cette appellation, l’ensemble des lieux dédiés aux différentes formes d’apprentissage des savoirs et de socialisation de celles et ceux qui les fréquentent. Il s’agit ainsi de mettre fin à l’identification, aussi intuitive que répandue, de l’espace scolaire à la salle de classe, et de prendre en considération également les couloirs, la cour de récréation, le hall, la médiathèque, le restaurant ou encore les espaces extérieurs, végétalisés ou non, qui entourent le bâtiment de l’école.</a:t>
            </a:r>
          </a:p>
          <a:p>
            <a:r>
              <a:rPr lang="fr-FR" sz="1400" dirty="0" smtClean="0"/>
              <a:t>Le premier constat qui s’impose est celui de la pérennité de la distinction établie le plus souvent entre ces différents espaces, et plus généralement entre scolaire, périscolaire et non scolaire. La définition de l’espace scolaire dépend étroitement de la conception qu’une société se fait de l’éducation et de la pédagogie, ainsi que de la façon dont un lieu est habité. </a:t>
            </a:r>
            <a:endParaRPr lang="fr-FR" sz="1400" dirty="0"/>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3</a:t>
            </a:fld>
            <a:endParaRPr lang="fr-FR"/>
          </a:p>
        </p:txBody>
      </p:sp>
    </p:spTree>
    <p:extLst>
      <p:ext uri="{BB962C8B-B14F-4D97-AF65-F5344CB8AC3E}">
        <p14:creationId xmlns:p14="http://schemas.microsoft.com/office/powerpoint/2010/main" val="1425146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400" dirty="0"/>
              <a:t>L’espace scolaire n’est jamais neutre ; il doit être « interrogé sur son sens au regard de la pédagogie et non sur sa matérialité. » ... Ni l'espace, ni le temps, ne fonctionnent comme de simples structures neutres où se déroulent les processus éducatifs. L'on enseigne et l'on apprend toujours dans des lieux et des moments concrets, qui, à leur tour, déterminent et diverses façons d'apprendre d'enseigner. On peut même dire que l'organisation, la disposition, la distribution et l'usage que l'on fait de ces lieux et de ces temps - mais pas tous - sont des formes à part entière d'enseignement : </a:t>
            </a:r>
          </a:p>
          <a:p>
            <a:r>
              <a:rPr lang="fr-FR" sz="1400" dirty="0"/>
              <a:t>Elles constituent des éléments fondamentaux de l'organisation scolaire, elles conditionnent l'enseignement de différentes disciplines, elles permettent, ou elles empêchent, la réalisation de certaines activités. En somme, l'espace et le temps scolaires modèlent non seulement le climat et la culture des institutions éducatives, mais jouent eux-mêmes un important rôle éducatif. </a:t>
            </a:r>
          </a:p>
          <a:p>
            <a:endParaRPr lang="fr-FR" sz="1400" dirty="0"/>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4</a:t>
            </a:fld>
            <a:endParaRPr lang="fr-FR"/>
          </a:p>
        </p:txBody>
      </p:sp>
    </p:spTree>
    <p:extLst>
      <p:ext uri="{BB962C8B-B14F-4D97-AF65-F5344CB8AC3E}">
        <p14:creationId xmlns:p14="http://schemas.microsoft.com/office/powerpoint/2010/main" val="769849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600" dirty="0"/>
              <a:t>Il existe ainsi une étroite relation entre la distribution et l'usage de l'espace de la classe, les objectifs visés et la méthodologie employée. </a:t>
            </a:r>
          </a:p>
          <a:p>
            <a:r>
              <a:rPr lang="fr-FR" sz="1600" dirty="0"/>
              <a:t>Le fait qu'il y ait ou non des espaces spécifiques pour enseigner certaines </a:t>
            </a:r>
            <a:r>
              <a:rPr lang="fr-FR" sz="1600" dirty="0" err="1"/>
              <a:t>matièresainsi</a:t>
            </a:r>
            <a:r>
              <a:rPr lang="fr-FR" sz="1600" dirty="0"/>
              <a:t> que leur disposition interne, reflète tout naturellement les conceptions que l'on a de ces mêmes matières </a:t>
            </a:r>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5</a:t>
            </a:fld>
            <a:endParaRPr lang="fr-FR"/>
          </a:p>
        </p:txBody>
      </p:sp>
    </p:spTree>
    <p:extLst>
      <p:ext uri="{BB962C8B-B14F-4D97-AF65-F5344CB8AC3E}">
        <p14:creationId xmlns:p14="http://schemas.microsoft.com/office/powerpoint/2010/main" val="27464888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600" dirty="0"/>
              <a:t>C'est le cas, par exemple, pour l'éducation physique, le dessin, la musique, la physique, la chimie ou les sciences naturelles. La place de certaines fonctions ou tâches dans l'ensemble de l'espace scolaire nous indique la conception que l'on s'en fait et l'importance que l'on y accorde. C'est le cas des bureaux de direction, de la chapelle, de la salle des visites, de la salle des professeurs ou de celle des élèves</a:t>
            </a:r>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6</a:t>
            </a:fld>
            <a:endParaRPr lang="fr-FR"/>
          </a:p>
        </p:txBody>
      </p:sp>
    </p:spTree>
    <p:extLst>
      <p:ext uri="{BB962C8B-B14F-4D97-AF65-F5344CB8AC3E}">
        <p14:creationId xmlns:p14="http://schemas.microsoft.com/office/powerpoint/2010/main" val="29253815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sz="1600" dirty="0" smtClean="0"/>
              <a:t>Pour les mêmes raisons, l'on se rend bien compte de l'importance accordée ou non aux concepts d'hygiène et de morale, aux notions d'espace public et privé, selon la disposition des toilettes. L'existence ou non d'espaces communs ou de rencontre, leur emplacement, leur utilisation, est révélatrice de l'importance qui leur est attribuée…Tout l'espace scolaire, en somme, nous parle, de façon directe ou symbolique, du type d'éducation qui y est pratiqué</a:t>
            </a:r>
          </a:p>
          <a:p>
            <a:pPr algn="just"/>
            <a:endParaRPr lang="fr-FR" sz="1600" dirty="0"/>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7</a:t>
            </a:fld>
            <a:endParaRPr lang="fr-FR"/>
          </a:p>
        </p:txBody>
      </p:sp>
    </p:spTree>
    <p:extLst>
      <p:ext uri="{BB962C8B-B14F-4D97-AF65-F5344CB8AC3E}">
        <p14:creationId xmlns:p14="http://schemas.microsoft.com/office/powerpoint/2010/main" val="1319925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endParaRPr lang="fr-FR" sz="1600" dirty="0" smtClean="0"/>
          </a:p>
          <a:p>
            <a:pPr algn="just"/>
            <a:r>
              <a:rPr lang="fr-FR" sz="1600" dirty="0"/>
              <a:t>Tous les états ont lancés d’ambitieux programmes de constructions scolaires. Dans ce domaine le bâtiment devient éducateur. Es régimes politiques et les structures sociales ont aussi pesé sur la définition de l’architecture scolaire. (Chatelet 2004</a:t>
            </a:r>
            <a:r>
              <a:rPr lang="fr-FR" sz="1600" dirty="0" smtClean="0"/>
              <a:t>)</a:t>
            </a:r>
          </a:p>
          <a:p>
            <a:pPr algn="just"/>
            <a:endParaRPr lang="fr-FR" sz="1600" dirty="0"/>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8</a:t>
            </a:fld>
            <a:endParaRPr lang="fr-FR"/>
          </a:p>
        </p:txBody>
      </p:sp>
    </p:spTree>
    <p:extLst>
      <p:ext uri="{BB962C8B-B14F-4D97-AF65-F5344CB8AC3E}">
        <p14:creationId xmlns:p14="http://schemas.microsoft.com/office/powerpoint/2010/main" val="22340419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algn="just"/>
            <a:r>
              <a:rPr lang="fr-FR" sz="1800" dirty="0"/>
              <a:t>L’architecture publique a comme fonction importante de rendre manifestes des valeurs, ici celles que l’on associe à l’éducation. Nombre de bâtiments scolaires encore en usage ont été érigés entre le 18ieme et le 20ième  siècle .Ils sont pensés pour des pédagogies, des élèves et des enjeux de société bien différents …</a:t>
            </a:r>
          </a:p>
          <a:p>
            <a:pPr algn="just"/>
            <a:endParaRPr lang="fr-FR" sz="1800" dirty="0"/>
          </a:p>
        </p:txBody>
      </p:sp>
      <p:sp>
        <p:nvSpPr>
          <p:cNvPr id="4" name="Espace réservé du numéro de diapositive 3"/>
          <p:cNvSpPr>
            <a:spLocks noGrp="1"/>
          </p:cNvSpPr>
          <p:nvPr>
            <p:ph type="sldNum" sz="quarter" idx="10"/>
          </p:nvPr>
        </p:nvSpPr>
        <p:spPr/>
        <p:txBody>
          <a:bodyPr/>
          <a:lstStyle/>
          <a:p>
            <a:fld id="{20E67A5A-A8B9-433E-8D1E-21CBF97F3397}" type="slidenum">
              <a:rPr lang="fr-FR" smtClean="0"/>
              <a:t>9</a:t>
            </a:fld>
            <a:endParaRPr lang="fr-FR"/>
          </a:p>
        </p:txBody>
      </p:sp>
    </p:spTree>
    <p:extLst>
      <p:ext uri="{BB962C8B-B14F-4D97-AF65-F5344CB8AC3E}">
        <p14:creationId xmlns:p14="http://schemas.microsoft.com/office/powerpoint/2010/main" val="14251466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Modifiez le style du titre</a:t>
            </a:r>
            <a:endParaRPr lang="fr-FR"/>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1AAE9490-8C76-4E75-A386-2E6FCDD848F7}" type="datetimeFigureOut">
              <a:rPr lang="fr-FR" smtClean="0"/>
              <a:t>29/03/2017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150239-D363-4556-98E2-39BC920DC425}" type="slidenum">
              <a:rPr lang="fr-FR" smtClean="0"/>
              <a:t>‹N°›</a:t>
            </a:fld>
            <a:endParaRPr lang="fr-FR"/>
          </a:p>
        </p:txBody>
      </p:sp>
    </p:spTree>
    <p:extLst>
      <p:ext uri="{BB962C8B-B14F-4D97-AF65-F5344CB8AC3E}">
        <p14:creationId xmlns:p14="http://schemas.microsoft.com/office/powerpoint/2010/main" val="390958325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AAE9490-8C76-4E75-A386-2E6FCDD848F7}" type="datetimeFigureOut">
              <a:rPr lang="fr-FR" smtClean="0"/>
              <a:t>29/03/2017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150239-D363-4556-98E2-39BC920DC425}" type="slidenum">
              <a:rPr lang="fr-FR" smtClean="0"/>
              <a:t>‹N°›</a:t>
            </a:fld>
            <a:endParaRPr lang="fr-FR"/>
          </a:p>
        </p:txBody>
      </p:sp>
    </p:spTree>
    <p:extLst>
      <p:ext uri="{BB962C8B-B14F-4D97-AF65-F5344CB8AC3E}">
        <p14:creationId xmlns:p14="http://schemas.microsoft.com/office/powerpoint/2010/main" val="386601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AAE9490-8C76-4E75-A386-2E6FCDD848F7}" type="datetimeFigureOut">
              <a:rPr lang="fr-FR" smtClean="0"/>
              <a:t>29/03/2017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150239-D363-4556-98E2-39BC920DC425}" type="slidenum">
              <a:rPr lang="fr-FR" smtClean="0"/>
              <a:t>‹N°›</a:t>
            </a:fld>
            <a:endParaRPr lang="fr-FR"/>
          </a:p>
        </p:txBody>
      </p:sp>
    </p:spTree>
    <p:extLst>
      <p:ext uri="{BB962C8B-B14F-4D97-AF65-F5344CB8AC3E}">
        <p14:creationId xmlns:p14="http://schemas.microsoft.com/office/powerpoint/2010/main" val="2806200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1AAE9490-8C76-4E75-A386-2E6FCDD848F7}" type="datetimeFigureOut">
              <a:rPr lang="fr-FR" smtClean="0"/>
              <a:t>29/03/2017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150239-D363-4556-98E2-39BC920DC425}" type="slidenum">
              <a:rPr lang="fr-FR" smtClean="0"/>
              <a:t>‹N°›</a:t>
            </a:fld>
            <a:endParaRPr lang="fr-FR"/>
          </a:p>
        </p:txBody>
      </p:sp>
    </p:spTree>
    <p:extLst>
      <p:ext uri="{BB962C8B-B14F-4D97-AF65-F5344CB8AC3E}">
        <p14:creationId xmlns:p14="http://schemas.microsoft.com/office/powerpoint/2010/main" val="405849918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1AAE9490-8C76-4E75-A386-2E6FCDD848F7}" type="datetimeFigureOut">
              <a:rPr lang="fr-FR" smtClean="0"/>
              <a:t>29/03/2017</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05150239-D363-4556-98E2-39BC920DC425}" type="slidenum">
              <a:rPr lang="fr-FR" smtClean="0"/>
              <a:t>‹N°›</a:t>
            </a:fld>
            <a:endParaRPr lang="fr-FR"/>
          </a:p>
        </p:txBody>
      </p:sp>
    </p:spTree>
    <p:extLst>
      <p:ext uri="{BB962C8B-B14F-4D97-AF65-F5344CB8AC3E}">
        <p14:creationId xmlns:p14="http://schemas.microsoft.com/office/powerpoint/2010/main" val="184370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1AAE9490-8C76-4E75-A386-2E6FCDD848F7}" type="datetimeFigureOut">
              <a:rPr lang="fr-FR" smtClean="0"/>
              <a:t>29/03/2017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5150239-D363-4556-98E2-39BC920DC425}" type="slidenum">
              <a:rPr lang="fr-FR" smtClean="0"/>
              <a:t>‹N°›</a:t>
            </a:fld>
            <a:endParaRPr lang="fr-FR"/>
          </a:p>
        </p:txBody>
      </p:sp>
    </p:spTree>
    <p:extLst>
      <p:ext uri="{BB962C8B-B14F-4D97-AF65-F5344CB8AC3E}">
        <p14:creationId xmlns:p14="http://schemas.microsoft.com/office/powerpoint/2010/main" val="2022362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1AAE9490-8C76-4E75-A386-2E6FCDD848F7}" type="datetimeFigureOut">
              <a:rPr lang="fr-FR" smtClean="0"/>
              <a:t>29/03/2017</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05150239-D363-4556-98E2-39BC920DC425}" type="slidenum">
              <a:rPr lang="fr-FR" smtClean="0"/>
              <a:t>‹N°›</a:t>
            </a:fld>
            <a:endParaRPr lang="fr-FR"/>
          </a:p>
        </p:txBody>
      </p:sp>
    </p:spTree>
    <p:extLst>
      <p:ext uri="{BB962C8B-B14F-4D97-AF65-F5344CB8AC3E}">
        <p14:creationId xmlns:p14="http://schemas.microsoft.com/office/powerpoint/2010/main" val="499640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1AAE9490-8C76-4E75-A386-2E6FCDD848F7}" type="datetimeFigureOut">
              <a:rPr lang="fr-FR" smtClean="0"/>
              <a:t>29/03/2017</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05150239-D363-4556-98E2-39BC920DC425}" type="slidenum">
              <a:rPr lang="fr-FR" smtClean="0"/>
              <a:t>‹N°›</a:t>
            </a:fld>
            <a:endParaRPr lang="fr-FR"/>
          </a:p>
        </p:txBody>
      </p:sp>
    </p:spTree>
    <p:extLst>
      <p:ext uri="{BB962C8B-B14F-4D97-AF65-F5344CB8AC3E}">
        <p14:creationId xmlns:p14="http://schemas.microsoft.com/office/powerpoint/2010/main" val="142591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AAE9490-8C76-4E75-A386-2E6FCDD848F7}" type="datetimeFigureOut">
              <a:rPr lang="fr-FR" smtClean="0"/>
              <a:t>29/03/2017</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05150239-D363-4556-98E2-39BC920DC425}" type="slidenum">
              <a:rPr lang="fr-FR" smtClean="0"/>
              <a:t>‹N°›</a:t>
            </a:fld>
            <a:endParaRPr lang="fr-FR"/>
          </a:p>
        </p:txBody>
      </p:sp>
    </p:spTree>
    <p:extLst>
      <p:ext uri="{BB962C8B-B14F-4D97-AF65-F5344CB8AC3E}">
        <p14:creationId xmlns:p14="http://schemas.microsoft.com/office/powerpoint/2010/main" val="1426180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AAE9490-8C76-4E75-A386-2E6FCDD848F7}" type="datetimeFigureOut">
              <a:rPr lang="fr-FR" smtClean="0"/>
              <a:t>29/03/2017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5150239-D363-4556-98E2-39BC920DC425}" type="slidenum">
              <a:rPr lang="fr-FR" smtClean="0"/>
              <a:t>‹N°›</a:t>
            </a:fld>
            <a:endParaRPr lang="fr-FR"/>
          </a:p>
        </p:txBody>
      </p:sp>
    </p:spTree>
    <p:extLst>
      <p:ext uri="{BB962C8B-B14F-4D97-AF65-F5344CB8AC3E}">
        <p14:creationId xmlns:p14="http://schemas.microsoft.com/office/powerpoint/2010/main" val="1044209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1AAE9490-8C76-4E75-A386-2E6FCDD848F7}" type="datetimeFigureOut">
              <a:rPr lang="fr-FR" smtClean="0"/>
              <a:t>29/03/2017</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05150239-D363-4556-98E2-39BC920DC425}" type="slidenum">
              <a:rPr lang="fr-FR" smtClean="0"/>
              <a:t>‹N°›</a:t>
            </a:fld>
            <a:endParaRPr lang="fr-FR"/>
          </a:p>
        </p:txBody>
      </p:sp>
    </p:spTree>
    <p:extLst>
      <p:ext uri="{BB962C8B-B14F-4D97-AF65-F5344CB8AC3E}">
        <p14:creationId xmlns:p14="http://schemas.microsoft.com/office/powerpoint/2010/main" val="4153244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81D2EF"/>
        </a:soli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AE9490-8C76-4E75-A386-2E6FCDD848F7}" type="datetimeFigureOut">
              <a:rPr lang="fr-FR" smtClean="0"/>
              <a:t>29/03/2017</a:t>
            </a:fld>
            <a:endParaRPr lang="fr-FR"/>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50239-D363-4556-98E2-39BC920DC425}" type="slidenum">
              <a:rPr lang="fr-FR" smtClean="0"/>
              <a:t>‹N°›</a:t>
            </a:fld>
            <a:endParaRPr lang="fr-FR"/>
          </a:p>
        </p:txBody>
      </p:sp>
    </p:spTree>
    <p:extLst>
      <p:ext uri="{BB962C8B-B14F-4D97-AF65-F5344CB8AC3E}">
        <p14:creationId xmlns:p14="http://schemas.microsoft.com/office/powerpoint/2010/main" val="157703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www.dailymotion.com/video/x3wbz9q_archicl-sse-impact-du-numerique-sur-l-architecture-des-ecoles-et-des-etablissements_school#tab_embed"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323528" y="2132856"/>
            <a:ext cx="8568952" cy="1470025"/>
          </a:xfrm>
        </p:spPr>
        <p:txBody>
          <a:bodyPr>
            <a:normAutofit/>
          </a:bodyPr>
          <a:lstStyle/>
          <a:p>
            <a:r>
              <a:rPr lang="fr-FR" dirty="0" smtClean="0">
                <a:solidFill>
                  <a:schemeClr val="bg1"/>
                </a:solidFill>
                <a:effectLst>
                  <a:outerShdw blurRad="38100" dist="38100" dir="2700000" algn="tl">
                    <a:srgbClr val="000000">
                      <a:alpha val="43137"/>
                    </a:srgbClr>
                  </a:outerShdw>
                </a:effectLst>
                <a:latin typeface="Articulate Extrabold" panose="02000503050000020004" pitchFamily="2" charset="0"/>
              </a:rPr>
              <a:t>Les espaces scolaires</a:t>
            </a:r>
            <a:endParaRPr lang="fr-FR" dirty="0">
              <a:solidFill>
                <a:schemeClr val="bg1"/>
              </a:solidFill>
              <a:effectLst>
                <a:outerShdw blurRad="38100" dist="38100" dir="2700000" algn="tl">
                  <a:srgbClr val="000000">
                    <a:alpha val="43137"/>
                  </a:srgbClr>
                </a:outerShdw>
              </a:effectLst>
              <a:latin typeface="Articulate Extrabold" panose="02000503050000020004" pitchFamily="2" charset="0"/>
            </a:endParaRPr>
          </a:p>
        </p:txBody>
      </p:sp>
      <p:sp>
        <p:nvSpPr>
          <p:cNvPr id="3" name="Sous-titre 2"/>
          <p:cNvSpPr>
            <a:spLocks noGrp="1"/>
          </p:cNvSpPr>
          <p:nvPr>
            <p:ph type="subTitle" idx="1"/>
          </p:nvPr>
        </p:nvSpPr>
        <p:spPr>
          <a:xfrm>
            <a:off x="1547664" y="4869160"/>
            <a:ext cx="6400800" cy="720080"/>
          </a:xfrm>
        </p:spPr>
        <p:txBody>
          <a:bodyPr>
            <a:normAutofit/>
          </a:bodyPr>
          <a:lstStyle/>
          <a:p>
            <a:r>
              <a:rPr lang="fr-FR" sz="2400" dirty="0" smtClean="0">
                <a:solidFill>
                  <a:schemeClr val="bg1"/>
                </a:solidFill>
                <a:effectLst>
                  <a:outerShdw blurRad="38100" dist="38100" dir="2700000" algn="tl">
                    <a:srgbClr val="000000">
                      <a:alpha val="43137"/>
                    </a:srgbClr>
                  </a:outerShdw>
                </a:effectLst>
                <a:latin typeface="Articulate Extrabold" panose="02000503050000020004" pitchFamily="2" charset="0"/>
              </a:rPr>
              <a:t>Intervention du </a:t>
            </a:r>
            <a:r>
              <a:rPr lang="fr-FR" sz="2400" dirty="0" smtClean="0">
                <a:solidFill>
                  <a:schemeClr val="bg1"/>
                </a:solidFill>
                <a:effectLst>
                  <a:outerShdw blurRad="38100" dist="38100" dir="2700000" algn="tl">
                    <a:srgbClr val="000000">
                      <a:alpha val="43137"/>
                    </a:srgbClr>
                  </a:outerShdw>
                </a:effectLst>
                <a:latin typeface="Articulate Extrabold" panose="02000503050000020004" pitchFamily="2" charset="0"/>
              </a:rPr>
              <a:t>30 Mars</a:t>
            </a:r>
            <a:r>
              <a:rPr lang="fr-FR" sz="2400" dirty="0" smtClean="0">
                <a:solidFill>
                  <a:schemeClr val="bg1"/>
                </a:solidFill>
                <a:effectLst>
                  <a:outerShdw blurRad="38100" dist="38100" dir="2700000" algn="tl">
                    <a:srgbClr val="000000">
                      <a:alpha val="43137"/>
                    </a:srgbClr>
                  </a:outerShdw>
                </a:effectLst>
                <a:latin typeface="Articulate Extrabold" panose="02000503050000020004" pitchFamily="2" charset="0"/>
              </a:rPr>
              <a:t> 2017</a:t>
            </a:r>
            <a:endParaRPr lang="fr-FR" sz="2400" dirty="0" smtClean="0">
              <a:solidFill>
                <a:schemeClr val="bg1"/>
              </a:solidFill>
              <a:effectLst>
                <a:outerShdw blurRad="38100" dist="38100" dir="2700000" algn="tl">
                  <a:srgbClr val="000000">
                    <a:alpha val="43137"/>
                  </a:srgbClr>
                </a:outerShdw>
              </a:effectLst>
              <a:latin typeface="Articulate Extrabold" panose="02000503050000020004" pitchFamily="2" charset="0"/>
            </a:endParaRPr>
          </a:p>
          <a:p>
            <a:endParaRPr lang="fr-FR" sz="2400" dirty="0">
              <a:solidFill>
                <a:schemeClr val="bg1"/>
              </a:solidFill>
              <a:effectLst>
                <a:outerShdw blurRad="38100" dist="38100" dir="2700000" algn="tl">
                  <a:srgbClr val="000000">
                    <a:alpha val="43137"/>
                  </a:srgbClr>
                </a:outerShdw>
              </a:effectLst>
              <a:latin typeface="Articulate Extrabold" panose="02000503050000020004" pitchFamily="2" charset="0"/>
            </a:endParaRPr>
          </a:p>
        </p:txBody>
      </p:sp>
    </p:spTree>
    <p:extLst>
      <p:ext uri="{BB962C8B-B14F-4D97-AF65-F5344CB8AC3E}">
        <p14:creationId xmlns:p14="http://schemas.microsoft.com/office/powerpoint/2010/main" val="53593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9218" name="Picture 2" descr="C:\Users\Philippe\AppData\Local\Microsoft\Windows\INetCache\IE\R33940OX\Liberte-egalite-fraternit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31" y="729635"/>
            <a:ext cx="8066338" cy="5398730"/>
          </a:xfrm>
          <a:prstGeom prst="rect">
            <a:avLst/>
          </a:prstGeom>
          <a:noFill/>
          <a:extLst>
            <a:ext uri="{909E8E84-426E-40DD-AFC4-6F175D3DCCD1}">
              <a14:hiddenFill xmlns:a14="http://schemas.microsoft.com/office/drawing/2010/main">
                <a:solidFill>
                  <a:srgbClr val="FFFFFF"/>
                </a:solidFill>
              </a14:hiddenFill>
            </a:ext>
          </a:extLst>
        </p:spPr>
      </p:pic>
      <p:pic>
        <p:nvPicPr>
          <p:cNvPr id="9219" name="Picture 3" descr="C:\Users\Philippe\AppData\Local\Microsoft\Windows\INetCache\IE\R33940OX\Liberte-egalite-fraternit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831" y="729635"/>
            <a:ext cx="8066338" cy="5398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980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611560" y="2060848"/>
            <a:ext cx="8301608" cy="1296144"/>
          </a:xfrm>
        </p:spPr>
        <p:txBody>
          <a:bodyPr>
            <a:noAutofit/>
          </a:bodyPr>
          <a:lstStyle/>
          <a:p>
            <a:pPr marL="0" indent="0">
              <a:buNone/>
            </a:pPr>
            <a:r>
              <a:rPr lang="fr-FR" sz="3600" dirty="0">
                <a:latin typeface="Articulate Extrabold" panose="02000503050000020004" pitchFamily="2" charset="0"/>
              </a:rPr>
              <a:t>L’espace scolaire est souvent perçu par les usagers d’un établissement scolaire comme une sorte de carcan, un cadre contraignant de travail et de vie</a:t>
            </a:r>
          </a:p>
        </p:txBody>
      </p:sp>
      <p:pic>
        <p:nvPicPr>
          <p:cNvPr id="3075" name="Picture 3" descr="C:\Users\Philippe\AppData\Local\Microsoft\Windows\INetCache\IE\450KXQXK\important-98442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760" y="188640"/>
            <a:ext cx="1884209" cy="216024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63888" y="5949280"/>
            <a:ext cx="5436096" cy="646331"/>
          </a:xfrm>
          <a:prstGeom prst="rect">
            <a:avLst/>
          </a:prstGeom>
        </p:spPr>
        <p:txBody>
          <a:bodyPr wrap="square">
            <a:spAutoFit/>
          </a:bodyPr>
          <a:lstStyle/>
          <a:p>
            <a:r>
              <a:rPr lang="fr-FR" dirty="0"/>
              <a:t>Marie-Odile NOUVELOT, espaces scolaire et citoyenneté, in revue initiative, automne 2004</a:t>
            </a:r>
          </a:p>
        </p:txBody>
      </p:sp>
    </p:spTree>
    <p:extLst>
      <p:ext uri="{BB962C8B-B14F-4D97-AF65-F5344CB8AC3E}">
        <p14:creationId xmlns:p14="http://schemas.microsoft.com/office/powerpoint/2010/main" val="36841766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hier</a:t>
            </a:r>
            <a:endParaRPr lang="fr-FR" dirty="0"/>
          </a:p>
        </p:txBody>
      </p:sp>
      <p:pic>
        <p:nvPicPr>
          <p:cNvPr id="4098"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75656" y="1904752"/>
            <a:ext cx="642358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descr="C:\Users\Philippe\AppData\Local\Microsoft\Windows\INetCache\IE\R33940OX\Eye_open_font_awesome.svg[1].png"/>
          <p:cNvPicPr>
            <a:picLocks noChangeAspect="1" noChangeArrowheads="1"/>
          </p:cNvPicPr>
          <p:nvPr/>
        </p:nvPicPr>
        <p:blipFill>
          <a:blip r:embed="rId4" cstate="print">
            <a:clrChange>
              <a:clrFrom>
                <a:srgbClr val="000000">
                  <a:alpha val="0"/>
                </a:srgbClr>
              </a:clrFrom>
              <a:clrTo>
                <a:srgbClr val="000000">
                  <a:alpha val="0"/>
                </a:srgbClr>
              </a:clrTo>
            </a:clrChange>
            <a:duotone>
              <a:prstClr val="black"/>
              <a:schemeClr val="bg1">
                <a:tint val="45000"/>
                <a:satMod val="400000"/>
              </a:schemeClr>
            </a:duotone>
            <a:extLst>
              <a:ext uri="{28A0092B-C50C-407E-A947-70E740481C1C}">
                <a14:useLocalDpi xmlns:a14="http://schemas.microsoft.com/office/drawing/2010/main" val="0"/>
              </a:ext>
            </a:extLst>
          </a:blip>
          <a:srcRect/>
          <a:stretch>
            <a:fillRect/>
          </a:stretch>
        </p:blipFill>
        <p:spPr bwMode="auto">
          <a:xfrm>
            <a:off x="127248" y="-101600"/>
            <a:ext cx="1780456" cy="17804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06941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Aujourd’hui</a:t>
            </a:r>
            <a:endParaRPr lang="fr-FR" dirty="0"/>
          </a:p>
        </p:txBody>
      </p:sp>
      <p:pic>
        <p:nvPicPr>
          <p:cNvPr id="4100" name="Picture 4" descr="C:\Users\Philippe\AppData\Local\Microsoft\Windows\INetCache\IE\R33940OX\Eye_open_font_awesome.svg[1].png"/>
          <p:cNvPicPr>
            <a:picLocks noChangeAspect="1" noChangeArrowheads="1"/>
          </p:cNvPicPr>
          <p:nvPr/>
        </p:nvPicPr>
        <p:blipFill>
          <a:blip r:embed="rId3" cstate="print">
            <a:clrChange>
              <a:clrFrom>
                <a:srgbClr val="000000">
                  <a:alpha val="0"/>
                </a:srgbClr>
              </a:clrFrom>
              <a:clrTo>
                <a:srgbClr val="000000">
                  <a:alpha val="0"/>
                </a:srgbClr>
              </a:clrTo>
            </a:clrChange>
            <a:duotone>
              <a:prstClr val="black"/>
              <a:schemeClr val="bg1">
                <a:tint val="45000"/>
                <a:satMod val="400000"/>
              </a:schemeClr>
            </a:duotone>
            <a:extLst>
              <a:ext uri="{28A0092B-C50C-407E-A947-70E740481C1C}">
                <a14:useLocalDpi xmlns:a14="http://schemas.microsoft.com/office/drawing/2010/main" val="0"/>
              </a:ext>
            </a:extLst>
          </a:blip>
          <a:srcRect/>
          <a:stretch>
            <a:fillRect/>
          </a:stretch>
        </p:blipFill>
        <p:spPr bwMode="auto">
          <a:xfrm>
            <a:off x="127248" y="-101600"/>
            <a:ext cx="1780456" cy="17804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122" name="Picture 2" descr="C:\Users\Philippe\AppData\Local\Microsoft\Windows\INetCache\IE\S5TPUOJ9\Ecole_-_Salle_de_Classe_2[1].jpg"/>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1554691" y="1600200"/>
            <a:ext cx="6278826" cy="47091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6365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Aujourd’hui au mieux</a:t>
            </a:r>
            <a:endParaRPr lang="fr-FR" dirty="0"/>
          </a:p>
        </p:txBody>
      </p:sp>
      <p:pic>
        <p:nvPicPr>
          <p:cNvPr id="4100" name="Picture 4" descr="C:\Users\Philippe\AppData\Local\Microsoft\Windows\INetCache\IE\R33940OX\Eye_open_font_awesome.svg[1].png"/>
          <p:cNvPicPr>
            <a:picLocks noChangeAspect="1" noChangeArrowheads="1"/>
          </p:cNvPicPr>
          <p:nvPr/>
        </p:nvPicPr>
        <p:blipFill>
          <a:blip r:embed="rId3" cstate="print">
            <a:clrChange>
              <a:clrFrom>
                <a:srgbClr val="000000">
                  <a:alpha val="0"/>
                </a:srgbClr>
              </a:clrFrom>
              <a:clrTo>
                <a:srgbClr val="000000">
                  <a:alpha val="0"/>
                </a:srgbClr>
              </a:clrTo>
            </a:clrChange>
            <a:duotone>
              <a:prstClr val="black"/>
              <a:schemeClr val="bg1">
                <a:tint val="45000"/>
                <a:satMod val="400000"/>
              </a:schemeClr>
            </a:duotone>
            <a:extLst>
              <a:ext uri="{28A0092B-C50C-407E-A947-70E740481C1C}">
                <a14:useLocalDpi xmlns:a14="http://schemas.microsoft.com/office/drawing/2010/main" val="0"/>
              </a:ext>
            </a:extLst>
          </a:blip>
          <a:srcRect/>
          <a:stretch>
            <a:fillRect/>
          </a:stretch>
        </p:blipFill>
        <p:spPr bwMode="auto">
          <a:xfrm>
            <a:off x="127248" y="-101600"/>
            <a:ext cx="1780456" cy="17804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Espace réservé du contenu 4"/>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691680" y="1867531"/>
            <a:ext cx="6264696" cy="4315566"/>
          </a:xfrm>
        </p:spPr>
      </p:pic>
    </p:spTree>
    <p:extLst>
      <p:ext uri="{BB962C8B-B14F-4D97-AF65-F5344CB8AC3E}">
        <p14:creationId xmlns:p14="http://schemas.microsoft.com/office/powerpoint/2010/main" val="25840642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Demain ?</a:t>
            </a:r>
            <a:endParaRPr lang="fr-FR" dirty="0"/>
          </a:p>
        </p:txBody>
      </p:sp>
      <p:pic>
        <p:nvPicPr>
          <p:cNvPr id="2050"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79705" y="2143960"/>
            <a:ext cx="4584589" cy="3438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1556792"/>
            <a:ext cx="7433250"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804987" cy="1804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34780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2050" name="Picture 2" descr="C:\Users\Philippe\AppData\Local\Microsoft\Windows\INetCache\IE\450KXQXK\rodentia-icons_dialog-question[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213" y="404664"/>
            <a:ext cx="2226260" cy="20882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15616" y="3212976"/>
            <a:ext cx="7164288" cy="1200329"/>
          </a:xfrm>
          <a:prstGeom prst="rect">
            <a:avLst/>
          </a:prstGeom>
        </p:spPr>
        <p:txBody>
          <a:bodyPr wrap="square">
            <a:spAutoFit/>
          </a:bodyPr>
          <a:lstStyle/>
          <a:p>
            <a:pPr algn="ctr"/>
            <a:r>
              <a:rPr lang="fr-FR" sz="3600" dirty="0" smtClean="0">
                <a:latin typeface="Articulate Extrabold" panose="02000503050000020004" pitchFamily="2" charset="0"/>
              </a:rPr>
              <a:t>Comment imaginer des transformations ?</a:t>
            </a:r>
            <a:endParaRPr lang="fr-FR" sz="3600" dirty="0">
              <a:latin typeface="Articulate Extrabold" panose="02000503050000020004" pitchFamily="2" charset="0"/>
            </a:endParaRPr>
          </a:p>
        </p:txBody>
      </p:sp>
    </p:spTree>
    <p:extLst>
      <p:ext uri="{BB962C8B-B14F-4D97-AF65-F5344CB8AC3E}">
        <p14:creationId xmlns:p14="http://schemas.microsoft.com/office/powerpoint/2010/main" val="23018857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683568" y="2636912"/>
            <a:ext cx="8301608" cy="1296144"/>
          </a:xfrm>
        </p:spPr>
        <p:txBody>
          <a:bodyPr>
            <a:noAutofit/>
          </a:bodyPr>
          <a:lstStyle/>
          <a:p>
            <a:pPr marL="0" indent="0" algn="ctr">
              <a:buNone/>
            </a:pPr>
            <a:r>
              <a:rPr lang="fr-FR" sz="3600" dirty="0" smtClean="0">
                <a:latin typeface="Articulate Extrabold" panose="02000503050000020004" pitchFamily="2" charset="0"/>
              </a:rPr>
              <a:t>« </a:t>
            </a:r>
            <a:r>
              <a:rPr lang="fr-FR" sz="3600" dirty="0" err="1" smtClean="0">
                <a:latin typeface="Articulate Extrabold" panose="02000503050000020004" pitchFamily="2" charset="0"/>
              </a:rPr>
              <a:t>Third</a:t>
            </a:r>
            <a:r>
              <a:rPr lang="fr-FR" sz="3600" dirty="0" smtClean="0">
                <a:latin typeface="Articulate Extrabold" panose="02000503050000020004" pitchFamily="2" charset="0"/>
              </a:rPr>
              <a:t> </a:t>
            </a:r>
            <a:r>
              <a:rPr lang="fr-FR" sz="3600" dirty="0" err="1" smtClean="0">
                <a:latin typeface="Articulate Extrabold" panose="02000503050000020004" pitchFamily="2" charset="0"/>
              </a:rPr>
              <a:t>theatcher</a:t>
            </a:r>
            <a:r>
              <a:rPr lang="fr-FR" sz="3600" dirty="0" smtClean="0">
                <a:latin typeface="Articulate Extrabold" panose="02000503050000020004" pitchFamily="2" charset="0"/>
              </a:rPr>
              <a:t> » </a:t>
            </a:r>
          </a:p>
          <a:p>
            <a:pPr marL="0" indent="0" algn="ctr">
              <a:buNone/>
            </a:pPr>
            <a:r>
              <a:rPr lang="fr-FR" sz="3600" dirty="0" smtClean="0">
                <a:latin typeface="Articulate Extrabold" panose="02000503050000020004" pitchFamily="2" charset="0"/>
              </a:rPr>
              <a:t>et l’effet établissement</a:t>
            </a:r>
            <a:endParaRPr lang="fr-FR" sz="3600" dirty="0">
              <a:latin typeface="Articulate Extrabold" panose="02000503050000020004" pitchFamily="2" charset="0"/>
            </a:endParaRPr>
          </a:p>
        </p:txBody>
      </p:sp>
      <p:pic>
        <p:nvPicPr>
          <p:cNvPr id="3075" name="Picture 3" descr="C:\Users\Philippe\AppData\Local\Microsoft\Windows\INetCache\IE\450KXQXK\important-98442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760" y="188640"/>
            <a:ext cx="1884209"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8421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Pédagogie de </a:t>
            </a:r>
            <a:r>
              <a:rPr lang="fr-FR" dirty="0" err="1" smtClean="0"/>
              <a:t>Reggio</a:t>
            </a:r>
            <a:r>
              <a:rPr lang="fr-FR" dirty="0" smtClean="0"/>
              <a:t> </a:t>
            </a:r>
            <a:r>
              <a:rPr lang="fr-FR" dirty="0" err="1" smtClean="0"/>
              <a:t>Emila</a:t>
            </a:r>
            <a:endParaRPr lang="fr-FR" dirty="0"/>
          </a:p>
        </p:txBody>
      </p:sp>
      <p:sp>
        <p:nvSpPr>
          <p:cNvPr id="4" name="Ellipse 3"/>
          <p:cNvSpPr/>
          <p:nvPr/>
        </p:nvSpPr>
        <p:spPr>
          <a:xfrm>
            <a:off x="4029389" y="2871382"/>
            <a:ext cx="1224136" cy="936104"/>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sz="2000" b="1" dirty="0" smtClean="0"/>
              <a:t>élèves</a:t>
            </a:r>
            <a:endParaRPr lang="fr-FR" sz="2000" b="1" dirty="0"/>
          </a:p>
        </p:txBody>
      </p:sp>
      <p:sp>
        <p:nvSpPr>
          <p:cNvPr id="5" name="Larme 4"/>
          <p:cNvSpPr/>
          <p:nvPr/>
        </p:nvSpPr>
        <p:spPr>
          <a:xfrm>
            <a:off x="2278010" y="1556792"/>
            <a:ext cx="1776596" cy="1116124"/>
          </a:xfrm>
          <a:prstGeom prst="teardrop">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dirty="0" smtClean="0"/>
              <a:t>professeurs</a:t>
            </a:r>
            <a:endParaRPr lang="fr-FR" dirty="0"/>
          </a:p>
        </p:txBody>
      </p:sp>
      <p:sp>
        <p:nvSpPr>
          <p:cNvPr id="8" name="Cube 7"/>
          <p:cNvSpPr/>
          <p:nvPr/>
        </p:nvSpPr>
        <p:spPr>
          <a:xfrm>
            <a:off x="3777361" y="4653136"/>
            <a:ext cx="1728192" cy="1080120"/>
          </a:xfrm>
          <a:prstGeom prst="cub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dirty="0" smtClean="0"/>
              <a:t>architecture</a:t>
            </a:r>
            <a:endParaRPr lang="fr-FR" dirty="0"/>
          </a:p>
        </p:txBody>
      </p:sp>
      <p:sp>
        <p:nvSpPr>
          <p:cNvPr id="9" name="Étiquette 8"/>
          <p:cNvSpPr/>
          <p:nvPr/>
        </p:nvSpPr>
        <p:spPr>
          <a:xfrm>
            <a:off x="5285318" y="1556792"/>
            <a:ext cx="1734953" cy="918102"/>
          </a:xfrm>
          <a:prstGeom prst="plaqu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fr-FR" dirty="0" smtClean="0"/>
              <a:t>famille</a:t>
            </a:r>
            <a:endParaRPr lang="fr-FR" dirty="0"/>
          </a:p>
        </p:txBody>
      </p:sp>
      <p:sp>
        <p:nvSpPr>
          <p:cNvPr id="10" name="Rectangle 9"/>
          <p:cNvSpPr/>
          <p:nvPr/>
        </p:nvSpPr>
        <p:spPr>
          <a:xfrm>
            <a:off x="3211372" y="5934670"/>
            <a:ext cx="5882843" cy="923330"/>
          </a:xfrm>
          <a:prstGeom prst="rect">
            <a:avLst/>
          </a:prstGeom>
        </p:spPr>
        <p:txBody>
          <a:bodyPr wrap="square">
            <a:spAutoFit/>
          </a:bodyPr>
          <a:lstStyle/>
          <a:p>
            <a:r>
              <a:rPr lang="fr-FR" dirty="0"/>
              <a:t>Musset Marie (2012). « De l’architecture scolaire aux espaces d’apprentissage : au bonheur d’apprendre ? ». Dossier d’actualité Veille et Analyses, n°75, mai</a:t>
            </a:r>
          </a:p>
        </p:txBody>
      </p:sp>
      <p:sp>
        <p:nvSpPr>
          <p:cNvPr id="11" name="Double flèche horizontale 10"/>
          <p:cNvSpPr/>
          <p:nvPr/>
        </p:nvSpPr>
        <p:spPr>
          <a:xfrm rot="2004988">
            <a:off x="3525137" y="2656638"/>
            <a:ext cx="684076" cy="26575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282451">
            <a:off x="5015599" y="2483614"/>
            <a:ext cx="60325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3403526">
            <a:off x="4339832" y="3944064"/>
            <a:ext cx="603250" cy="48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8754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Users\Philippe\AppData\Local\Microsoft\Windows\INetCache\IE\450KXQXK\exposicion_II[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28" y="404665"/>
            <a:ext cx="8496944" cy="638896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1403648" y="692696"/>
            <a:ext cx="6984776" cy="4032448"/>
          </a:xfrm>
        </p:spPr>
        <p:txBody>
          <a:bodyPr>
            <a:noAutofit/>
          </a:bodyPr>
          <a:lstStyle/>
          <a:p>
            <a:r>
              <a:rPr lang="fr-FR" dirty="0" smtClean="0">
                <a:solidFill>
                  <a:schemeClr val="bg1"/>
                </a:solidFill>
                <a:latin typeface="Articulate Extrabold" panose="02000503050000020004" pitchFamily="2" charset="0"/>
              </a:rPr>
              <a:t>l’espace </a:t>
            </a:r>
            <a:r>
              <a:rPr lang="fr-FR" dirty="0">
                <a:solidFill>
                  <a:schemeClr val="bg1"/>
                </a:solidFill>
                <a:latin typeface="Articulate Extrabold" panose="02000503050000020004" pitchFamily="2" charset="0"/>
              </a:rPr>
              <a:t>scolaire fait indubitablement l’objet d’une « construction sociale » : les usagers se l’approprient en l’habitant, ils le réinventent, ils en modifient circulations et fonctionnalités (Hacking, 2001)</a:t>
            </a:r>
          </a:p>
        </p:txBody>
      </p:sp>
      <p:pic>
        <p:nvPicPr>
          <p:cNvPr id="7170" name="Picture 2" descr="C:\Users\Philippe\AppData\Local\Microsoft\Windows\INetCache\IE\S5TPUOJ9\chat-bubble-29688_64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907704"/>
            <a:ext cx="2868369" cy="2160240"/>
          </a:xfrm>
          <a:prstGeom prst="rect">
            <a:avLst/>
          </a:prstGeom>
          <a:noFill/>
          <a:effectLst>
            <a:outerShdw blurRad="76200" dist="12700" dir="8100000" sy="-23000" kx="8004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22620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2050" name="Picture 2" descr="C:\Users\Philippe\AppData\Local\Microsoft\Windows\INetCache\IE\450KXQXK\rodentia-icons_dialog-question[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213" y="404664"/>
            <a:ext cx="2226260" cy="20882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15616" y="3212976"/>
            <a:ext cx="7164288" cy="1200329"/>
          </a:xfrm>
          <a:prstGeom prst="rect">
            <a:avLst/>
          </a:prstGeom>
        </p:spPr>
        <p:txBody>
          <a:bodyPr wrap="square">
            <a:spAutoFit/>
          </a:bodyPr>
          <a:lstStyle/>
          <a:p>
            <a:pPr algn="ctr"/>
            <a:r>
              <a:rPr lang="fr-FR" sz="3600" dirty="0" smtClean="0">
                <a:latin typeface="Articulate Extrabold" panose="02000503050000020004" pitchFamily="2" charset="0"/>
              </a:rPr>
              <a:t>l’espace scolaire,</a:t>
            </a:r>
          </a:p>
          <a:p>
            <a:pPr algn="ctr"/>
            <a:r>
              <a:rPr lang="fr-FR" sz="3600" dirty="0">
                <a:latin typeface="Articulate Extrabold" panose="02000503050000020004" pitchFamily="2" charset="0"/>
              </a:rPr>
              <a:t>d</a:t>
            </a:r>
            <a:r>
              <a:rPr lang="fr-FR" sz="3600" dirty="0" smtClean="0">
                <a:latin typeface="Articulate Extrabold" panose="02000503050000020004" pitchFamily="2" charset="0"/>
              </a:rPr>
              <a:t>e quoi parle-t-on ?</a:t>
            </a:r>
            <a:endParaRPr lang="fr-FR" sz="3600" dirty="0">
              <a:latin typeface="Articulate Extrabold" panose="02000503050000020004" pitchFamily="2" charset="0"/>
            </a:endParaRPr>
          </a:p>
        </p:txBody>
      </p:sp>
    </p:spTree>
    <p:extLst>
      <p:ext uri="{BB962C8B-B14F-4D97-AF65-F5344CB8AC3E}">
        <p14:creationId xmlns:p14="http://schemas.microsoft.com/office/powerpoint/2010/main" val="20352323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a:xfrm>
            <a:off x="683568" y="2636912"/>
            <a:ext cx="8301608" cy="1296144"/>
          </a:xfrm>
        </p:spPr>
        <p:txBody>
          <a:bodyPr>
            <a:noAutofit/>
          </a:bodyPr>
          <a:lstStyle/>
          <a:p>
            <a:pPr marL="0" indent="0" algn="ctr">
              <a:buNone/>
            </a:pPr>
            <a:r>
              <a:rPr lang="fr-FR" sz="3600" dirty="0" smtClean="0">
                <a:latin typeface="Articulate Extrabold" panose="02000503050000020004" pitchFamily="2" charset="0"/>
              </a:rPr>
              <a:t>La loi de refondation de l’école</a:t>
            </a:r>
          </a:p>
          <a:p>
            <a:pPr marL="0" indent="0" algn="ctr">
              <a:buNone/>
            </a:pPr>
            <a:endParaRPr lang="fr-FR" sz="3600" dirty="0">
              <a:latin typeface="Articulate Extrabold" panose="02000503050000020004" pitchFamily="2" charset="0"/>
            </a:endParaRPr>
          </a:p>
        </p:txBody>
      </p:sp>
      <p:pic>
        <p:nvPicPr>
          <p:cNvPr id="3075" name="Picture 3" descr="C:\Users\Philippe\AppData\Local\Microsoft\Windows\INetCache\IE\450KXQXK\important-98442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760" y="188640"/>
            <a:ext cx="1884209" cy="2160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2864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473696" y="723415"/>
            <a:ext cx="7365504" cy="576064"/>
          </a:xfrm>
        </p:spPr>
        <p:txBody>
          <a:bodyPr>
            <a:noAutofit/>
          </a:bodyPr>
          <a:lstStyle/>
          <a:p>
            <a:pPr marL="0" indent="0" algn="ctr">
              <a:buNone/>
            </a:pPr>
            <a:r>
              <a:rPr lang="fr-FR" sz="2400" dirty="0" smtClean="0">
                <a:latin typeface="Articulate Extrabold" panose="02000503050000020004" pitchFamily="2" charset="0"/>
              </a:rPr>
              <a:t>La loi de refondation de l’école</a:t>
            </a:r>
          </a:p>
          <a:p>
            <a:pPr marL="0" indent="0" algn="ctr">
              <a:buNone/>
            </a:pPr>
            <a:endParaRPr lang="fr-FR" sz="2400" dirty="0">
              <a:latin typeface="Articulate Extrabold" panose="02000503050000020004" pitchFamily="2" charset="0"/>
            </a:endParaRPr>
          </a:p>
        </p:txBody>
      </p:sp>
      <p:pic>
        <p:nvPicPr>
          <p:cNvPr id="3075" name="Picture 3" descr="C:\Users\Philippe\AppData\Local\Microsoft\Windows\INetCache\IE\450KXQXK\important-98442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760" y="188640"/>
            <a:ext cx="1884209" cy="216024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483768" y="1772816"/>
            <a:ext cx="5472608" cy="461665"/>
          </a:xfrm>
          <a:prstGeom prst="rect">
            <a:avLst/>
          </a:prstGeom>
        </p:spPr>
        <p:txBody>
          <a:bodyPr wrap="square">
            <a:spAutoFit/>
          </a:bodyPr>
          <a:lstStyle/>
          <a:p>
            <a:r>
              <a:rPr lang="fr-FR" sz="2400" b="1" dirty="0"/>
              <a:t>2. Les élèves au cœur de la refondation </a:t>
            </a:r>
          </a:p>
        </p:txBody>
      </p:sp>
      <p:sp>
        <p:nvSpPr>
          <p:cNvPr id="5" name="Rectangle 4"/>
          <p:cNvSpPr/>
          <p:nvPr/>
        </p:nvSpPr>
        <p:spPr>
          <a:xfrm>
            <a:off x="399760" y="3105835"/>
            <a:ext cx="8564728" cy="1754326"/>
          </a:xfrm>
          <a:prstGeom prst="rect">
            <a:avLst/>
          </a:prstGeom>
        </p:spPr>
        <p:txBody>
          <a:bodyPr wrap="square">
            <a:spAutoFit/>
          </a:bodyPr>
          <a:lstStyle/>
          <a:p>
            <a:r>
              <a:rPr lang="fr-FR" sz="3600" b="1" dirty="0"/>
              <a:t>L’École n’est pas seulement un lieu de cours </a:t>
            </a:r>
            <a:endParaRPr lang="fr-FR" sz="3600" b="1" dirty="0" smtClean="0"/>
          </a:p>
          <a:p>
            <a:endParaRPr lang="fr-FR" sz="3600" b="1" dirty="0"/>
          </a:p>
          <a:p>
            <a:r>
              <a:rPr lang="fr-FR" sz="3600" b="1" dirty="0" smtClean="0"/>
              <a:t>		mais </a:t>
            </a:r>
            <a:r>
              <a:rPr lang="fr-FR" sz="3600" b="1" dirty="0"/>
              <a:t>aussi un lieu de vie</a:t>
            </a:r>
          </a:p>
        </p:txBody>
      </p:sp>
    </p:spTree>
    <p:extLst>
      <p:ext uri="{BB962C8B-B14F-4D97-AF65-F5344CB8AC3E}">
        <p14:creationId xmlns:p14="http://schemas.microsoft.com/office/powerpoint/2010/main" val="24783271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descr="C:\Users\Philippe\AppData\Local\Microsoft\Windows\INetCache\IE\450KXQXK\important-98442_960_720[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9760" y="188640"/>
            <a:ext cx="1884209" cy="216024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2915816" y="2636912"/>
            <a:ext cx="4302781" cy="923330"/>
          </a:xfrm>
          <a:prstGeom prst="rect">
            <a:avLst/>
          </a:prstGeom>
        </p:spPr>
        <p:txBody>
          <a:bodyPr wrap="none">
            <a:spAutoFit/>
          </a:bodyPr>
          <a:lstStyle/>
          <a:p>
            <a:r>
              <a:rPr lang="fr-FR" sz="5400" b="1" dirty="0" smtClean="0"/>
              <a:t>Le numérique </a:t>
            </a:r>
            <a:endParaRPr lang="fr-FR" sz="5400" b="1" dirty="0"/>
          </a:p>
        </p:txBody>
      </p:sp>
      <p:sp>
        <p:nvSpPr>
          <p:cNvPr id="8" name="Espace réservé du contenu 7"/>
          <p:cNvSpPr>
            <a:spLocks noGrp="1"/>
          </p:cNvSpPr>
          <p:nvPr>
            <p:ph idx="1"/>
          </p:nvPr>
        </p:nvSpPr>
        <p:spPr/>
        <p:txBody>
          <a:bodyPr/>
          <a:lstStyle/>
          <a:p>
            <a:endParaRPr lang="fr-FR"/>
          </a:p>
        </p:txBody>
      </p:sp>
    </p:spTree>
    <p:extLst>
      <p:ext uri="{BB962C8B-B14F-4D97-AF65-F5344CB8AC3E}">
        <p14:creationId xmlns:p14="http://schemas.microsoft.com/office/powerpoint/2010/main" val="54531177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11560" y="22222"/>
            <a:ext cx="8229600" cy="1143000"/>
          </a:xfrm>
        </p:spPr>
        <p:txBody>
          <a:bodyPr/>
          <a:lstStyle/>
          <a:p>
            <a:r>
              <a:rPr lang="fr-FR" dirty="0" smtClean="0"/>
              <a:t>Un exemple</a:t>
            </a:r>
            <a:endParaRPr lang="fr-FR" dirty="0"/>
          </a:p>
        </p:txBody>
      </p:sp>
      <p:pic>
        <p:nvPicPr>
          <p:cNvPr id="5122" name="Picture 2">
            <a:hlinkClick r:id="rId3"/>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457200" y="1656492"/>
            <a:ext cx="8229600" cy="4413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804987" cy="1804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337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3501008"/>
            <a:ext cx="8229600" cy="1143000"/>
          </a:xfrm>
        </p:spPr>
        <p:txBody>
          <a:bodyPr>
            <a:noAutofit/>
          </a:bodyPr>
          <a:lstStyle/>
          <a:p>
            <a:r>
              <a:rPr lang="fr-FR" sz="3600" b="1" dirty="0" smtClean="0"/>
              <a:t>Une approche systémique de la question pour définir un projet éducatif</a:t>
            </a:r>
            <a:br>
              <a:rPr lang="fr-FR" sz="3600" b="1" dirty="0" smtClean="0"/>
            </a:br>
            <a:endParaRPr lang="fr-FR" sz="3600" b="1" dirty="0"/>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7504" y="260648"/>
            <a:ext cx="1883827" cy="2158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6931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683568" y="3501008"/>
            <a:ext cx="8229600" cy="1143000"/>
          </a:xfrm>
        </p:spPr>
        <p:txBody>
          <a:bodyPr>
            <a:noAutofit/>
          </a:bodyPr>
          <a:lstStyle/>
          <a:p>
            <a:r>
              <a:rPr lang="fr-FR" sz="3600" b="1" dirty="0" smtClean="0"/>
              <a:t/>
            </a:r>
            <a:br>
              <a:rPr lang="fr-FR" sz="3600" b="1" dirty="0" smtClean="0"/>
            </a:br>
            <a:endParaRPr lang="fr-FR" sz="3600" b="1" dirty="0"/>
          </a:p>
        </p:txBody>
      </p:sp>
      <p:pic>
        <p:nvPicPr>
          <p:cNvPr id="614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7504" y="260648"/>
            <a:ext cx="1883827" cy="2158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3" name="Diagramme 2"/>
          <p:cNvGraphicFramePr/>
          <p:nvPr>
            <p:extLst>
              <p:ext uri="{D42A27DB-BD31-4B8C-83A1-F6EECF244321}">
                <p14:modId xmlns:p14="http://schemas.microsoft.com/office/powerpoint/2010/main" val="3360339089"/>
              </p:ext>
            </p:extLst>
          </p:nvPr>
        </p:nvGraphicFramePr>
        <p:xfrm>
          <a:off x="467544" y="188640"/>
          <a:ext cx="8676456" cy="640871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76708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Users\Philippe\AppData\Local\Microsoft\Windows\INetCache\IE\450KXQXK\exposicion_II[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28" y="404665"/>
            <a:ext cx="8496944" cy="638896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1403648" y="692696"/>
            <a:ext cx="6984776" cy="4032448"/>
          </a:xfrm>
        </p:spPr>
        <p:txBody>
          <a:bodyPr>
            <a:noAutofit/>
          </a:bodyPr>
          <a:lstStyle/>
          <a:p>
            <a:r>
              <a:rPr lang="fr-FR" dirty="0" smtClean="0">
                <a:solidFill>
                  <a:schemeClr val="bg1"/>
                </a:solidFill>
                <a:latin typeface="Articulate Extrabold" panose="02000503050000020004" pitchFamily="2" charset="0"/>
              </a:rPr>
              <a:t>Pour continuer</a:t>
            </a:r>
          </a:p>
          <a:p>
            <a:r>
              <a:rPr lang="fr-FR" dirty="0">
                <a:solidFill>
                  <a:schemeClr val="bg1"/>
                </a:solidFill>
                <a:latin typeface="Articulate Extrabold" panose="02000503050000020004" pitchFamily="2" charset="0"/>
              </a:rPr>
              <a:t>https://www.reseau-canope.fr/climatscolaire/agir/ressource/ressourceId/quel-impact-lespace-scolaire-a-t-il-sur-lepanouissement-des-eleves.html</a:t>
            </a:r>
          </a:p>
        </p:txBody>
      </p:sp>
      <p:pic>
        <p:nvPicPr>
          <p:cNvPr id="7170" name="Picture 2" descr="C:\Users\Philippe\AppData\Local\Microsoft\Windows\INetCache\IE\S5TPUOJ9\chat-bubble-29688_64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907704"/>
            <a:ext cx="2868369" cy="2160240"/>
          </a:xfrm>
          <a:prstGeom prst="rect">
            <a:avLst/>
          </a:prstGeom>
          <a:noFill/>
          <a:effectLst>
            <a:outerShdw blurRad="76200" dist="12700" dir="8100000" sy="-23000" kx="8004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85451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Philippe\AppData\Local\Microsoft\Windows\INetCache\IE\S5TPUOJ9\chat-bubble-29688_640[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2625" y="914174"/>
            <a:ext cx="5112568" cy="3850402"/>
          </a:xfrm>
          <a:prstGeom prst="rect">
            <a:avLst/>
          </a:prstGeom>
          <a:noFill/>
          <a:effectLst>
            <a:outerShdw blurRad="76200" dist="12700" dir="8100000" sy="-23000" kx="8004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5" name="ZoneTexte 4"/>
          <p:cNvSpPr txBox="1"/>
          <p:nvPr/>
        </p:nvSpPr>
        <p:spPr>
          <a:xfrm>
            <a:off x="2195736" y="1412776"/>
            <a:ext cx="3384376" cy="1323439"/>
          </a:xfrm>
          <a:prstGeom prst="rect">
            <a:avLst/>
          </a:prstGeom>
          <a:noFill/>
        </p:spPr>
        <p:txBody>
          <a:bodyPr wrap="square" rtlCol="0">
            <a:spAutoFit/>
          </a:bodyPr>
          <a:lstStyle/>
          <a:p>
            <a:r>
              <a:rPr lang="fr-FR" sz="4000" b="1" dirty="0" smtClean="0"/>
              <a:t>Merci de votre attention</a:t>
            </a:r>
            <a:endParaRPr lang="fr-FR" sz="4000" b="1" dirty="0"/>
          </a:p>
        </p:txBody>
      </p:sp>
    </p:spTree>
    <p:extLst>
      <p:ext uri="{BB962C8B-B14F-4D97-AF65-F5344CB8AC3E}">
        <p14:creationId xmlns:p14="http://schemas.microsoft.com/office/powerpoint/2010/main" val="33156504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Users\Philippe\AppData\Local\Microsoft\Windows\INetCache\IE\450KXQXK\exposicion_II[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28" y="404665"/>
            <a:ext cx="8496944" cy="6388968"/>
          </a:xfrm>
          <a:prstGeom prst="rect">
            <a:avLst/>
          </a:prstGeom>
          <a:noFill/>
          <a:extLst>
            <a:ext uri="{909E8E84-426E-40DD-AFC4-6F175D3DCCD1}">
              <a14:hiddenFill xmlns:a14="http://schemas.microsoft.com/office/drawing/2010/main">
                <a:solidFill>
                  <a:srgbClr val="FFFFFF"/>
                </a:solidFill>
              </a14:hiddenFill>
            </a:ext>
          </a:extLst>
        </p:spPr>
      </p:pic>
      <p:sp>
        <p:nvSpPr>
          <p:cNvPr id="3" name="Espace réservé du contenu 2"/>
          <p:cNvSpPr>
            <a:spLocks noGrp="1"/>
          </p:cNvSpPr>
          <p:nvPr>
            <p:ph idx="1"/>
          </p:nvPr>
        </p:nvSpPr>
        <p:spPr>
          <a:xfrm>
            <a:off x="1403648" y="692696"/>
            <a:ext cx="6768752" cy="4752528"/>
          </a:xfrm>
        </p:spPr>
        <p:txBody>
          <a:bodyPr>
            <a:noAutofit/>
          </a:bodyPr>
          <a:lstStyle/>
          <a:p>
            <a:r>
              <a:rPr lang="fr-FR" sz="3800" dirty="0">
                <a:solidFill>
                  <a:schemeClr val="bg1"/>
                </a:solidFill>
                <a:latin typeface="Articulate Extrabold" panose="02000503050000020004" pitchFamily="2" charset="0"/>
              </a:rPr>
              <a:t>«l’ensemble des lieux dédiés aux différentes formes d’apprentissage des savoirs et de socialisation de celles et </a:t>
            </a:r>
            <a:r>
              <a:rPr lang="fr-FR" sz="3800" dirty="0" smtClean="0">
                <a:solidFill>
                  <a:schemeClr val="bg1"/>
                </a:solidFill>
                <a:latin typeface="Articulate Extrabold" panose="02000503050000020004" pitchFamily="2" charset="0"/>
              </a:rPr>
              <a:t>       			ceux </a:t>
            </a:r>
            <a:r>
              <a:rPr lang="fr-FR" sz="3800" dirty="0">
                <a:solidFill>
                  <a:schemeClr val="bg1"/>
                </a:solidFill>
                <a:latin typeface="Articulate Extrabold" panose="02000503050000020004" pitchFamily="2" charset="0"/>
              </a:rPr>
              <a:t>qui les </a:t>
            </a:r>
            <a:r>
              <a:rPr lang="fr-FR" sz="3800" dirty="0" smtClean="0">
                <a:solidFill>
                  <a:schemeClr val="bg1"/>
                </a:solidFill>
                <a:latin typeface="Articulate Extrabold" panose="02000503050000020004" pitchFamily="2" charset="0"/>
              </a:rPr>
              <a:t>				fréquentent »</a:t>
            </a:r>
            <a:endParaRPr lang="fr-FR" sz="3800" dirty="0">
              <a:solidFill>
                <a:schemeClr val="bg1"/>
              </a:solidFill>
              <a:latin typeface="Articulate Extrabold" panose="02000503050000020004" pitchFamily="2" charset="0"/>
            </a:endParaRPr>
          </a:p>
        </p:txBody>
      </p:sp>
      <p:sp>
        <p:nvSpPr>
          <p:cNvPr id="2" name="Titre 1"/>
          <p:cNvSpPr>
            <a:spLocks noGrp="1"/>
          </p:cNvSpPr>
          <p:nvPr>
            <p:ph type="title"/>
          </p:nvPr>
        </p:nvSpPr>
        <p:spPr>
          <a:xfrm>
            <a:off x="101528" y="-1129095"/>
            <a:ext cx="8229600" cy="1143000"/>
          </a:xfrm>
        </p:spPr>
        <p:txBody>
          <a:bodyPr/>
          <a:lstStyle/>
          <a:p>
            <a:endParaRPr lang="fr-FR" dirty="0"/>
          </a:p>
        </p:txBody>
      </p:sp>
      <p:pic>
        <p:nvPicPr>
          <p:cNvPr id="7170" name="Picture 2" descr="C:\Users\Philippe\AppData\Local\Microsoft\Windows\INetCache\IE\S5TPUOJ9\chat-bubble-29688_64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2907704"/>
            <a:ext cx="2868369" cy="2160240"/>
          </a:xfrm>
          <a:prstGeom prst="rect">
            <a:avLst/>
          </a:prstGeom>
          <a:noFill/>
          <a:effectLst>
            <a:outerShdw blurRad="76200" dist="12700" dir="8100000" sy="-23000" kx="800400" algn="br" rotWithShape="0">
              <a:prstClr val="black">
                <a:alpha val="20000"/>
              </a:prstClr>
            </a:outerShdw>
          </a:effectLst>
          <a:extLst>
            <a:ext uri="{909E8E84-426E-40DD-AFC4-6F175D3DCCD1}">
              <a14:hiddenFill xmlns:a14="http://schemas.microsoft.com/office/drawing/2010/main">
                <a:solidFill>
                  <a:srgbClr val="FFFFFF"/>
                </a:solidFill>
              </a14:hiddenFill>
            </a:ext>
          </a:extLst>
        </p:spPr>
      </p:pic>
      <p:sp>
        <p:nvSpPr>
          <p:cNvPr id="4" name="ZoneTexte 3"/>
          <p:cNvSpPr txBox="1"/>
          <p:nvPr/>
        </p:nvSpPr>
        <p:spPr>
          <a:xfrm>
            <a:off x="3216109" y="5445224"/>
            <a:ext cx="5616624" cy="1200329"/>
          </a:xfrm>
          <a:prstGeom prst="rect">
            <a:avLst/>
          </a:prstGeom>
          <a:noFill/>
        </p:spPr>
        <p:txBody>
          <a:bodyPr wrap="square" rtlCol="0">
            <a:spAutoFit/>
          </a:bodyPr>
          <a:lstStyle/>
          <a:p>
            <a:r>
              <a:rPr lang="fr-FR" dirty="0"/>
              <a:t>Maurice </a:t>
            </a:r>
            <a:r>
              <a:rPr lang="fr-FR" dirty="0" err="1"/>
              <a:t>Mazalto</a:t>
            </a:r>
            <a:r>
              <a:rPr lang="fr-FR" dirty="0"/>
              <a:t> et Luca </a:t>
            </a:r>
            <a:r>
              <a:rPr lang="fr-FR" dirty="0" err="1"/>
              <a:t>Paltrinieri</a:t>
            </a:r>
            <a:r>
              <a:rPr lang="fr-FR" dirty="0"/>
              <a:t>, « Introduction: Espaces scolaires et projets éducatifs », Revue internationale d’éducation de Sèvres [En ligne], 64 | décembre 2013</a:t>
            </a:r>
          </a:p>
        </p:txBody>
      </p:sp>
    </p:spTree>
    <p:extLst>
      <p:ext uri="{BB962C8B-B14F-4D97-AF65-F5344CB8AC3E}">
        <p14:creationId xmlns:p14="http://schemas.microsoft.com/office/powerpoint/2010/main" val="264499384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939056" y="2780928"/>
            <a:ext cx="8229600" cy="3273227"/>
          </a:xfrm>
        </p:spPr>
        <p:txBody>
          <a:bodyPr>
            <a:normAutofit/>
          </a:bodyPr>
          <a:lstStyle/>
          <a:p>
            <a:pPr marL="0" indent="0">
              <a:buNone/>
            </a:pPr>
            <a:r>
              <a:rPr lang="fr-FR" sz="3600" b="1" dirty="0"/>
              <a:t>L’espace scolaire n’est jamais neutre ; </a:t>
            </a:r>
            <a:endParaRPr lang="fr-FR" sz="3600" b="1" dirty="0" smtClean="0"/>
          </a:p>
          <a:p>
            <a:pPr marL="0" indent="0">
              <a:buNone/>
            </a:pPr>
            <a:r>
              <a:rPr lang="fr-FR" sz="3600" b="1" dirty="0" smtClean="0"/>
              <a:t>il </a:t>
            </a:r>
            <a:r>
              <a:rPr lang="fr-FR" sz="3600" b="1" dirty="0"/>
              <a:t>doit être « interrogé sur son sens au regard de la pédagogie et non sur sa matérialité.</a:t>
            </a: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520" y="196851"/>
            <a:ext cx="1884363" cy="2157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555776" y="5834881"/>
            <a:ext cx="6372200" cy="923330"/>
          </a:xfrm>
          <a:prstGeom prst="rect">
            <a:avLst/>
          </a:prstGeom>
        </p:spPr>
        <p:txBody>
          <a:bodyPr wrap="square">
            <a:spAutoFit/>
          </a:bodyPr>
          <a:lstStyle/>
          <a:p>
            <a:r>
              <a:rPr lang="fr-FR" b="1" dirty="0" err="1"/>
              <a:t>Viñao</a:t>
            </a:r>
            <a:r>
              <a:rPr lang="fr-FR" b="1" dirty="0"/>
              <a:t> </a:t>
            </a:r>
            <a:r>
              <a:rPr lang="fr-FR" b="1" dirty="0" err="1"/>
              <a:t>Frago</a:t>
            </a:r>
            <a:r>
              <a:rPr lang="fr-FR" b="1" dirty="0"/>
              <a:t> Antonio</a:t>
            </a:r>
            <a:r>
              <a:rPr lang="fr-FR" dirty="0"/>
              <a:t>. L’espace et le temps scolaires comme objet d’histoire. In: Histoire de l'éducation, n° 78, 1998.L'enseignement en Espagne. XVIe-XXe siècles. pp. 89-108</a:t>
            </a:r>
          </a:p>
        </p:txBody>
      </p:sp>
    </p:spTree>
    <p:extLst>
      <p:ext uri="{BB962C8B-B14F-4D97-AF65-F5344CB8AC3E}">
        <p14:creationId xmlns:p14="http://schemas.microsoft.com/office/powerpoint/2010/main" val="5861594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5423" y="1528348"/>
            <a:ext cx="8007376" cy="4973002"/>
          </a:xfrm>
          <a:prstGeom prst="rect">
            <a:avLst/>
          </a:prstGeom>
        </p:spPr>
      </p:pic>
      <p:sp>
        <p:nvSpPr>
          <p:cNvPr id="2" name="Titre 1"/>
          <p:cNvSpPr>
            <a:spLocks noGrp="1"/>
          </p:cNvSpPr>
          <p:nvPr>
            <p:ph type="title"/>
          </p:nvPr>
        </p:nvSpPr>
        <p:spPr/>
        <p:txBody>
          <a:bodyPr/>
          <a:lstStyle/>
          <a:p>
            <a:endParaRPr lang="fr-FR" dirty="0"/>
          </a:p>
        </p:txBody>
      </p:sp>
      <p:sp>
        <p:nvSpPr>
          <p:cNvPr id="4" name="Rectangle à coins arrondis 3"/>
          <p:cNvSpPr/>
          <p:nvPr/>
        </p:nvSpPr>
        <p:spPr>
          <a:xfrm>
            <a:off x="1115616" y="348554"/>
            <a:ext cx="2501957" cy="106422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b="1" dirty="0" smtClean="0"/>
              <a:t>Distribution et usage de l’espace</a:t>
            </a:r>
            <a:endParaRPr lang="fr-FR" b="1" dirty="0"/>
          </a:p>
        </p:txBody>
      </p:sp>
      <p:sp>
        <p:nvSpPr>
          <p:cNvPr id="5" name="Rectangle à coins arrondis 4"/>
          <p:cNvSpPr/>
          <p:nvPr/>
        </p:nvSpPr>
        <p:spPr>
          <a:xfrm>
            <a:off x="4319972" y="592244"/>
            <a:ext cx="1584176" cy="93610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b="1" dirty="0" smtClean="0"/>
              <a:t>Objectifs visés</a:t>
            </a:r>
            <a:endParaRPr lang="fr-FR" b="1" dirty="0"/>
          </a:p>
        </p:txBody>
      </p:sp>
      <p:sp>
        <p:nvSpPr>
          <p:cNvPr id="6" name="Rectangle à coins arrondis 5"/>
          <p:cNvSpPr/>
          <p:nvPr/>
        </p:nvSpPr>
        <p:spPr>
          <a:xfrm>
            <a:off x="6732240" y="1168432"/>
            <a:ext cx="1800200" cy="72008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b="1" dirty="0" smtClean="0"/>
              <a:t>Méthodologie employée</a:t>
            </a:r>
            <a:endParaRPr lang="fr-FR" b="1" dirty="0"/>
          </a:p>
        </p:txBody>
      </p:sp>
      <p:sp>
        <p:nvSpPr>
          <p:cNvPr id="7" name="Flèche en arc 6"/>
          <p:cNvSpPr/>
          <p:nvPr/>
        </p:nvSpPr>
        <p:spPr>
          <a:xfrm rot="1111114">
            <a:off x="3347864" y="-52105"/>
            <a:ext cx="1296144" cy="936104"/>
          </a:xfrm>
          <a:prstGeom prst="circular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solidFill>
                <a:schemeClr val="tx1"/>
              </a:solidFill>
            </a:endParaRPr>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6663" y="327057"/>
            <a:ext cx="1317625"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Espace réservé du contenu 9"/>
          <p:cNvSpPr>
            <a:spLocks noGrp="1"/>
          </p:cNvSpPr>
          <p:nvPr>
            <p:ph idx="1"/>
          </p:nvPr>
        </p:nvSpPr>
        <p:spPr/>
        <p:txBody>
          <a:bodyPr/>
          <a:lstStyle/>
          <a:p>
            <a:endParaRPr lang="fr-FR"/>
          </a:p>
        </p:txBody>
      </p:sp>
    </p:spTree>
    <p:extLst>
      <p:ext uri="{BB962C8B-B14F-4D97-AF65-F5344CB8AC3E}">
        <p14:creationId xmlns:p14="http://schemas.microsoft.com/office/powerpoint/2010/main" val="12451413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747744"/>
            <a:ext cx="7056784" cy="5740585"/>
          </a:xfrm>
          <a:prstGeom prst="rect">
            <a:avLst/>
          </a:prstGeom>
        </p:spPr>
      </p:pic>
      <p:sp>
        <p:nvSpPr>
          <p:cNvPr id="2" name="Titre 1"/>
          <p:cNvSpPr>
            <a:spLocks noGrp="1"/>
          </p:cNvSpPr>
          <p:nvPr>
            <p:ph type="title"/>
          </p:nvPr>
        </p:nvSpPr>
        <p:spPr/>
        <p:txBody>
          <a:bodyPr/>
          <a:lstStyle/>
          <a:p>
            <a:endParaRPr lang="fr-FR" dirty="0"/>
          </a:p>
        </p:txBody>
      </p:sp>
      <p:pic>
        <p:nvPicPr>
          <p:cNvPr id="3074" name="Picture 2"/>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3923928" y="-2187624"/>
            <a:ext cx="1841152" cy="902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à coins arrondis 3"/>
          <p:cNvSpPr/>
          <p:nvPr/>
        </p:nvSpPr>
        <p:spPr>
          <a:xfrm>
            <a:off x="1115616" y="348554"/>
            <a:ext cx="2501957" cy="106422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b="1" dirty="0" smtClean="0"/>
              <a:t>Distribution et usage de l’espace</a:t>
            </a:r>
            <a:endParaRPr lang="fr-FR" b="1" dirty="0"/>
          </a:p>
        </p:txBody>
      </p:sp>
      <p:sp>
        <p:nvSpPr>
          <p:cNvPr id="5" name="Rectangle à coins arrondis 4"/>
          <p:cNvSpPr/>
          <p:nvPr/>
        </p:nvSpPr>
        <p:spPr>
          <a:xfrm>
            <a:off x="4319972" y="592244"/>
            <a:ext cx="1584176" cy="93610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b="1" dirty="0" smtClean="0"/>
              <a:t>Objectifs visés</a:t>
            </a:r>
            <a:endParaRPr lang="fr-FR" b="1" dirty="0"/>
          </a:p>
        </p:txBody>
      </p:sp>
      <p:sp>
        <p:nvSpPr>
          <p:cNvPr id="6" name="Rectangle à coins arrondis 5"/>
          <p:cNvSpPr/>
          <p:nvPr/>
        </p:nvSpPr>
        <p:spPr>
          <a:xfrm>
            <a:off x="6732240" y="1168432"/>
            <a:ext cx="1800200" cy="72008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b="1" dirty="0" smtClean="0"/>
              <a:t>Méthodologie employée</a:t>
            </a:r>
            <a:endParaRPr lang="fr-FR" b="1" dirty="0"/>
          </a:p>
        </p:txBody>
      </p:sp>
      <p:sp>
        <p:nvSpPr>
          <p:cNvPr id="7" name="Flèche en arc 6"/>
          <p:cNvSpPr/>
          <p:nvPr/>
        </p:nvSpPr>
        <p:spPr>
          <a:xfrm rot="1111114">
            <a:off x="3347864" y="-52105"/>
            <a:ext cx="1296144" cy="936104"/>
          </a:xfrm>
          <a:prstGeom prst="circular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solidFill>
                <a:schemeClr val="tx1"/>
              </a:solidFill>
            </a:endParaRPr>
          </a:p>
        </p:txBody>
      </p:sp>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6663" y="327057"/>
            <a:ext cx="1317625"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788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Imag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7200" y="1668827"/>
            <a:ext cx="1328125" cy="1328125"/>
          </a:xfrm>
          <a:prstGeom prst="rect">
            <a:avLst/>
          </a:prstGeom>
        </p:spPr>
      </p:pic>
      <p:sp>
        <p:nvSpPr>
          <p:cNvPr id="2" name="Titre 1"/>
          <p:cNvSpPr>
            <a:spLocks noGrp="1"/>
          </p:cNvSpPr>
          <p:nvPr>
            <p:ph type="title"/>
          </p:nvPr>
        </p:nvSpPr>
        <p:spPr/>
        <p:txBody>
          <a:bodyPr/>
          <a:lstStyle/>
          <a:p>
            <a:endParaRPr lang="fr-FR" dirty="0"/>
          </a:p>
        </p:txBody>
      </p:sp>
      <p:sp>
        <p:nvSpPr>
          <p:cNvPr id="4" name="Rectangle à coins arrondis 3"/>
          <p:cNvSpPr/>
          <p:nvPr/>
        </p:nvSpPr>
        <p:spPr>
          <a:xfrm>
            <a:off x="1115616" y="348554"/>
            <a:ext cx="2501957" cy="1064221"/>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r-FR" b="1" dirty="0" smtClean="0"/>
              <a:t>Distribution et usage de l’espace</a:t>
            </a:r>
            <a:endParaRPr lang="fr-FR" b="1" dirty="0"/>
          </a:p>
        </p:txBody>
      </p:sp>
      <p:sp>
        <p:nvSpPr>
          <p:cNvPr id="5" name="Rectangle à coins arrondis 4"/>
          <p:cNvSpPr/>
          <p:nvPr/>
        </p:nvSpPr>
        <p:spPr>
          <a:xfrm>
            <a:off x="4319972" y="592244"/>
            <a:ext cx="1584176" cy="936104"/>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fr-FR" b="1" dirty="0" smtClean="0"/>
              <a:t>Objectifs visés</a:t>
            </a:r>
            <a:endParaRPr lang="fr-FR" b="1" dirty="0"/>
          </a:p>
        </p:txBody>
      </p:sp>
      <p:sp>
        <p:nvSpPr>
          <p:cNvPr id="6" name="Rectangle à coins arrondis 5"/>
          <p:cNvSpPr/>
          <p:nvPr/>
        </p:nvSpPr>
        <p:spPr>
          <a:xfrm>
            <a:off x="6732240" y="1168432"/>
            <a:ext cx="1800200" cy="72008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fr-FR" b="1" dirty="0" smtClean="0"/>
              <a:t>Méthodologie employée</a:t>
            </a:r>
            <a:endParaRPr lang="fr-FR" b="1" dirty="0"/>
          </a:p>
        </p:txBody>
      </p:sp>
      <p:sp>
        <p:nvSpPr>
          <p:cNvPr id="7" name="Flèche en arc 6"/>
          <p:cNvSpPr/>
          <p:nvPr/>
        </p:nvSpPr>
        <p:spPr>
          <a:xfrm rot="1111114">
            <a:off x="3347864" y="-52105"/>
            <a:ext cx="1296144" cy="936104"/>
          </a:xfrm>
          <a:prstGeom prst="circular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fr-FR">
              <a:solidFill>
                <a:schemeClr val="tx1"/>
              </a:solidFill>
            </a:endParaRPr>
          </a:p>
        </p:txBody>
      </p:sp>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6663" y="327057"/>
            <a:ext cx="1317625" cy="841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971600" y="2348880"/>
            <a:ext cx="2888611" cy="523220"/>
          </a:xfrm>
          <a:prstGeom prst="rect">
            <a:avLst/>
          </a:prstGeom>
        </p:spPr>
        <p:txBody>
          <a:bodyPr wrap="none">
            <a:spAutoFit/>
          </a:bodyPr>
          <a:lstStyle/>
          <a:p>
            <a:r>
              <a:rPr lang="fr-FR" sz="2800" b="1" dirty="0" smtClean="0"/>
              <a:t>concept </a:t>
            </a:r>
            <a:r>
              <a:rPr lang="fr-FR" sz="2800" b="1" dirty="0"/>
              <a:t>d'hygiène</a:t>
            </a:r>
          </a:p>
        </p:txBody>
      </p:sp>
      <p:sp>
        <p:nvSpPr>
          <p:cNvPr id="9" name="Rectangle 8"/>
          <p:cNvSpPr/>
          <p:nvPr/>
        </p:nvSpPr>
        <p:spPr>
          <a:xfrm>
            <a:off x="823610" y="4045714"/>
            <a:ext cx="3036601" cy="523220"/>
          </a:xfrm>
          <a:prstGeom prst="rect">
            <a:avLst/>
          </a:prstGeom>
        </p:spPr>
        <p:txBody>
          <a:bodyPr wrap="none">
            <a:spAutoFit/>
          </a:bodyPr>
          <a:lstStyle/>
          <a:p>
            <a:r>
              <a:rPr lang="fr-FR" sz="2800" b="1" dirty="0" smtClean="0"/>
              <a:t> concept de </a:t>
            </a:r>
            <a:r>
              <a:rPr lang="fr-FR" sz="2800" b="1" dirty="0"/>
              <a:t>morale</a:t>
            </a:r>
          </a:p>
        </p:txBody>
      </p:sp>
      <p:sp>
        <p:nvSpPr>
          <p:cNvPr id="10" name="Rectangle 9"/>
          <p:cNvSpPr/>
          <p:nvPr/>
        </p:nvSpPr>
        <p:spPr>
          <a:xfrm>
            <a:off x="3452675" y="3522494"/>
            <a:ext cx="4902945" cy="523220"/>
          </a:xfrm>
          <a:prstGeom prst="rect">
            <a:avLst/>
          </a:prstGeom>
        </p:spPr>
        <p:txBody>
          <a:bodyPr wrap="none">
            <a:spAutoFit/>
          </a:bodyPr>
          <a:lstStyle/>
          <a:p>
            <a:r>
              <a:rPr lang="fr-FR" sz="2800" b="1" dirty="0"/>
              <a:t>notions d'espace public et privé</a:t>
            </a:r>
          </a:p>
        </p:txBody>
      </p:sp>
      <p:sp>
        <p:nvSpPr>
          <p:cNvPr id="12" name="Rectangle 11"/>
          <p:cNvSpPr/>
          <p:nvPr/>
        </p:nvSpPr>
        <p:spPr>
          <a:xfrm>
            <a:off x="2483768" y="5205355"/>
            <a:ext cx="5624810" cy="523220"/>
          </a:xfrm>
          <a:prstGeom prst="rect">
            <a:avLst/>
          </a:prstGeom>
        </p:spPr>
        <p:txBody>
          <a:bodyPr wrap="none">
            <a:spAutoFit/>
          </a:bodyPr>
          <a:lstStyle/>
          <a:p>
            <a:r>
              <a:rPr lang="fr-FR" sz="2800" b="1" dirty="0"/>
              <a:t>d'espaces communs ou de rencontre</a:t>
            </a:r>
          </a:p>
        </p:txBody>
      </p:sp>
    </p:spTree>
    <p:extLst>
      <p:ext uri="{BB962C8B-B14F-4D97-AF65-F5344CB8AC3E}">
        <p14:creationId xmlns:p14="http://schemas.microsoft.com/office/powerpoint/2010/main" val="57954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pic>
        <p:nvPicPr>
          <p:cNvPr id="2050" name="Picture 2" descr="C:\Users\Philippe\AppData\Local\Microsoft\Windows\INetCache\IE\450KXQXK\rodentia-icons_dialog-question[1].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2213" y="404664"/>
            <a:ext cx="2226260" cy="208823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115616" y="3212976"/>
            <a:ext cx="7164288" cy="1754326"/>
          </a:xfrm>
          <a:prstGeom prst="rect">
            <a:avLst/>
          </a:prstGeom>
        </p:spPr>
        <p:txBody>
          <a:bodyPr wrap="square">
            <a:spAutoFit/>
          </a:bodyPr>
          <a:lstStyle/>
          <a:p>
            <a:pPr algn="ctr"/>
            <a:r>
              <a:rPr lang="fr-FR" sz="3600" dirty="0" smtClean="0">
                <a:latin typeface="Articulate Extrabold" panose="02000503050000020004" pitchFamily="2" charset="0"/>
              </a:rPr>
              <a:t>Mission assignées aux bâtiments scolaires en France?</a:t>
            </a:r>
            <a:endParaRPr lang="fr-FR" sz="3600" dirty="0">
              <a:latin typeface="Articulate Extrabold" panose="02000503050000020004" pitchFamily="2" charset="0"/>
            </a:endParaRPr>
          </a:p>
        </p:txBody>
      </p:sp>
    </p:spTree>
    <p:extLst>
      <p:ext uri="{BB962C8B-B14F-4D97-AF65-F5344CB8AC3E}">
        <p14:creationId xmlns:p14="http://schemas.microsoft.com/office/powerpoint/2010/main" val="3787259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Users\Philippe\AppData\Local\Microsoft\Windows\INetCache\IE\450KXQXK\exposicion_II[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528" y="404665"/>
            <a:ext cx="8496944" cy="6388968"/>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p:cNvSpPr>
            <a:spLocks noGrp="1"/>
          </p:cNvSpPr>
          <p:nvPr>
            <p:ph type="title"/>
          </p:nvPr>
        </p:nvSpPr>
        <p:spPr/>
        <p:txBody>
          <a:bodyPr/>
          <a:lstStyle/>
          <a:p>
            <a:endParaRPr lang="fr-FR" dirty="0"/>
          </a:p>
        </p:txBody>
      </p:sp>
      <p:sp>
        <p:nvSpPr>
          <p:cNvPr id="3" name="Espace réservé du contenu 2"/>
          <p:cNvSpPr>
            <a:spLocks noGrp="1"/>
          </p:cNvSpPr>
          <p:nvPr>
            <p:ph idx="1"/>
          </p:nvPr>
        </p:nvSpPr>
        <p:spPr>
          <a:xfrm>
            <a:off x="1403648" y="692696"/>
            <a:ext cx="6768752" cy="4032448"/>
          </a:xfrm>
        </p:spPr>
        <p:txBody>
          <a:bodyPr>
            <a:noAutofit/>
          </a:bodyPr>
          <a:lstStyle/>
          <a:p>
            <a:r>
              <a:rPr lang="fr-FR" sz="3600" dirty="0" smtClean="0">
                <a:solidFill>
                  <a:schemeClr val="bg1"/>
                </a:solidFill>
                <a:latin typeface="Articulate Extrabold" panose="02000503050000020004" pitchFamily="2" charset="0"/>
              </a:rPr>
              <a:t>« En France L’architecture publique a comme fonction importante de rendre manifestes des valeurs, ici celles que l’on associe à l’éducation »</a:t>
            </a:r>
          </a:p>
          <a:p>
            <a:endParaRPr lang="fr-FR" sz="3600" dirty="0">
              <a:solidFill>
                <a:schemeClr val="bg1"/>
              </a:solidFill>
              <a:latin typeface="Articulate Extrabold" panose="02000503050000020004" pitchFamily="2" charset="0"/>
            </a:endParaRPr>
          </a:p>
        </p:txBody>
      </p:sp>
    </p:spTree>
    <p:extLst>
      <p:ext uri="{BB962C8B-B14F-4D97-AF65-F5344CB8AC3E}">
        <p14:creationId xmlns:p14="http://schemas.microsoft.com/office/powerpoint/2010/main" val="332290080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1613bea950bedebd29b295d2bba57f7daf61221e"/>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484</TotalTime>
  <Words>2098</Words>
  <Application>Microsoft Office PowerPoint</Application>
  <PresentationFormat>Affichage à l'écran (4:3)</PresentationFormat>
  <Paragraphs>142</Paragraphs>
  <Slides>27</Slides>
  <Notes>27</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Thème Office</vt:lpstr>
      <vt:lpstr>Les espaces scolaires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hier</vt:lpstr>
      <vt:lpstr>Aujourd’hui</vt:lpstr>
      <vt:lpstr>Aujourd’hui au mieux</vt:lpstr>
      <vt:lpstr>Demain ?</vt:lpstr>
      <vt:lpstr>Présentation PowerPoint</vt:lpstr>
      <vt:lpstr>Présentation PowerPoint</vt:lpstr>
      <vt:lpstr>Pédagogie de Reggio Emila</vt:lpstr>
      <vt:lpstr>Présentation PowerPoint</vt:lpstr>
      <vt:lpstr>Présentation PowerPoint</vt:lpstr>
      <vt:lpstr>Présentation PowerPoint</vt:lpstr>
      <vt:lpstr>Présentation PowerPoint</vt:lpstr>
      <vt:lpstr>Un exemple</vt:lpstr>
      <vt:lpstr>Une approche systémique de la question pour définir un projet éducatif </vt:lpstr>
      <vt:lpstr> </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espaces et les temps dans l’établissement scolaire</dc:title>
  <dc:creator>Philippe MENVIELLE</dc:creator>
  <cp:lastModifiedBy>Philippe MENVIELLE</cp:lastModifiedBy>
  <cp:revision>36</cp:revision>
  <cp:lastPrinted>2016-11-27T17:36:29Z</cp:lastPrinted>
  <dcterms:created xsi:type="dcterms:W3CDTF">2016-11-12T16:07:07Z</dcterms:created>
  <dcterms:modified xsi:type="dcterms:W3CDTF">2017-03-29T20:09:40Z</dcterms:modified>
</cp:coreProperties>
</file>