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87" r:id="rId5"/>
    <p:sldId id="291" r:id="rId6"/>
    <p:sldId id="290" r:id="rId7"/>
    <p:sldId id="292" r:id="rId8"/>
    <p:sldId id="293" r:id="rId9"/>
    <p:sldId id="296" r:id="rId10"/>
    <p:sldId id="295" r:id="rId11"/>
    <p:sldId id="294" r:id="rId12"/>
    <p:sldId id="297" r:id="rId13"/>
    <p:sldId id="298" r:id="rId14"/>
    <p:sldId id="299" r:id="rId15"/>
    <p:sldId id="300" r:id="rId16"/>
    <p:sldId id="308" r:id="rId17"/>
    <p:sldId id="302" r:id="rId18"/>
    <p:sldId id="301" r:id="rId19"/>
    <p:sldId id="303" r:id="rId20"/>
    <p:sldId id="304" r:id="rId21"/>
    <p:sldId id="305" r:id="rId22"/>
    <p:sldId id="306" r:id="rId23"/>
    <p:sldId id="307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  <a:srgbClr val="232D47"/>
    <a:srgbClr val="898989"/>
    <a:srgbClr val="BDC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1A625B-CA3D-48CE-863B-DDC527622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38A2D-88AA-436D-8686-A69016C2A1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6E0D3-4600-422D-88C1-72B5BAA615C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285F0-BA74-4A82-A428-58A51A680D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F316-CD50-4966-8DF0-C5A7D88534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FFE01-39EF-4FE6-89ED-A5086C365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6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73FD-440B-4AFF-ACD0-7052376E812C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F735-3965-42E5-A553-E96CF1304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2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535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7B47A000-D340-415C-B451-F6358447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56ED1-3CFA-40FA-8F21-818840F4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6620-0C18-4579-B2F5-36DA53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24D9-8641-4594-AD49-A7BE94EC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9726-051B-4E43-9CDB-508C3219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0BCA-CFE6-4D49-9D57-88ED605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98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5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7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2FE-8970-4894-AE2F-F1BD8D7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8CD-023F-49B3-A3FD-870E342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931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9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2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6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455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65655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170" marR="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754" marR="0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339" marR="0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7924" marR="0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509" marR="0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093" marR="0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678" marR="0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263" marR="0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5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22F-43F1-42A5-A7CE-C30A4E9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F21-F898-456B-803F-8D6D038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4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8B-034E-41E8-B059-74F74DE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5073-A5FC-488C-A9D4-2DA6218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EFAD-3391-4FBA-921E-B8164A8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40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AC7-91F5-4370-A526-E3E29752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5B22-7558-41DA-BDD5-99542DFB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D856-DD4D-4747-B59C-E79FD094F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C7E20-0826-4501-A089-492D27BD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14D7B-1E9E-4866-8542-85DFC1E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DE0-D92E-4978-8AC0-8FBFBFA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3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C04-27E5-40AB-83C9-F363107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44C-714D-4C68-A66E-D843C9C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6B67-5ADD-4554-ADAF-9E87D89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7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6CD3-94E0-4F72-A017-0B5793C7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3DA2-10B2-47E1-A3D7-95BACC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B59-5417-4DB6-93CA-550137EA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03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7DB1-6E48-4DFD-9B3E-8EBB07F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311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D9-6551-4CFE-88AA-142437F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oogle Shape;76;p16">
            <a:extLst>
              <a:ext uri="{FF2B5EF4-FFF2-40B4-BE49-F238E27FC236}">
                <a16:creationId xmlns:a16="http://schemas.microsoft.com/office/drawing/2014/main" id="{48B011D0-51E3-40F8-A01A-670184D9504C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454467" y="-2"/>
            <a:ext cx="1649637" cy="10336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F18C1-F75F-49A1-A534-06715FA0F207}"/>
              </a:ext>
            </a:extLst>
          </p:cNvPr>
          <p:cNvSpPr txBox="1"/>
          <p:nvPr userDrawn="1"/>
        </p:nvSpPr>
        <p:spPr>
          <a:xfrm>
            <a:off x="1464562" y="6431891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5C58D-E4D9-4FD2-A46B-874BE534CAF4}"/>
              </a:ext>
            </a:extLst>
          </p:cNvPr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pPr/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12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-420400" y="2361933"/>
            <a:ext cx="13032800" cy="3524800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Zomato Survey Dataset</a:t>
            </a:r>
            <a:b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For Business Enhancement</a:t>
            </a:r>
            <a:b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5333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9BB4C-6236-4003-B9CD-A2DED5DF7563}"/>
              </a:ext>
            </a:extLst>
          </p:cNvPr>
          <p:cNvSpPr txBox="1"/>
          <p:nvPr/>
        </p:nvSpPr>
        <p:spPr>
          <a:xfrm>
            <a:off x="4445390" y="6035040"/>
            <a:ext cx="533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 </a:t>
            </a:r>
            <a:r>
              <a:rPr lang="en-US" dirty="0" err="1">
                <a:solidFill>
                  <a:schemeClr val="bg1"/>
                </a:solidFill>
              </a:rPr>
              <a:t>Mamta</a:t>
            </a:r>
            <a:r>
              <a:rPr lang="en-US" dirty="0">
                <a:solidFill>
                  <a:schemeClr val="bg1"/>
                </a:solidFill>
              </a:rPr>
              <a:t> Khatri(Data Scientist, IITM-CODE, Intellipaat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DEBF0-9CEA-40F5-A2D7-FA429BFF8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6923" b="45844"/>
          <a:stretch/>
        </p:blipFill>
        <p:spPr>
          <a:xfrm>
            <a:off x="675249" y="182881"/>
            <a:ext cx="8398413" cy="6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0934C7-0D16-455A-8008-C7737B9C2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8" b="48102"/>
          <a:stretch/>
        </p:blipFill>
        <p:spPr>
          <a:xfrm>
            <a:off x="0" y="112542"/>
            <a:ext cx="8975188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3C1F4-6252-4D8E-93D0-AA0C1FCB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 b="24090"/>
          <a:stretch/>
        </p:blipFill>
        <p:spPr>
          <a:xfrm>
            <a:off x="0" y="140677"/>
            <a:ext cx="9017391" cy="5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3E354-0275-423F-9B09-DF24B1E6E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 b="25321"/>
          <a:stretch/>
        </p:blipFill>
        <p:spPr>
          <a:xfrm>
            <a:off x="0" y="1153551"/>
            <a:ext cx="9144000" cy="457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C29E6F-106B-479F-92DC-CB40CEFD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211014"/>
            <a:ext cx="8441856" cy="689317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Ratings of Connaught Place</a:t>
            </a:r>
          </a:p>
        </p:txBody>
      </p:sp>
    </p:spTree>
    <p:extLst>
      <p:ext uri="{BB962C8B-B14F-4D97-AF65-F5344CB8AC3E}">
        <p14:creationId xmlns:p14="http://schemas.microsoft.com/office/powerpoint/2010/main" val="329932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D456D9-4E37-403D-BD56-C4658CFE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Top 5 Restaurants of Connaught Place</a:t>
            </a:r>
            <a:br>
              <a:rPr lang="en-US" sz="3600" dirty="0"/>
            </a:br>
            <a:r>
              <a:rPr lang="en-US" sz="3600" dirty="0"/>
              <a:t>Customer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D30AF-D1C3-4AD8-9B7F-44B365CAD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85" b="73345"/>
          <a:stretch/>
        </p:blipFill>
        <p:spPr>
          <a:xfrm>
            <a:off x="872196" y="1425904"/>
            <a:ext cx="10227213" cy="4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D456D9-4E37-403D-BD56-C4658CFE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Zomato Business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A0070-554C-443F-BD8C-5C7AD1BA943F}"/>
              </a:ext>
            </a:extLst>
          </p:cNvPr>
          <p:cNvSpPr txBox="1"/>
          <p:nvPr/>
        </p:nvSpPr>
        <p:spPr>
          <a:xfrm flipH="1">
            <a:off x="777239" y="1308289"/>
            <a:ext cx="85039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Key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Cuisines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 table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 Online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delivering Now---mostly No(only 34 restaurants in India)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for two---varies with cuisines like desserts to buffets---so very difficult to compare A cake shop with Proper 5-star Dine-in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/>
          <a:lstStyle/>
          <a:p>
            <a:r>
              <a:rPr lang="en-US" dirty="0"/>
              <a:t>Current Zomato business with city restaurants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EEA5C-B6B4-4E20-813E-57D31D30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8162"/>
              </p:ext>
            </p:extLst>
          </p:nvPr>
        </p:nvGraphicFramePr>
        <p:xfrm>
          <a:off x="8736037" y="2197953"/>
          <a:ext cx="3024553" cy="1828800"/>
        </p:xfrm>
        <a:graphic>
          <a:graphicData uri="http://schemas.openxmlformats.org/drawingml/2006/table">
            <a:tbl>
              <a:tblPr/>
              <a:tblGrid>
                <a:gridCol w="1526661">
                  <a:extLst>
                    <a:ext uri="{9D8B030D-6E8A-4147-A177-3AD203B41FA5}">
                      <a16:colId xmlns:a16="http://schemas.microsoft.com/office/drawing/2014/main" val="1268211688"/>
                    </a:ext>
                  </a:extLst>
                </a:gridCol>
                <a:gridCol w="1497892">
                  <a:extLst>
                    <a:ext uri="{9D8B030D-6E8A-4147-A177-3AD203B41FA5}">
                      <a16:colId xmlns:a16="http://schemas.microsoft.com/office/drawing/2014/main" val="31168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0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baseline="0">
                          <a:effectLst/>
                        </a:rPr>
                        <a:t>Chandigarh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2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baseline="0">
                          <a:effectLst/>
                        </a:rPr>
                        <a:t>Gurgaon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9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baseline="0">
                          <a:effectLst/>
                        </a:rPr>
                        <a:t>New Delhi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0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baseline="0" dirty="0">
                          <a:effectLst/>
                        </a:rPr>
                        <a:t>Noida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9868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43C099-F386-46B1-B692-A2A6EBFA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30" b="27373"/>
          <a:stretch/>
        </p:blipFill>
        <p:spPr>
          <a:xfrm>
            <a:off x="0" y="1325830"/>
            <a:ext cx="8609428" cy="44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9128C-CFCE-481A-90D1-C753A9C7D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54" b="27784"/>
          <a:stretch/>
        </p:blipFill>
        <p:spPr>
          <a:xfrm>
            <a:off x="140677" y="845735"/>
            <a:ext cx="11915335" cy="5639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66CB9-EE39-4687-9687-B951274647DD}"/>
              </a:ext>
            </a:extLst>
          </p:cNvPr>
          <p:cNvSpPr txBox="1"/>
          <p:nvPr/>
        </p:nvSpPr>
        <p:spPr>
          <a:xfrm>
            <a:off x="135988" y="204689"/>
            <a:ext cx="849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Zomato Business in New Delhi</a:t>
            </a:r>
          </a:p>
        </p:txBody>
      </p:sp>
    </p:spTree>
    <p:extLst>
      <p:ext uri="{BB962C8B-B14F-4D97-AF65-F5344CB8AC3E}">
        <p14:creationId xmlns:p14="http://schemas.microsoft.com/office/powerpoint/2010/main" val="233615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/>
          <a:lstStyle/>
          <a:p>
            <a:r>
              <a:rPr lang="en-US" dirty="0"/>
              <a:t>Business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AA9C2-3E37-4D04-A6B4-212B4A116028}"/>
              </a:ext>
            </a:extLst>
          </p:cNvPr>
          <p:cNvSpPr txBox="1"/>
          <p:nvPr/>
        </p:nvSpPr>
        <p:spPr>
          <a:xfrm flipH="1">
            <a:off x="280113" y="1223889"/>
            <a:ext cx="106211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Presently in India total 34 restaurants within 4 cities – </a:t>
            </a:r>
            <a:r>
              <a:rPr lang="en-US" sz="2000" dirty="0" err="1"/>
              <a:t>chandigarh</a:t>
            </a:r>
            <a:r>
              <a:rPr lang="en-US" sz="2000" dirty="0"/>
              <a:t>, New </a:t>
            </a:r>
            <a:r>
              <a:rPr lang="en-US" sz="2000" dirty="0" err="1"/>
              <a:t>delhi</a:t>
            </a:r>
            <a:r>
              <a:rPr lang="en-US" sz="2000" dirty="0"/>
              <a:t>, Gurgaon and Noida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Among these, 16 restaurants in New Delhi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None restaurant of Connaught Place is delivering now with Zomato – 122 </a:t>
            </a:r>
            <a:r>
              <a:rPr lang="en-US" sz="2000" dirty="0" err="1"/>
              <a:t>restauarants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 to start Locality-wise for Connaught Place, in first phase , Zomato can approach (Excellent, Very Good, Good ----106 restaurants) restaurants who ‘Has Online Delivery’ and ‘Has Table Booking’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second phase All the remaining restaurants with Excellent, Good, Very Good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third phase, Not Rated, Poor, Average restaurants with ‘Has Online delivery’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fourth phase, rest of the restaurants of the 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3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462367"/>
          </a:xfrm>
        </p:spPr>
        <p:txBody>
          <a:bodyPr>
            <a:normAutofit/>
          </a:bodyPr>
          <a:lstStyle/>
          <a:p>
            <a:r>
              <a:rPr lang="en-US" sz="2400" dirty="0"/>
              <a:t>First phase for CP -19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4BD8A-A55F-4B8C-8C6E-11CB36ACF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08" b="15880"/>
          <a:stretch/>
        </p:blipFill>
        <p:spPr>
          <a:xfrm>
            <a:off x="420793" y="590843"/>
            <a:ext cx="6485206" cy="57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5582-7B9A-4947-A457-3EF62E1D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33" y="-122272"/>
            <a:ext cx="10515600" cy="1325563"/>
          </a:xfrm>
        </p:spPr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74DB-B92F-4656-93B2-1573219F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23" y="1119904"/>
            <a:ext cx="11200354" cy="48566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Zomato has created data to explore every corner of the globe and taste the best cuisines within their budgetary range.</a:t>
            </a:r>
          </a:p>
          <a:p>
            <a:pPr>
              <a:lnSpc>
                <a:spcPct val="120000"/>
              </a:lnSpc>
            </a:pPr>
            <a:r>
              <a:rPr lang="en-US" dirty="0"/>
              <a:t>This dataset consists of 21 variables in it which are – Restaurant Name, Location, Rating, etc., </a:t>
            </a:r>
          </a:p>
        </p:txBody>
      </p:sp>
    </p:spTree>
    <p:extLst>
      <p:ext uri="{BB962C8B-B14F-4D97-AF65-F5344CB8AC3E}">
        <p14:creationId xmlns:p14="http://schemas.microsoft.com/office/powerpoint/2010/main" val="74341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462367"/>
          </a:xfrm>
        </p:spPr>
        <p:txBody>
          <a:bodyPr>
            <a:normAutofit/>
          </a:bodyPr>
          <a:lstStyle/>
          <a:p>
            <a:r>
              <a:rPr lang="en-US" sz="2400" dirty="0"/>
              <a:t>Second phase for CP -87 Restaurants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FCCBD-C055-4307-8967-ED566A55D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69" b="45844"/>
          <a:stretch/>
        </p:blipFill>
        <p:spPr>
          <a:xfrm>
            <a:off x="0" y="562708"/>
            <a:ext cx="9748911" cy="53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9" y="100341"/>
            <a:ext cx="10515600" cy="954736"/>
          </a:xfrm>
        </p:spPr>
        <p:txBody>
          <a:bodyPr>
            <a:normAutofit/>
          </a:bodyPr>
          <a:lstStyle/>
          <a:p>
            <a:r>
              <a:rPr lang="en-US" sz="2400" dirty="0"/>
              <a:t>Third/Fourth phase for CP – 1+15=16 restaurants</a:t>
            </a:r>
            <a:br>
              <a:rPr lang="en-US" sz="2400" dirty="0"/>
            </a:br>
            <a:r>
              <a:rPr lang="en-US" sz="2400" dirty="0"/>
              <a:t>since among these only one restaurant is having online delivery /table booking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C44B6-F617-4113-8AA8-3E98C1854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54" b="26963"/>
          <a:stretch/>
        </p:blipFill>
        <p:spPr>
          <a:xfrm>
            <a:off x="196953" y="978654"/>
            <a:ext cx="10016196" cy="5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3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462367"/>
          </a:xfrm>
        </p:spPr>
        <p:txBody>
          <a:bodyPr>
            <a:normAutofit/>
          </a:bodyPr>
          <a:lstStyle/>
          <a:p>
            <a:r>
              <a:rPr lang="en-US" sz="2400" dirty="0"/>
              <a:t>First phase for 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4BD8A-A55F-4B8C-8C6E-11CB36ACF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08" b="15880"/>
          <a:stretch/>
        </p:blipFill>
        <p:spPr>
          <a:xfrm>
            <a:off x="420793" y="562708"/>
            <a:ext cx="6485206" cy="57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r">
              <a:buSzPts val="1100"/>
            </a:pPr>
            <a:r>
              <a:rPr lang="en-US" sz="3867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50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71" y="43943"/>
            <a:ext cx="9692640" cy="704706"/>
          </a:xfrm>
        </p:spPr>
        <p:txBody>
          <a:bodyPr>
            <a:noAutofit/>
          </a:bodyPr>
          <a:lstStyle/>
          <a:p>
            <a:r>
              <a:rPr lang="en-GB" dirty="0"/>
              <a:t>Variable description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7195" y="1012303"/>
            <a:ext cx="2270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Data file : zomato.csv</a:t>
            </a:r>
            <a:endParaRPr lang="en-IN" sz="2000" kern="0" dirty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824" y="1012303"/>
            <a:ext cx="3767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Total size : 9551</a:t>
            </a: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x 21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C5E5D5-EFFC-B37D-35A5-4CF701CF0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18470"/>
              </p:ext>
            </p:extLst>
          </p:nvPr>
        </p:nvGraphicFramePr>
        <p:xfrm>
          <a:off x="1496470" y="1594225"/>
          <a:ext cx="9712000" cy="464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97">
                  <a:extLst>
                    <a:ext uri="{9D8B030D-6E8A-4147-A177-3AD203B41FA5}">
                      <a16:colId xmlns:a16="http://schemas.microsoft.com/office/drawing/2014/main" val="2983670872"/>
                    </a:ext>
                  </a:extLst>
                </a:gridCol>
                <a:gridCol w="6297105">
                  <a:extLst>
                    <a:ext uri="{9D8B030D-6E8A-4147-A177-3AD203B41FA5}">
                      <a16:colId xmlns:a16="http://schemas.microsoft.com/office/drawing/2014/main" val="1994737216"/>
                    </a:ext>
                  </a:extLst>
                </a:gridCol>
                <a:gridCol w="1687398">
                  <a:extLst>
                    <a:ext uri="{9D8B030D-6E8A-4147-A177-3AD203B41FA5}">
                      <a16:colId xmlns:a16="http://schemas.microsoft.com/office/drawing/2014/main" val="2298105807"/>
                    </a:ext>
                  </a:extLst>
                </a:gridCol>
              </a:tblGrid>
              <a:tr h="25141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baseline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baseline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30176"/>
                  </a:ext>
                </a:extLst>
              </a:tr>
              <a:tr h="42461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estaurant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 Unique id of every restaurant across various cities of the world – (6317637, 6304287, etc.,)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umeric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733509"/>
                  </a:ext>
                </a:extLst>
              </a:tr>
              <a:tr h="45669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Restaurant Name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Name of the Restaurant –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Balay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Dako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Guevarra’s,etc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.,)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97336"/>
                  </a:ext>
                </a:extLst>
              </a:tr>
              <a:tr h="5015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Country Code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Country in which the restaurant is located – (1,13,14, etc.,)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62101"/>
                  </a:ext>
                </a:extLst>
              </a:tr>
              <a:tr h="4246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City in which the restaurant is located – (Makati City, Pasay City, etc.,)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86554"/>
                  </a:ext>
                </a:extLst>
              </a:tr>
              <a:tr h="501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Address of the restaurant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19065"/>
                  </a:ext>
                </a:extLst>
              </a:tr>
              <a:tr h="501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Locality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Location in the city – (Asa Norte, Asa Sul, etc.,)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094684"/>
                  </a:ext>
                </a:extLst>
              </a:tr>
              <a:tr h="2458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Locality Verbose 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Detailed description of the locality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69453"/>
                  </a:ext>
                </a:extLst>
              </a:tr>
              <a:tr h="2458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Longitude coordinate of the restaurant's location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556880"/>
                  </a:ext>
                </a:extLst>
              </a:tr>
              <a:tr h="2458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Latitude</a:t>
                      </a:r>
                      <a:endParaRPr lang="en-IN" sz="160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Latitude coordinate of the restaurant's location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51456"/>
                  </a:ext>
                </a:extLst>
              </a:tr>
              <a:tr h="24582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Cuisines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Cuisines offered by the restaurant</a:t>
                      </a:r>
                      <a:endParaRPr lang="en-IN" sz="1600" baseline="0" dirty="0"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8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71" y="43943"/>
            <a:ext cx="9692640" cy="704706"/>
          </a:xfrm>
        </p:spPr>
        <p:txBody>
          <a:bodyPr>
            <a:noAutofit/>
          </a:bodyPr>
          <a:lstStyle/>
          <a:p>
            <a:r>
              <a:rPr lang="en-GB" dirty="0"/>
              <a:t>Variable description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7195" y="1012303"/>
            <a:ext cx="2270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Data file : zomato.csv</a:t>
            </a:r>
            <a:endParaRPr lang="en-IN" sz="2000" kern="0" dirty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824" y="1012303"/>
            <a:ext cx="3767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pitchFamily="34" charset="0"/>
              </a:rPr>
              <a:t>Total size : 9551</a:t>
            </a:r>
            <a:r>
              <a:rPr lang="en-US" sz="2000" i="1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x 21</a:t>
            </a:r>
            <a:endParaRPr lang="en-IN" sz="20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C5E5D5-EFFC-B37D-35A5-4CF701CF0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98400"/>
              </p:ext>
            </p:extLst>
          </p:nvPr>
        </p:nvGraphicFramePr>
        <p:xfrm>
          <a:off x="1458764" y="1676067"/>
          <a:ext cx="8731612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2983670872"/>
                    </a:ext>
                  </a:extLst>
                </a:gridCol>
                <a:gridCol w="3810775">
                  <a:extLst>
                    <a:ext uri="{9D8B030D-6E8A-4147-A177-3AD203B41FA5}">
                      <a16:colId xmlns:a16="http://schemas.microsoft.com/office/drawing/2014/main" val="1994737216"/>
                    </a:ext>
                  </a:extLst>
                </a:gridCol>
                <a:gridCol w="2910537">
                  <a:extLst>
                    <a:ext uri="{9D8B030D-6E8A-4147-A177-3AD203B41FA5}">
                      <a16:colId xmlns:a16="http://schemas.microsoft.com/office/drawing/2014/main" val="2298105807"/>
                    </a:ext>
                  </a:extLst>
                </a:gridCol>
              </a:tblGrid>
              <a:tr h="146771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baseline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baseline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30176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Average Cost for two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Cost for two people in different currencies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733509"/>
                  </a:ext>
                </a:extLst>
              </a:tr>
              <a:tr h="299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Currency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Currency of the 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97336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Has Table booking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If the Table is booked – 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62101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Has Online delivery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If the restaurant has online delivery – 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35138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Is delivering now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If delivering now – Yes/No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87066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Switch to order menu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46995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Price range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Range of price of the 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67628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Aggregate Rating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Average rating out of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01271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Rating color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Depending upon the average rating 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31470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Rating text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Text on the basis of rating of 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49510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0" i="0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Votes</a:t>
                      </a:r>
                      <a:endParaRPr kumimoji="0" lang="en-IN" sz="1600" b="0" i="0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Number of ratings casted by 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Arial" panose="020B0604020202020204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6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/>
          <a:lstStyle/>
          <a:p>
            <a:r>
              <a:rPr lang="en-US" dirty="0"/>
              <a:t>Snippet of Zomato.csv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B19A0-A220-60FC-E41F-10ABFCC41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1425903"/>
            <a:ext cx="10791449" cy="47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13" y="100341"/>
            <a:ext cx="10515600" cy="1325563"/>
          </a:xfrm>
        </p:spPr>
        <p:txBody>
          <a:bodyPr/>
          <a:lstStyle/>
          <a:p>
            <a:r>
              <a:rPr lang="en-US" dirty="0"/>
              <a:t>Scope of work with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C2A9-4C3D-4B17-A542-1EBE31A0BD78}"/>
              </a:ext>
            </a:extLst>
          </p:cNvPr>
          <p:cNvSpPr txBox="1"/>
          <p:nvPr/>
        </p:nvSpPr>
        <p:spPr>
          <a:xfrm>
            <a:off x="464234" y="1631852"/>
            <a:ext cx="92987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Data Scientist/Analyst we can draw insight from data with perspective of 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i="1" u="sng" dirty="0"/>
              <a:t>Customers </a:t>
            </a:r>
            <a:r>
              <a:rPr lang="en-US" sz="2000" dirty="0"/>
              <a:t>– As which restaurant  to place order or dine in.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b="1" i="1" u="sng" dirty="0"/>
              <a:t>Zomato Business </a:t>
            </a:r>
            <a:r>
              <a:rPr lang="en-US" sz="2000" dirty="0"/>
              <a:t>– To approach excellent and very Good restaurants who don’t deliver online or book table online for dine in.</a:t>
            </a:r>
          </a:p>
          <a:p>
            <a:pPr marL="342900" indent="-342900">
              <a:buAutoNum type="arabicPeriod" startAt="2"/>
            </a:pPr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dirty="0"/>
              <a:t>But this presentation is purely </a:t>
            </a:r>
            <a:r>
              <a:rPr lang="en-US" sz="2000" b="1" i="1" u="sng" dirty="0"/>
              <a:t>EDA</a:t>
            </a:r>
          </a:p>
          <a:p>
            <a:pPr marL="342900" indent="-342900">
              <a:buAutoNum type="arabicPeriod" startAt="2"/>
            </a:pPr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b="1" i="1" u="sng" dirty="0"/>
              <a:t>Further Scope </a:t>
            </a:r>
            <a:r>
              <a:rPr lang="en-US" sz="2000" dirty="0"/>
              <a:t>– After having analysis of EDA i.e. descriptive statistics of Data we can build model to suggest restaurant in a particular locality of required rating. Also can build business model for increasing Zomato Business by approaching Restaurants not using online services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4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BA3-96FB-4E18-8A06-F6ECDF9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100341"/>
            <a:ext cx="9459281" cy="1325563"/>
          </a:xfrm>
        </p:spPr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3E9FC-C586-4394-AD24-63E5721CEC06}"/>
              </a:ext>
            </a:extLst>
          </p:cNvPr>
          <p:cNvSpPr txBox="1"/>
          <p:nvPr/>
        </p:nvSpPr>
        <p:spPr>
          <a:xfrm>
            <a:off x="1069145" y="1720840"/>
            <a:ext cx="10030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Python and Microsoft Power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libraries in python code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Merge Country Code file with Zomato Data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EDA – Check for data fields and types, data size,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Imputation if required or selecting data of interest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Inferences/insight about data</a:t>
            </a:r>
          </a:p>
        </p:txBody>
      </p:sp>
    </p:spTree>
    <p:extLst>
      <p:ext uri="{BB962C8B-B14F-4D97-AF65-F5344CB8AC3E}">
        <p14:creationId xmlns:p14="http://schemas.microsoft.com/office/powerpoint/2010/main" val="4138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C531F-8D59-4596-840C-FB7576C68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08" b="24706"/>
          <a:stretch/>
        </p:blipFill>
        <p:spPr>
          <a:xfrm>
            <a:off x="0" y="339298"/>
            <a:ext cx="9411286" cy="54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43B713-3B6E-47FF-942B-D635150B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77" b="46049"/>
          <a:stretch/>
        </p:blipFill>
        <p:spPr>
          <a:xfrm>
            <a:off x="534571" y="56273"/>
            <a:ext cx="8440617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760</Words>
  <Application>Microsoft Office PowerPoint</Application>
  <PresentationFormat>Widescreen</PresentationFormat>
  <Paragraphs>136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Cabin</vt:lpstr>
      <vt:lpstr>Calibri</vt:lpstr>
      <vt:lpstr>Gill Sans</vt:lpstr>
      <vt:lpstr>Gill Sans MT</vt:lpstr>
      <vt:lpstr>Montserrat</vt:lpstr>
      <vt:lpstr>Noto Sans Symbols</vt:lpstr>
      <vt:lpstr>Times New Roman</vt:lpstr>
      <vt:lpstr>Verdana</vt:lpstr>
      <vt:lpstr>Wingdings 2</vt:lpstr>
      <vt:lpstr>Office Theme</vt:lpstr>
      <vt:lpstr>Simple Light</vt:lpstr>
      <vt:lpstr>Zomato Survey Dataset For Business Enhancement </vt:lpstr>
      <vt:lpstr>Data description</vt:lpstr>
      <vt:lpstr>Variable description</vt:lpstr>
      <vt:lpstr>Variable description</vt:lpstr>
      <vt:lpstr>Snippet of Zomato.csv</vt:lpstr>
      <vt:lpstr>Scope of work with Data</vt:lpstr>
      <vt:lpstr>Action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Restaurant Ratings of Connaught Place</vt:lpstr>
      <vt:lpstr>Top 5 Restaurants of Connaught Place Customer Perspective</vt:lpstr>
      <vt:lpstr>Zomato Business Perspective</vt:lpstr>
      <vt:lpstr>Current Zomato business with city restaurants</vt:lpstr>
      <vt:lpstr>PowerPoint Presentation</vt:lpstr>
      <vt:lpstr>Business Scope</vt:lpstr>
      <vt:lpstr>First phase for CP -19 restaurants</vt:lpstr>
      <vt:lpstr>Second phase for CP -87 Restaurants</vt:lpstr>
      <vt:lpstr>Third/Fourth phase for CP – 1+15=16 restaurants since among these only one restaurant is having online delivery /table booking</vt:lpstr>
      <vt:lpstr>First phase for CP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Sridhar</dc:creator>
  <cp:lastModifiedBy>Intellipaat User</cp:lastModifiedBy>
  <cp:revision>105</cp:revision>
  <dcterms:created xsi:type="dcterms:W3CDTF">2019-05-02T04:32:46Z</dcterms:created>
  <dcterms:modified xsi:type="dcterms:W3CDTF">2023-08-21T21:50:34Z</dcterms:modified>
</cp:coreProperties>
</file>