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76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33ADD-2290-4495-9EC8-480AF6606C6B}" type="datetimeFigureOut">
              <a:rPr lang="pt-BR" smtClean="0"/>
              <a:pPr/>
              <a:t>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7E670-5A5F-4687-BF77-FCA98774768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7E670-5A5F-4687-BF77-FCA98774768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85800" y="1143000"/>
            <a:ext cx="7772400" cy="4572000"/>
            <a:chOff x="1371600" y="1143000"/>
            <a:chExt cx="7772400" cy="5715000"/>
          </a:xfrm>
          <a:effectLst>
            <a:reflection blurRad="6350" stA="50000" endA="300" endPos="15500" dist="50800" dir="5400000" sy="-100000" algn="bl" rotWithShape="0"/>
          </a:effectLst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1"/>
            <a:ext cx="6400800" cy="192405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9737"/>
            <a:ext cx="6400800" cy="152286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286000" y="3794763"/>
            <a:ext cx="45720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43000"/>
            <a:ext cx="7772400" cy="5715000"/>
            <a:chOff x="1371600" y="1143000"/>
            <a:chExt cx="7772400" cy="5715000"/>
          </a:xfrm>
        </p:grpSpPr>
        <p:sp>
          <p:nvSpPr>
            <p:cNvPr id="8" name="Rectangle 7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1"/>
            <a:ext cx="6553200" cy="45447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574536"/>
            <a:ext cx="2133600" cy="274320"/>
          </a:xfrm>
        </p:spPr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74536"/>
            <a:ext cx="2895600" cy="274320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 flipV="1">
            <a:off x="836676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940146" y="3428206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9296" y="152400"/>
            <a:ext cx="734704" cy="5851525"/>
          </a:xfrm>
        </p:spPr>
        <p:txBody>
          <a:bodyPr vert="eaVert" anchor="t" anchorCtr="0"/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1143000"/>
            <a:ext cx="7772400" cy="2743200"/>
            <a:chOff x="0" y="1143000"/>
            <a:chExt cx="7772400" cy="2743200"/>
          </a:xfrm>
        </p:grpSpPr>
        <p:sp>
          <p:nvSpPr>
            <p:cNvPr id="9" name="Rectangle 8"/>
            <p:cNvSpPr/>
            <p:nvPr/>
          </p:nvSpPr>
          <p:spPr>
            <a:xfrm>
              <a:off x="0" y="1143000"/>
              <a:ext cx="7772400" cy="2743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371600"/>
              <a:ext cx="7543800" cy="2286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600200"/>
              <a:ext cx="7315200" cy="1828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68580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756848"/>
            <a:ext cx="6858000" cy="64008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>
            <a:lvl1pPr marL="0" indent="0">
              <a:buNone/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0" y="6574536"/>
            <a:ext cx="2133600" cy="274320"/>
          </a:xfrm>
        </p:spPr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74536"/>
            <a:ext cx="2895600" cy="274320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574536"/>
            <a:ext cx="365760" cy="274320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36" y="1828800"/>
            <a:ext cx="3108960" cy="45447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6288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6288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2103" y="1825934"/>
            <a:ext cx="310896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2103" y="2667000"/>
            <a:ext cx="3108960" cy="372015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071048" y="2548267"/>
            <a:ext cx="6400800" cy="1588"/>
          </a:xfrm>
          <a:prstGeom prst="line">
            <a:avLst/>
          </a:prstGeom>
          <a:ln w="28575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0" y="0"/>
            <a:ext cx="9144000" cy="6400800"/>
            <a:chOff x="0" y="457200"/>
            <a:chExt cx="9144000" cy="64008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1" name="Rectangle 10"/>
            <p:cNvSpPr/>
            <p:nvPr/>
          </p:nvSpPr>
          <p:spPr>
            <a:xfrm>
              <a:off x="0" y="457200"/>
              <a:ext cx="9144000" cy="6400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" y="685800"/>
              <a:ext cx="8686800" cy="61722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914400"/>
              <a:ext cx="8229600" cy="5943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7400" y="6574536"/>
            <a:ext cx="2133600" cy="274320"/>
          </a:xfrm>
        </p:spPr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574536"/>
            <a:ext cx="2895600" cy="274320"/>
          </a:xfrm>
        </p:spPr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4926013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3600"/>
            <a:ext cx="1371600" cy="38862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 rot="5400000">
            <a:off x="3268981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1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678"/>
            <a:ext cx="7315200" cy="77877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5400000">
            <a:off x="3268980" y="-3268981"/>
            <a:ext cx="777240" cy="7315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0" y="789296"/>
            <a:ext cx="73152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3"/>
          <p:cNvGrpSpPr/>
          <p:nvPr/>
        </p:nvGrpSpPr>
        <p:grpSpPr>
          <a:xfrm>
            <a:off x="1371600" y="1143000"/>
            <a:ext cx="7772400" cy="5257800"/>
            <a:chOff x="1371600" y="1143000"/>
            <a:chExt cx="7772400" cy="5715000"/>
          </a:xfrm>
          <a:effectLst>
            <a:reflection blurRad="6350" stA="50000" endA="300" endPos="6000" dist="50800" dir="5400000" sy="-100000" algn="bl" rotWithShape="0"/>
          </a:effectLst>
        </p:grpSpPr>
        <p:sp>
          <p:nvSpPr>
            <p:cNvPr id="15" name="Rectangle 14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315200" cy="77724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srgbClr val="F1F1F1"/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304" y="1828800"/>
            <a:ext cx="4928616" cy="4562856"/>
          </a:xfrm>
          <a:effectLst>
            <a:reflection blurRad="6350" stA="50000" endA="300" endPos="6000" dist="50800" dir="5400000" sy="-100000" algn="bl" rotWithShape="0"/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2130552"/>
            <a:ext cx="1371600" cy="3886200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57150" prstMaterial="metal">
              <a:bevelT w="25400" h="12700" prst="softRound"/>
            </a:sp3d>
          </a:bodyPr>
          <a:lstStyle>
            <a:lvl1pPr marL="0" indent="0"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Clr>
                <a:schemeClr val="bg1">
                  <a:lumMod val="65000"/>
                </a:schemeClr>
              </a:buClr>
              <a:buSzPct val="80000"/>
              <a:buFont typeface="Wingdings 2" pitchFamily="18" charset="2"/>
              <a:buNone/>
            </a:pPr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/>
          <p:nvPr/>
        </p:nvGrpSpPr>
        <p:grpSpPr>
          <a:xfrm>
            <a:off x="1371600" y="1143000"/>
            <a:ext cx="7772400" cy="5715000"/>
            <a:chOff x="1371600" y="1143000"/>
            <a:chExt cx="7772400" cy="5715000"/>
          </a:xfrm>
        </p:grpSpPr>
        <p:sp>
          <p:nvSpPr>
            <p:cNvPr id="11" name="Rectangle 10"/>
            <p:cNvSpPr/>
            <p:nvPr/>
          </p:nvSpPr>
          <p:spPr>
            <a:xfrm>
              <a:off x="1371600" y="1143000"/>
              <a:ext cx="7772400" cy="57150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0200" y="1371600"/>
              <a:ext cx="7315200" cy="5486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1600200"/>
              <a:ext cx="6858000" cy="52578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0"/>
            <a:ext cx="777240" cy="6858000"/>
          </a:xfrm>
          <a:prstGeom prst="rect">
            <a:avLst/>
          </a:prstGeom>
          <a:gradFill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0"/>
            <a:ext cx="6400800" cy="45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8240" y="6574536"/>
            <a:ext cx="365760" cy="274320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2667000" y="3429000"/>
            <a:ext cx="6858000" cy="1588"/>
          </a:xfrm>
          <a:prstGeom prst="line">
            <a:avLst/>
          </a:prstGeom>
          <a:ln w="57150">
            <a:gradFill>
              <a:gsLst>
                <a:gs pos="0">
                  <a:srgbClr val="BEBFBF"/>
                </a:gs>
                <a:gs pos="100000">
                  <a:srgbClr val="F1F1F1"/>
                </a:gs>
              </a:gsLst>
              <a:lin ang="5400000" scaled="0"/>
            </a:gra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6553200" y="6574536"/>
            <a:ext cx="2133600" cy="274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36636D-D922-432D-A958-524484B5923D}" type="datetimeFigureOut">
              <a:rPr/>
              <a:pPr/>
              <a:t>1/28/2008</a:t>
            </a:fld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828800" y="6574536"/>
            <a:ext cx="2895600" cy="27432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16200000">
            <a:off x="-2660177" y="3005919"/>
            <a:ext cx="6248400" cy="846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estilo do título mestre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effectLst>
            <a:innerShdw blurRad="63500">
              <a:srgbClr val="F1F1F1"/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20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3pPr>
      <a:lvl4pPr marL="1377950" indent="-3540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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Clr>
          <a:schemeClr val="tx1">
            <a:lumMod val="50000"/>
            <a:lumOff val="50000"/>
          </a:schemeClr>
        </a:buClr>
        <a:buSzPct val="80000"/>
        <a:buFont typeface="Wingdings 2" pitchFamily="18" charset="2"/>
        <a:buChar char=""/>
        <a:defRPr sz="1800" b="0" kern="1200">
          <a:solidFill>
            <a:schemeClr val="tx1">
              <a:lumMod val="65000"/>
              <a:lumOff val="3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SiGePAPP: </a:t>
            </a:r>
            <a:r>
              <a:rPr lang="en-US" i="1" dirty="0" smtClean="0"/>
              <a:t>Patterns</a:t>
            </a:r>
            <a:r>
              <a:rPr lang="en-US" dirty="0" smtClean="0"/>
              <a:t> e  </a:t>
            </a:r>
            <a:r>
              <a:rPr lang="en-US" i="1" dirty="0" smtClean="0"/>
              <a:t>Anti-Patterns</a:t>
            </a:r>
            <a:r>
              <a:rPr lang="en-US" dirty="0" smtClean="0"/>
              <a:t> </a:t>
            </a:r>
            <a:r>
              <a:rPr lang="pt-BR" dirty="0" smtClean="0"/>
              <a:t>relacionados</a:t>
            </a:r>
            <a:r>
              <a:rPr lang="en-US" dirty="0" smtClean="0"/>
              <a:t> à </a:t>
            </a:r>
            <a:r>
              <a:rPr lang="en-US" i="1" dirty="0" smtClean="0"/>
              <a:t>Personas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/>
              <a:t>Integrantes:</a:t>
            </a:r>
          </a:p>
          <a:p>
            <a:r>
              <a:rPr lang="pt-BR" smtClean="0"/>
              <a:t>Andrey A. Masiero</a:t>
            </a:r>
            <a:br>
              <a:rPr lang="pt-BR" smtClean="0"/>
            </a:br>
            <a:r>
              <a:rPr lang="pt-BR" smtClean="0"/>
              <a:t>Fagner C. Donadon</a:t>
            </a:r>
            <a:br>
              <a:rPr lang="pt-BR" smtClean="0"/>
            </a:br>
            <a:r>
              <a:rPr lang="pt-BR" smtClean="0"/>
              <a:t>Guilherme A. W. Lopes</a:t>
            </a:r>
            <a:br>
              <a:rPr lang="pt-BR" smtClean="0"/>
            </a:br>
            <a:r>
              <a:rPr lang="pt-BR" smtClean="0"/>
              <a:t>Matheus H. P. Gonçalves</a:t>
            </a:r>
            <a:br>
              <a:rPr lang="pt-BR" smtClean="0"/>
            </a:br>
            <a:r>
              <a:rPr lang="pt-BR" smtClean="0"/>
              <a:t>Tom Mix M. Petreca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16200000">
            <a:off x="-3886200" y="2236787"/>
            <a:ext cx="7772400" cy="1470025"/>
          </a:xfrm>
        </p:spPr>
        <p:txBody>
          <a:bodyPr/>
          <a:lstStyle/>
          <a:p>
            <a:pPr algn="l"/>
            <a:r>
              <a:rPr lang="pt-BR" dirty="0" smtClean="0"/>
              <a:t>Resultados Obtidos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0100" y="1142984"/>
            <a:ext cx="6400800" cy="414340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2900" dirty="0" smtClean="0"/>
              <a:t>Uma ferramenta muito além do esperado:</a:t>
            </a:r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Para desenvolvedores</a:t>
            </a:r>
            <a:endParaRPr lang="pt-BR" sz="2800" dirty="0" smtClean="0"/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 Para </a:t>
            </a:r>
            <a:r>
              <a:rPr lang="pt-BR" sz="2800" dirty="0" smtClean="0"/>
              <a:t>Indústria</a:t>
            </a:r>
            <a:endParaRPr lang="pt-BR" sz="2800" dirty="0" smtClean="0"/>
          </a:p>
          <a:p>
            <a:pPr algn="l">
              <a:buFont typeface="Arial" pitchFamily="34" charset="0"/>
              <a:buChar char="•"/>
            </a:pPr>
            <a:r>
              <a:rPr lang="pt-BR" sz="2800" dirty="0" smtClean="0"/>
              <a:t> Para donas de casa</a:t>
            </a:r>
          </a:p>
          <a:p>
            <a:pPr algn="l">
              <a:buFont typeface="Arial" pitchFamily="34" charset="0"/>
              <a:buChar char="•"/>
            </a:pPr>
            <a:endParaRPr lang="pt-BR" sz="2800" dirty="0" smtClean="0"/>
          </a:p>
          <a:p>
            <a:pPr algn="l"/>
            <a:r>
              <a:rPr lang="pt-BR" sz="2800" dirty="0" smtClean="0"/>
              <a:t>Flexibilidade APPP</a:t>
            </a:r>
          </a:p>
          <a:p>
            <a:pPr lvl="0" algn="l">
              <a:buFont typeface="Arial" pitchFamily="34" charset="0"/>
              <a:buChar char="•"/>
            </a:pPr>
            <a:r>
              <a:rPr lang="pt-BR" sz="2800" dirty="0" smtClean="0"/>
              <a:t> Associação </a:t>
            </a:r>
            <a:r>
              <a:rPr lang="pt-BR" sz="2800" dirty="0"/>
              <a:t>direta de nível </a:t>
            </a:r>
            <a:endParaRPr lang="pt-BR" sz="2800" dirty="0" smtClean="0"/>
          </a:p>
          <a:p>
            <a:pPr lvl="0" algn="l"/>
            <a:r>
              <a:rPr lang="pt-BR" sz="2800" dirty="0" smtClean="0"/>
              <a:t>   “</a:t>
            </a:r>
            <a:r>
              <a:rPr lang="pt-BR" sz="2800" dirty="0"/>
              <a:t>n” para “n” entre as </a:t>
            </a:r>
            <a:endParaRPr lang="pt-BR" sz="2800" dirty="0" smtClean="0"/>
          </a:p>
          <a:p>
            <a:pPr lvl="0" algn="l"/>
            <a:r>
              <a:rPr lang="pt-BR" sz="2800" dirty="0" smtClean="0"/>
              <a:t>   documentações</a:t>
            </a:r>
            <a:endParaRPr lang="pt-BR" sz="2800" dirty="0"/>
          </a:p>
          <a:p>
            <a:pPr algn="l"/>
            <a:endParaRPr lang="pt-BR" sz="2800" dirty="0" smtClean="0"/>
          </a:p>
          <a:p>
            <a:pPr algn="l"/>
            <a:endParaRPr lang="pt-BR" dirty="0"/>
          </a:p>
        </p:txBody>
      </p:sp>
      <p:pic>
        <p:nvPicPr>
          <p:cNvPr id="5" name="Imagem 4" descr="foto_ 036.jp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7072330" y="3714752"/>
            <a:ext cx="1790906" cy="1500198"/>
          </a:xfrm>
          <a:prstGeom prst="rect">
            <a:avLst/>
          </a:prstGeom>
          <a:noFill/>
          <a:ln>
            <a:noFill/>
          </a:ln>
          <a:effectLst>
            <a:outerShdw blurRad="736600" dist="50800" dir="5400000" sx="67000" sy="67000" algn="ctr" rotWithShape="0">
              <a:srgbClr val="000000">
                <a:alpha val="22000"/>
              </a:srgbClr>
            </a:outerShdw>
          </a:effectLst>
        </p:spPr>
      </p:pic>
      <p:pic>
        <p:nvPicPr>
          <p:cNvPr id="6" name="Imagem 5" descr="codi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1571612"/>
            <a:ext cx="4529219" cy="1558616"/>
          </a:xfrm>
          <a:prstGeom prst="rect">
            <a:avLst/>
          </a:prstGeom>
        </p:spPr>
      </p:pic>
      <p:pic>
        <p:nvPicPr>
          <p:cNvPr id="7" name="Imagem 6" descr="xbox-factory-0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714752"/>
            <a:ext cx="2286945" cy="1500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e Melhorias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 action="ppaction://hlinksldjump"/>
              </a:rPr>
              <a:t>Similaridade por RBC</a:t>
            </a:r>
            <a:endParaRPr lang="pt-BR" dirty="0" smtClean="0"/>
          </a:p>
          <a:p>
            <a:pPr lvl="1"/>
            <a:r>
              <a:rPr lang="pt-BR" dirty="0" smtClean="0"/>
              <a:t>Inserção </a:t>
            </a:r>
            <a:r>
              <a:rPr lang="pt-BR" dirty="0"/>
              <a:t>de matrizes na alocação das palavras </a:t>
            </a:r>
            <a:r>
              <a:rPr lang="pt-BR" dirty="0" smtClean="0"/>
              <a:t>e </a:t>
            </a:r>
            <a:r>
              <a:rPr lang="pt-BR" dirty="0"/>
              <a:t>não mais </a:t>
            </a:r>
            <a:r>
              <a:rPr lang="pt-BR" dirty="0" smtClean="0"/>
              <a:t>vetores.</a:t>
            </a:r>
          </a:p>
          <a:p>
            <a:r>
              <a:rPr lang="pt-BR" dirty="0" smtClean="0">
                <a:hlinkClick r:id="rId4" action="ppaction://hlinksldjump"/>
              </a:rPr>
              <a:t>Teste de Usabilidade</a:t>
            </a:r>
            <a:endParaRPr lang="pt-BR" dirty="0" smtClean="0"/>
          </a:p>
          <a:p>
            <a:pPr lvl="1"/>
            <a:r>
              <a:rPr lang="pt-BR" dirty="0" smtClean="0"/>
              <a:t>Ajuste nos sistemas para adequação aos perfis descobertos.</a:t>
            </a:r>
          </a:p>
          <a:p>
            <a:r>
              <a:rPr lang="pt-BR" dirty="0" smtClean="0">
                <a:hlinkClick r:id="rId5" action="ppaction://hlinksldjump"/>
              </a:rPr>
              <a:t>Testes de Heurísticas</a:t>
            </a:r>
            <a:endParaRPr lang="pt-BR" dirty="0" smtClean="0"/>
          </a:p>
          <a:p>
            <a:pPr lvl="1"/>
            <a:r>
              <a:rPr lang="pt-BR" dirty="0" smtClean="0"/>
              <a:t>Levantamento de erros e melhorias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Tratamento de variáveis </a:t>
            </a:r>
            <a:r>
              <a:rPr lang="pt-BR" dirty="0"/>
              <a:t>internas </a:t>
            </a:r>
            <a:r>
              <a:rPr lang="pt-BR" dirty="0" smtClean="0"/>
              <a:t>ou tabelas temporárias – SQL Dinâmico.</a:t>
            </a:r>
            <a:endParaRPr lang="pt-BR" dirty="0"/>
          </a:p>
          <a:p>
            <a:pPr lvl="0"/>
            <a:r>
              <a:rPr lang="pt-BR" dirty="0"/>
              <a:t>Utilização de técnicas de </a:t>
            </a:r>
            <a:r>
              <a:rPr lang="pt-BR" dirty="0" err="1"/>
              <a:t>I.A.</a:t>
            </a:r>
            <a:r>
              <a:rPr lang="pt-BR" dirty="0"/>
              <a:t> para geração e relacionamento automatizado de </a:t>
            </a:r>
            <a:r>
              <a:rPr lang="pt-BR" dirty="0" err="1"/>
              <a:t>APPPs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Portabilidade entre navegadores.</a:t>
            </a:r>
          </a:p>
          <a:p>
            <a:pPr lvl="0"/>
            <a:r>
              <a:rPr lang="pt-BR" dirty="0"/>
              <a:t>Controle de </a:t>
            </a:r>
            <a:r>
              <a:rPr lang="pt-BR" dirty="0" err="1"/>
              <a:t>versionamento</a:t>
            </a:r>
            <a:r>
              <a:rPr lang="pt-BR" dirty="0"/>
              <a:t> dos documentos por meio de Data Warehouse, por exemplo.</a:t>
            </a:r>
          </a:p>
          <a:p>
            <a:pPr lvl="0"/>
            <a:r>
              <a:rPr lang="pt-BR" dirty="0"/>
              <a:t>Melhoria do método de avaliação dos documentos.</a:t>
            </a:r>
          </a:p>
          <a:p>
            <a:pPr lvl="0"/>
            <a:r>
              <a:rPr lang="pt-BR" dirty="0"/>
              <a:t>Correção dos erros de usabilidade documentados na Avaliação Heurística.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57290" y="2071678"/>
            <a:ext cx="778671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Apresentação  prática </a:t>
            </a:r>
            <a:br>
              <a:rPr lang="pt-BR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pt-BR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do </a:t>
            </a:r>
            <a:r>
              <a:rPr lang="pt-BR" sz="54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SiGePAPP</a:t>
            </a:r>
            <a:endParaRPr lang="pt-B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57290" y="2643182"/>
            <a:ext cx="77867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Inicio do Material de Apoio as respostas</a:t>
            </a:r>
            <a:endParaRPr lang="pt-B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405998" y="2023299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2829823"/>
            <a:ext cx="8170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Texto 1:  “Interface Humano-Computador”</a:t>
            </a:r>
          </a:p>
          <a:p>
            <a:endParaRPr lang="pt-BR" sz="2800" b="1" dirty="0" smtClean="0"/>
          </a:p>
          <a:p>
            <a:r>
              <a:rPr lang="pt-BR" sz="2800" b="1" dirty="0" smtClean="0"/>
              <a:t>Texto 2:  “Interação Homem Máquina”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357290" y="1142984"/>
            <a:ext cx="3841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/>
              <a:t>Maior </a:t>
            </a:r>
            <a:r>
              <a:rPr lang="pt-BR" sz="3600" dirty="0" err="1" smtClean="0"/>
              <a:t>Substring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035951" y="1714488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Texto 1:  “Interface Humano-Computador”</a:t>
            </a:r>
          </a:p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Texto 2:  “Interação Homem Máquina”</a:t>
            </a:r>
            <a:endParaRPr lang="pt-BR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642180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57356" y="4214818"/>
            <a:ext cx="72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Texto 1:  “INTERFACE HUMANO COMPUTADOR”</a:t>
            </a:r>
          </a:p>
          <a:p>
            <a:pPr algn="ctr"/>
            <a:endParaRPr lang="pt-BR" sz="2000" b="1" dirty="0" smtClean="0"/>
          </a:p>
          <a:p>
            <a:pPr algn="ctr"/>
            <a:r>
              <a:rPr lang="pt-BR" sz="2000" b="1" dirty="0" smtClean="0"/>
              <a:t>Texto 2:  “INTERAÇÃO HOMEM MÁQUINA”</a:t>
            </a:r>
            <a:endParaRPr lang="pt-BR" sz="2000" b="1" dirty="0"/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rot="5400000">
            <a:off x="4750587" y="3464711"/>
            <a:ext cx="1500198" cy="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86314" y="3214686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</a:t>
            </a:r>
            <a:r>
              <a:rPr lang="pt-BR" dirty="0" smtClean="0"/>
              <a:t> Inicial</a:t>
            </a:r>
            <a:endParaRPr lang="pt-BR" dirty="0"/>
          </a:p>
        </p:txBody>
      </p:sp>
      <p:sp>
        <p:nvSpPr>
          <p:cNvPr id="18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035951" y="1714488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Texto 1:  “Interface Humano-Computador”</a:t>
            </a:r>
          </a:p>
          <a:p>
            <a:pPr algn="ctr"/>
            <a:r>
              <a:rPr lang="pt-BR" sz="2400" b="1" dirty="0" smtClean="0"/>
              <a:t>Texto 2:  “Interação Homem Máquina”</a:t>
            </a:r>
            <a:endParaRPr lang="pt-BR" sz="24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4214818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Texto 1:     3 Palavras</a:t>
            </a:r>
          </a:p>
          <a:p>
            <a:pPr algn="ctr"/>
            <a:r>
              <a:rPr lang="pt-BR" sz="2400" b="1" dirty="0" smtClean="0"/>
              <a:t>Texto 2:     3 Palavras</a:t>
            </a:r>
            <a:endParaRPr lang="pt-BR" sz="2400" b="1" dirty="0"/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 rot="5400000">
            <a:off x="4558871" y="3380151"/>
            <a:ext cx="16693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643438" y="307181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14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16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17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21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2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035951" y="1714488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Texto 1:  “Interface Humano-Computador”</a:t>
            </a:r>
          </a:p>
          <a:p>
            <a:pPr algn="ctr"/>
            <a:r>
              <a:rPr lang="pt-BR" sz="2000" b="1" dirty="0" smtClean="0"/>
              <a:t>Texto 2:  “Interação Homem Máquina”</a:t>
            </a:r>
            <a:endParaRPr lang="pt-BR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rot="5400000">
            <a:off x="4665407" y="3147834"/>
            <a:ext cx="1453590" cy="2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82218" y="3132362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  <a:endParaRPr lang="pt-BR" sz="16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643570" y="4143380"/>
          <a:ext cx="27146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6"/>
                <a:gridCol w="18663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Left Brace 20"/>
          <p:cNvSpPr/>
          <p:nvPr/>
        </p:nvSpPr>
        <p:spPr>
          <a:xfrm rot="5400000">
            <a:off x="5283319" y="931731"/>
            <a:ext cx="236086" cy="62307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22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23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24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5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graphicFrame>
        <p:nvGraphicFramePr>
          <p:cNvPr id="29" name="Table 15"/>
          <p:cNvGraphicFramePr>
            <a:graphicFrameLocks noGrp="1"/>
          </p:cNvGraphicFramePr>
          <p:nvPr/>
        </p:nvGraphicFramePr>
        <p:xfrm>
          <a:off x="2428860" y="4160218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25"/>
          <p:cNvGraphicFramePr>
            <a:graphicFrameLocks noGrp="1"/>
          </p:cNvGraphicFramePr>
          <p:nvPr/>
        </p:nvGraphicFramePr>
        <p:xfrm>
          <a:off x="6429388" y="2561282"/>
          <a:ext cx="2714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6"/>
                <a:gridCol w="1866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071966" y="1643050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6804" y="2202412"/>
            <a:ext cx="296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cada palavra em Vetor1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4071942"/>
            <a:ext cx="2022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Soma_total = 0</a:t>
            </a:r>
          </a:p>
          <a:p>
            <a:r>
              <a:rPr lang="pt-BR" b="1" dirty="0" smtClean="0"/>
              <a:t>  Soma_comuns = 0</a:t>
            </a:r>
            <a:endParaRPr lang="pt-BR" b="1" dirty="0"/>
          </a:p>
          <a:p>
            <a:r>
              <a:rPr lang="pt-BR" b="1" dirty="0" smtClean="0"/>
              <a:t>fim</a:t>
            </a:r>
            <a:endParaRPr lang="pt-BR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86248" y="314324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286280" y="3286124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MaiorSubstring</a:t>
            </a:r>
            <a:endParaRPr lang="pt-BR" dirty="0"/>
          </a:p>
        </p:txBody>
      </p:sp>
      <p:sp>
        <p:nvSpPr>
          <p:cNvPr id="29" name="Left Brace 28"/>
          <p:cNvSpPr/>
          <p:nvPr/>
        </p:nvSpPr>
        <p:spPr>
          <a:xfrm>
            <a:off x="6072198" y="2500306"/>
            <a:ext cx="357190" cy="2357454"/>
          </a:xfrm>
          <a:prstGeom prst="leftBrace">
            <a:avLst>
              <a:gd name="adj1" fmla="val 8333"/>
              <a:gd name="adj2" fmla="val 27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3174600" y="5140123"/>
            <a:ext cx="22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INTER</a:t>
            </a:r>
            <a:r>
              <a:rPr lang="pt-BR" sz="3600" b="1" dirty="0" smtClean="0"/>
              <a:t>FACE</a:t>
            </a:r>
            <a:endParaRPr lang="pt-BR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43240" y="6068817"/>
            <a:ext cx="243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INTER</a:t>
            </a:r>
            <a:r>
              <a:rPr lang="pt-BR" sz="3600" b="1" dirty="0" smtClean="0"/>
              <a:t>AÇÃO</a:t>
            </a:r>
            <a:endParaRPr lang="pt-BR" sz="36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3022930" y="5925941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259016" y="5925941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505758" y="5925147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734360" y="592514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984734" y="5931269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30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33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34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36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graphicFrame>
        <p:nvGraphicFramePr>
          <p:cNvPr id="42" name="Table 15"/>
          <p:cNvGraphicFramePr>
            <a:graphicFrameLocks noGrp="1"/>
          </p:cNvGraphicFramePr>
          <p:nvPr/>
        </p:nvGraphicFramePr>
        <p:xfrm>
          <a:off x="1857356" y="255960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2"/>
          <p:cNvGraphicFramePr>
            <a:graphicFrameLocks noGrp="1"/>
          </p:cNvGraphicFramePr>
          <p:nvPr/>
        </p:nvGraphicFramePr>
        <p:xfrm>
          <a:off x="7096164" y="5214950"/>
          <a:ext cx="190499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205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Comuns: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pic>
        <p:nvPicPr>
          <p:cNvPr id="7" name="Imagem 6" descr="analis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447924"/>
            <a:ext cx="1857388" cy="128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 descr="construca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7606" y="1447924"/>
            <a:ext cx="1870374" cy="1285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 de cantos arredondados 10"/>
          <p:cNvSpPr/>
          <p:nvPr/>
        </p:nvSpPr>
        <p:spPr>
          <a:xfrm>
            <a:off x="1643042" y="503240"/>
            <a:ext cx="7143800" cy="5000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Um </a:t>
            </a:r>
            <a:r>
              <a:rPr lang="pt-BR" sz="2000" b="1" u="sng" dirty="0" smtClean="0"/>
              <a:t>apoio</a:t>
            </a:r>
            <a:r>
              <a:rPr lang="pt-BR" sz="2000" b="1" dirty="0" smtClean="0"/>
              <a:t> aos desenvolvedores de Software.</a:t>
            </a:r>
            <a:endParaRPr lang="pt-BR" sz="2000" b="1" dirty="0"/>
          </a:p>
        </p:txBody>
      </p:sp>
      <p:sp>
        <p:nvSpPr>
          <p:cNvPr id="12" name="Seta para a esquerda e para a direita 11"/>
          <p:cNvSpPr/>
          <p:nvPr/>
        </p:nvSpPr>
        <p:spPr>
          <a:xfrm>
            <a:off x="3786182" y="1643050"/>
            <a:ext cx="2643206" cy="857256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Semelhanças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714480" y="27860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72330" y="278605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Civil</a:t>
            </a:r>
            <a:endParaRPr lang="pt-BR" dirty="0"/>
          </a:p>
        </p:txBody>
      </p:sp>
      <p:sp>
        <p:nvSpPr>
          <p:cNvPr id="19" name="Seta para baixo 18"/>
          <p:cNvSpPr/>
          <p:nvPr/>
        </p:nvSpPr>
        <p:spPr>
          <a:xfrm>
            <a:off x="4714876" y="2285992"/>
            <a:ext cx="785818" cy="107157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have esquerda 19"/>
          <p:cNvSpPr/>
          <p:nvPr/>
        </p:nvSpPr>
        <p:spPr>
          <a:xfrm rot="5400000">
            <a:off x="4931217" y="90287"/>
            <a:ext cx="370838" cy="713654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1643042" y="3857628"/>
          <a:ext cx="6929486" cy="1112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64743"/>
                <a:gridCol w="3464743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="0" dirty="0" smtClean="0"/>
                        <a:t> Boas e Más Práticas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b="0" baseline="0" dirty="0" smtClean="0"/>
                        <a:t> Soluções Genéricas</a:t>
                      </a:r>
                      <a:endParaRPr lang="pt-B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Dicas e Sugestões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Experiências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Aprendizado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t-BR" dirty="0" smtClean="0"/>
                        <a:t> Soluções</a:t>
                      </a:r>
                      <a:r>
                        <a:rPr lang="pt-BR" baseline="0" dirty="0" smtClean="0"/>
                        <a:t> Personalizadas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tângulo de cantos arredondados 24"/>
          <p:cNvSpPr/>
          <p:nvPr/>
        </p:nvSpPr>
        <p:spPr>
          <a:xfrm>
            <a:off x="1734524" y="5286388"/>
            <a:ext cx="1643074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Otimização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768216" y="6000768"/>
            <a:ext cx="264320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663350" y="5286388"/>
            <a:ext cx="4929222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Maximização do tempo + Produtividade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4734920" y="6000768"/>
            <a:ext cx="3429024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Retrabalho</a:t>
            </a:r>
            <a:endParaRPr lang="pt-BR" dirty="0"/>
          </a:p>
        </p:txBody>
      </p:sp>
      <p:sp>
        <p:nvSpPr>
          <p:cNvPr id="31" name="Explosão 1 30"/>
          <p:cNvSpPr/>
          <p:nvPr/>
        </p:nvSpPr>
        <p:spPr>
          <a:xfrm rot="20074991">
            <a:off x="3417887" y="4092121"/>
            <a:ext cx="3129861" cy="1652748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dirty="0" smtClean="0"/>
              <a:t>COMO?</a:t>
            </a:r>
            <a:endParaRPr lang="pt-BR" sz="2500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928794" y="3786190"/>
            <a:ext cx="6357982" cy="278608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4112878" y="4030998"/>
            <a:ext cx="2071702" cy="612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Patterns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217744" y="5572140"/>
            <a:ext cx="2071702" cy="602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Anti-Patterns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6003958" y="5572140"/>
            <a:ext cx="2071702" cy="602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Personas</a:t>
            </a:r>
            <a:endParaRPr lang="pt-BR" dirty="0"/>
          </a:p>
        </p:txBody>
      </p:sp>
      <p:cxnSp>
        <p:nvCxnSpPr>
          <p:cNvPr id="37" name="Conector angulado 14"/>
          <p:cNvCxnSpPr>
            <a:stCxn id="34" idx="1"/>
            <a:endCxn id="35" idx="0"/>
          </p:cNvCxnSpPr>
          <p:nvPr/>
        </p:nvCxnSpPr>
        <p:spPr>
          <a:xfrm rot="10800000" flipV="1">
            <a:off x="3253596" y="4337222"/>
            <a:ext cx="859283" cy="12349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35" idx="3"/>
            <a:endCxn id="36" idx="1"/>
          </p:cNvCxnSpPr>
          <p:nvPr/>
        </p:nvCxnSpPr>
        <p:spPr>
          <a:xfrm>
            <a:off x="4289446" y="5873567"/>
            <a:ext cx="1714512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36" idx="0"/>
            <a:endCxn id="34" idx="3"/>
          </p:cNvCxnSpPr>
          <p:nvPr/>
        </p:nvCxnSpPr>
        <p:spPr>
          <a:xfrm rot="16200000" flipV="1">
            <a:off x="5994736" y="4527066"/>
            <a:ext cx="1234918" cy="85522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6" dur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9" dur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2" dur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5" dur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78" dur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81" dur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9" grpId="0" animBg="1"/>
      <p:bldP spid="20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25"/>
          <p:cNvGraphicFramePr>
            <a:graphicFrameLocks noGrp="1"/>
          </p:cNvGraphicFramePr>
          <p:nvPr/>
        </p:nvGraphicFramePr>
        <p:xfrm>
          <a:off x="6429388" y="2561282"/>
          <a:ext cx="2714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6"/>
                <a:gridCol w="1866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071966" y="1643050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6804" y="2202412"/>
            <a:ext cx="296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cada palavra em Vetor1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4071942"/>
            <a:ext cx="2022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Soma_total = 5</a:t>
            </a:r>
          </a:p>
          <a:p>
            <a:r>
              <a:rPr lang="pt-BR" b="1" dirty="0" smtClean="0"/>
              <a:t>  Soma_comuns = 9</a:t>
            </a:r>
            <a:endParaRPr lang="pt-BR" b="1" dirty="0"/>
          </a:p>
          <a:p>
            <a:r>
              <a:rPr lang="pt-BR" b="1" dirty="0" smtClean="0"/>
              <a:t>fim</a:t>
            </a:r>
            <a:endParaRPr lang="pt-BR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86248" y="314324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286280" y="3286124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MaiorSubstring</a:t>
            </a:r>
            <a:endParaRPr lang="pt-BR" dirty="0"/>
          </a:p>
        </p:txBody>
      </p:sp>
      <p:sp>
        <p:nvSpPr>
          <p:cNvPr id="29" name="Left Brace 28"/>
          <p:cNvSpPr/>
          <p:nvPr/>
        </p:nvSpPr>
        <p:spPr>
          <a:xfrm>
            <a:off x="6072198" y="2500306"/>
            <a:ext cx="357190" cy="2357454"/>
          </a:xfrm>
          <a:prstGeom prst="leftBrace">
            <a:avLst>
              <a:gd name="adj1" fmla="val 8333"/>
              <a:gd name="adj2" fmla="val 27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3639284" y="5068685"/>
            <a:ext cx="20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H</a:t>
            </a:r>
            <a:r>
              <a:rPr lang="pt-BR" sz="3600" b="1" dirty="0" smtClean="0"/>
              <a:t>UMANO</a:t>
            </a:r>
            <a:endParaRPr lang="pt-BR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79362" y="5997379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H</a:t>
            </a:r>
            <a:r>
              <a:rPr lang="pt-BR" sz="3600" b="1" dirty="0" smtClean="0"/>
              <a:t>OMEM</a:t>
            </a:r>
            <a:endParaRPr lang="pt-BR" sz="36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3642512" y="585450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0826" y="3857628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28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33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34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36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graphicFrame>
        <p:nvGraphicFramePr>
          <p:cNvPr id="38" name="Table 15"/>
          <p:cNvGraphicFramePr>
            <a:graphicFrameLocks noGrp="1"/>
          </p:cNvGraphicFramePr>
          <p:nvPr/>
        </p:nvGraphicFramePr>
        <p:xfrm>
          <a:off x="1857356" y="255960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42"/>
          <p:cNvGraphicFramePr>
            <a:graphicFrameLocks noGrp="1"/>
          </p:cNvGraphicFramePr>
          <p:nvPr/>
        </p:nvGraphicFramePr>
        <p:xfrm>
          <a:off x="7096164" y="5214950"/>
          <a:ext cx="190499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205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Comuns: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57356" y="255960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071966" y="1643050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6804" y="2202412"/>
            <a:ext cx="296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cada palavra em Vetor1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4071942"/>
            <a:ext cx="213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Soma_total = 6</a:t>
            </a:r>
          </a:p>
          <a:p>
            <a:r>
              <a:rPr lang="pt-BR" b="1" dirty="0" smtClean="0"/>
              <a:t>  Soma_comuns = 15</a:t>
            </a:r>
            <a:endParaRPr lang="pt-BR" b="1" dirty="0"/>
          </a:p>
          <a:p>
            <a:r>
              <a:rPr lang="pt-BR" b="1" dirty="0" smtClean="0"/>
              <a:t>fim</a:t>
            </a:r>
            <a:endParaRPr lang="pt-BR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429388" y="2561282"/>
          <a:ext cx="2714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16"/>
                <a:gridCol w="18662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286248" y="3143248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286280" y="3286124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MaiorSubstring</a:t>
            </a:r>
            <a:endParaRPr lang="pt-BR" dirty="0"/>
          </a:p>
        </p:txBody>
      </p:sp>
      <p:sp>
        <p:nvSpPr>
          <p:cNvPr id="29" name="Left Brace 28"/>
          <p:cNvSpPr/>
          <p:nvPr/>
        </p:nvSpPr>
        <p:spPr>
          <a:xfrm>
            <a:off x="6072198" y="2500306"/>
            <a:ext cx="357190" cy="2357454"/>
          </a:xfrm>
          <a:prstGeom prst="leftBrace">
            <a:avLst>
              <a:gd name="adj1" fmla="val 8333"/>
              <a:gd name="adj2" fmla="val 27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2857488" y="5140123"/>
            <a:ext cx="302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COMPUTADOR</a:t>
            </a:r>
            <a:endParaRPr lang="pt-BR" sz="3600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096164" y="5214950"/>
          <a:ext cx="190499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205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Comuns: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500826" y="3857628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00826" y="3498850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578645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?</a:t>
            </a:r>
            <a:endParaRPr lang="pt-BR" sz="3600" b="1" dirty="0"/>
          </a:p>
        </p:txBody>
      </p:sp>
      <p:sp>
        <p:nvSpPr>
          <p:cNvPr id="24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30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32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34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35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071966" y="1643050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6804" y="2202412"/>
            <a:ext cx="296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cada palavra em Vetor1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4059800"/>
            <a:ext cx="213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Soma_total = 6</a:t>
            </a:r>
          </a:p>
          <a:p>
            <a:r>
              <a:rPr lang="pt-BR" b="1" dirty="0" smtClean="0"/>
              <a:t>  Soma_comuns = 25</a:t>
            </a:r>
            <a:endParaRPr lang="pt-BR" b="1" dirty="0"/>
          </a:p>
          <a:p>
            <a:r>
              <a:rPr lang="pt-BR" b="1" dirty="0" smtClean="0"/>
              <a:t>fim</a:t>
            </a:r>
            <a:endParaRPr lang="pt-BR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429388" y="2561282"/>
          <a:ext cx="25003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53"/>
                <a:gridCol w="17189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4429124" y="4214818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Sobrou alguma?</a:t>
            </a:r>
            <a:endParaRPr lang="pt-BR" dirty="0"/>
          </a:p>
        </p:txBody>
      </p:sp>
      <p:sp>
        <p:nvSpPr>
          <p:cNvPr id="29" name="Left Brace 28"/>
          <p:cNvSpPr/>
          <p:nvPr/>
        </p:nvSpPr>
        <p:spPr>
          <a:xfrm>
            <a:off x="6072198" y="2500306"/>
            <a:ext cx="357190" cy="2357454"/>
          </a:xfrm>
          <a:prstGeom prst="leftBrace">
            <a:avLst>
              <a:gd name="adj1" fmla="val 8333"/>
              <a:gd name="adj2" fmla="val 27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3882047" y="5140123"/>
            <a:ext cx="219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MÁQUINA</a:t>
            </a:r>
            <a:endParaRPr lang="pt-BR" sz="3600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096164" y="5214950"/>
          <a:ext cx="190499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2050"/>
                <a:gridCol w="64294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Retorno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Comuns: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500826" y="3857628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00826" y="3498850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78083" y="5925941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?</a:t>
            </a:r>
            <a:endParaRPr lang="pt-BR" sz="3600" b="1" dirty="0"/>
          </a:p>
        </p:txBody>
      </p:sp>
      <p:cxnSp>
        <p:nvCxnSpPr>
          <p:cNvPr id="30" name="Shape 29"/>
          <p:cNvCxnSpPr>
            <a:stCxn id="29" idx="1"/>
            <a:endCxn id="27" idx="0"/>
          </p:cNvCxnSpPr>
          <p:nvPr/>
        </p:nvCxnSpPr>
        <p:spPr>
          <a:xfrm rot="10800000" flipV="1">
            <a:off x="5250646" y="3142830"/>
            <a:ext cx="821553" cy="107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25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32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34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35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graphicFrame>
        <p:nvGraphicFramePr>
          <p:cNvPr id="36" name="Table 15"/>
          <p:cNvGraphicFramePr>
            <a:graphicFrameLocks noGrp="1"/>
          </p:cNvGraphicFramePr>
          <p:nvPr/>
        </p:nvGraphicFramePr>
        <p:xfrm>
          <a:off x="1857356" y="255960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pt-BR" dirty="0" smtClean="0"/>
              <a:t>Busca por Similaridade</a:t>
            </a:r>
            <a:br>
              <a:rPr lang="pt-BR" dirty="0" smtClean="0"/>
            </a:br>
            <a:r>
              <a:rPr lang="pt-BR" sz="2800" dirty="0" smtClean="0"/>
              <a:t>Maior Substring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713618" y="4214818"/>
            <a:ext cx="48577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6804" y="2202412"/>
            <a:ext cx="296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Para cada palavra em Vetor1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4059800"/>
            <a:ext cx="213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  Soma_total = 6</a:t>
            </a:r>
          </a:p>
          <a:p>
            <a:r>
              <a:rPr lang="pt-BR" b="1" dirty="0" smtClean="0"/>
              <a:t>  Soma_comuns = 32</a:t>
            </a:r>
            <a:endParaRPr lang="pt-BR" b="1" dirty="0"/>
          </a:p>
          <a:p>
            <a:r>
              <a:rPr lang="pt-BR" b="1" dirty="0" smtClean="0"/>
              <a:t>fim</a:t>
            </a:r>
            <a:endParaRPr lang="pt-BR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429388" y="2561282"/>
          <a:ext cx="25003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53"/>
                <a:gridCol w="171897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2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HOMEM,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INTERAÇÃO, 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null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MÁQUINA,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eft Brace 28"/>
          <p:cNvSpPr/>
          <p:nvPr/>
        </p:nvSpPr>
        <p:spPr>
          <a:xfrm>
            <a:off x="6072198" y="2500306"/>
            <a:ext cx="357190" cy="2357454"/>
          </a:xfrm>
          <a:prstGeom prst="leftBrace">
            <a:avLst>
              <a:gd name="adj1" fmla="val 8333"/>
              <a:gd name="adj2" fmla="val 27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00826" y="3857628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00826" y="3498850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00826" y="4572008"/>
            <a:ext cx="235745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57620" y="164305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925575" y="550070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Similaridade = 6/32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>
            <a:off x="3464711" y="6000768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Similaridade = 18,75%</a:t>
            </a:r>
            <a:endParaRPr lang="pt-BR" sz="2400" b="1" dirty="0"/>
          </a:p>
        </p:txBody>
      </p:sp>
      <p:sp>
        <p:nvSpPr>
          <p:cNvPr id="20" name="Rounded Rectangle 7"/>
          <p:cNvSpPr/>
          <p:nvPr/>
        </p:nvSpPr>
        <p:spPr>
          <a:xfrm>
            <a:off x="142844" y="2714620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</a:t>
            </a:r>
          </a:p>
          <a:p>
            <a:pPr algn="ctr"/>
            <a:r>
              <a:rPr lang="pt-BR" dirty="0" smtClean="0"/>
              <a:t>Palavras</a:t>
            </a:r>
            <a:endParaRPr lang="pt-BR" dirty="0"/>
          </a:p>
        </p:txBody>
      </p:sp>
      <p:sp>
        <p:nvSpPr>
          <p:cNvPr id="27" name="Rounded Rectangle 10"/>
          <p:cNvSpPr/>
          <p:nvPr/>
        </p:nvSpPr>
        <p:spPr>
          <a:xfrm>
            <a:off x="139815" y="3500438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</a:t>
            </a:r>
          </a:p>
          <a:p>
            <a:pPr algn="ctr"/>
            <a:r>
              <a:rPr lang="pt-BR" sz="1200" dirty="0" smtClean="0"/>
              <a:t>De vetores</a:t>
            </a:r>
          </a:p>
        </p:txBody>
      </p:sp>
      <p:sp>
        <p:nvSpPr>
          <p:cNvPr id="30" name="Rounded Rectangle 11"/>
          <p:cNvSpPr/>
          <p:nvPr/>
        </p:nvSpPr>
        <p:spPr>
          <a:xfrm>
            <a:off x="142844" y="185736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Tratamento Inicial</a:t>
            </a:r>
            <a:endParaRPr lang="pt-BR" sz="1600" dirty="0"/>
          </a:p>
        </p:txBody>
      </p:sp>
      <p:sp>
        <p:nvSpPr>
          <p:cNvPr id="31" name="Rounded Rectangle 17"/>
          <p:cNvSpPr/>
          <p:nvPr/>
        </p:nvSpPr>
        <p:spPr>
          <a:xfrm>
            <a:off x="32658" y="4286256"/>
            <a:ext cx="164304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Comparação Palavra por Palavra</a:t>
            </a:r>
            <a:endParaRPr lang="pt-BR" sz="1600" dirty="0"/>
          </a:p>
        </p:txBody>
      </p:sp>
      <p:sp>
        <p:nvSpPr>
          <p:cNvPr id="33" name="Rounded Rectangle 18"/>
          <p:cNvSpPr/>
          <p:nvPr/>
        </p:nvSpPr>
        <p:spPr>
          <a:xfrm>
            <a:off x="142844" y="5072074"/>
            <a:ext cx="142872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Cálculo Similaridade</a:t>
            </a:r>
            <a:endParaRPr lang="pt-BR" sz="1400" dirty="0"/>
          </a:p>
        </p:txBody>
      </p:sp>
      <p:graphicFrame>
        <p:nvGraphicFramePr>
          <p:cNvPr id="35" name="Table 15"/>
          <p:cNvGraphicFramePr>
            <a:graphicFrameLocks noGrp="1"/>
          </p:cNvGraphicFramePr>
          <p:nvPr/>
        </p:nvGraphicFramePr>
        <p:xfrm>
          <a:off x="1857356" y="2559602"/>
          <a:ext cx="2286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192882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Vetor 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INTERFACE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HUMANO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COMPUTADOR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975312" y="3057789"/>
            <a:ext cx="6676033" cy="846161"/>
          </a:xfrm>
        </p:spPr>
        <p:txBody>
          <a:bodyPr/>
          <a:lstStyle/>
          <a:p>
            <a:r>
              <a:rPr lang="pt-BR" dirty="0" smtClean="0"/>
              <a:t>Melhoria na Similaridade</a:t>
            </a:r>
            <a:endParaRPr lang="pt-BR" dirty="0"/>
          </a:p>
        </p:txBody>
      </p:sp>
      <p:pic>
        <p:nvPicPr>
          <p:cNvPr id="4" name="Objeto 10"/>
          <p:cNvPicPr>
            <a:picLocks noGrp="1"/>
          </p:cNvPicPr>
          <p:nvPr>
            <p:ph idx="1"/>
          </p:nvPr>
        </p:nvPicPr>
        <p:blipFill>
          <a:blip r:embed="rId3" cstate="print"/>
          <a:srcRect l="-343" t="-1100" r="-412" b="-856"/>
          <a:stretch>
            <a:fillRect/>
          </a:stretch>
        </p:blipFill>
        <p:spPr bwMode="auto">
          <a:xfrm>
            <a:off x="2285984" y="4071942"/>
            <a:ext cx="45720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643042" y="1457324"/>
            <a:ext cx="7215238" cy="254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balanced" dir="t">
                <a:rot lat="0" lon="0" rev="4200000"/>
              </a:lightRig>
            </a:scene3d>
            <a:sp3d extrusionH="31750" prstMaterial="metal">
              <a:bevelT w="25400" h="12700" prst="softRound"/>
            </a:sp3d>
          </a:bodyPr>
          <a:lstStyle/>
          <a:p>
            <a:pPr marL="342900" indent="-342900" algn="just">
              <a:spcBef>
                <a:spcPts val="15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itchFamily="18" charset="2"/>
            </a:pPr>
            <a:r>
              <a:rPr lang="pt-B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Organizar </a:t>
            </a:r>
            <a:r>
              <a:rPr lang="pt-B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palavras dos textos em matrizes e não mais vetores. </a:t>
            </a:r>
            <a:r>
              <a:rPr lang="pt-B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TMSC faz então uma matriz cujas posições são marcadas de “A” </a:t>
            </a:r>
            <a:r>
              <a:rPr lang="pt-B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“Z</a:t>
            </a:r>
            <a:r>
              <a:rPr lang="pt-B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 Cada palavra do texto é colocada em sua devida posição de acordo com a letra que esta se inicia.</a:t>
            </a:r>
          </a:p>
          <a:p>
            <a:pPr marL="342900" indent="-342900" algn="just">
              <a:spcBef>
                <a:spcPts val="15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itchFamily="18" charset="2"/>
            </a:pPr>
            <a:r>
              <a:rPr lang="pt-BR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Fazendo uso do exemplo em questão, a distribuição das palavras do texto comparado na matriz seria conforme </a:t>
            </a:r>
            <a:r>
              <a:rPr lang="pt-BR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abaixo:</a:t>
            </a:r>
            <a:endParaRPr lang="pt-BR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just" fontAlgn="auto"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 2" pitchFamily="18" charset="2"/>
              <a:buChar char="•"/>
              <a:tabLst/>
              <a:defRPr/>
            </a:pPr>
            <a:endParaRPr lang="pt-BR" sz="1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7" descr="voltar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29652" y="6000768"/>
            <a:ext cx="428618" cy="42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Heurísticas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 smtClean="0"/>
              <a:t>Graus de Severidade:</a:t>
            </a:r>
          </a:p>
          <a:p>
            <a:pPr>
              <a:buNone/>
            </a:pPr>
            <a:endParaRPr lang="pt-BR" b="1" dirty="0" smtClean="0"/>
          </a:p>
          <a:p>
            <a:r>
              <a:rPr lang="pt-BR" b="1" dirty="0" smtClean="0"/>
              <a:t>0 - </a:t>
            </a:r>
            <a:r>
              <a:rPr lang="pt-BR" dirty="0" smtClean="0"/>
              <a:t>O </a:t>
            </a:r>
            <a:r>
              <a:rPr lang="pt-BR" dirty="0"/>
              <a:t>evento documentado não corresponde a um problema de usabilidade.</a:t>
            </a:r>
          </a:p>
          <a:p>
            <a:r>
              <a:rPr lang="pt-BR" b="1" dirty="0" smtClean="0"/>
              <a:t>1 - </a:t>
            </a:r>
            <a:r>
              <a:rPr lang="pt-BR" dirty="0" smtClean="0"/>
              <a:t>Trata-se </a:t>
            </a:r>
            <a:r>
              <a:rPr lang="pt-BR" dirty="0"/>
              <a:t>de um problema cosmético. Será corrigido caso sobre algum tempo no projeto.</a:t>
            </a:r>
          </a:p>
          <a:p>
            <a:r>
              <a:rPr lang="pt-BR" b="1" dirty="0" smtClean="0"/>
              <a:t>2 - </a:t>
            </a:r>
            <a:r>
              <a:rPr lang="pt-BR" dirty="0" smtClean="0"/>
              <a:t>Problema </a:t>
            </a:r>
            <a:r>
              <a:rPr lang="pt-BR" dirty="0"/>
              <a:t>de Usabilidade simples. Corrigi-lo deve ser prioridade baixa.</a:t>
            </a:r>
          </a:p>
          <a:p>
            <a:r>
              <a:rPr lang="pt-BR" b="1" dirty="0" smtClean="0"/>
              <a:t>3 - </a:t>
            </a:r>
            <a:r>
              <a:rPr lang="pt-BR" dirty="0" smtClean="0"/>
              <a:t>Problema </a:t>
            </a:r>
            <a:r>
              <a:rPr lang="pt-BR" dirty="0"/>
              <a:t>de Usabilidade médio: A correção deve ser considerada como prioridade alta.</a:t>
            </a:r>
          </a:p>
          <a:p>
            <a:r>
              <a:rPr lang="pt-BR" b="1" dirty="0" smtClean="0"/>
              <a:t>4 - </a:t>
            </a:r>
            <a:r>
              <a:rPr lang="pt-BR" dirty="0" smtClean="0"/>
              <a:t>Problema </a:t>
            </a:r>
            <a:r>
              <a:rPr lang="pt-BR" dirty="0"/>
              <a:t>de Usabilidade grave: A sua correção é essencial antes da liberação do sistema.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Fonte: Os autores</a:t>
            </a:r>
          </a:p>
          <a:p>
            <a:endParaRPr lang="pt-BR" dirty="0"/>
          </a:p>
        </p:txBody>
      </p:sp>
      <p:pic>
        <p:nvPicPr>
          <p:cNvPr id="5" name="Imagem 4" descr="voltar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8148" y="6000768"/>
            <a:ext cx="428618" cy="428618"/>
          </a:xfrm>
          <a:prstGeom prst="rect">
            <a:avLst/>
          </a:prstGeom>
        </p:spPr>
      </p:pic>
      <p:pic>
        <p:nvPicPr>
          <p:cNvPr id="6" name="Imagem 5" descr="voltar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8429652" y="6000768"/>
            <a:ext cx="428618" cy="42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Problema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536" y="1285860"/>
            <a:ext cx="76293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voltar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9652" y="6000768"/>
            <a:ext cx="428618" cy="42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332867" y="3005919"/>
            <a:ext cx="6248400" cy="84616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Questionário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3126" y="1331929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smtClean="0"/>
              <a:t>Perguntas:</a:t>
            </a:r>
            <a:endParaRPr lang="pt-BR" dirty="0"/>
          </a:p>
          <a:p>
            <a:r>
              <a:rPr lang="pt-BR" b="1" dirty="0" smtClean="0"/>
              <a:t>1 </a:t>
            </a:r>
            <a:r>
              <a:rPr lang="pt-BR" dirty="0" smtClean="0"/>
              <a:t>Como </a:t>
            </a:r>
            <a:r>
              <a:rPr lang="pt-BR" dirty="0"/>
              <a:t>você avalia a navegação na interface? </a:t>
            </a:r>
          </a:p>
          <a:p>
            <a:r>
              <a:rPr lang="pt-BR" b="1" dirty="0" smtClean="0"/>
              <a:t>2 </a:t>
            </a:r>
            <a:r>
              <a:rPr lang="pt-BR" dirty="0" smtClean="0"/>
              <a:t>Qual </a:t>
            </a:r>
            <a:r>
              <a:rPr lang="pt-BR" dirty="0"/>
              <a:t>o seu nível de satisfação quanto ao uso da página?</a:t>
            </a:r>
          </a:p>
          <a:p>
            <a:r>
              <a:rPr lang="pt-BR" b="1" dirty="0" smtClean="0"/>
              <a:t>3 </a:t>
            </a:r>
            <a:r>
              <a:rPr lang="pt-BR" dirty="0" smtClean="0"/>
              <a:t>Como </a:t>
            </a:r>
            <a:r>
              <a:rPr lang="pt-BR" dirty="0"/>
              <a:t>você define a interface?</a:t>
            </a:r>
          </a:p>
          <a:p>
            <a:r>
              <a:rPr lang="pt-BR" b="1" dirty="0" smtClean="0"/>
              <a:t>4 </a:t>
            </a:r>
            <a:r>
              <a:rPr lang="pt-BR" dirty="0" smtClean="0"/>
              <a:t>Qual </a:t>
            </a:r>
            <a:r>
              <a:rPr lang="pt-BR" dirty="0"/>
              <a:t>sua opinião em relação às tarefas executadas?</a:t>
            </a:r>
          </a:p>
          <a:p>
            <a:r>
              <a:rPr lang="pt-BR" b="1" dirty="0" smtClean="0"/>
              <a:t>5 </a:t>
            </a:r>
            <a:r>
              <a:rPr lang="pt-BR" dirty="0" smtClean="0"/>
              <a:t>Você </a:t>
            </a:r>
            <a:r>
              <a:rPr lang="pt-BR" dirty="0"/>
              <a:t>utilizaria o SiGePAPP futuramente?</a:t>
            </a:r>
          </a:p>
          <a:p>
            <a:r>
              <a:rPr lang="pt-BR" b="1" dirty="0" smtClean="0"/>
              <a:t>6 </a:t>
            </a:r>
            <a:r>
              <a:rPr lang="pt-BR" dirty="0" smtClean="0"/>
              <a:t>Qual </a:t>
            </a:r>
            <a:r>
              <a:rPr lang="pt-BR" dirty="0"/>
              <a:t>sua opinião a respeito do Cadastro de APPP?</a:t>
            </a:r>
          </a:p>
          <a:p>
            <a:r>
              <a:rPr lang="pt-BR" b="1" dirty="0" smtClean="0"/>
              <a:t>7 </a:t>
            </a:r>
            <a:r>
              <a:rPr lang="pt-BR" dirty="0" smtClean="0"/>
              <a:t>Qual </a:t>
            </a:r>
            <a:r>
              <a:rPr lang="pt-BR" dirty="0"/>
              <a:t>a sua opinião a respeito da Criação de Estruturas?</a:t>
            </a:r>
          </a:p>
          <a:p>
            <a:r>
              <a:rPr lang="pt-BR" b="1" dirty="0" smtClean="0"/>
              <a:t>8 </a:t>
            </a:r>
            <a:r>
              <a:rPr lang="pt-BR" dirty="0" smtClean="0"/>
              <a:t>Qual </a:t>
            </a:r>
            <a:r>
              <a:rPr lang="pt-BR" dirty="0"/>
              <a:t>a sua opinião a respeito da Busca de APPP?</a:t>
            </a:r>
          </a:p>
          <a:p>
            <a:r>
              <a:rPr lang="pt-BR" b="1" dirty="0" smtClean="0"/>
              <a:t>9 </a:t>
            </a:r>
            <a:r>
              <a:rPr lang="pt-BR" dirty="0" smtClean="0"/>
              <a:t>Como </a:t>
            </a:r>
            <a:r>
              <a:rPr lang="pt-BR" dirty="0"/>
              <a:t>você define a Usabilidade do sistema?</a:t>
            </a:r>
          </a:p>
          <a:p>
            <a:r>
              <a:rPr lang="pt-BR" b="1" dirty="0" smtClean="0"/>
              <a:t>10 </a:t>
            </a:r>
            <a:r>
              <a:rPr lang="pt-BR" dirty="0" smtClean="0"/>
              <a:t>Dê </a:t>
            </a:r>
            <a:r>
              <a:rPr lang="pt-BR" dirty="0"/>
              <a:t>uma nota geral para a interface do SiGePAPP.</a:t>
            </a:r>
          </a:p>
          <a:p>
            <a:pPr>
              <a:buNone/>
            </a:pPr>
            <a:r>
              <a:rPr lang="pt-BR" dirty="0" smtClean="0"/>
              <a:t>Fonte</a:t>
            </a:r>
            <a:r>
              <a:rPr lang="pt-BR" dirty="0"/>
              <a:t>: Os autores</a:t>
            </a:r>
          </a:p>
          <a:p>
            <a:endParaRPr lang="pt-BR" dirty="0"/>
          </a:p>
        </p:txBody>
      </p:sp>
      <p:pic>
        <p:nvPicPr>
          <p:cNvPr id="5" name="Imagem 4" descr="voltar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6000768"/>
            <a:ext cx="428618" cy="428618"/>
          </a:xfrm>
          <a:prstGeom prst="rect">
            <a:avLst/>
          </a:prstGeom>
        </p:spPr>
      </p:pic>
      <p:pic>
        <p:nvPicPr>
          <p:cNvPr id="6" name="Imagem 5" descr="voltar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8429652" y="6000768"/>
            <a:ext cx="428618" cy="42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928802"/>
            <a:ext cx="7500990" cy="3143272"/>
          </a:xfrm>
          <a:prstGeom prst="rect">
            <a:avLst/>
          </a:prstGeom>
          <a:noFill/>
        </p:spPr>
      </p:pic>
      <p:pic>
        <p:nvPicPr>
          <p:cNvPr id="5" name="Imagem 4" descr="voltar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9652" y="6000768"/>
            <a:ext cx="428618" cy="42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</a:t>
            </a:r>
            <a:endParaRPr lang="pt-BR" dirty="0"/>
          </a:p>
        </p:txBody>
      </p:sp>
      <p:pic>
        <p:nvPicPr>
          <p:cNvPr id="3" name="Picture 2" descr="C:\Documents and Settings\Andrey\Local Settings\Temporary Internet Files\Content.IE5\L01IOOI3\MCj03791530000[1].wm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786710" y="71414"/>
            <a:ext cx="1289011" cy="1420293"/>
          </a:xfrm>
          <a:prstGeom prst="rect">
            <a:avLst/>
          </a:prstGeom>
          <a:noFill/>
        </p:spPr>
      </p:pic>
      <p:pic>
        <p:nvPicPr>
          <p:cNvPr id="1027" name="Picture 3" descr="C:\Documents and Settings\Andrey\Desktop\pap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00042"/>
            <a:ext cx="3929090" cy="5214974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071538" y="592118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Anti-Pattern: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Bolo de Chocolate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71538" y="80222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Contexto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68575" y="108004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Cozinhar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um bolo de chocolate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27097" y="129856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Problema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16462" y="1504936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Como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cozinhar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o bolo de chocolate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para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fique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macio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saboroso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54076" y="202675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Barreiras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54076" y="249078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Sintomas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66776" y="319246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Consequências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66776" y="389890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Recomendações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57290" y="225321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quantidade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ingredientes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27114" y="27305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O bolo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pode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ficar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duro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ou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com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102576" y="2932114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aperência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branca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211159" y="3432180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O bolo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pode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ficar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com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gosto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de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71538" y="3646494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farinha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ou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muito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doce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42976" y="4134418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Utilizar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uma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quantidade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ponderada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071538" y="4373574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ingredientes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pic>
        <p:nvPicPr>
          <p:cNvPr id="23" name="Picture 3" descr="C:\Documents and Settings\Andrey\Desktop\pap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500174"/>
            <a:ext cx="3929090" cy="5214974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5500694" y="159225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Pattern: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Bolo de Chocolate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500694" y="180236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Contexto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97731" y="208017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Cozinhar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um bolo de chocolate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56253" y="229869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Problema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45618" y="2505068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Como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cozinhar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o bolo de chocolate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para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fique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macio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saboroso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29" name="Chave esquerda 28"/>
          <p:cNvSpPr/>
          <p:nvPr/>
        </p:nvSpPr>
        <p:spPr>
          <a:xfrm>
            <a:off x="4857752" y="1643050"/>
            <a:ext cx="357190" cy="47149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1066776" y="463130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Solução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71538" y="4870460"/>
            <a:ext cx="344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Verificar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Pattern Bolo de Chocolate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cxnSp>
        <p:nvCxnSpPr>
          <p:cNvPr id="33" name="Conector angulado 32"/>
          <p:cNvCxnSpPr>
            <a:stCxn id="30" idx="3"/>
            <a:endCxn id="29" idx="1"/>
          </p:cNvCxnSpPr>
          <p:nvPr/>
        </p:nvCxnSpPr>
        <p:spPr>
          <a:xfrm flipV="1">
            <a:off x="2043325" y="4000504"/>
            <a:ext cx="2814427" cy="815466"/>
          </a:xfrm>
          <a:prstGeom prst="bentConnector3">
            <a:avLst>
              <a:gd name="adj1" fmla="val 937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5495932" y="300886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Solução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500694" y="3248024"/>
            <a:ext cx="3280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Utilizar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quantidade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certa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de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ingredientes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487994" y="374015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Ingredientes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511577" y="444183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Modo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 de </a:t>
            </a:r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preparo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500694" y="3938377"/>
            <a:ext cx="2581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1 xícara(s) (chá) de leite</a:t>
            </a:r>
            <a:b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</a:b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1 xícara(s) (chá) de óleo...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1333" y="4668846"/>
            <a:ext cx="3408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Coloque os líquidos na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batedeitra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e bata até ...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90938" y="514351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Solução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rush Script Std" pitchFamily="66" charset="0"/>
              </a:rPr>
              <a:t>por</a:t>
            </a:r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 Persona:</a:t>
            </a:r>
            <a:endParaRPr lang="pt-BR" dirty="0">
              <a:solidFill>
                <a:srgbClr val="FF0000"/>
              </a:solidFill>
              <a:latin typeface="Brush Script Std" pitchFamily="66" charset="0"/>
            </a:endParaRPr>
          </a:p>
        </p:txBody>
      </p:sp>
      <p:sp>
        <p:nvSpPr>
          <p:cNvPr id="44" name="Seta para baixo 43"/>
          <p:cNvSpPr/>
          <p:nvPr/>
        </p:nvSpPr>
        <p:spPr>
          <a:xfrm>
            <a:off x="5929322" y="5643578"/>
            <a:ext cx="2500330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de cantos arredondados 25"/>
          <p:cNvSpPr/>
          <p:nvPr/>
        </p:nvSpPr>
        <p:spPr>
          <a:xfrm>
            <a:off x="1500166" y="3027668"/>
            <a:ext cx="7143800" cy="3714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Relacionamento</a:t>
            </a:r>
            <a:endParaRPr lang="pt-BR" dirty="0"/>
          </a:p>
        </p:txBody>
      </p:sp>
      <p:pic>
        <p:nvPicPr>
          <p:cNvPr id="4" name="Picture 3" descr="C:\Documents and Settings\Andrey\Desktop\paper.png"/>
          <p:cNvPicPr>
            <a:picLocks noChangeAspect="1" noChangeArrowheads="1"/>
          </p:cNvPicPr>
          <p:nvPr/>
        </p:nvPicPr>
        <p:blipFill>
          <a:blip r:embed="rId3"/>
          <a:srcRect b="62766"/>
          <a:stretch>
            <a:fillRect/>
          </a:stretch>
        </p:blipFill>
        <p:spPr bwMode="auto">
          <a:xfrm>
            <a:off x="1214382" y="428604"/>
            <a:ext cx="7929618" cy="2500330"/>
          </a:xfrm>
          <a:prstGeom prst="rect">
            <a:avLst/>
          </a:prstGeom>
          <a:noFill/>
        </p:spPr>
      </p:pic>
      <p:sp>
        <p:nvSpPr>
          <p:cNvPr id="7" name="Seta para baixo 6"/>
          <p:cNvSpPr/>
          <p:nvPr/>
        </p:nvSpPr>
        <p:spPr>
          <a:xfrm>
            <a:off x="3411198" y="109538"/>
            <a:ext cx="3643338" cy="57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86380" y="1785926"/>
            <a:ext cx="3408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Colocar chocolates com sabores amargos durante o preparo do bolo.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28794" y="1496785"/>
            <a:ext cx="3408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Colocar chocolates </a:t>
            </a:r>
            <a:r>
              <a:rPr lang="pt-BR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diet’s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durante o preparo do bolo.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57356" y="876280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Persona 1: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Joazinho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Diabetico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)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73680" y="891128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ush Script Std" pitchFamily="66" charset="0"/>
              </a:rPr>
              <a:t>Persona 2: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Marquinhos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Não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gosta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            bolos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muito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doce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ush Script Std" pitchFamily="66" charset="0"/>
              </a:rPr>
              <a:t>)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rush Script Std" pitchFamily="66" charset="0"/>
            </a:endParaRPr>
          </a:p>
        </p:txBody>
      </p:sp>
      <p:cxnSp>
        <p:nvCxnSpPr>
          <p:cNvPr id="15" name="Conector reto 14"/>
          <p:cNvCxnSpPr>
            <a:stCxn id="7" idx="2"/>
          </p:cNvCxnSpPr>
          <p:nvPr/>
        </p:nvCxnSpPr>
        <p:spPr>
          <a:xfrm rot="16200000" flipH="1">
            <a:off x="4109367" y="1804518"/>
            <a:ext cx="2247916" cy="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1857356" y="4143380"/>
            <a:ext cx="1428760" cy="142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Anti-Pattern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143372" y="4143380"/>
            <a:ext cx="1428760" cy="142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858016" y="5143512"/>
            <a:ext cx="1428760" cy="142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 2</a:t>
            </a:r>
            <a:endParaRPr lang="pt-BR" dirty="0"/>
          </a:p>
        </p:txBody>
      </p:sp>
      <p:cxnSp>
        <p:nvCxnSpPr>
          <p:cNvPr id="20" name="Conector angulado 19"/>
          <p:cNvCxnSpPr>
            <a:stCxn id="16" idx="3"/>
            <a:endCxn id="17" idx="1"/>
          </p:cNvCxnSpPr>
          <p:nvPr/>
        </p:nvCxnSpPr>
        <p:spPr>
          <a:xfrm>
            <a:off x="3286116" y="4857760"/>
            <a:ext cx="8572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7" idx="3"/>
            <a:endCxn id="18" idx="1"/>
          </p:cNvCxnSpPr>
          <p:nvPr/>
        </p:nvCxnSpPr>
        <p:spPr>
          <a:xfrm>
            <a:off x="5572132" y="4857760"/>
            <a:ext cx="1285884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de cantos arredondados 22"/>
          <p:cNvSpPr/>
          <p:nvPr/>
        </p:nvSpPr>
        <p:spPr>
          <a:xfrm>
            <a:off x="6858016" y="3214686"/>
            <a:ext cx="1428760" cy="14287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 1</a:t>
            </a:r>
            <a:endParaRPr lang="pt-BR" dirty="0"/>
          </a:p>
        </p:txBody>
      </p:sp>
      <p:cxnSp>
        <p:nvCxnSpPr>
          <p:cNvPr id="25" name="Conector angulado 24"/>
          <p:cNvCxnSpPr>
            <a:stCxn id="17" idx="3"/>
            <a:endCxn id="23" idx="1"/>
          </p:cNvCxnSpPr>
          <p:nvPr/>
        </p:nvCxnSpPr>
        <p:spPr>
          <a:xfrm flipV="1">
            <a:off x="5572132" y="3929066"/>
            <a:ext cx="1285884" cy="928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928794" y="3214686"/>
            <a:ext cx="399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Relacionamento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do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Exemplo</a:t>
            </a:r>
            <a:endParaRPr lang="pt-B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/>
      <p:bldP spid="10" grpId="0"/>
      <p:bldP spid="11" grpId="0"/>
      <p:bldP spid="12" grpId="0"/>
      <p:bldP spid="16" grpId="0" animBg="1"/>
      <p:bldP spid="17" grpId="0" animBg="1"/>
      <p:bldP spid="18" grpId="0" animBg="1"/>
      <p:bldP spid="2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Padrão de acesso ao Banco</a:t>
            </a:r>
            <a:endParaRPr lang="pt-BR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3981582" y="6072206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Browser </a:t>
            </a:r>
            <a:r>
              <a:rPr lang="pt-BR" sz="2000" dirty="0" smtClean="0"/>
              <a:t>(Cliente)</a:t>
            </a:r>
            <a:endParaRPr lang="pt-B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981582" y="5129226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Jquery </a:t>
            </a:r>
            <a:r>
              <a:rPr lang="pt-BR" sz="2000" dirty="0" smtClean="0"/>
              <a:t>(Framework)</a:t>
            </a:r>
            <a:endParaRPr lang="pt-BR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3481516" y="3243262"/>
            <a:ext cx="307183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DAO</a:t>
            </a:r>
          </a:p>
          <a:p>
            <a:pPr algn="ctr"/>
            <a:r>
              <a:rPr lang="pt-BR" sz="2000" dirty="0" smtClean="0"/>
              <a:t>(Data Access Object)</a:t>
            </a:r>
            <a:endParaRPr lang="pt-BR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4053020" y="2293136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Connection Factory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3191" y="2293136"/>
            <a:ext cx="207170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Pooling de Conexão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24392" y="4186244"/>
            <a:ext cx="278608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Servlets</a:t>
            </a:r>
          </a:p>
          <a:p>
            <a:pPr algn="ctr"/>
            <a:r>
              <a:rPr lang="pt-BR" sz="2000" dirty="0" smtClean="0"/>
              <a:t>(Respostas XML)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67334" y="1357298"/>
            <a:ext cx="164307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SGBD </a:t>
            </a:r>
            <a:r>
              <a:rPr lang="pt-BR" sz="2000" dirty="0" smtClean="0"/>
              <a:t>(Oracle)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19921" y="3240444"/>
            <a:ext cx="178591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 rot="16200000">
            <a:off x="-3971959" y="2114517"/>
            <a:ext cx="8229600" cy="1143000"/>
          </a:xfrm>
        </p:spPr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7" name="Flowchart: Decision 6"/>
          <p:cNvSpPr/>
          <p:nvPr/>
        </p:nvSpPr>
        <p:spPr>
          <a:xfrm>
            <a:off x="3786182" y="1428736"/>
            <a:ext cx="178595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2071670" y="3071810"/>
            <a:ext cx="1428760" cy="64294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</a:t>
            </a:r>
          </a:p>
        </p:txBody>
      </p:sp>
      <p:cxnSp>
        <p:nvCxnSpPr>
          <p:cNvPr id="10" name="Elbow Connector 9"/>
          <p:cNvCxnSpPr>
            <a:stCxn id="7" idx="2"/>
            <a:endCxn id="8" idx="0"/>
          </p:cNvCxnSpPr>
          <p:nvPr/>
        </p:nvCxnSpPr>
        <p:spPr>
          <a:xfrm rot="5400000">
            <a:off x="3217391" y="1610044"/>
            <a:ext cx="1030426" cy="1893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57224" y="4286256"/>
            <a:ext cx="1428760" cy="64294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18" name="Rounded Rectangle 17"/>
          <p:cNvSpPr/>
          <p:nvPr/>
        </p:nvSpPr>
        <p:spPr>
          <a:xfrm>
            <a:off x="857224" y="5286388"/>
            <a:ext cx="1428760" cy="64294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cxnSp>
        <p:nvCxnSpPr>
          <p:cNvPr id="20" name="Shape 19"/>
          <p:cNvCxnSpPr>
            <a:stCxn id="8" idx="2"/>
            <a:endCxn id="17" idx="3"/>
          </p:cNvCxnSpPr>
          <p:nvPr/>
        </p:nvCxnSpPr>
        <p:spPr>
          <a:xfrm rot="5400000">
            <a:off x="2089530" y="3911206"/>
            <a:ext cx="892975" cy="50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8" idx="2"/>
            <a:endCxn id="18" idx="3"/>
          </p:cNvCxnSpPr>
          <p:nvPr/>
        </p:nvCxnSpPr>
        <p:spPr>
          <a:xfrm rot="5400000">
            <a:off x="1589464" y="4411272"/>
            <a:ext cx="1893107" cy="50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57686" y="3429000"/>
            <a:ext cx="3714776" cy="185738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Cadastro de Estruturas: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Inclusão de atributos e tipos novos no dicionário de dados.</a:t>
            </a:r>
          </a:p>
          <a:p>
            <a:pPr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Criação de tabelas dinâmicas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57686" y="3786190"/>
            <a:ext cx="3714776" cy="23574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Cadastro de Conteúdo: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Uso da DAO Genérica para manipulação de tabelas criadas dinamicamente</a:t>
            </a:r>
          </a:p>
          <a:p>
            <a:pPr>
              <a:buFont typeface="Arial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Associação de N-N entre as     documentações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500694" y="307181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14" name="Flowchart: Decision 13"/>
          <p:cNvSpPr/>
          <p:nvPr/>
        </p:nvSpPr>
        <p:spPr>
          <a:xfrm>
            <a:off x="3786182" y="1428736"/>
            <a:ext cx="171451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2071670" y="3071810"/>
            <a:ext cx="1428760" cy="64294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Cadastro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Elbow Connector 16"/>
          <p:cNvCxnSpPr>
            <a:stCxn id="14" idx="2"/>
            <a:endCxn id="13" idx="0"/>
          </p:cNvCxnSpPr>
          <p:nvPr/>
        </p:nvCxnSpPr>
        <p:spPr>
          <a:xfrm rot="16200000" flipH="1">
            <a:off x="4949762" y="1735060"/>
            <a:ext cx="1030426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15" idx="0"/>
          </p:cNvCxnSpPr>
          <p:nvPr/>
        </p:nvCxnSpPr>
        <p:spPr>
          <a:xfrm rot="5400000">
            <a:off x="3199531" y="1627903"/>
            <a:ext cx="1030426" cy="1857388"/>
          </a:xfrm>
          <a:prstGeom prst="bentConnector3">
            <a:avLst>
              <a:gd name="adj1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ounded Rectangle 21"/>
          <p:cNvSpPr/>
          <p:nvPr/>
        </p:nvSpPr>
        <p:spPr>
          <a:xfrm>
            <a:off x="6715140" y="4071942"/>
            <a:ext cx="171451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 por Similaridade</a:t>
            </a:r>
            <a:endParaRPr lang="pt-BR" dirty="0"/>
          </a:p>
        </p:txBody>
      </p:sp>
      <p:sp>
        <p:nvSpPr>
          <p:cNvPr id="23" name="Rounded Rectangle 22"/>
          <p:cNvSpPr/>
          <p:nvPr/>
        </p:nvSpPr>
        <p:spPr>
          <a:xfrm>
            <a:off x="6786578" y="4929198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 por Estrutura</a:t>
            </a:r>
            <a:endParaRPr lang="pt-BR" dirty="0"/>
          </a:p>
        </p:txBody>
      </p:sp>
      <p:sp>
        <p:nvSpPr>
          <p:cNvPr id="24" name="Rounded Rectangle 23"/>
          <p:cNvSpPr/>
          <p:nvPr/>
        </p:nvSpPr>
        <p:spPr>
          <a:xfrm>
            <a:off x="6786578" y="5786454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Buscar Todos</a:t>
            </a:r>
            <a:endParaRPr lang="pt-BR" dirty="0"/>
          </a:p>
        </p:txBody>
      </p:sp>
      <p:cxnSp>
        <p:nvCxnSpPr>
          <p:cNvPr id="26" name="Shape 25"/>
          <p:cNvCxnSpPr>
            <a:stCxn id="13" idx="2"/>
            <a:endCxn id="22" idx="1"/>
          </p:cNvCxnSpPr>
          <p:nvPr/>
        </p:nvCxnSpPr>
        <p:spPr>
          <a:xfrm rot="16200000" flipH="1">
            <a:off x="6161496" y="3839768"/>
            <a:ext cx="678661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3" idx="2"/>
            <a:endCxn id="23" idx="1"/>
          </p:cNvCxnSpPr>
          <p:nvPr/>
        </p:nvCxnSpPr>
        <p:spPr>
          <a:xfrm rot="16200000" flipH="1">
            <a:off x="5768587" y="4232677"/>
            <a:ext cx="1535917" cy="50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3" idx="2"/>
            <a:endCxn id="24" idx="1"/>
          </p:cNvCxnSpPr>
          <p:nvPr/>
        </p:nvCxnSpPr>
        <p:spPr>
          <a:xfrm rot="16200000" flipH="1">
            <a:off x="5339959" y="4661305"/>
            <a:ext cx="2393173" cy="500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28662" y="4143380"/>
            <a:ext cx="3714776" cy="235745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Busca por Similaridade: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Taxa da maior substring em comum: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Computa</a:t>
            </a:r>
            <a:r>
              <a:rPr lang="pt-BR" dirty="0" smtClean="0">
                <a:solidFill>
                  <a:schemeClr val="tx1"/>
                </a:solidFill>
              </a:rPr>
              <a:t>ção   -   Similaridade=70%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Computa</a:t>
            </a:r>
            <a:r>
              <a:rPr lang="pt-BR" dirty="0" smtClean="0">
                <a:solidFill>
                  <a:schemeClr val="tx1"/>
                </a:solidFill>
              </a:rPr>
              <a:t>dor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grpSp>
        <p:nvGrpSpPr>
          <p:cNvPr id="2" name="Group 15"/>
          <p:cNvGrpSpPr/>
          <p:nvPr/>
        </p:nvGrpSpPr>
        <p:grpSpPr>
          <a:xfrm>
            <a:off x="2071670" y="1428736"/>
            <a:ext cx="6072230" cy="5000660"/>
            <a:chOff x="2071670" y="1428736"/>
            <a:chExt cx="6072230" cy="5000660"/>
          </a:xfrm>
        </p:grpSpPr>
        <p:sp>
          <p:nvSpPr>
            <p:cNvPr id="13" name="Rounded Rectangle 12"/>
            <p:cNvSpPr/>
            <p:nvPr/>
          </p:nvSpPr>
          <p:spPr>
            <a:xfrm>
              <a:off x="5500694" y="3071810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</a:t>
              </a: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3786182" y="1428736"/>
              <a:ext cx="1714512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Início</a:t>
              </a:r>
              <a:endParaRPr lang="pt-BR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71670" y="3071810"/>
              <a:ext cx="1428760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Cadastro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>
              <a:stCxn id="14" idx="2"/>
              <a:endCxn id="13" idx="0"/>
            </p:cNvCxnSpPr>
            <p:nvPr/>
          </p:nvCxnSpPr>
          <p:spPr>
            <a:xfrm rot="16200000" flipH="1">
              <a:off x="4949762" y="1735060"/>
              <a:ext cx="1030426" cy="16430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4" idx="2"/>
              <a:endCxn id="15" idx="0"/>
            </p:cNvCxnSpPr>
            <p:nvPr/>
          </p:nvCxnSpPr>
          <p:spPr>
            <a:xfrm rot="5400000">
              <a:off x="3199531" y="1627903"/>
              <a:ext cx="1030426" cy="1857388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29388" y="4071942"/>
              <a:ext cx="1714512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 por Similaridade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429388" y="4929198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 por Estrutura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429388" y="5786454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Buscar Todos</a:t>
              </a:r>
            </a:p>
          </p:txBody>
        </p:sp>
        <p:cxnSp>
          <p:nvCxnSpPr>
            <p:cNvPr id="26" name="Shape 25"/>
            <p:cNvCxnSpPr>
              <a:stCxn id="13" idx="2"/>
              <a:endCxn id="22" idx="1"/>
            </p:cNvCxnSpPr>
            <p:nvPr/>
          </p:nvCxnSpPr>
          <p:spPr>
            <a:xfrm rot="16200000" flipH="1">
              <a:off x="6018620" y="3982644"/>
              <a:ext cx="678661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13" idx="2"/>
              <a:endCxn id="23" idx="1"/>
            </p:cNvCxnSpPr>
            <p:nvPr/>
          </p:nvCxnSpPr>
          <p:spPr>
            <a:xfrm rot="16200000" flipH="1">
              <a:off x="5589992" y="4411272"/>
              <a:ext cx="1535917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13" idx="2"/>
              <a:endCxn id="24" idx="1"/>
            </p:cNvCxnSpPr>
            <p:nvPr/>
          </p:nvCxnSpPr>
          <p:spPr>
            <a:xfrm rot="16200000" flipH="1">
              <a:off x="5161364" y="4839900"/>
              <a:ext cx="2393173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 l="31055" t="19688" r="64257" b="15624"/>
          <a:stretch>
            <a:fillRect/>
          </a:stretch>
        </p:blipFill>
        <p:spPr bwMode="auto">
          <a:xfrm>
            <a:off x="-29020" y="1"/>
            <a:ext cx="811697" cy="70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36 0.00069 L -0.558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3071866" y="1428736"/>
            <a:ext cx="6072230" cy="5000660"/>
            <a:chOff x="2071670" y="1428736"/>
            <a:chExt cx="6072230" cy="5000660"/>
          </a:xfrm>
        </p:grpSpPr>
        <p:sp>
          <p:nvSpPr>
            <p:cNvPr id="5" name="Rounded Rectangle 4"/>
            <p:cNvSpPr/>
            <p:nvPr/>
          </p:nvSpPr>
          <p:spPr>
            <a:xfrm>
              <a:off x="5500694" y="3071810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3786182" y="1428736"/>
              <a:ext cx="1643106" cy="61264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Início</a:t>
              </a:r>
              <a:endParaRPr lang="pt-BR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71670" y="3071810"/>
              <a:ext cx="1428760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Cadastro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0"/>
            </p:cNvCxnSpPr>
            <p:nvPr/>
          </p:nvCxnSpPr>
          <p:spPr>
            <a:xfrm rot="16200000" flipH="1">
              <a:off x="4931910" y="1717208"/>
              <a:ext cx="1030426" cy="167877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2"/>
              <a:endCxn id="7" idx="0"/>
            </p:cNvCxnSpPr>
            <p:nvPr/>
          </p:nvCxnSpPr>
          <p:spPr>
            <a:xfrm rot="5400000">
              <a:off x="3181680" y="1645755"/>
              <a:ext cx="1030426" cy="1821685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6429388" y="4071942"/>
              <a:ext cx="1714512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 por Similaridade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29388" y="4929198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 por Estrutura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29388" y="5786454"/>
              <a:ext cx="1571636" cy="64294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Buscar Todos</a:t>
              </a:r>
            </a:p>
          </p:txBody>
        </p:sp>
        <p:cxnSp>
          <p:nvCxnSpPr>
            <p:cNvPr id="13" name="Shape 12"/>
            <p:cNvCxnSpPr>
              <a:stCxn id="5" idx="2"/>
              <a:endCxn id="10" idx="1"/>
            </p:cNvCxnSpPr>
            <p:nvPr/>
          </p:nvCxnSpPr>
          <p:spPr>
            <a:xfrm rot="16200000" flipH="1">
              <a:off x="6018620" y="3982644"/>
              <a:ext cx="678661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5" idx="2"/>
              <a:endCxn id="11" idx="1"/>
            </p:cNvCxnSpPr>
            <p:nvPr/>
          </p:nvCxnSpPr>
          <p:spPr>
            <a:xfrm rot="16200000" flipH="1">
              <a:off x="5589992" y="4411272"/>
              <a:ext cx="1535917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5" idx="2"/>
              <a:endCxn id="12" idx="1"/>
            </p:cNvCxnSpPr>
            <p:nvPr/>
          </p:nvCxnSpPr>
          <p:spPr>
            <a:xfrm rot="16200000" flipH="1">
              <a:off x="5161364" y="4839900"/>
              <a:ext cx="2393173" cy="1428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3286116" y="4973846"/>
            <a:ext cx="135732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Utilização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38326" y="4973846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19" name="Rounded Rectangle 18"/>
          <p:cNvSpPr/>
          <p:nvPr/>
        </p:nvSpPr>
        <p:spPr>
          <a:xfrm>
            <a:off x="5135430" y="200024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Ações de bloqueio</a:t>
            </a:r>
            <a:endParaRPr lang="pt-BR" dirty="0"/>
          </a:p>
        </p:txBody>
      </p:sp>
      <p:sp>
        <p:nvSpPr>
          <p:cNvPr id="20" name="Right Brace 19"/>
          <p:cNvSpPr/>
          <p:nvPr/>
        </p:nvSpPr>
        <p:spPr>
          <a:xfrm>
            <a:off x="2857488" y="4000504"/>
            <a:ext cx="357190" cy="2571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Diamond 29"/>
          <p:cNvSpPr/>
          <p:nvPr/>
        </p:nvSpPr>
        <p:spPr>
          <a:xfrm>
            <a:off x="4911330" y="3357562"/>
            <a:ext cx="2018124" cy="92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Nota baixa?</a:t>
            </a:r>
            <a:endParaRPr lang="pt-BR" dirty="0"/>
          </a:p>
        </p:txBody>
      </p:sp>
      <p:cxnSp>
        <p:nvCxnSpPr>
          <p:cNvPr id="35" name="Straight Arrow Connector 34"/>
          <p:cNvCxnSpPr>
            <a:stCxn id="30" idx="0"/>
            <a:endCxn id="19" idx="2"/>
          </p:cNvCxnSpPr>
          <p:nvPr/>
        </p:nvCxnSpPr>
        <p:spPr>
          <a:xfrm rot="5400000" flipH="1" flipV="1">
            <a:off x="5563630" y="2999944"/>
            <a:ext cx="714380" cy="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18" idx="1"/>
          </p:cNvCxnSpPr>
          <p:nvPr/>
        </p:nvCxnSpPr>
        <p:spPr>
          <a:xfrm>
            <a:off x="4643438" y="5295317"/>
            <a:ext cx="4948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  <a:endCxn id="30" idx="2"/>
          </p:cNvCxnSpPr>
          <p:nvPr/>
        </p:nvCxnSpPr>
        <p:spPr>
          <a:xfrm rot="16200000" flipV="1">
            <a:off x="5578473" y="4628175"/>
            <a:ext cx="687590" cy="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30" idx="1"/>
            <a:endCxn id="17" idx="0"/>
          </p:cNvCxnSpPr>
          <p:nvPr/>
        </p:nvCxnSpPr>
        <p:spPr>
          <a:xfrm rot="10800000" flipV="1">
            <a:off x="3964778" y="3821908"/>
            <a:ext cx="946553" cy="11519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47497" y="3571876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accent1"/>
                </a:solidFill>
              </a:rPr>
              <a:t>Não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0780" y="285749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accent1"/>
                </a:solidFill>
              </a:rPr>
              <a:t>Sim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58016" y="4000504"/>
            <a:ext cx="2214578" cy="250030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Avaliação: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Média de todas as notas do documento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(Caso tenha mais que    10 avaliações)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Título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 l="31055" t="19688" r="64257" b="15624"/>
          <a:stretch>
            <a:fillRect/>
          </a:stretch>
        </p:blipFill>
        <p:spPr bwMode="auto">
          <a:xfrm>
            <a:off x="-29020" y="1"/>
            <a:ext cx="811697" cy="70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0" grpId="0" animBg="1"/>
      <p:bldP spid="42" grpId="0"/>
      <p:bldP spid="43" grpId="0"/>
      <p:bldP spid="44" grpId="0" animBg="1"/>
    </p:bldLst>
  </p:timing>
</p:sld>
</file>

<file path=ppt/theme/theme1.xml><?xml version="1.0" encoding="utf-8"?>
<a:theme xmlns:a="http://schemas.openxmlformats.org/drawingml/2006/main" name="Infinity">
  <a:themeElements>
    <a:clrScheme name="Infinity">
      <a:dk1>
        <a:sysClr val="windowText" lastClr="000000"/>
      </a:dk1>
      <a:lt1>
        <a:sysClr val="window" lastClr="FFFFFF"/>
      </a:lt1>
      <a:dk2>
        <a:srgbClr val="EABB00"/>
      </a:dk2>
      <a:lt2>
        <a:srgbClr val="DEF2FA"/>
      </a:lt2>
      <a:accent1>
        <a:srgbClr val="983DB1"/>
      </a:accent1>
      <a:accent2>
        <a:srgbClr val="47D147"/>
      </a:accent2>
      <a:accent3>
        <a:srgbClr val="CC0053"/>
      </a:accent3>
      <a:accent4>
        <a:srgbClr val="EA950D"/>
      </a:accent4>
      <a:accent5>
        <a:srgbClr val="C800C8"/>
      </a:accent5>
      <a:accent6>
        <a:srgbClr val="6161FF"/>
      </a:accent6>
      <a:hlink>
        <a:srgbClr val="755D00"/>
      </a:hlink>
      <a:folHlink>
        <a:srgbClr val="31AEE0"/>
      </a:folHlink>
    </a:clrScheme>
    <a:fontScheme name="Infinity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finity">
      <a:fillStyleLst>
        <a:solidFill>
          <a:schemeClr val="phClr">
            <a:shade val="95000"/>
            <a:satMod val="115000"/>
          </a:schemeClr>
        </a:solidFill>
        <a:gradFill rotWithShape="1">
          <a:gsLst>
            <a:gs pos="0">
              <a:schemeClr val="phClr">
                <a:tint val="90000"/>
                <a:alpha val="50000"/>
                <a:satMod val="150000"/>
              </a:schemeClr>
            </a:gs>
            <a:gs pos="35000">
              <a:schemeClr val="phClr">
                <a:tint val="100000"/>
                <a:alpha val="80000"/>
                <a:satMod val="130000"/>
              </a:schemeClr>
            </a:gs>
            <a:gs pos="100000">
              <a:schemeClr val="phClr">
                <a:tint val="100000"/>
                <a:shade val="90000"/>
                <a:alpha val="95000"/>
                <a:satMod val="11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1000"/>
                <a:alpha val="90000"/>
                <a:satMod val="130000"/>
              </a:schemeClr>
            </a:gs>
            <a:gs pos="50000">
              <a:schemeClr val="phClr">
                <a:shade val="93000"/>
                <a:alpha val="70000"/>
                <a:satMod val="130000"/>
              </a:schemeClr>
            </a:gs>
            <a:gs pos="75000">
              <a:schemeClr val="phClr">
                <a:shade val="94000"/>
                <a:alpha val="50000"/>
                <a:satMod val="135000"/>
              </a:schemeClr>
            </a:gs>
            <a:gs pos="100000">
              <a:schemeClr val="phClr">
                <a:shade val="94000"/>
                <a:alpha val="50000"/>
                <a:satMod val="135000"/>
              </a:schemeClr>
            </a:gs>
          </a:gsLst>
          <a:lin ang="0" scaled="0"/>
        </a:gradFill>
      </a:fillStyleLst>
      <a:lnStyleLst>
        <a:ln w="19050" cap="flat" cmpd="sng" algn="ctr">
          <a:solidFill>
            <a:schemeClr val="phClr">
              <a:shade val="95000"/>
            </a:schemeClr>
          </a:solidFill>
          <a:prstDash val="solid"/>
        </a:ln>
        <a:ln w="31750" cap="flat" cmpd="sng" algn="ctr">
          <a:solidFill>
            <a:schemeClr val="phClr">
              <a:shade val="95000"/>
              <a:satMod val="110000"/>
            </a:schemeClr>
          </a:solidFill>
          <a:prstDash val="solid"/>
        </a:ln>
        <a:ln w="57150" cap="flat" cmpd="dbl" algn="ctr">
          <a:solidFill>
            <a:schemeClr val="phClr">
              <a:shade val="95000"/>
              <a:satMod val="130000"/>
            </a:schemeClr>
          </a:solidFill>
          <a:prstDash val="solid"/>
        </a:ln>
      </a:lnStyleLst>
      <a:effectStyleLst>
        <a:effectStyle>
          <a:effectLst>
            <a:outerShdw blurRad="63500" dist="25400" dir="5400000" sx="101000" sy="101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dir="5400000" sx="101000" sy="101000" algn="ctr" rotWithShape="0">
              <a:srgbClr val="000000">
                <a:alpha val="50000"/>
              </a:srgbClr>
            </a:outerShdw>
            <a:reflection blurRad="12700" stA="26000" endPos="15000" dist="19050" dir="5400000" sy="-100000" rotWithShape="0"/>
          </a:effectLst>
        </a:effectStyle>
        <a:effectStyle>
          <a:effectLst>
            <a:innerShdw blurRad="101600" dist="12700">
              <a:srgbClr val="000000">
                <a:alpha val="35000"/>
              </a:srgbClr>
            </a:innerShdw>
            <a:reflection blurRad="12700" stA="26000" endPos="25000" dist="1905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381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50000"/>
              </a:schemeClr>
            </a:gs>
            <a:gs pos="40000">
              <a:schemeClr val="phClr">
                <a:tint val="90000"/>
                <a:shade val="80000"/>
                <a:satMod val="200000"/>
              </a:schemeClr>
            </a:gs>
            <a:gs pos="100000">
              <a:schemeClr val="phClr">
                <a:shade val="20000"/>
                <a:satMod val="17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Infinity</Template>
  <TotalTime>309</TotalTime>
  <Words>1357</Words>
  <Application>Microsoft Office PowerPoint</Application>
  <PresentationFormat>Apresentação na tela (4:3)</PresentationFormat>
  <Paragraphs>463</Paragraphs>
  <Slides>28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Infinity</vt:lpstr>
      <vt:lpstr>SiGePAPP: Patterns e  Anti-Patterns relacionados à Personas</vt:lpstr>
      <vt:lpstr>Introdução</vt:lpstr>
      <vt:lpstr>Relacionamento</vt:lpstr>
      <vt:lpstr>Relacionamento</vt:lpstr>
      <vt:lpstr>Padrão de acesso ao Banco</vt:lpstr>
      <vt:lpstr>Fluxograma</vt:lpstr>
      <vt:lpstr>Fluxograma</vt:lpstr>
      <vt:lpstr>Fluxograma</vt:lpstr>
      <vt:lpstr>Fluxograma</vt:lpstr>
      <vt:lpstr>Resultados Obtidos</vt:lpstr>
      <vt:lpstr>Testes e Melhorias</vt:lpstr>
      <vt:lpstr>Trabalhos futuros</vt:lpstr>
      <vt:lpstr>Fim</vt:lpstr>
      <vt:lpstr>Backup</vt:lpstr>
      <vt:lpstr>Busca por Similaridade </vt:lpstr>
      <vt:lpstr>Busca por Similaridade Maior Substring</vt:lpstr>
      <vt:lpstr>Busca por Similaridade Maior Substring</vt:lpstr>
      <vt:lpstr>Busca por Similaridade Maior Substring</vt:lpstr>
      <vt:lpstr>Busca por Similaridade Maior Substring</vt:lpstr>
      <vt:lpstr>Busca por Similaridade Maior Substring</vt:lpstr>
      <vt:lpstr>Busca por Similaridade Maior Substring</vt:lpstr>
      <vt:lpstr>Busca por Similaridade Maior Substring</vt:lpstr>
      <vt:lpstr>Busca por Similaridade Maior Substring</vt:lpstr>
      <vt:lpstr>Melhoria na Similaridade</vt:lpstr>
      <vt:lpstr>Teste de Heurísticas</vt:lpstr>
      <vt:lpstr>Exemplo de Problema</vt:lpstr>
      <vt:lpstr>Questionário </vt:lpstr>
      <vt:lpstr>Avaliação dos Usuários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SiGePAPP: Patterns e  Anti-Patterns relacionados à Personas</dc:title>
  <dc:creator>Andrey A. Masiero</dc:creator>
  <cp:lastModifiedBy>Toad Punk</cp:lastModifiedBy>
  <cp:revision>45</cp:revision>
  <dcterms:created xsi:type="dcterms:W3CDTF">2009-06-06T12:39:28Z</dcterms:created>
  <dcterms:modified xsi:type="dcterms:W3CDTF">2009-06-08T04:56:31Z</dcterms:modified>
</cp:coreProperties>
</file>