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0" r:id="rId2"/>
    <p:sldId id="262" r:id="rId3"/>
    <p:sldId id="273" r:id="rId4"/>
    <p:sldId id="263" r:id="rId5"/>
    <p:sldId id="265" r:id="rId6"/>
    <p:sldId id="278" r:id="rId7"/>
    <p:sldId id="279" r:id="rId8"/>
    <p:sldId id="281" r:id="rId9"/>
  </p:sldIdLst>
  <p:sldSz cx="9144000" cy="6858000" type="screen4x3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FOR1A3U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8/23/2011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Guðrún Randalín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6D07-778A-4797-8C50-331A6EBD8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FOR1A3U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8/23/2011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Guðrún Randalín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2370B-D609-4DD9-B39E-58EB8140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756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23.8.2011</a:t>
            </a:r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Guðrn Randalín</a:t>
            </a: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E5503-A61D-45A9-A619-67F39271CCB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2024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23.8.2011</a:t>
            </a:r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Guðrn Randalín</a:t>
            </a: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E5503-A61D-45A9-A619-67F39271CCB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318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23.8.2011</a:t>
            </a:r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Guðrn Randalín</a:t>
            </a: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E5503-A61D-45A9-A619-67F39271CCB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6433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23.8.2011</a:t>
            </a:r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Guðrn Randalín</a:t>
            </a: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E5503-A61D-45A9-A619-67F39271CCB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9664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23.8.2011</a:t>
            </a:r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Guðrn Randalín</a:t>
            </a: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E5503-A61D-45A9-A619-67F39271CCB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749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23.8.2011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Guðrn Randalín</a:t>
            </a:r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E5503-A61D-45A9-A619-67F39271CCB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2799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23.8.2011</a:t>
            </a:r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Guðrn Randalín</a:t>
            </a:r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E5503-A61D-45A9-A619-67F39271CCB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9632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23.8.2011</a:t>
            </a:r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Guðrn Randalín</a:t>
            </a:r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E5503-A61D-45A9-A619-67F39271CCB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0981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23.8.2011</a:t>
            </a:r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Guðrn Randalín</a:t>
            </a:r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E5503-A61D-45A9-A619-67F39271CCB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5624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23.8.2011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Guðrn Randalín</a:t>
            </a:r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E5503-A61D-45A9-A619-67F39271CCB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4918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23.8.2011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Guðrn Randalín</a:t>
            </a:r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E5503-A61D-45A9-A619-67F39271CCB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0882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23.8.2011</a:t>
            </a:r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 smtClean="0"/>
              <a:t>Guðrn Randalín</a:t>
            </a: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E5503-A61D-45A9-A619-67F39271CCB5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3649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FOR1TÖ05AU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Fyrsti áfangi í forritun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E5503-A61D-45A9-A619-67F39271CCB5}" type="slidenum">
              <a:rPr lang="is-IS" smtClean="0"/>
              <a:t>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0701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Hvað er forrit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Þetta er það sem er erfitt við forritun</a:t>
            </a:r>
          </a:p>
          <a:p>
            <a:r>
              <a:rPr lang="is-IS" dirty="0" smtClean="0"/>
              <a:t>Að lýsa nákvæmlega hvað á að gera</a:t>
            </a:r>
          </a:p>
          <a:p>
            <a:r>
              <a:rPr lang="is-IS" dirty="0" smtClean="0"/>
              <a:t>Tölvan „skilur“ ekkert</a:t>
            </a:r>
          </a:p>
          <a:p>
            <a:r>
              <a:rPr lang="is-IS" dirty="0" smtClean="0"/>
              <a:t>Tölvan gerir bara það sem henni er sagt</a:t>
            </a:r>
          </a:p>
          <a:p>
            <a:r>
              <a:rPr lang="is-IS" dirty="0" smtClean="0"/>
              <a:t>Tölvan gerir vitleysur ef forritið segir ekki hvað eigi að gera næst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E5503-A61D-45A9-A619-67F39271CCB5}" type="slidenum">
              <a:rPr lang="is-IS" smtClean="0"/>
              <a:t>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949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Forrit og gögn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Oftast þegar forrit eru smíðuð er tilgangurinn að nota forritið aftur og aftur með mismunandi gögnum.</a:t>
            </a:r>
          </a:p>
          <a:p>
            <a:pPr lvl="1"/>
            <a:r>
              <a:rPr lang="is-IS" dirty="0" smtClean="0"/>
              <a:t>T.d</a:t>
            </a:r>
            <a:r>
              <a:rPr lang="is-IS" dirty="0"/>
              <a:t>. Forrit sem leggur saman tvær </a:t>
            </a:r>
            <a:r>
              <a:rPr lang="is-IS" dirty="0" smtClean="0"/>
              <a:t>tölur</a:t>
            </a:r>
          </a:p>
          <a:p>
            <a:r>
              <a:rPr lang="is-IS" dirty="0" smtClean="0"/>
              <a:t>Gögnin eru mismunandi en forritið er alltaf eins.</a:t>
            </a:r>
            <a:endParaRPr lang="is-IS" dirty="0"/>
          </a:p>
          <a:p>
            <a:endParaRPr lang="is-I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E5503-A61D-45A9-A619-67F39271CCB5}" type="slidenum">
              <a:rPr lang="is-IS" smtClean="0"/>
              <a:t>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368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Forrit og gögn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 smtClean="0"/>
              <a:t>Til að búa til gagnlegt forrit þarf tölvan að hafa þetta þrennt:</a:t>
            </a:r>
          </a:p>
          <a:p>
            <a:r>
              <a:rPr lang="is-IS" dirty="0"/>
              <a:t>Leið til að setja "hráefnið" inn í </a:t>
            </a:r>
            <a:r>
              <a:rPr lang="is-IS" dirty="0" smtClean="0"/>
              <a:t>tölvuna </a:t>
            </a:r>
            <a:endParaRPr lang="is-IS" dirty="0"/>
          </a:p>
          <a:p>
            <a:r>
              <a:rPr lang="is-IS" dirty="0"/>
              <a:t>Geymslustað fyrir "hráefnið", inni í tölvunni</a:t>
            </a:r>
          </a:p>
          <a:p>
            <a:r>
              <a:rPr lang="is-IS" dirty="0"/>
              <a:t>Leið til að ná í "afurðina" út úr tölvunni</a:t>
            </a:r>
          </a:p>
          <a:p>
            <a:pPr marL="0" indent="0">
              <a:buNone/>
            </a:pPr>
            <a:endParaRPr lang="is-I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E5503-A61D-45A9-A619-67F39271CCB5}" type="slidenum">
              <a:rPr lang="is-IS" smtClean="0"/>
              <a:t>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598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Kynslóðir forritunarmála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Fyrsta kynslóðin: Vélamál</a:t>
            </a:r>
          </a:p>
          <a:p>
            <a:r>
              <a:rPr lang="is-IS" dirty="0" smtClean="0"/>
              <a:t>Önnur kynslóðin: Smalamál</a:t>
            </a:r>
          </a:p>
          <a:p>
            <a:r>
              <a:rPr lang="is-IS" dirty="0" smtClean="0"/>
              <a:t>Þriðja kynslóðin: t.d. C++, Java, C# og </a:t>
            </a:r>
            <a:r>
              <a:rPr lang="is-IS" dirty="0" err="1" smtClean="0"/>
              <a:t>Python</a:t>
            </a:r>
            <a:endParaRPr lang="is-IS" dirty="0" smtClean="0"/>
          </a:p>
          <a:p>
            <a:pPr lvl="1"/>
            <a:r>
              <a:rPr lang="is-IS" dirty="0" err="1" smtClean="0"/>
              <a:t>Python</a:t>
            </a:r>
            <a:r>
              <a:rPr lang="is-IS" dirty="0" smtClean="0"/>
              <a:t> er það sem við ætlum að </a:t>
            </a:r>
            <a:r>
              <a:rPr lang="is-IS" dirty="0" err="1" smtClean="0"/>
              <a:t>læra</a:t>
            </a:r>
            <a:r>
              <a:rPr lang="is-IS" dirty="0" smtClean="0"/>
              <a:t> fyrstu þrjár annirnar </a:t>
            </a:r>
            <a:endParaRPr lang="is-IS" dirty="0"/>
          </a:p>
          <a:p>
            <a:pPr marL="0" indent="0">
              <a:buNone/>
            </a:pPr>
            <a:endParaRPr lang="is-I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E5503-A61D-45A9-A619-67F39271CCB5}" type="slidenum">
              <a:rPr lang="is-IS" smtClean="0"/>
              <a:t>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550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Aðferð við lausn verkefna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is-IS" dirty="0" smtClean="0"/>
              <a:t>Skilningur </a:t>
            </a:r>
            <a:r>
              <a:rPr lang="is-IS" dirty="0" smtClean="0"/>
              <a:t>á </a:t>
            </a:r>
            <a:r>
              <a:rPr lang="is-IS" dirty="0" smtClean="0"/>
              <a:t>verkefninu</a:t>
            </a:r>
          </a:p>
          <a:p>
            <a:pPr marL="400050" lvl="1" indent="0">
              <a:buNone/>
            </a:pPr>
            <a:r>
              <a:rPr lang="is-IS" sz="2200" dirty="0"/>
              <a:t>	</a:t>
            </a:r>
            <a:r>
              <a:rPr lang="is-IS" sz="2200" b="1" dirty="0" smtClean="0"/>
              <a:t>Að skilja og vita </a:t>
            </a:r>
            <a:r>
              <a:rPr lang="is-IS" sz="2200" b="1" dirty="0"/>
              <a:t>hvað forritið á að gera.</a:t>
            </a:r>
          </a:p>
          <a:p>
            <a:pPr marL="400050" lvl="1" indent="0">
              <a:buNone/>
            </a:pPr>
            <a:r>
              <a:rPr lang="is-IS" dirty="0" smtClean="0"/>
              <a:t>Sundurgreining á verkefninu í smærri </a:t>
            </a:r>
            <a:r>
              <a:rPr lang="is-IS" dirty="0" smtClean="0"/>
              <a:t>einingar. </a:t>
            </a:r>
            <a:r>
              <a:rPr lang="is-IS" sz="2200" b="1" dirty="0"/>
              <a:t>	</a:t>
            </a:r>
            <a:r>
              <a:rPr lang="is-IS" sz="2200" b="1" dirty="0"/>
              <a:t>Skiptum niður verkefninu í nokkra liði til að </a:t>
            </a:r>
            <a:r>
              <a:rPr lang="is-IS" sz="2200" b="1" dirty="0" smtClean="0"/>
              <a:t>leysa </a:t>
            </a:r>
            <a:r>
              <a:rPr lang="is-IS" sz="2200" b="1" dirty="0"/>
              <a:t>það.</a:t>
            </a:r>
          </a:p>
          <a:p>
            <a:pPr marL="514350" indent="-514350">
              <a:buAutoNum type="arabicPeriod"/>
            </a:pPr>
            <a:r>
              <a:rPr lang="is-IS" dirty="0" smtClean="0"/>
              <a:t>Hönnun </a:t>
            </a:r>
            <a:r>
              <a:rPr lang="is-IS" dirty="0" smtClean="0"/>
              <a:t>lausnaraðferðar. 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sz="2200" b="1" dirty="0"/>
              <a:t>Hérna íhugum við og skipuleggjum hvernig </a:t>
            </a:r>
            <a:r>
              <a:rPr lang="is-IS" sz="2200" b="1" dirty="0"/>
              <a:t>við ætlum </a:t>
            </a:r>
            <a:r>
              <a:rPr lang="is-IS" sz="2200" b="1" dirty="0"/>
              <a:t>að leysa úr </a:t>
            </a:r>
            <a:r>
              <a:rPr lang="is-IS" sz="2200" b="1" dirty="0"/>
              <a:t>	verkefninu</a:t>
            </a:r>
            <a:r>
              <a:rPr lang="is-IS" sz="2200" b="1" dirty="0"/>
              <a:t>. </a:t>
            </a:r>
            <a:r>
              <a:rPr lang="is-IS" sz="2200" b="1" dirty="0"/>
              <a:t>Hvaða aðferð við notum við forritunina</a:t>
            </a:r>
            <a:endParaRPr lang="is-IS" sz="2200" b="1" dirty="0"/>
          </a:p>
          <a:p>
            <a:pPr marL="514350" indent="-514350">
              <a:buFont typeface="+mj-lt"/>
              <a:buAutoNum type="arabicPeriod" startAt="4"/>
            </a:pPr>
            <a:r>
              <a:rPr lang="is-IS" dirty="0" smtClean="0"/>
              <a:t>Liður fjögur er forritunin sjálf.</a:t>
            </a:r>
          </a:p>
          <a:p>
            <a:pPr marL="514350" indent="-514350">
              <a:buAutoNum type="arabicPeriod" startAt="4"/>
            </a:pPr>
            <a:r>
              <a:rPr lang="is-IS" dirty="0" smtClean="0"/>
              <a:t>Prófum forritið með gögnum til að athuga hvort forritið sé ekki að skila því sem það á að gera.</a:t>
            </a:r>
          </a:p>
          <a:p>
            <a:pPr marL="457200" lvl="1" indent="0">
              <a:buNone/>
            </a:pPr>
            <a:r>
              <a:rPr lang="en-US" sz="2200" dirty="0" smtClean="0"/>
              <a:t>	</a:t>
            </a:r>
            <a:r>
              <a:rPr lang="en-US" sz="2200" b="1" dirty="0" err="1"/>
              <a:t>Prófun</a:t>
            </a:r>
            <a:r>
              <a:rPr lang="en-US" sz="2200" b="1" dirty="0"/>
              <a:t> </a:t>
            </a:r>
            <a:r>
              <a:rPr lang="en-US" sz="2200" b="1" dirty="0" err="1"/>
              <a:t>er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mjög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mikilvæg</a:t>
            </a:r>
            <a:r>
              <a:rPr lang="en-US" sz="2200" b="1" dirty="0" smtClean="0"/>
              <a:t>. </a:t>
            </a:r>
            <a:r>
              <a:rPr lang="en-US" sz="2200" b="1" dirty="0" err="1" smtClean="0"/>
              <a:t>Hér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er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nauðsynlegt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að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prófa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með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gögnum</a:t>
            </a:r>
            <a:r>
              <a:rPr lang="en-US" sz="2200" b="1" dirty="0" smtClean="0"/>
              <a:t> 	</a:t>
            </a:r>
            <a:r>
              <a:rPr lang="en-US" sz="2200" b="1" dirty="0" err="1" smtClean="0"/>
              <a:t>sem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við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skiljum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og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vitum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hver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útkoman</a:t>
            </a:r>
            <a:r>
              <a:rPr lang="en-US" sz="2200" b="1" dirty="0" smtClean="0"/>
              <a:t> á </a:t>
            </a:r>
            <a:r>
              <a:rPr lang="en-US" sz="2200" b="1" dirty="0" err="1" smtClean="0"/>
              <a:t>að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vera</a:t>
            </a:r>
            <a:endParaRPr lang="is-IS" sz="2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E5503-A61D-45A9-A619-67F39271CCB5}" type="slidenum">
              <a:rPr lang="is-IS" smtClean="0"/>
              <a:t>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9992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Hvernig við leysum verkefni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4200" b="1" dirty="0" smtClean="0"/>
              <a:t>Aldrei</a:t>
            </a:r>
            <a:r>
              <a:rPr lang="is-IS" sz="4200" dirty="0" smtClean="0"/>
              <a:t> </a:t>
            </a:r>
            <a:r>
              <a:rPr lang="is-IS" sz="4200" dirty="0" smtClean="0"/>
              <a:t>skrifa margar línur af kóða án þess að prófa að keyra </a:t>
            </a:r>
            <a:r>
              <a:rPr lang="is-IS" sz="4200" dirty="0" smtClean="0"/>
              <a:t>þær.</a:t>
            </a:r>
          </a:p>
          <a:p>
            <a:pPr lvl="1"/>
            <a:r>
              <a:rPr lang="is-IS" sz="2600" dirty="0"/>
              <a:t>Það eru lítil skref sem skipa máli</a:t>
            </a:r>
          </a:p>
          <a:p>
            <a:pPr lvl="1"/>
            <a:r>
              <a:rPr lang="is-IS" sz="2600" dirty="0"/>
              <a:t>Það á frekar að taka mörg lítil skref </a:t>
            </a:r>
          </a:p>
          <a:p>
            <a:pPr marL="0" indent="0">
              <a:buNone/>
            </a:pPr>
            <a:endParaRPr lang="is-IS" sz="4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E5503-A61D-45A9-A619-67F39271CCB5}" type="slidenum">
              <a:rPr lang="is-IS" smtClean="0"/>
              <a:t>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3927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err="1" smtClean="0"/>
              <a:t>Python</a:t>
            </a:r>
            <a:r>
              <a:rPr lang="is-I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Við </a:t>
            </a:r>
            <a:r>
              <a:rPr lang="is-IS" dirty="0" err="1" smtClean="0"/>
              <a:t>lærum</a:t>
            </a:r>
            <a:r>
              <a:rPr lang="is-IS" dirty="0" smtClean="0"/>
              <a:t> </a:t>
            </a:r>
            <a:r>
              <a:rPr lang="is-IS" dirty="0" err="1" smtClean="0"/>
              <a:t>Python</a:t>
            </a:r>
            <a:r>
              <a:rPr lang="is-IS" dirty="0" smtClean="0"/>
              <a:t> sem fyrsta forritunarmál</a:t>
            </a:r>
          </a:p>
          <a:p>
            <a:pPr lvl="1"/>
            <a:r>
              <a:rPr lang="is-IS" dirty="0" err="1" smtClean="0"/>
              <a:t>Python</a:t>
            </a:r>
            <a:r>
              <a:rPr lang="is-IS" dirty="0" smtClean="0"/>
              <a:t> er frekar einfalt forritunarmál og því gott fyrsta mál</a:t>
            </a:r>
          </a:p>
          <a:p>
            <a:r>
              <a:rPr lang="is-IS" dirty="0" smtClean="0"/>
              <a:t>Notum </a:t>
            </a:r>
            <a:r>
              <a:rPr lang="is-IS" dirty="0" smtClean="0"/>
              <a:t>Pycharm til að forrita í </a:t>
            </a:r>
            <a:endParaRPr lang="is-IS" dirty="0"/>
          </a:p>
          <a:p>
            <a:r>
              <a:rPr lang="is-IS" dirty="0" smtClean="0"/>
              <a:t>Mæli með að þið náið í það sjálf og setjið upp á ykkar tölvum</a:t>
            </a:r>
            <a:r>
              <a:rPr lang="is-IS" dirty="0"/>
              <a:t> </a:t>
            </a:r>
            <a:r>
              <a:rPr lang="is-IS" dirty="0" smtClean="0"/>
              <a:t>– sjá glærur </a:t>
            </a:r>
            <a:r>
              <a:rPr lang="is-IS" b="1" dirty="0" smtClean="0"/>
              <a:t>PyCharm</a:t>
            </a:r>
          </a:p>
          <a:p>
            <a:endParaRPr lang="is-I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E5503-A61D-45A9-A619-67F39271CCB5}" type="slidenum">
              <a:rPr lang="is-IS" smtClean="0"/>
              <a:t>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2182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253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FOR1TÖ05AU</vt:lpstr>
      <vt:lpstr>Hvað er forrit</vt:lpstr>
      <vt:lpstr>Forrit og gögn</vt:lpstr>
      <vt:lpstr>Forrit og gögn</vt:lpstr>
      <vt:lpstr>Kynslóðir forritunarmála</vt:lpstr>
      <vt:lpstr>Aðferð við lausn verkefna</vt:lpstr>
      <vt:lpstr>Hvernig við leysum verkefni</vt:lpstr>
      <vt:lpstr>Python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FOR1A3U</dc:title>
  <dc:creator>S10</dc:creator>
  <cp:lastModifiedBy>Sigríður Sturlaugsdóttir</cp:lastModifiedBy>
  <cp:revision>36</cp:revision>
  <dcterms:created xsi:type="dcterms:W3CDTF">2011-08-19T21:25:44Z</dcterms:created>
  <dcterms:modified xsi:type="dcterms:W3CDTF">2019-08-21T11:43:46Z</dcterms:modified>
</cp:coreProperties>
</file>