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1"/>
  </p:notesMasterIdLst>
  <p:sldIdLst>
    <p:sldId id="276" r:id="rId2"/>
    <p:sldId id="298" r:id="rId3"/>
    <p:sldId id="278" r:id="rId4"/>
    <p:sldId id="313" r:id="rId5"/>
    <p:sldId id="280" r:id="rId6"/>
    <p:sldId id="297" r:id="rId7"/>
    <p:sldId id="294" r:id="rId8"/>
    <p:sldId id="300" r:id="rId9"/>
    <p:sldId id="284" r:id="rId10"/>
    <p:sldId id="309" r:id="rId11"/>
    <p:sldId id="301" r:id="rId12"/>
    <p:sldId id="311" r:id="rId13"/>
    <p:sldId id="310" r:id="rId14"/>
    <p:sldId id="303" r:id="rId15"/>
    <p:sldId id="312" r:id="rId16"/>
    <p:sldId id="304" r:id="rId17"/>
    <p:sldId id="305" r:id="rId18"/>
    <p:sldId id="306" r:id="rId19"/>
    <p:sldId id="292" r:id="rId20"/>
  </p:sldIdLst>
  <p:sldSz cx="9144000" cy="6858000" type="screen4x3"/>
  <p:notesSz cx="6858000" cy="9144000"/>
  <p:embeddedFontLst>
    <p:embeddedFont>
      <p:font typeface="Lato" charset="0"/>
      <p:regular r:id="rId22"/>
      <p:bold r:id="rId23"/>
      <p:italic r:id="rId24"/>
      <p:boldItalic r:id="rId25"/>
    </p:embeddedFont>
    <p:embeddedFont>
      <p:font typeface="[z] Arista Light" charset="0"/>
      <p:regular r:id="rId26"/>
    </p:embeddedFont>
    <p:embeddedFont>
      <p:font typeface="Liberation Sans" pitchFamily="34" charset="0"/>
      <p:regular r:id="rId27"/>
      <p:bold r:id="rId28"/>
      <p:italic r:id="rId29"/>
      <p:boldItalic r:id="rId30"/>
    </p:embeddedFont>
    <p:embeddedFont>
      <p:font typeface="Calibri" pitchFamily="34" charset="0"/>
      <p:regular r:id="rId31"/>
      <p:bold r:id="rId32"/>
      <p:italic r:id="rId33"/>
      <p:boldItalic r:id="rId34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8F867-BF58-4C0D-8B0D-D6C2E91F6B65}" type="datetimeFigureOut">
              <a:rPr lang="fr-BE" smtClean="0"/>
              <a:pPr/>
              <a:t>2/06/2014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2F084-6346-4CBE-B4C4-57E57A48EAD8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 noRot="1" noChangeAspect="1"/>
          </p:cNvSpPr>
          <p:nvPr>
            <p:ph type="body" idx="1"/>
          </p:nvPr>
        </p:nvSpPr>
        <p:spPr bwMode="auto">
          <a:xfrm>
            <a:off x="686361" y="4342534"/>
            <a:ext cx="5485279" cy="4115955"/>
          </a:xfrm>
          <a:noFill/>
        </p:spPr>
        <p:txBody>
          <a:bodyPr vert="horz" numCol="1" anchor="t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>
              <a:latin typeface="Liberation Sans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 noRot="1" noChangeAspect="1"/>
          </p:cNvSpPr>
          <p:nvPr>
            <p:ph type="body" idx="1"/>
          </p:nvPr>
        </p:nvSpPr>
        <p:spPr bwMode="auto">
          <a:xfrm>
            <a:off x="686361" y="4342534"/>
            <a:ext cx="5485279" cy="4115955"/>
          </a:xfrm>
          <a:noFill/>
        </p:spPr>
        <p:txBody>
          <a:bodyPr vert="horz" numCol="1" anchor="t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>
              <a:latin typeface="Liberation Sans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 noRot="1" noChangeAspect="1"/>
          </p:cNvSpPr>
          <p:nvPr>
            <p:ph type="body" idx="1"/>
          </p:nvPr>
        </p:nvSpPr>
        <p:spPr bwMode="auto">
          <a:xfrm>
            <a:off x="686361" y="4342534"/>
            <a:ext cx="5485279" cy="4115955"/>
          </a:xfrm>
          <a:noFill/>
        </p:spPr>
        <p:txBody>
          <a:bodyPr vert="horz" numCol="1" anchor="t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>
              <a:latin typeface="Liberation Sans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 noRot="1" noChangeAspect="1"/>
          </p:cNvSpPr>
          <p:nvPr>
            <p:ph type="body" idx="1"/>
          </p:nvPr>
        </p:nvSpPr>
        <p:spPr bwMode="auto">
          <a:xfrm>
            <a:off x="686361" y="4342534"/>
            <a:ext cx="5485279" cy="4115955"/>
          </a:xfrm>
          <a:noFill/>
        </p:spPr>
        <p:txBody>
          <a:bodyPr vert="horz" numCol="1" anchor="t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>
              <a:latin typeface="Liberation Sans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 noRot="1" noChangeAspect="1"/>
          </p:cNvSpPr>
          <p:nvPr>
            <p:ph type="body" idx="1"/>
          </p:nvPr>
        </p:nvSpPr>
        <p:spPr bwMode="auto">
          <a:xfrm>
            <a:off x="686361" y="4342534"/>
            <a:ext cx="5485279" cy="4115955"/>
          </a:xfrm>
          <a:noFill/>
        </p:spPr>
        <p:txBody>
          <a:bodyPr vert="horz" numCol="1" anchor="t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>
              <a:latin typeface="Liberation Sans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 noRot="1" noChangeAspect="1"/>
          </p:cNvSpPr>
          <p:nvPr>
            <p:ph type="body" idx="1"/>
          </p:nvPr>
        </p:nvSpPr>
        <p:spPr bwMode="auto">
          <a:xfrm>
            <a:off x="686361" y="4342534"/>
            <a:ext cx="5485279" cy="4115955"/>
          </a:xfrm>
          <a:noFill/>
        </p:spPr>
        <p:txBody>
          <a:bodyPr vert="horz" numCol="1" anchor="t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dirty="0" smtClean="0">
              <a:latin typeface="Liberation Sans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Ellipse 8"/>
          <p:cNvSpPr/>
          <p:nvPr userDrawn="1"/>
        </p:nvSpPr>
        <p:spPr>
          <a:xfrm>
            <a:off x="467544" y="1268760"/>
            <a:ext cx="576064" cy="5760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Espace réservé du texte 10"/>
          <p:cNvSpPr>
            <a:spLocks noGrp="1"/>
          </p:cNvSpPr>
          <p:nvPr>
            <p:ph type="body" sz="quarter" idx="12" hasCustomPrompt="1"/>
          </p:nvPr>
        </p:nvSpPr>
        <p:spPr>
          <a:xfrm>
            <a:off x="1187450" y="1341190"/>
            <a:ext cx="7534374" cy="431800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 algn="l">
              <a:buNone/>
              <a:defRPr/>
            </a:lvl3pPr>
          </a:lstStyle>
          <a:p>
            <a:pPr lvl="0"/>
            <a:r>
              <a:rPr lang="fr-FR" dirty="0" smtClean="0"/>
              <a:t>Introduction</a:t>
            </a:r>
            <a:endParaRPr lang="fr-BE" dirty="0"/>
          </a:p>
        </p:txBody>
      </p:sp>
      <p:sp>
        <p:nvSpPr>
          <p:cNvPr id="5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611114" y="1412330"/>
            <a:ext cx="288925" cy="288925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BE" dirty="0" smtClean="0"/>
              <a:t>1</a:t>
            </a:r>
            <a:endParaRPr lang="fr-BE" dirty="0"/>
          </a:p>
        </p:txBody>
      </p:sp>
      <p:sp>
        <p:nvSpPr>
          <p:cNvPr id="6" name="Ellipse 15"/>
          <p:cNvSpPr/>
          <p:nvPr userDrawn="1"/>
        </p:nvSpPr>
        <p:spPr>
          <a:xfrm>
            <a:off x="467544" y="2055564"/>
            <a:ext cx="576064" cy="5760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1187450" y="2127994"/>
            <a:ext cx="7534374" cy="4318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 algn="l">
              <a:buNone/>
              <a:defRPr/>
            </a:lvl3pPr>
          </a:lstStyle>
          <a:p>
            <a:pPr lvl="0"/>
            <a:r>
              <a:rPr lang="fr-FR" dirty="0" err="1" smtClean="0"/>
              <a:t>Context</a:t>
            </a:r>
            <a:endParaRPr lang="fr-BE" dirty="0"/>
          </a:p>
        </p:txBody>
      </p:sp>
      <p:sp>
        <p:nvSpPr>
          <p:cNvPr id="8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611114" y="2199134"/>
            <a:ext cx="288925" cy="288925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BE" dirty="0" smtClean="0"/>
              <a:t>2</a:t>
            </a:r>
            <a:endParaRPr lang="fr-BE" dirty="0"/>
          </a:p>
        </p:txBody>
      </p:sp>
      <p:sp>
        <p:nvSpPr>
          <p:cNvPr id="9" name="Ellipse 18"/>
          <p:cNvSpPr/>
          <p:nvPr userDrawn="1"/>
        </p:nvSpPr>
        <p:spPr>
          <a:xfrm>
            <a:off x="462862" y="2910161"/>
            <a:ext cx="576064" cy="5760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82768" y="2982591"/>
            <a:ext cx="7534374" cy="4318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 algn="l">
              <a:buNone/>
              <a:defRPr baseline="0"/>
            </a:lvl3pPr>
          </a:lstStyle>
          <a:p>
            <a:pPr lvl="0"/>
            <a:r>
              <a:rPr lang="fr-FR" dirty="0" err="1" smtClean="0"/>
              <a:t>Further</a:t>
            </a:r>
            <a:r>
              <a:rPr lang="fr-FR" dirty="0" smtClean="0"/>
              <a:t> information</a:t>
            </a:r>
            <a:endParaRPr lang="fr-BE" dirty="0"/>
          </a:p>
        </p:txBody>
      </p:sp>
      <p:sp>
        <p:nvSpPr>
          <p:cNvPr id="11" name="Espace réservé du texte 14"/>
          <p:cNvSpPr>
            <a:spLocks noGrp="1"/>
          </p:cNvSpPr>
          <p:nvPr>
            <p:ph type="body" sz="quarter" idx="17" hasCustomPrompt="1"/>
          </p:nvPr>
        </p:nvSpPr>
        <p:spPr>
          <a:xfrm>
            <a:off x="606432" y="3053731"/>
            <a:ext cx="288925" cy="288925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BE" dirty="0" smtClean="0"/>
              <a:t>3</a:t>
            </a:r>
            <a:endParaRPr lang="fr-BE" dirty="0"/>
          </a:p>
        </p:txBody>
      </p:sp>
      <p:sp>
        <p:nvSpPr>
          <p:cNvPr id="12" name="Ellipse 21"/>
          <p:cNvSpPr/>
          <p:nvPr userDrawn="1"/>
        </p:nvSpPr>
        <p:spPr>
          <a:xfrm>
            <a:off x="480259" y="3768090"/>
            <a:ext cx="576064" cy="5760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8" hasCustomPrompt="1"/>
          </p:nvPr>
        </p:nvSpPr>
        <p:spPr>
          <a:xfrm>
            <a:off x="1200165" y="3840520"/>
            <a:ext cx="7534374" cy="4318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 algn="l">
              <a:buNone/>
              <a:defRPr baseline="0"/>
            </a:lvl3pPr>
          </a:lstStyle>
          <a:p>
            <a:pPr lvl="0"/>
            <a:r>
              <a:rPr lang="fr-FR" dirty="0" smtClean="0"/>
              <a:t>Quick abstract</a:t>
            </a:r>
            <a:endParaRPr lang="fr-BE" dirty="0"/>
          </a:p>
        </p:txBody>
      </p:sp>
      <p:sp>
        <p:nvSpPr>
          <p:cNvPr id="14" name="Espace réservé du texte 14"/>
          <p:cNvSpPr>
            <a:spLocks noGrp="1"/>
          </p:cNvSpPr>
          <p:nvPr>
            <p:ph type="body" sz="quarter" idx="19" hasCustomPrompt="1"/>
          </p:nvPr>
        </p:nvSpPr>
        <p:spPr>
          <a:xfrm>
            <a:off x="623829" y="3911660"/>
            <a:ext cx="288925" cy="288925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BE" dirty="0" smtClean="0"/>
              <a:t>4</a:t>
            </a:r>
            <a:endParaRPr lang="fr-BE" dirty="0"/>
          </a:p>
        </p:txBody>
      </p:sp>
      <p:sp>
        <p:nvSpPr>
          <p:cNvPr id="15" name="Ellipse 24"/>
          <p:cNvSpPr/>
          <p:nvPr userDrawn="1"/>
        </p:nvSpPr>
        <p:spPr>
          <a:xfrm>
            <a:off x="481118" y="4627749"/>
            <a:ext cx="576064" cy="5760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" name="Espace réservé du texte 10"/>
          <p:cNvSpPr>
            <a:spLocks noGrp="1"/>
          </p:cNvSpPr>
          <p:nvPr>
            <p:ph type="body" sz="quarter" idx="20" hasCustomPrompt="1"/>
          </p:nvPr>
        </p:nvSpPr>
        <p:spPr>
          <a:xfrm>
            <a:off x="1201024" y="4700179"/>
            <a:ext cx="7534374" cy="4318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 algn="l">
              <a:buNone/>
              <a:defRPr baseline="0"/>
            </a:lvl3pPr>
          </a:lstStyle>
          <a:p>
            <a:pPr lvl="0"/>
            <a:r>
              <a:rPr lang="fr-FR" dirty="0" smtClean="0"/>
              <a:t>Conclusion</a:t>
            </a:r>
            <a:endParaRPr lang="fr-BE" dirty="0"/>
          </a:p>
        </p:txBody>
      </p:sp>
      <p:sp>
        <p:nvSpPr>
          <p:cNvPr id="17" name="Espace réservé du texte 14"/>
          <p:cNvSpPr>
            <a:spLocks noGrp="1"/>
          </p:cNvSpPr>
          <p:nvPr>
            <p:ph type="body" sz="quarter" idx="21" hasCustomPrompt="1"/>
          </p:nvPr>
        </p:nvSpPr>
        <p:spPr>
          <a:xfrm>
            <a:off x="624688" y="4771319"/>
            <a:ext cx="288925" cy="288925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BE" dirty="0" smtClean="0"/>
              <a:t>5</a:t>
            </a:r>
            <a:endParaRPr lang="fr-B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520" y="1268759"/>
            <a:ext cx="8640960" cy="4320481"/>
          </a:xfrm>
        </p:spPr>
        <p:txBody>
          <a:bodyPr/>
          <a:lstStyle>
            <a:lvl1pPr marL="0" indent="0" algn="l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89240"/>
            <a:ext cx="5486400" cy="936104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691680" y="4149080"/>
            <a:ext cx="5760640" cy="432048"/>
          </a:xfrm>
          <a:noFill/>
        </p:spPr>
        <p:txBody>
          <a:bodyPr anchor="t" anchorCtr="0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691680" y="1988840"/>
            <a:ext cx="5760640" cy="2160240"/>
          </a:xfrm>
          <a:noFill/>
        </p:spPr>
        <p:txBody>
          <a:bodyPr anchor="t" anchorCtr="0">
            <a:noAutofit/>
          </a:bodyPr>
          <a:lstStyle>
            <a:lvl1pPr marL="0" indent="0" algn="l">
              <a:buNone/>
              <a:defRPr sz="2000" b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4" name="TextBox 3"/>
          <p:cNvSpPr txBox="1"/>
          <p:nvPr userDrawn="1"/>
        </p:nvSpPr>
        <p:spPr>
          <a:xfrm>
            <a:off x="971600" y="1772816"/>
            <a:ext cx="720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6000" b="1" dirty="0" smtClean="0">
                <a:solidFill>
                  <a:schemeClr val="tx2"/>
                </a:solidFill>
              </a:rPr>
              <a:t>"  </a:t>
            </a:r>
            <a:endParaRPr lang="fr-BE" sz="6000" b="1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452320" y="3356992"/>
            <a:ext cx="720080" cy="201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6000" b="1" dirty="0" smtClean="0">
                <a:solidFill>
                  <a:schemeClr val="tx2"/>
                </a:solidFill>
              </a:rPr>
              <a:t>"  </a:t>
            </a:r>
            <a:endParaRPr lang="fr-BE" sz="6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691680" y="4149080"/>
            <a:ext cx="5760640" cy="432048"/>
          </a:xfrm>
          <a:noFill/>
        </p:spPr>
        <p:txBody>
          <a:bodyPr anchor="t" anchorCtr="0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691680" y="1988840"/>
            <a:ext cx="5760640" cy="2160240"/>
          </a:xfrm>
          <a:noFill/>
        </p:spPr>
        <p:txBody>
          <a:bodyPr anchor="t" anchorCtr="0">
            <a:noAutofit/>
          </a:bodyPr>
          <a:lstStyle>
            <a:lvl1pPr marL="0" indent="0" algn="l">
              <a:buNone/>
              <a:defRPr sz="2000" b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71600" y="1772816"/>
            <a:ext cx="720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6000" b="1" dirty="0" smtClean="0">
                <a:solidFill>
                  <a:schemeClr val="tx2"/>
                </a:solidFill>
              </a:rPr>
              <a:t>"  </a:t>
            </a:r>
            <a:endParaRPr lang="fr-BE" sz="6000" b="1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452320" y="3356992"/>
            <a:ext cx="720080" cy="201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6000" b="1" dirty="0" smtClean="0">
                <a:solidFill>
                  <a:schemeClr val="tx2"/>
                </a:solidFill>
              </a:rPr>
              <a:t>"  </a:t>
            </a:r>
            <a:endParaRPr lang="fr-BE" sz="6000" b="1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059832" y="692696"/>
            <a:ext cx="6084168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059832" y="764704"/>
            <a:ext cx="6084168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149080"/>
            <a:ext cx="9144000" cy="2708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1520" y="3212976"/>
            <a:ext cx="8640960" cy="936104"/>
          </a:xfrm>
        </p:spPr>
        <p:txBody>
          <a:bodyPr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fr-BE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79512" y="0"/>
            <a:ext cx="2376264" cy="1052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4149080"/>
            <a:ext cx="8640960" cy="1440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fr-BE" dirty="0"/>
          </a:p>
        </p:txBody>
      </p:sp>
      <p:graphicFrame>
        <p:nvGraphicFramePr>
          <p:cNvPr id="9" name="Tableau 7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780794153"/>
              </p:ext>
            </p:extLst>
          </p:nvPr>
        </p:nvGraphicFramePr>
        <p:xfrm>
          <a:off x="251520" y="4869160"/>
          <a:ext cx="60960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4151784"/>
              </a:tblGrid>
              <a:tr h="1008112">
                <a:tc>
                  <a:txBody>
                    <a:bodyPr/>
                    <a:lstStyle/>
                    <a:p>
                      <a:pPr algn="l"/>
                      <a:r>
                        <a:rPr lang="fr-BE" sz="1400" dirty="0" err="1" smtClean="0">
                          <a:solidFill>
                            <a:schemeClr val="accent1"/>
                          </a:solidFill>
                          <a:latin typeface="+mj-lt"/>
                        </a:rPr>
                        <a:t>Odoo</a:t>
                      </a:r>
                      <a:r>
                        <a:rPr lang="fr-BE" sz="14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</a:p>
                    <a:p>
                      <a:pPr algn="l"/>
                      <a:r>
                        <a:rPr lang="fr-BE" sz="1400" b="0" dirty="0" smtClean="0">
                          <a:solidFill>
                            <a:schemeClr val="tx2"/>
                          </a:solidFill>
                        </a:rPr>
                        <a:t>sales@odoo.com</a:t>
                      </a:r>
                    </a:p>
                    <a:p>
                      <a:pPr algn="l"/>
                      <a:r>
                        <a:rPr lang="fr-BE" sz="1400" b="0" dirty="0" smtClean="0">
                          <a:solidFill>
                            <a:schemeClr val="tx2"/>
                          </a:solidFill>
                        </a:rPr>
                        <a:t>+32 (0) 2 290 34 90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b="0" dirty="0" smtClean="0">
                          <a:solidFill>
                            <a:schemeClr val="tx2"/>
                          </a:solidFill>
                        </a:rPr>
                        <a:t>www.odoo.com</a:t>
                      </a:r>
                    </a:p>
                    <a:p>
                      <a:pPr algn="l"/>
                      <a:endParaRPr lang="fr-BE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BE" sz="1400" b="1" dirty="0" smtClean="0">
                          <a:solidFill>
                            <a:schemeClr val="accent2"/>
                          </a:solidFill>
                          <a:latin typeface="+mj-lt"/>
                        </a:rPr>
                        <a:t>R&amp;D and</a:t>
                      </a:r>
                      <a:r>
                        <a:rPr lang="fr-BE" sz="1400" b="1" baseline="0" dirty="0" smtClean="0">
                          <a:solidFill>
                            <a:schemeClr val="accent2"/>
                          </a:solidFill>
                          <a:latin typeface="+mj-lt"/>
                        </a:rPr>
                        <a:t> services office</a:t>
                      </a:r>
                      <a:endParaRPr lang="fr-BE" sz="1400" b="1" dirty="0" smtClean="0">
                        <a:solidFill>
                          <a:schemeClr val="accent2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fr-BE" sz="1400" b="0" dirty="0" smtClean="0">
                          <a:solidFill>
                            <a:schemeClr val="tx2"/>
                          </a:solidFill>
                        </a:rPr>
                        <a:t>Chaussée de Namur 40</a:t>
                      </a:r>
                    </a:p>
                    <a:p>
                      <a:pPr algn="l"/>
                      <a:r>
                        <a:rPr lang="fr-BE" sz="1400" b="0" dirty="0" smtClean="0">
                          <a:solidFill>
                            <a:schemeClr val="tx2"/>
                          </a:solidFill>
                        </a:rPr>
                        <a:t>B-1367 Grand</a:t>
                      </a:r>
                      <a:r>
                        <a:rPr lang="fr-BE" sz="1400" b="0" baseline="0" dirty="0" smtClean="0">
                          <a:solidFill>
                            <a:schemeClr val="tx2"/>
                          </a:solidFill>
                        </a:rPr>
                        <a:t> Rosière</a:t>
                      </a:r>
                      <a:endParaRPr lang="fr-BE" sz="14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fr-BE" sz="140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BE" sz="1400" b="1" baseline="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Sales office</a:t>
                      </a:r>
                    </a:p>
                    <a:p>
                      <a:pPr algn="l"/>
                      <a:r>
                        <a:rPr lang="fr-BE" sz="1400" baseline="0" dirty="0" smtClean="0">
                          <a:solidFill>
                            <a:schemeClr val="tx2"/>
                          </a:solidFill>
                        </a:rPr>
                        <a:t>Avenue Van </a:t>
                      </a:r>
                      <a:r>
                        <a:rPr lang="fr-BE" sz="1400" baseline="0" dirty="0" err="1" smtClean="0">
                          <a:solidFill>
                            <a:schemeClr val="tx2"/>
                          </a:solidFill>
                        </a:rPr>
                        <a:t>Nieuwenhuyse</a:t>
                      </a:r>
                      <a:r>
                        <a:rPr lang="fr-BE" sz="1400" baseline="0" dirty="0" smtClean="0">
                          <a:solidFill>
                            <a:schemeClr val="tx2"/>
                          </a:solidFill>
                        </a:rPr>
                        <a:t> 5</a:t>
                      </a:r>
                    </a:p>
                    <a:p>
                      <a:pPr algn="l"/>
                      <a:r>
                        <a:rPr lang="fr-BE" sz="1400" baseline="0" dirty="0" smtClean="0">
                          <a:solidFill>
                            <a:schemeClr val="tx2"/>
                          </a:solidFill>
                        </a:rPr>
                        <a:t>B-1160 Brussels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" name="Picture 9" descr="odoo_png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69073" y="230400"/>
            <a:ext cx="1336985" cy="4320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9301"/>
            <a:ext cx="8435280" cy="50300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3212976"/>
            <a:ext cx="8640960" cy="936104"/>
          </a:xfrm>
        </p:spPr>
        <p:txBody>
          <a:bodyPr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BE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79512" y="0"/>
            <a:ext cx="2376264" cy="1052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8" name="Picture 7" descr="odoo_png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69073" y="230400"/>
            <a:ext cx="1336985" cy="43204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4149080"/>
            <a:ext cx="9144000" cy="2708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4149080"/>
            <a:ext cx="8640960" cy="1440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fr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paration p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3212976"/>
            <a:ext cx="8640960" cy="936104"/>
          </a:xfrm>
        </p:spPr>
        <p:txBody>
          <a:bodyPr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4149080"/>
            <a:ext cx="86409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fr-BE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79512" y="0"/>
            <a:ext cx="2376264" cy="1052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6" name="Picture 5" descr="odoo_png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69073" y="230400"/>
            <a:ext cx="1336985" cy="4320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eatur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9301"/>
            <a:ext cx="4038600" cy="5030019"/>
          </a:xfrm>
        </p:spPr>
        <p:txBody>
          <a:bodyPr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9301"/>
            <a:ext cx="4038600" cy="5030019"/>
          </a:xfrm>
        </p:spPr>
        <p:txBody>
          <a:bodyPr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31840" y="259200"/>
            <a:ext cx="6012160" cy="490066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 style</a:t>
            </a:r>
            <a:endParaRPr lang="fr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268760"/>
            <a:ext cx="4040188" cy="720080"/>
          </a:xfr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chemeClr val="tx1"/>
              </a:buClr>
              <a:buFont typeface="[z] Arista Light" pitchFamily="2" charset="0"/>
              <a:buChar char="o"/>
              <a:defRPr sz="2400">
                <a:solidFill>
                  <a:schemeClr val="accent2"/>
                </a:solidFill>
              </a:defRPr>
            </a:lvl1pPr>
            <a:lvl2pPr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268760"/>
            <a:ext cx="4041775" cy="720080"/>
          </a:xfr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eatur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31840" y="259200"/>
            <a:ext cx="6012160" cy="490066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 style</a:t>
            </a:r>
            <a:endParaRPr lang="fr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268760"/>
            <a:ext cx="4040188" cy="720080"/>
          </a:xfrm>
          <a:solidFill>
            <a:schemeClr val="tx1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 lIns="72000"/>
          <a:lstStyle>
            <a:lvl1pPr>
              <a:spcBef>
                <a:spcPts val="0"/>
              </a:spcBef>
              <a:buClr>
                <a:schemeClr val="tx1"/>
              </a:buClr>
              <a:buFont typeface="FontAwesome" pitchFamily="2" charset="0"/>
              <a:buChar char=""/>
              <a:defRPr sz="2400">
                <a:solidFill>
                  <a:schemeClr val="accent2"/>
                </a:solidFill>
              </a:defRPr>
            </a:lvl1pPr>
            <a:lvl2pPr marL="342000" indent="-342000" algn="l">
              <a:spcBef>
                <a:spcPts val="0"/>
              </a:spcBef>
              <a:spcAft>
                <a:spcPts val="0"/>
              </a:spcAft>
              <a:buFont typeface="FontAwesome" pitchFamily="2" charset="0"/>
              <a:buChar char=""/>
              <a:defRPr sz="2400">
                <a:solidFill>
                  <a:schemeClr val="accent2"/>
                </a:solidFill>
              </a:defRPr>
            </a:lvl2pPr>
            <a:lvl3pPr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268760"/>
            <a:ext cx="4041775" cy="720080"/>
          </a:xfrm>
          <a:solidFill>
            <a:schemeClr val="tx1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spcBef>
                <a:spcPts val="0"/>
              </a:spcBef>
              <a:buFont typeface="FontAwesome" pitchFamily="2" charset="0"/>
              <a:buChar char=""/>
              <a:defRPr sz="2400">
                <a:solidFill>
                  <a:schemeClr val="accent2"/>
                </a:solidFill>
              </a:defRPr>
            </a:lvl1pPr>
            <a:lvl2pPr marL="342000" indent="-342000">
              <a:spcBef>
                <a:spcPts val="0"/>
              </a:spcBef>
              <a:buFont typeface="FontAwesome" pitchFamily="2" charset="0"/>
              <a:buChar char=""/>
              <a:defRPr sz="2400">
                <a:solidFill>
                  <a:schemeClr val="accent2"/>
                </a:solidFill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ullscree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31840" y="188640"/>
            <a:ext cx="6012160" cy="576064"/>
          </a:xfrm>
          <a:solidFill>
            <a:schemeClr val="accent1">
              <a:alpha val="70000"/>
            </a:schemeClr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Set </a:t>
            </a:r>
            <a:r>
              <a:rPr lang="en-US" dirty="0" err="1" smtClean="0"/>
              <a:t>fullscreen</a:t>
            </a:r>
            <a:r>
              <a:rPr lang="en-US" dirty="0" smtClean="0"/>
              <a:t> photo</a:t>
            </a:r>
            <a:endParaRPr lang="fr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itle 1"/>
          <p:cNvSpPr txBox="1">
            <a:spLocks/>
          </p:cNvSpPr>
          <p:nvPr userDrawn="1"/>
        </p:nvSpPr>
        <p:spPr>
          <a:xfrm>
            <a:off x="457200" y="1268760"/>
            <a:ext cx="3008313" cy="72008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title style</a:t>
            </a:r>
            <a:endParaRPr kumimoji="0" lang="fr-BE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75050" y="1268760"/>
            <a:ext cx="5111750" cy="5040560"/>
          </a:xfrm>
        </p:spPr>
        <p:txBody>
          <a:bodyPr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BE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88840"/>
            <a:ext cx="3008313" cy="4320480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1840" y="260648"/>
            <a:ext cx="555496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 title style</a:t>
            </a:r>
            <a:endParaRPr lang="fr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BE" dirty="0"/>
          </a:p>
        </p:txBody>
      </p:sp>
      <p:pic>
        <p:nvPicPr>
          <p:cNvPr id="9" name="Picture 8" descr="odoo_png_colors.pn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252000" y="230400"/>
            <a:ext cx="1368151" cy="442121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3131840" y="836712"/>
            <a:ext cx="60121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4" r:id="rId2"/>
    <p:sldLayoutId id="2147483649" r:id="rId3"/>
    <p:sldLayoutId id="2147483665" r:id="rId4"/>
    <p:sldLayoutId id="2147483652" r:id="rId5"/>
    <p:sldLayoutId id="2147483653" r:id="rId6"/>
    <p:sldLayoutId id="2147483661" r:id="rId7"/>
    <p:sldLayoutId id="2147483654" r:id="rId8"/>
    <p:sldLayoutId id="2147483669" r:id="rId9"/>
    <p:sldLayoutId id="2147483667" r:id="rId10"/>
    <p:sldLayoutId id="2147483660" r:id="rId11"/>
    <p:sldLayoutId id="2147483670" r:id="rId12"/>
    <p:sldLayoutId id="2147483663" r:id="rId13"/>
    <p:sldLayoutId id="2147483671" r:id="rId14"/>
    <p:sldLayoutId id="2147483666" r:id="rId15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[z] Arista Light" pitchFamily="2" charset="0"/>
        <a:buChar char="o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>
            <a:lumMod val="75000"/>
          </a:schemeClr>
        </a:buClr>
        <a:buFont typeface="[z] Arista Light" pitchFamily="2" charset="0"/>
        <a:buChar char="o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51520" y="2852936"/>
            <a:ext cx="8640960" cy="936104"/>
          </a:xfrm>
        </p:spPr>
        <p:txBody>
          <a:bodyPr/>
          <a:lstStyle/>
          <a:p>
            <a:r>
              <a:rPr lang="en-US" dirty="0" smtClean="0"/>
              <a:t>Recruiting and managing highly skilled talents</a:t>
            </a:r>
            <a:endParaRPr lang="fr-B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smtClean="0"/>
              <a:t>Michael </a:t>
            </a:r>
            <a:r>
              <a:rPr lang="fr-BE" dirty="0" err="1" smtClean="0"/>
              <a:t>Vercruyssen</a:t>
            </a:r>
            <a:r>
              <a:rPr lang="fr-BE" dirty="0" smtClean="0"/>
              <a:t>, </a:t>
            </a:r>
            <a:r>
              <a:rPr lang="fr-BE" dirty="0" err="1" smtClean="0"/>
              <a:t>Odoo</a:t>
            </a:r>
            <a:r>
              <a:rPr lang="fr-BE" dirty="0" smtClean="0"/>
              <a:t> Consulting Team</a:t>
            </a:r>
            <a:endParaRPr lang="fr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Our_job_offer_zoom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881989"/>
            <a:ext cx="3960440" cy="2555123"/>
          </a:xfrm>
        </p:spPr>
      </p:pic>
      <p:pic>
        <p:nvPicPr>
          <p:cNvPr id="6" name="Content Placeholder 5" descr="Job_application_Form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211960" y="4005064"/>
            <a:ext cx="4773307" cy="2664296"/>
          </a:xfrm>
        </p:spPr>
      </p:pic>
      <p:sp>
        <p:nvSpPr>
          <p:cNvPr id="9" name="Bent-Up Arrow 8"/>
          <p:cNvSpPr/>
          <p:nvPr/>
        </p:nvSpPr>
        <p:spPr>
          <a:xfrm rot="5400000">
            <a:off x="2051720" y="4437112"/>
            <a:ext cx="1152128" cy="1440160"/>
          </a:xfrm>
          <a:prstGeom prst="bentUpArrow">
            <a:avLst>
              <a:gd name="adj1" fmla="val 25000"/>
              <a:gd name="adj2" fmla="val 23299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>
              <a:solidFill>
                <a:schemeClr val="tx1"/>
              </a:solidFill>
            </a:endParaRPr>
          </a:p>
        </p:txBody>
      </p:sp>
      <p:grpSp>
        <p:nvGrpSpPr>
          <p:cNvPr id="10" name="Group 7"/>
          <p:cNvGrpSpPr/>
          <p:nvPr/>
        </p:nvGrpSpPr>
        <p:grpSpPr>
          <a:xfrm>
            <a:off x="7127776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11" name="Pentagon 10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4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17279" y="3259723"/>
              <a:ext cx="1239566" cy="307777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</a:rPr>
                <a:t>Hire</a:t>
              </a:r>
              <a:r>
                <a:rPr lang="fr-BE" sz="1400" dirty="0" smtClean="0">
                  <a:solidFill>
                    <a:schemeClr val="tx2"/>
                  </a:solidFill>
                </a:rPr>
                <a:t> or not?</a:t>
              </a:r>
              <a:endParaRPr lang="fr-BE" sz="1400" dirty="0">
                <a:solidFill>
                  <a:schemeClr val="tx2"/>
                </a:solidFill>
              </a:endParaRPr>
            </a:p>
          </p:txBody>
        </p:sp>
      </p:grpSp>
      <p:sp>
        <p:nvSpPr>
          <p:cNvPr id="14" name="Pentagon 13"/>
          <p:cNvSpPr/>
          <p:nvPr/>
        </p:nvSpPr>
        <p:spPr>
          <a:xfrm>
            <a:off x="5364088" y="1268760"/>
            <a:ext cx="2016224" cy="432048"/>
          </a:xfrm>
          <a:prstGeom prst="homePlate">
            <a:avLst/>
          </a:prstGeom>
          <a:solidFill>
            <a:schemeClr val="bg1"/>
          </a:solidFill>
          <a:ln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400"/>
          </a:p>
        </p:txBody>
      </p:sp>
      <p:grpSp>
        <p:nvGrpSpPr>
          <p:cNvPr id="16" name="Group 13"/>
          <p:cNvGrpSpPr/>
          <p:nvPr/>
        </p:nvGrpSpPr>
        <p:grpSpPr>
          <a:xfrm>
            <a:off x="3563888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17" name="Pentagon 16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52513" y="3259723"/>
              <a:ext cx="1239566" cy="307777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dirty="0" err="1" smtClean="0">
                  <a:solidFill>
                    <a:schemeClr val="tx2"/>
                  </a:solidFill>
                  <a:latin typeface="+mj-lt"/>
                </a:rPr>
                <a:t>Follow</a:t>
              </a:r>
              <a:r>
                <a:rPr lang="fr-BE" sz="1400" dirty="0" smtClean="0">
                  <a:solidFill>
                    <a:schemeClr val="tx2"/>
                  </a:solidFill>
                  <a:latin typeface="+mj-lt"/>
                </a:rPr>
                <a:t>-up</a:t>
              </a:r>
              <a:endParaRPr lang="fr-BE" sz="1400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19" name="Group 16"/>
          <p:cNvGrpSpPr/>
          <p:nvPr/>
        </p:nvGrpSpPr>
        <p:grpSpPr>
          <a:xfrm>
            <a:off x="1763688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20" name="Pentagon 19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52513" y="3259723"/>
              <a:ext cx="1239566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olid"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dirty="0" smtClean="0">
                  <a:solidFill>
                    <a:schemeClr val="bg1"/>
                  </a:solidFill>
                </a:rPr>
                <a:t>Applications</a:t>
              </a:r>
            </a:p>
          </p:txBody>
        </p:sp>
      </p:grpSp>
      <p:grpSp>
        <p:nvGrpSpPr>
          <p:cNvPr id="22" name="Group 19"/>
          <p:cNvGrpSpPr/>
          <p:nvPr/>
        </p:nvGrpSpPr>
        <p:grpSpPr>
          <a:xfrm>
            <a:off x="107504" y="1268760"/>
            <a:ext cx="1872208" cy="432048"/>
            <a:chOff x="3851920" y="3212976"/>
            <a:chExt cx="1872208" cy="432048"/>
          </a:xfrm>
        </p:grpSpPr>
        <p:sp>
          <p:nvSpPr>
            <p:cNvPr id="23" name="Pentagon 22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23928" y="3259723"/>
              <a:ext cx="136815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BE" sz="1400" dirty="0" smtClean="0">
                  <a:solidFill>
                    <a:schemeClr val="tx2"/>
                  </a:solidFill>
                  <a:latin typeface="+mj-lt"/>
                </a:rPr>
                <a:t>Job positions</a:t>
              </a:r>
              <a:endParaRPr lang="fr-BE" sz="1400" dirty="0">
                <a:solidFill>
                  <a:schemeClr val="tx2"/>
                </a:solidFill>
                <a:latin typeface="+mj-lt"/>
              </a:endParaRPr>
            </a:p>
          </p:txBody>
        </p:sp>
      </p:grp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3131840" y="260648"/>
            <a:ext cx="5760640" cy="504056"/>
          </a:xfrm>
        </p:spPr>
        <p:txBody>
          <a:bodyPr/>
          <a:lstStyle/>
          <a:p>
            <a:r>
              <a:rPr lang="fr-BE" dirty="0" smtClean="0"/>
              <a:t>Email and </a:t>
            </a:r>
            <a:r>
              <a:rPr lang="fr-BE" dirty="0" err="1" smtClean="0"/>
              <a:t>website</a:t>
            </a:r>
            <a:r>
              <a:rPr lang="fr-BE" dirty="0" smtClean="0"/>
              <a:t> Applications</a:t>
            </a:r>
            <a:endParaRPr lang="fr-BE" dirty="0"/>
          </a:p>
        </p:txBody>
      </p:sp>
      <p:sp>
        <p:nvSpPr>
          <p:cNvPr id="25" name="TextBox 24"/>
          <p:cNvSpPr txBox="1"/>
          <p:nvPr/>
        </p:nvSpPr>
        <p:spPr>
          <a:xfrm>
            <a:off x="5580111" y="1315507"/>
            <a:ext cx="1584177" cy="307777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fr-BE" sz="1400" dirty="0" err="1" smtClean="0">
                <a:solidFill>
                  <a:schemeClr val="tx2"/>
                </a:solidFill>
                <a:latin typeface="+mj-lt"/>
              </a:rPr>
              <a:t>Recruitment</a:t>
            </a:r>
            <a:r>
              <a:rPr lang="fr-BE" sz="1400" dirty="0" smtClean="0">
                <a:solidFill>
                  <a:schemeClr val="tx2"/>
                </a:solidFill>
                <a:latin typeface="+mj-lt"/>
              </a:rPr>
              <a:t> tests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Follow</a:t>
            </a:r>
            <a:r>
              <a:rPr lang="fr-BE" dirty="0" smtClean="0"/>
              <a:t>-up</a:t>
            </a:r>
            <a:endParaRPr lang="fr-BE" dirty="0"/>
          </a:p>
        </p:txBody>
      </p:sp>
      <p:grpSp>
        <p:nvGrpSpPr>
          <p:cNvPr id="2" name="Group 7"/>
          <p:cNvGrpSpPr/>
          <p:nvPr/>
        </p:nvGrpSpPr>
        <p:grpSpPr>
          <a:xfrm>
            <a:off x="7127776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9" name="Pentagon 8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4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17279" y="3259723"/>
              <a:ext cx="1239566" cy="307777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</a:rPr>
                <a:t>Hire</a:t>
              </a:r>
              <a:r>
                <a:rPr lang="fr-BE" sz="1400" dirty="0" smtClean="0">
                  <a:solidFill>
                    <a:schemeClr val="tx2"/>
                  </a:solidFill>
                </a:rPr>
                <a:t> or not?</a:t>
              </a:r>
              <a:endParaRPr lang="fr-BE" sz="1400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Pentagon 11"/>
          <p:cNvSpPr/>
          <p:nvPr/>
        </p:nvSpPr>
        <p:spPr>
          <a:xfrm>
            <a:off x="5364088" y="1268760"/>
            <a:ext cx="2016224" cy="432048"/>
          </a:xfrm>
          <a:prstGeom prst="homePlate">
            <a:avLst/>
          </a:prstGeom>
          <a:solidFill>
            <a:schemeClr val="bg1"/>
          </a:solidFill>
          <a:ln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400"/>
          </a:p>
        </p:txBody>
      </p:sp>
      <p:grpSp>
        <p:nvGrpSpPr>
          <p:cNvPr id="4" name="Group 13"/>
          <p:cNvGrpSpPr/>
          <p:nvPr/>
        </p:nvGrpSpPr>
        <p:grpSpPr>
          <a:xfrm>
            <a:off x="3563888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15" name="Pentagon 14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solidFill>
              <a:schemeClr val="tx1"/>
            </a:solidFill>
            <a:ln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52513" y="3259723"/>
              <a:ext cx="1239566" cy="307777"/>
            </a:xfrm>
            <a:prstGeom prst="rect">
              <a:avLst/>
            </a:prstGeom>
            <a:solidFill>
              <a:schemeClr val="tx1"/>
            </a:solidFill>
            <a:ln>
              <a:noFill/>
              <a:prstDash val="solid"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dirty="0" err="1" smtClean="0">
                  <a:solidFill>
                    <a:schemeClr val="bg1"/>
                  </a:solidFill>
                  <a:latin typeface="+mj-lt"/>
                </a:rPr>
                <a:t>Follow</a:t>
              </a:r>
              <a:r>
                <a:rPr lang="fr-BE" sz="1400" dirty="0" smtClean="0">
                  <a:solidFill>
                    <a:schemeClr val="bg1"/>
                  </a:solidFill>
                  <a:latin typeface="+mj-lt"/>
                </a:rPr>
                <a:t>-up</a:t>
              </a:r>
              <a:endParaRPr lang="fr-BE" sz="1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5" name="Group 16"/>
          <p:cNvGrpSpPr/>
          <p:nvPr/>
        </p:nvGrpSpPr>
        <p:grpSpPr>
          <a:xfrm>
            <a:off x="1763688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18" name="Pentagon 17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52513" y="3259723"/>
              <a:ext cx="123956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prstDash val="solid"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dirty="0" smtClean="0">
                  <a:solidFill>
                    <a:schemeClr val="tx2"/>
                  </a:solidFill>
                </a:rPr>
                <a:t>Applications</a:t>
              </a:r>
            </a:p>
          </p:txBody>
        </p:sp>
      </p:grpSp>
      <p:grpSp>
        <p:nvGrpSpPr>
          <p:cNvPr id="6" name="Group 19"/>
          <p:cNvGrpSpPr/>
          <p:nvPr/>
        </p:nvGrpSpPr>
        <p:grpSpPr>
          <a:xfrm>
            <a:off x="107504" y="1268760"/>
            <a:ext cx="1872208" cy="432048"/>
            <a:chOff x="3851920" y="3212976"/>
            <a:chExt cx="1872208" cy="432048"/>
          </a:xfrm>
        </p:grpSpPr>
        <p:sp>
          <p:nvSpPr>
            <p:cNvPr id="21" name="Pentagon 20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23928" y="3259723"/>
              <a:ext cx="136815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BE" sz="1400" dirty="0" smtClean="0">
                  <a:solidFill>
                    <a:schemeClr val="tx2"/>
                  </a:solidFill>
                  <a:latin typeface="+mj-lt"/>
                </a:rPr>
                <a:t>Job positions</a:t>
              </a:r>
              <a:endParaRPr lang="fr-BE" sz="1400" dirty="0">
                <a:solidFill>
                  <a:schemeClr val="tx2"/>
                </a:solidFill>
                <a:latin typeface="+mj-lt"/>
              </a:endParaRPr>
            </a:p>
          </p:txBody>
        </p:sp>
      </p:grpSp>
      <p:pic>
        <p:nvPicPr>
          <p:cNvPr id="3074" name="Picture 2" descr="C:\Users\openerp\Desktop\Opendays 2014\Recruiting and managing highly skilled talents\Applicatio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060848"/>
            <a:ext cx="7842719" cy="4320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5580111" y="1315507"/>
            <a:ext cx="1584177" cy="307777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fr-BE" sz="1400" dirty="0" err="1" smtClean="0">
                <a:solidFill>
                  <a:schemeClr val="tx2"/>
                </a:solidFill>
                <a:latin typeface="+mj-lt"/>
              </a:rPr>
              <a:t>Recruitment</a:t>
            </a:r>
            <a:r>
              <a:rPr lang="fr-BE" sz="1400" dirty="0" smtClean="0">
                <a:solidFill>
                  <a:schemeClr val="tx2"/>
                </a:solidFill>
                <a:latin typeface="+mj-lt"/>
              </a:rPr>
              <a:t> tests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Follow</a:t>
            </a:r>
            <a:r>
              <a:rPr lang="fr-BE" dirty="0" smtClean="0"/>
              <a:t>-up</a:t>
            </a:r>
            <a:endParaRPr lang="fr-BE" dirty="0"/>
          </a:p>
        </p:txBody>
      </p:sp>
      <p:grpSp>
        <p:nvGrpSpPr>
          <p:cNvPr id="2" name="Group 7"/>
          <p:cNvGrpSpPr/>
          <p:nvPr/>
        </p:nvGrpSpPr>
        <p:grpSpPr>
          <a:xfrm>
            <a:off x="7127776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9" name="Pentagon 8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4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17279" y="3259723"/>
              <a:ext cx="1239566" cy="307777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</a:rPr>
                <a:t>Hire</a:t>
              </a:r>
              <a:r>
                <a:rPr lang="fr-BE" sz="1400" dirty="0" smtClean="0">
                  <a:solidFill>
                    <a:schemeClr val="tx2"/>
                  </a:solidFill>
                </a:rPr>
                <a:t> or not?</a:t>
              </a:r>
              <a:endParaRPr lang="fr-BE" sz="1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" name="Group 10"/>
          <p:cNvGrpSpPr/>
          <p:nvPr/>
        </p:nvGrpSpPr>
        <p:grpSpPr>
          <a:xfrm>
            <a:off x="5364088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12" name="Pentagon 11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52513" y="3259723"/>
              <a:ext cx="1471022" cy="307777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fr-BE" sz="1400" dirty="0" err="1" smtClean="0">
                  <a:solidFill>
                    <a:schemeClr val="tx2"/>
                  </a:solidFill>
                  <a:latin typeface="+mj-lt"/>
                </a:rPr>
                <a:t>Recruitment</a:t>
              </a:r>
              <a:r>
                <a:rPr lang="fr-BE" sz="1400" dirty="0" smtClean="0">
                  <a:solidFill>
                    <a:schemeClr val="tx2"/>
                  </a:solidFill>
                  <a:latin typeface="+mj-lt"/>
                </a:rPr>
                <a:t> tests</a:t>
              </a:r>
            </a:p>
          </p:txBody>
        </p:sp>
      </p:grpSp>
      <p:grpSp>
        <p:nvGrpSpPr>
          <p:cNvPr id="4" name="Group 13"/>
          <p:cNvGrpSpPr/>
          <p:nvPr/>
        </p:nvGrpSpPr>
        <p:grpSpPr>
          <a:xfrm>
            <a:off x="3563888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15" name="Pentagon 14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solidFill>
              <a:schemeClr val="tx1"/>
            </a:solidFill>
            <a:ln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52513" y="3259723"/>
              <a:ext cx="1239566" cy="307777"/>
            </a:xfrm>
            <a:prstGeom prst="rect">
              <a:avLst/>
            </a:prstGeom>
            <a:solidFill>
              <a:schemeClr val="tx1"/>
            </a:solidFill>
            <a:ln>
              <a:noFill/>
              <a:prstDash val="solid"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dirty="0" err="1" smtClean="0">
                  <a:solidFill>
                    <a:schemeClr val="bg1"/>
                  </a:solidFill>
                  <a:latin typeface="+mj-lt"/>
                </a:rPr>
                <a:t>Follow</a:t>
              </a:r>
              <a:r>
                <a:rPr lang="fr-BE" sz="1400" dirty="0" smtClean="0">
                  <a:solidFill>
                    <a:schemeClr val="bg1"/>
                  </a:solidFill>
                  <a:latin typeface="+mj-lt"/>
                </a:rPr>
                <a:t>-up</a:t>
              </a:r>
              <a:endParaRPr lang="fr-BE" sz="1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5" name="Group 16"/>
          <p:cNvGrpSpPr/>
          <p:nvPr/>
        </p:nvGrpSpPr>
        <p:grpSpPr>
          <a:xfrm>
            <a:off x="1763688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18" name="Pentagon 17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52513" y="3259723"/>
              <a:ext cx="123956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prstDash val="solid"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dirty="0" smtClean="0">
                  <a:solidFill>
                    <a:schemeClr val="tx2"/>
                  </a:solidFill>
                </a:rPr>
                <a:t>Applications</a:t>
              </a:r>
            </a:p>
          </p:txBody>
        </p:sp>
      </p:grpSp>
      <p:grpSp>
        <p:nvGrpSpPr>
          <p:cNvPr id="6" name="Group 19"/>
          <p:cNvGrpSpPr/>
          <p:nvPr/>
        </p:nvGrpSpPr>
        <p:grpSpPr>
          <a:xfrm>
            <a:off x="107504" y="1268760"/>
            <a:ext cx="1872208" cy="432048"/>
            <a:chOff x="3851920" y="3212976"/>
            <a:chExt cx="1872208" cy="432048"/>
          </a:xfrm>
        </p:grpSpPr>
        <p:sp>
          <p:nvSpPr>
            <p:cNvPr id="21" name="Pentagon 20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23928" y="3259723"/>
              <a:ext cx="136815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BE" sz="1400" dirty="0" smtClean="0">
                  <a:solidFill>
                    <a:schemeClr val="tx2"/>
                  </a:solidFill>
                  <a:latin typeface="+mj-lt"/>
                </a:rPr>
                <a:t>Job positions</a:t>
              </a:r>
              <a:endParaRPr lang="fr-BE" sz="1400" dirty="0">
                <a:solidFill>
                  <a:schemeClr val="tx2"/>
                </a:solidFill>
                <a:latin typeface="+mj-lt"/>
              </a:endParaRPr>
            </a:p>
          </p:txBody>
        </p:sp>
      </p:grpSp>
      <p:pic>
        <p:nvPicPr>
          <p:cNvPr id="5123" name="Picture 3" descr="C:\Users\openerp\Desktop\Opendays 2014\Recruiting and managing highly skilled talents\follow_up_buttons_f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916832"/>
            <a:ext cx="6768752" cy="47286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ctrTitle"/>
          </p:nvPr>
        </p:nvSpPr>
        <p:spPr/>
        <p:txBody>
          <a:bodyPr wrap="none" lIns="91440" tIns="45720" rIns="91440" bIns="45720"/>
          <a:lstStyle/>
          <a:p>
            <a:r>
              <a:rPr lang="en-US" sz="3200" dirty="0" smtClean="0">
                <a:solidFill>
                  <a:srgbClr val="8F8F8F"/>
                </a:solidFill>
                <a:latin typeface="Lato" pitchFamily="34" charset="0"/>
              </a:rPr>
              <a:t>Recruitment tests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323528" y="1916832"/>
            <a:ext cx="8503096" cy="2376264"/>
          </a:xfrm>
        </p:spPr>
        <p:txBody>
          <a:bodyPr vert="horz" wrap="none" lIns="90000" tIns="45000" rIns="90000" bIns="45000" numCol="1" anchor="t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563"/>
              </a:spcBef>
              <a:buClr>
                <a:srgbClr val="7030A0"/>
              </a:buClr>
              <a:buNone/>
            </a:pPr>
            <a:r>
              <a:rPr lang="en-US" sz="2300" b="1" u="sng" dirty="0" smtClean="0">
                <a:solidFill>
                  <a:schemeClr val="accent1"/>
                </a:solidFill>
                <a:latin typeface="Arial" pitchFamily="34" charset="0"/>
              </a:rPr>
              <a:t>Create survey template</a:t>
            </a:r>
          </a:p>
          <a:p>
            <a:pPr>
              <a:spcBef>
                <a:spcPts val="563"/>
              </a:spcBef>
              <a:buClr>
                <a:srgbClr val="7030A0"/>
              </a:buClr>
              <a:buNone/>
            </a:pPr>
            <a:r>
              <a:rPr lang="en-US" sz="2300" dirty="0" smtClean="0">
                <a:solidFill>
                  <a:schemeClr val="tx2"/>
                </a:solidFill>
                <a:latin typeface="Arial" pitchFamily="34" charset="0"/>
              </a:rPr>
              <a:t>In order to test your applicants in function of the job position</a:t>
            </a:r>
          </a:p>
          <a:p>
            <a:pPr>
              <a:spcBef>
                <a:spcPts val="563"/>
              </a:spcBef>
              <a:buClr>
                <a:srgbClr val="7030A0"/>
              </a:buClr>
              <a:buNone/>
            </a:pPr>
            <a:r>
              <a:rPr lang="en-US" sz="2300" dirty="0" smtClean="0">
                <a:solidFill>
                  <a:schemeClr val="tx2"/>
                </a:solidFill>
                <a:latin typeface="Arial" pitchFamily="34" charset="0"/>
              </a:rPr>
              <a:t>applied and which stage of the recruitment process the </a:t>
            </a:r>
          </a:p>
          <a:p>
            <a:pPr>
              <a:spcBef>
                <a:spcPts val="563"/>
              </a:spcBef>
              <a:buClr>
                <a:srgbClr val="7030A0"/>
              </a:buClr>
              <a:buNone/>
            </a:pPr>
            <a:r>
              <a:rPr lang="en-US" sz="2300" dirty="0" smtClean="0">
                <a:solidFill>
                  <a:schemeClr val="tx2"/>
                </a:solidFill>
                <a:latin typeface="Arial" pitchFamily="34" charset="0"/>
              </a:rPr>
              <a:t>Applicant is.</a:t>
            </a:r>
          </a:p>
          <a:p>
            <a:endParaRPr lang="en-US" sz="2400" dirty="0" smtClean="0">
              <a:solidFill>
                <a:srgbClr val="6B6B6B"/>
              </a:solidFill>
              <a:latin typeface="Arial" pitchFamily="34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7127776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6" name="Pentagon 5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4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17279" y="3259723"/>
              <a:ext cx="1239566" cy="307777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</a:rPr>
                <a:t>Hire</a:t>
              </a:r>
              <a:r>
                <a:rPr lang="fr-BE" sz="1400" dirty="0" smtClean="0">
                  <a:solidFill>
                    <a:schemeClr val="tx2"/>
                  </a:solidFill>
                </a:rPr>
                <a:t> or not?</a:t>
              </a:r>
              <a:endParaRPr lang="fr-BE" sz="1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" name="Group 10"/>
          <p:cNvGrpSpPr/>
          <p:nvPr/>
        </p:nvGrpSpPr>
        <p:grpSpPr>
          <a:xfrm>
            <a:off x="5364088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9" name="Pentagon 8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solidFill>
              <a:schemeClr val="tx1"/>
            </a:solidFill>
            <a:ln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4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52513" y="3259723"/>
              <a:ext cx="1471022" cy="307777"/>
            </a:xfrm>
            <a:prstGeom prst="rect">
              <a:avLst/>
            </a:prstGeom>
            <a:solidFill>
              <a:schemeClr val="tx1"/>
            </a:solidFill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fr-BE" sz="1400" dirty="0" err="1" smtClean="0">
                  <a:solidFill>
                    <a:schemeClr val="bg1"/>
                  </a:solidFill>
                  <a:latin typeface="+mj-lt"/>
                </a:rPr>
                <a:t>Recruitment</a:t>
              </a:r>
              <a:r>
                <a:rPr lang="fr-BE" sz="1400" dirty="0" smtClean="0">
                  <a:solidFill>
                    <a:schemeClr val="bg1"/>
                  </a:solidFill>
                  <a:latin typeface="+mj-lt"/>
                </a:rPr>
                <a:t> tests</a:t>
              </a:r>
            </a:p>
          </p:txBody>
        </p:sp>
      </p:grpSp>
      <p:grpSp>
        <p:nvGrpSpPr>
          <p:cNvPr id="4" name="Group 13"/>
          <p:cNvGrpSpPr/>
          <p:nvPr/>
        </p:nvGrpSpPr>
        <p:grpSpPr>
          <a:xfrm>
            <a:off x="3563888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12" name="Pentagon 11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52513" y="3259723"/>
              <a:ext cx="1239566" cy="307777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dirty="0" err="1" smtClean="0">
                  <a:solidFill>
                    <a:schemeClr val="tx2"/>
                  </a:solidFill>
                  <a:latin typeface="+mj-lt"/>
                </a:rPr>
                <a:t>Follow</a:t>
              </a:r>
              <a:r>
                <a:rPr lang="fr-BE" sz="1400" dirty="0" smtClean="0">
                  <a:solidFill>
                    <a:schemeClr val="tx2"/>
                  </a:solidFill>
                  <a:latin typeface="+mj-lt"/>
                </a:rPr>
                <a:t>-up</a:t>
              </a:r>
              <a:endParaRPr lang="fr-BE" sz="1400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5" name="Group 16"/>
          <p:cNvGrpSpPr/>
          <p:nvPr/>
        </p:nvGrpSpPr>
        <p:grpSpPr>
          <a:xfrm>
            <a:off x="1763688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15" name="Pentagon 14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52513" y="3259723"/>
              <a:ext cx="123956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prstDash val="solid"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dirty="0" smtClean="0">
                  <a:solidFill>
                    <a:schemeClr val="tx2"/>
                  </a:solidFill>
                </a:rPr>
                <a:t>Applications</a:t>
              </a:r>
            </a:p>
          </p:txBody>
        </p:sp>
      </p:grpSp>
      <p:grpSp>
        <p:nvGrpSpPr>
          <p:cNvPr id="8" name="Group 19"/>
          <p:cNvGrpSpPr/>
          <p:nvPr/>
        </p:nvGrpSpPr>
        <p:grpSpPr>
          <a:xfrm>
            <a:off x="107504" y="1268760"/>
            <a:ext cx="1872208" cy="432048"/>
            <a:chOff x="3851920" y="3212976"/>
            <a:chExt cx="1872208" cy="432048"/>
          </a:xfrm>
        </p:grpSpPr>
        <p:sp>
          <p:nvSpPr>
            <p:cNvPr id="18" name="Pentagon 17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23928" y="3259723"/>
              <a:ext cx="136815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BE" sz="1400" dirty="0" smtClean="0">
                  <a:solidFill>
                    <a:schemeClr val="tx2"/>
                  </a:solidFill>
                  <a:latin typeface="+mj-lt"/>
                </a:rPr>
                <a:t>Job positions</a:t>
              </a:r>
              <a:endParaRPr lang="fr-BE" sz="1400" dirty="0">
                <a:solidFill>
                  <a:schemeClr val="tx2"/>
                </a:solidFill>
                <a:latin typeface="+mj-lt"/>
              </a:endParaRPr>
            </a:p>
          </p:txBody>
        </p:sp>
      </p:grpSp>
      <p:pic>
        <p:nvPicPr>
          <p:cNvPr id="21" name="Content Placeholder 20" descr="Surveyformquestionexamples.pn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179512" y="3861048"/>
            <a:ext cx="8785538" cy="2592288"/>
          </a:xfr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ctrTitle"/>
          </p:nvPr>
        </p:nvSpPr>
        <p:spPr/>
        <p:txBody>
          <a:bodyPr wrap="none" lIns="91440" tIns="45720" rIns="91440" bIns="45720"/>
          <a:lstStyle/>
          <a:p>
            <a:r>
              <a:rPr lang="en-US" sz="3200" dirty="0" smtClean="0">
                <a:solidFill>
                  <a:srgbClr val="8F8F8F"/>
                </a:solidFill>
                <a:latin typeface="Lato" pitchFamily="34" charset="0"/>
              </a:rPr>
              <a:t>Recruitment tests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4788024" y="1988840"/>
            <a:ext cx="4038600" cy="3662636"/>
          </a:xfrm>
        </p:spPr>
        <p:txBody>
          <a:bodyPr vert="horz" wrap="none" lIns="90000" tIns="45000" rIns="90000" bIns="45000" numCol="1" anchor="t" compatLnSpc="1">
            <a:prstTxWarp prst="textNoShape">
              <a:avLst/>
            </a:prstTxWarp>
          </a:bodyPr>
          <a:lstStyle/>
          <a:p>
            <a:pPr>
              <a:spcBef>
                <a:spcPts val="563"/>
              </a:spcBef>
              <a:buClr>
                <a:srgbClr val="7030A0"/>
              </a:buClr>
              <a:buNone/>
            </a:pPr>
            <a:r>
              <a:rPr lang="en-US" sz="2800" b="1" u="sng" dirty="0" smtClean="0">
                <a:solidFill>
                  <a:schemeClr val="accent1"/>
                </a:solidFill>
                <a:latin typeface="Arial" pitchFamily="34" charset="0"/>
              </a:rPr>
              <a:t>Create e-mail template</a:t>
            </a:r>
          </a:p>
          <a:p>
            <a:pPr>
              <a:spcBef>
                <a:spcPts val="563"/>
              </a:spcBef>
              <a:buClr>
                <a:srgbClr val="7030A0"/>
              </a:buClr>
              <a:buNone/>
            </a:pPr>
            <a:r>
              <a:rPr lang="en-US" dirty="0" smtClean="0">
                <a:solidFill>
                  <a:schemeClr val="tx2"/>
                </a:solidFill>
                <a:latin typeface="Arial" pitchFamily="34" charset="0"/>
              </a:rPr>
              <a:t>When candidate apply for </a:t>
            </a:r>
          </a:p>
          <a:p>
            <a:pPr>
              <a:spcBef>
                <a:spcPts val="563"/>
              </a:spcBef>
              <a:buClr>
                <a:srgbClr val="7030A0"/>
              </a:buClr>
              <a:buNone/>
            </a:pPr>
            <a:r>
              <a:rPr lang="en-US" dirty="0" smtClean="0">
                <a:solidFill>
                  <a:schemeClr val="tx2"/>
                </a:solidFill>
                <a:latin typeface="Arial" pitchFamily="34" charset="0"/>
              </a:rPr>
              <a:t>the job, HR send e-mail </a:t>
            </a:r>
          </a:p>
          <a:p>
            <a:pPr>
              <a:spcBef>
                <a:spcPts val="563"/>
              </a:spcBef>
              <a:buClr>
                <a:srgbClr val="7030A0"/>
              </a:buClr>
              <a:buNone/>
            </a:pPr>
            <a:r>
              <a:rPr lang="en-US" dirty="0" smtClean="0">
                <a:solidFill>
                  <a:schemeClr val="tx2"/>
                </a:solidFill>
                <a:latin typeface="Arial" pitchFamily="34" charset="0"/>
              </a:rPr>
              <a:t>with </a:t>
            </a:r>
            <a:r>
              <a:rPr lang="en-US" smtClean="0">
                <a:solidFill>
                  <a:schemeClr val="tx2"/>
                </a:solidFill>
                <a:latin typeface="Arial" pitchFamily="34" charset="0"/>
              </a:rPr>
              <a:t>the application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</a:rPr>
              <a:t>test form </a:t>
            </a:r>
          </a:p>
          <a:p>
            <a:pPr>
              <a:spcBef>
                <a:spcPts val="563"/>
              </a:spcBef>
              <a:buClr>
                <a:srgbClr val="7030A0"/>
              </a:buClr>
              <a:buNone/>
            </a:pPr>
            <a:r>
              <a:rPr lang="en-US" dirty="0" smtClean="0">
                <a:solidFill>
                  <a:schemeClr val="tx2"/>
                </a:solidFill>
                <a:latin typeface="Arial" pitchFamily="34" charset="0"/>
              </a:rPr>
              <a:t>or mass-mail all the </a:t>
            </a:r>
          </a:p>
          <a:p>
            <a:pPr>
              <a:spcBef>
                <a:spcPts val="563"/>
              </a:spcBef>
              <a:buClr>
                <a:srgbClr val="7030A0"/>
              </a:buClr>
              <a:buNone/>
            </a:pPr>
            <a:r>
              <a:rPr lang="en-US" dirty="0" smtClean="0">
                <a:solidFill>
                  <a:schemeClr val="tx2"/>
                </a:solidFill>
                <a:latin typeface="Arial" pitchFamily="34" charset="0"/>
              </a:rPr>
              <a:t>applicants in a specific stage.</a:t>
            </a:r>
          </a:p>
          <a:p>
            <a:pPr>
              <a:spcBef>
                <a:spcPts val="563"/>
              </a:spcBef>
              <a:buClr>
                <a:srgbClr val="7030A0"/>
              </a:buClr>
              <a:buNone/>
            </a:pPr>
            <a:endParaRPr lang="en-US" dirty="0" smtClean="0">
              <a:solidFill>
                <a:schemeClr val="tx2"/>
              </a:solidFill>
              <a:latin typeface="Arial" pitchFamily="34" charset="0"/>
            </a:endParaRPr>
          </a:p>
          <a:p>
            <a:endParaRPr lang="en-US" sz="2400" dirty="0" smtClean="0">
              <a:solidFill>
                <a:srgbClr val="6B6B6B"/>
              </a:solidFill>
              <a:latin typeface="Arial" pitchFamily="34" charset="0"/>
            </a:endParaRPr>
          </a:p>
        </p:txBody>
      </p:sp>
      <p:pic>
        <p:nvPicPr>
          <p:cNvPr id="26628" name="Placeholder 3" descr="10000000000001D2000001FC7D06A743.png"/>
          <p:cNvPicPr>
            <a:picLocks noGrp="1" noChangeAspect="1"/>
          </p:cNvPicPr>
          <p:nvPr/>
        </p:nvPicPr>
        <p:blipFill>
          <a:blip r:embed="rId3" cstate="print"/>
          <a:srcRect t="20968"/>
          <a:stretch>
            <a:fillRect/>
          </a:stretch>
        </p:blipFill>
        <p:spPr bwMode="auto">
          <a:xfrm>
            <a:off x="467544" y="2132856"/>
            <a:ext cx="4248472" cy="3888432"/>
          </a:xfrm>
          <a:prstGeom prst="rect">
            <a:avLst/>
          </a:prstGeom>
          <a:noFill/>
          <a:ln w="18360">
            <a:solidFill>
              <a:srgbClr val="808080"/>
            </a:solidFill>
            <a:miter lim="800000"/>
            <a:headEnd/>
            <a:tailEnd/>
          </a:ln>
        </p:spPr>
      </p:pic>
      <p:grpSp>
        <p:nvGrpSpPr>
          <p:cNvPr id="5" name="Group 7"/>
          <p:cNvGrpSpPr/>
          <p:nvPr/>
        </p:nvGrpSpPr>
        <p:grpSpPr>
          <a:xfrm>
            <a:off x="7127776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6" name="Pentagon 5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4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17279" y="3259723"/>
              <a:ext cx="1239566" cy="307777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+mj-lt"/>
                </a:rPr>
                <a:t>Hire</a:t>
              </a:r>
              <a:r>
                <a:rPr lang="fr-BE" sz="1400" dirty="0" smtClean="0">
                  <a:solidFill>
                    <a:schemeClr val="tx2"/>
                  </a:solidFill>
                  <a:latin typeface="+mj-lt"/>
                </a:rPr>
                <a:t> or not?</a:t>
              </a:r>
              <a:endParaRPr lang="fr-BE" sz="1400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8" name="Group 10"/>
          <p:cNvGrpSpPr/>
          <p:nvPr/>
        </p:nvGrpSpPr>
        <p:grpSpPr>
          <a:xfrm>
            <a:off x="5364088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9" name="Pentagon 8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solidFill>
              <a:schemeClr val="tx1"/>
            </a:solidFill>
            <a:ln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4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52513" y="3259723"/>
              <a:ext cx="1471022" cy="307777"/>
            </a:xfrm>
            <a:prstGeom prst="rect">
              <a:avLst/>
            </a:prstGeom>
            <a:solidFill>
              <a:schemeClr val="tx1"/>
            </a:solidFill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fr-BE" sz="1400" dirty="0" err="1" smtClean="0">
                  <a:solidFill>
                    <a:schemeClr val="bg1"/>
                  </a:solidFill>
                  <a:latin typeface="+mj-lt"/>
                </a:rPr>
                <a:t>Recruitment</a:t>
              </a:r>
              <a:r>
                <a:rPr lang="fr-BE" sz="1400" dirty="0" smtClean="0">
                  <a:solidFill>
                    <a:schemeClr val="bg1"/>
                  </a:solidFill>
                  <a:latin typeface="+mj-lt"/>
                </a:rPr>
                <a:t> tests</a:t>
              </a:r>
            </a:p>
          </p:txBody>
        </p:sp>
      </p:grpSp>
      <p:grpSp>
        <p:nvGrpSpPr>
          <p:cNvPr id="11" name="Group 13"/>
          <p:cNvGrpSpPr/>
          <p:nvPr/>
        </p:nvGrpSpPr>
        <p:grpSpPr>
          <a:xfrm>
            <a:off x="3563888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12" name="Pentagon 11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52513" y="3259723"/>
              <a:ext cx="1239566" cy="307777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dirty="0" err="1" smtClean="0">
                  <a:solidFill>
                    <a:schemeClr val="tx2"/>
                  </a:solidFill>
                  <a:latin typeface="+mj-lt"/>
                </a:rPr>
                <a:t>Follow</a:t>
              </a:r>
              <a:r>
                <a:rPr lang="fr-BE" sz="1400" dirty="0" smtClean="0">
                  <a:solidFill>
                    <a:schemeClr val="tx2"/>
                  </a:solidFill>
                  <a:latin typeface="+mj-lt"/>
                </a:rPr>
                <a:t>-up</a:t>
              </a:r>
              <a:endParaRPr lang="fr-BE" sz="1400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14" name="Group 16"/>
          <p:cNvGrpSpPr/>
          <p:nvPr/>
        </p:nvGrpSpPr>
        <p:grpSpPr>
          <a:xfrm>
            <a:off x="1763688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15" name="Pentagon 14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52513" y="3259723"/>
              <a:ext cx="123956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prstDash val="solid"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dirty="0" smtClean="0">
                  <a:solidFill>
                    <a:schemeClr val="tx2"/>
                  </a:solidFill>
                </a:rPr>
                <a:t>Applications</a:t>
              </a:r>
            </a:p>
          </p:txBody>
        </p:sp>
      </p:grpSp>
      <p:grpSp>
        <p:nvGrpSpPr>
          <p:cNvPr id="17" name="Group 19"/>
          <p:cNvGrpSpPr/>
          <p:nvPr/>
        </p:nvGrpSpPr>
        <p:grpSpPr>
          <a:xfrm>
            <a:off x="107504" y="1268760"/>
            <a:ext cx="1872208" cy="432048"/>
            <a:chOff x="3851920" y="3212976"/>
            <a:chExt cx="1872208" cy="432048"/>
          </a:xfrm>
        </p:grpSpPr>
        <p:sp>
          <p:nvSpPr>
            <p:cNvPr id="18" name="Pentagon 17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23928" y="3259723"/>
              <a:ext cx="136815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BE" sz="1400" dirty="0" smtClean="0">
                  <a:solidFill>
                    <a:schemeClr val="tx2"/>
                  </a:solidFill>
                  <a:latin typeface="+mj-lt"/>
                </a:rPr>
                <a:t>Job positions</a:t>
              </a:r>
              <a:endParaRPr lang="fr-BE" sz="1400" dirty="0">
                <a:solidFill>
                  <a:schemeClr val="tx2"/>
                </a:solidFill>
                <a:latin typeface="+mj-lt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ctrTitle"/>
          </p:nvPr>
        </p:nvSpPr>
        <p:spPr/>
        <p:txBody>
          <a:bodyPr wrap="none" lIns="91440" tIns="45720" rIns="91440" bIns="45720"/>
          <a:lstStyle/>
          <a:p>
            <a:r>
              <a:rPr lang="en-US" sz="3200" dirty="0" smtClean="0">
                <a:solidFill>
                  <a:srgbClr val="8F8F8F"/>
                </a:solidFill>
                <a:latin typeface="Lato" pitchFamily="34" charset="0"/>
              </a:rPr>
              <a:t>Hire or not?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7127776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6" name="Pentagon 5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solidFill>
              <a:schemeClr val="tx1"/>
            </a:solidFill>
            <a:ln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4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17279" y="3259723"/>
              <a:ext cx="1239566" cy="307777"/>
            </a:xfrm>
            <a:prstGeom prst="rect">
              <a:avLst/>
            </a:prstGeom>
            <a:solidFill>
              <a:schemeClr val="tx1"/>
            </a:solidFill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Hire</a:t>
              </a:r>
              <a:r>
                <a:rPr lang="fr-BE" sz="1400" dirty="0" smtClean="0">
                  <a:solidFill>
                    <a:schemeClr val="bg1"/>
                  </a:solidFill>
                  <a:latin typeface="+mj-lt"/>
                </a:rPr>
                <a:t> or not?</a:t>
              </a:r>
              <a:endParaRPr lang="fr-BE" sz="1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" name="Group 10"/>
          <p:cNvGrpSpPr/>
          <p:nvPr/>
        </p:nvGrpSpPr>
        <p:grpSpPr>
          <a:xfrm>
            <a:off x="5364088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9" name="Pentagon 8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4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52513" y="3259723"/>
              <a:ext cx="1471022" cy="307777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fr-BE" sz="1400" dirty="0" err="1" smtClean="0">
                  <a:solidFill>
                    <a:schemeClr val="tx2"/>
                  </a:solidFill>
                </a:rPr>
                <a:t>Recruitment</a:t>
              </a:r>
              <a:r>
                <a:rPr lang="fr-BE" sz="1400" dirty="0" smtClean="0">
                  <a:solidFill>
                    <a:schemeClr val="tx2"/>
                  </a:solidFill>
                </a:rPr>
                <a:t> tests</a:t>
              </a:r>
            </a:p>
          </p:txBody>
        </p:sp>
      </p:grpSp>
      <p:grpSp>
        <p:nvGrpSpPr>
          <p:cNvPr id="4" name="Group 13"/>
          <p:cNvGrpSpPr/>
          <p:nvPr/>
        </p:nvGrpSpPr>
        <p:grpSpPr>
          <a:xfrm>
            <a:off x="3563888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12" name="Pentagon 11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52513" y="3259723"/>
              <a:ext cx="1239566" cy="307777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dirty="0" err="1" smtClean="0">
                  <a:solidFill>
                    <a:schemeClr val="tx2"/>
                  </a:solidFill>
                  <a:latin typeface="+mj-lt"/>
                </a:rPr>
                <a:t>Follow</a:t>
              </a:r>
              <a:r>
                <a:rPr lang="fr-BE" sz="1400" dirty="0" smtClean="0">
                  <a:solidFill>
                    <a:schemeClr val="tx2"/>
                  </a:solidFill>
                  <a:latin typeface="+mj-lt"/>
                </a:rPr>
                <a:t>-up</a:t>
              </a:r>
              <a:endParaRPr lang="fr-BE" sz="1400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5" name="Group 16"/>
          <p:cNvGrpSpPr/>
          <p:nvPr/>
        </p:nvGrpSpPr>
        <p:grpSpPr>
          <a:xfrm>
            <a:off x="1763688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15" name="Pentagon 14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52513" y="3259723"/>
              <a:ext cx="123956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prstDash val="solid"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dirty="0" smtClean="0">
                  <a:solidFill>
                    <a:schemeClr val="tx2"/>
                  </a:solidFill>
                </a:rPr>
                <a:t>Applications</a:t>
              </a:r>
            </a:p>
          </p:txBody>
        </p:sp>
      </p:grpSp>
      <p:grpSp>
        <p:nvGrpSpPr>
          <p:cNvPr id="8" name="Group 19"/>
          <p:cNvGrpSpPr/>
          <p:nvPr/>
        </p:nvGrpSpPr>
        <p:grpSpPr>
          <a:xfrm>
            <a:off x="107504" y="1268760"/>
            <a:ext cx="1872208" cy="432048"/>
            <a:chOff x="3851920" y="3212976"/>
            <a:chExt cx="1872208" cy="432048"/>
          </a:xfrm>
        </p:grpSpPr>
        <p:sp>
          <p:nvSpPr>
            <p:cNvPr id="18" name="Pentagon 17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23928" y="3259723"/>
              <a:ext cx="136815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BE" sz="1400" dirty="0" smtClean="0">
                  <a:solidFill>
                    <a:schemeClr val="tx2"/>
                  </a:solidFill>
                  <a:latin typeface="+mj-lt"/>
                </a:rPr>
                <a:t>Job positions</a:t>
              </a:r>
              <a:endParaRPr lang="fr-BE" sz="1400" dirty="0">
                <a:solidFill>
                  <a:schemeClr val="tx2"/>
                </a:solidFill>
                <a:latin typeface="+mj-lt"/>
              </a:endParaRPr>
            </a:p>
          </p:txBody>
        </p:sp>
      </p:grpSp>
      <p:pic>
        <p:nvPicPr>
          <p:cNvPr id="21" name="Content Placeholder 20" descr="Create_employee.pn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1763688" y="2276872"/>
            <a:ext cx="5061834" cy="3515163"/>
          </a:xfr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ctrTitle"/>
          </p:nvPr>
        </p:nvSpPr>
        <p:spPr>
          <a:xfrm>
            <a:off x="252413" y="3213100"/>
            <a:ext cx="8639175" cy="935038"/>
          </a:xfrm>
        </p:spPr>
        <p:txBody>
          <a:bodyPr wrap="none" lIns="91440" tIns="45720" rIns="91440" bIns="45720"/>
          <a:lstStyle/>
          <a:p>
            <a:pPr algn="ctr"/>
            <a:r>
              <a:rPr lang="en-US" sz="4400" smtClean="0">
                <a:solidFill>
                  <a:srgbClr val="FFFFFF"/>
                </a:solidFill>
                <a:latin typeface="Lato" pitchFamily="34" charset="0"/>
              </a:rPr>
              <a:t>Demonstration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ctrTitle"/>
          </p:nvPr>
        </p:nvSpPr>
        <p:spPr>
          <a:xfrm>
            <a:off x="252413" y="3213100"/>
            <a:ext cx="8639175" cy="935038"/>
          </a:xfrm>
        </p:spPr>
        <p:txBody>
          <a:bodyPr wrap="none" lIns="91440" tIns="45720" rIns="91440" bIns="45720"/>
          <a:lstStyle/>
          <a:p>
            <a:pPr algn="ctr"/>
            <a:r>
              <a:rPr lang="en-US" sz="4400" smtClean="0">
                <a:solidFill>
                  <a:srgbClr val="FFFFFF"/>
                </a:solidFill>
                <a:latin typeface="Lato" pitchFamily="34" charset="0"/>
              </a:rPr>
              <a:t>Conclusion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ctrTitle"/>
          </p:nvPr>
        </p:nvSpPr>
        <p:spPr>
          <a:xfrm>
            <a:off x="252413" y="3213100"/>
            <a:ext cx="8639175" cy="935038"/>
          </a:xfrm>
        </p:spPr>
        <p:txBody>
          <a:bodyPr wrap="none" lIns="91440" tIns="45720" rIns="91440" bIns="45720"/>
          <a:lstStyle/>
          <a:p>
            <a:pPr algn="ctr"/>
            <a:r>
              <a:rPr lang="en-US" sz="4400" smtClean="0">
                <a:solidFill>
                  <a:srgbClr val="FFFFFF"/>
                </a:solidFill>
                <a:latin typeface="Lato" pitchFamily="34" charset="0"/>
              </a:rPr>
              <a:t>Questions 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err="1" smtClean="0"/>
              <a:t>Thank</a:t>
            </a:r>
            <a:r>
              <a:rPr lang="fr-BE" dirty="0" smtClean="0"/>
              <a:t> You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469174" y="1700808"/>
            <a:ext cx="459043" cy="448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fr-BE" sz="1600" dirty="0" smtClean="0">
                <a:latin typeface="+mj-lt"/>
              </a:rPr>
              <a:t>1</a:t>
            </a:r>
            <a:endParaRPr lang="fr-BE" sz="16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Topics</a:t>
            </a:r>
            <a:endParaRPr lang="fr-BE" dirty="0"/>
          </a:p>
        </p:txBody>
      </p:sp>
      <p:sp>
        <p:nvSpPr>
          <p:cNvPr id="15" name="Text Placeholder 30"/>
          <p:cNvSpPr txBox="1">
            <a:spLocks/>
          </p:cNvSpPr>
          <p:nvPr/>
        </p:nvSpPr>
        <p:spPr>
          <a:xfrm>
            <a:off x="1187450" y="1751717"/>
            <a:ext cx="6192861" cy="347056"/>
          </a:xfrm>
          <a:prstGeom prst="rect">
            <a:avLst/>
          </a:prstGeom>
        </p:spPr>
        <p:txBody>
          <a:bodyPr anchor="ctr" anchorCtr="0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tabLst/>
              <a:defRPr/>
            </a:pPr>
            <a:r>
              <a:rPr lang="fr-BE" sz="2400" dirty="0" smtClean="0">
                <a:solidFill>
                  <a:schemeClr val="accent1"/>
                </a:solidFill>
              </a:rPr>
              <a:t>Introduction: A real use case </a:t>
            </a:r>
            <a:r>
              <a:rPr lang="fr-BE" sz="2400" dirty="0" err="1" smtClean="0">
                <a:solidFill>
                  <a:schemeClr val="accent1"/>
                </a:solidFill>
              </a:rPr>
              <a:t>at</a:t>
            </a:r>
            <a:r>
              <a:rPr lang="fr-BE" sz="2400" dirty="0" smtClean="0">
                <a:solidFill>
                  <a:schemeClr val="accent1"/>
                </a:solidFill>
              </a:rPr>
              <a:t> </a:t>
            </a:r>
            <a:r>
              <a:rPr lang="fr-BE" sz="2400" dirty="0" err="1" smtClean="0">
                <a:solidFill>
                  <a:schemeClr val="accent1"/>
                </a:solidFill>
              </a:rPr>
              <a:t>Odoo</a:t>
            </a:r>
            <a:endParaRPr kumimoji="0" lang="fr-BE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467544" y="2476069"/>
            <a:ext cx="459043" cy="448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fr-BE" sz="1600" dirty="0" smtClean="0">
                <a:latin typeface="+mj-lt"/>
              </a:rPr>
              <a:t>2</a:t>
            </a:r>
            <a:endParaRPr lang="fr-BE" sz="1600" dirty="0">
              <a:latin typeface="+mj-lt"/>
            </a:endParaRPr>
          </a:p>
        </p:txBody>
      </p:sp>
      <p:sp>
        <p:nvSpPr>
          <p:cNvPr id="42" name="Text Placeholder 30"/>
          <p:cNvSpPr txBox="1">
            <a:spLocks/>
          </p:cNvSpPr>
          <p:nvPr/>
        </p:nvSpPr>
        <p:spPr>
          <a:xfrm>
            <a:off x="1185820" y="2526978"/>
            <a:ext cx="6192861" cy="347056"/>
          </a:xfrm>
          <a:prstGeom prst="rect">
            <a:avLst/>
          </a:prstGeom>
        </p:spPr>
        <p:txBody>
          <a:bodyPr anchor="ctr" anchorCtr="0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defRPr/>
            </a:pPr>
            <a:r>
              <a:rPr lang="fr-BE" sz="2400" dirty="0" err="1" smtClean="0">
                <a:solidFill>
                  <a:schemeClr val="accent1"/>
                </a:solidFill>
              </a:rPr>
              <a:t>Recruitment</a:t>
            </a:r>
            <a:r>
              <a:rPr lang="fr-BE" sz="2400" dirty="0" smtClean="0">
                <a:solidFill>
                  <a:schemeClr val="accent1"/>
                </a:solidFill>
              </a:rPr>
              <a:t> </a:t>
            </a:r>
            <a:r>
              <a:rPr lang="fr-BE" sz="2400" dirty="0" err="1" smtClean="0">
                <a:solidFill>
                  <a:schemeClr val="accent1"/>
                </a:solidFill>
              </a:rPr>
              <a:t>process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67544" y="3284984"/>
            <a:ext cx="459043" cy="448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fr-BE" sz="1600" dirty="0" smtClean="0">
                <a:latin typeface="+mj-lt"/>
              </a:rPr>
              <a:t>3</a:t>
            </a:r>
            <a:endParaRPr lang="fr-BE" sz="1600" dirty="0">
              <a:latin typeface="+mj-lt"/>
            </a:endParaRPr>
          </a:p>
        </p:txBody>
      </p:sp>
      <p:sp>
        <p:nvSpPr>
          <p:cNvPr id="17" name="Text Placeholder 30"/>
          <p:cNvSpPr txBox="1">
            <a:spLocks/>
          </p:cNvSpPr>
          <p:nvPr/>
        </p:nvSpPr>
        <p:spPr>
          <a:xfrm>
            <a:off x="1185820" y="3335893"/>
            <a:ext cx="6192861" cy="347056"/>
          </a:xfrm>
          <a:prstGeom prst="rect">
            <a:avLst/>
          </a:prstGeom>
        </p:spPr>
        <p:txBody>
          <a:bodyPr anchor="ctr" anchorCtr="0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fr-B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Demonstration</a:t>
            </a:r>
            <a:endParaRPr kumimoji="0" lang="fr-BE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30"/>
          <p:cNvSpPr txBox="1">
            <a:spLocks/>
          </p:cNvSpPr>
          <p:nvPr/>
        </p:nvSpPr>
        <p:spPr>
          <a:xfrm>
            <a:off x="1185820" y="4704045"/>
            <a:ext cx="6192861" cy="347056"/>
          </a:xfrm>
          <a:prstGeom prst="rect">
            <a:avLst/>
          </a:prstGeom>
        </p:spPr>
        <p:txBody>
          <a:bodyPr anchor="ctr" anchorCtr="0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tabLst/>
              <a:defRPr/>
            </a:pPr>
            <a:endParaRPr kumimoji="0" lang="fr-BE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67544" y="4132253"/>
            <a:ext cx="459043" cy="448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fr-BE" sz="1600" dirty="0" smtClean="0">
                <a:latin typeface="+mj-lt"/>
              </a:rPr>
              <a:t>4</a:t>
            </a:r>
            <a:endParaRPr lang="fr-BE" sz="1600" dirty="0">
              <a:latin typeface="+mj-lt"/>
            </a:endParaRPr>
          </a:p>
        </p:txBody>
      </p:sp>
      <p:sp>
        <p:nvSpPr>
          <p:cNvPr id="20" name="Text Placeholder 30"/>
          <p:cNvSpPr txBox="1">
            <a:spLocks/>
          </p:cNvSpPr>
          <p:nvPr/>
        </p:nvSpPr>
        <p:spPr>
          <a:xfrm>
            <a:off x="1185820" y="4183162"/>
            <a:ext cx="6192861" cy="347056"/>
          </a:xfrm>
          <a:prstGeom prst="rect">
            <a:avLst/>
          </a:prstGeom>
        </p:spPr>
        <p:txBody>
          <a:bodyPr anchor="ctr" anchorCtr="0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fr-B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  <a:endParaRPr kumimoji="0" lang="fr-BE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2856"/>
            <a:ext cx="8640960" cy="936104"/>
          </a:xfrm>
        </p:spPr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fr-BE" sz="6600" dirty="0" smtClean="0"/>
              <a:t>Introduction</a:t>
            </a:r>
            <a:endParaRPr lang="fr-BE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573016"/>
            <a:ext cx="8640960" cy="1752600"/>
          </a:xfrm>
        </p:spPr>
        <p:txBody>
          <a:bodyPr/>
          <a:lstStyle/>
          <a:p>
            <a:r>
              <a:rPr lang="fr-BE" u="sng" dirty="0" smtClean="0"/>
              <a:t>A real case </a:t>
            </a:r>
            <a:r>
              <a:rPr lang="fr-BE" u="sng" dirty="0" err="1" smtClean="0"/>
              <a:t>at</a:t>
            </a:r>
            <a:r>
              <a:rPr lang="fr-BE" u="sng" dirty="0" smtClean="0"/>
              <a:t> </a:t>
            </a:r>
            <a:r>
              <a:rPr lang="fr-BE" u="sng" dirty="0" err="1" smtClean="0"/>
              <a:t>Odoo</a:t>
            </a:r>
            <a:r>
              <a:rPr lang="fr-BE" u="sng" dirty="0" smtClean="0"/>
              <a:t> </a:t>
            </a:r>
            <a:endParaRPr lang="fr-BE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fr-BE" b="0" dirty="0" smtClean="0"/>
              <a:t>Michael </a:t>
            </a:r>
            <a:r>
              <a:rPr lang="fr-BE" b="0" dirty="0" err="1" smtClean="0"/>
              <a:t>Vercruyssen</a:t>
            </a:r>
            <a:r>
              <a:rPr lang="fr-BE" b="0" dirty="0" smtClean="0"/>
              <a:t>, HR manager </a:t>
            </a:r>
            <a:r>
              <a:rPr lang="fr-BE" b="0" dirty="0" err="1" smtClean="0"/>
              <a:t>at</a:t>
            </a:r>
            <a:r>
              <a:rPr lang="fr-BE" b="0" dirty="0" smtClean="0"/>
              <a:t> </a:t>
            </a:r>
            <a:r>
              <a:rPr lang="fr-BE" b="0" dirty="0" err="1" smtClean="0"/>
              <a:t>Odoo</a:t>
            </a:r>
            <a:endParaRPr lang="fr-BE" b="0" dirty="0" smtClean="0"/>
          </a:p>
          <a:p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 am the HR manager of a new IT start up called </a:t>
            </a:r>
            <a:r>
              <a:rPr lang="en-US" dirty="0" err="1" smtClean="0"/>
              <a:t>Odoo</a:t>
            </a:r>
            <a:r>
              <a:rPr lang="en-US" dirty="0" smtClean="0"/>
              <a:t>, and to speed up my recruitment process I decide to use the </a:t>
            </a:r>
            <a:r>
              <a:rPr lang="en-US" dirty="0" err="1" smtClean="0"/>
              <a:t>Odoo</a:t>
            </a:r>
            <a:r>
              <a:rPr lang="en-US" dirty="0" smtClean="0"/>
              <a:t> Recruitment Apps to manage new job positions, applicants (interview meetings &amp; questionnaires) until the final decision.</a:t>
            </a:r>
            <a:endParaRPr lang="fr-B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 real case </a:t>
            </a:r>
            <a:r>
              <a:rPr lang="fr-BE" dirty="0" err="1" smtClean="0"/>
              <a:t>at</a:t>
            </a:r>
            <a:r>
              <a:rPr lang="fr-BE" dirty="0" smtClean="0"/>
              <a:t> </a:t>
            </a:r>
            <a:r>
              <a:rPr lang="fr-BE" dirty="0" err="1" smtClean="0"/>
              <a:t>Odoo</a:t>
            </a:r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err="1" smtClean="0"/>
              <a:t>Recruitment</a:t>
            </a:r>
            <a:r>
              <a:rPr lang="fr-BE" dirty="0" smtClean="0"/>
              <a:t> </a:t>
            </a:r>
            <a:r>
              <a:rPr lang="fr-BE" dirty="0" err="1" smtClean="0"/>
              <a:t>process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smtClean="0"/>
              <a:t> </a:t>
            </a:r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Recruitment</a:t>
            </a:r>
            <a:r>
              <a:rPr lang="fr-BE" dirty="0" smtClean="0"/>
              <a:t> </a:t>
            </a:r>
            <a:r>
              <a:rPr lang="fr-BE" dirty="0" err="1" smtClean="0"/>
              <a:t>Process</a:t>
            </a:r>
            <a:endParaRPr lang="fr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71800" y="1268760"/>
            <a:ext cx="3096344" cy="648072"/>
            <a:chOff x="1691680" y="1988840"/>
            <a:chExt cx="2160240" cy="648072"/>
          </a:xfrm>
        </p:grpSpPr>
        <p:sp>
          <p:nvSpPr>
            <p:cNvPr id="7" name="Rectangle 6"/>
            <p:cNvSpPr/>
            <p:nvPr/>
          </p:nvSpPr>
          <p:spPr>
            <a:xfrm>
              <a:off x="1691680" y="1988840"/>
              <a:ext cx="2160240" cy="64807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07704" y="2128210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dirty="0" err="1" smtClean="0">
                  <a:solidFill>
                    <a:schemeClr val="bg1"/>
                  </a:solidFill>
                </a:rPr>
                <a:t>Create</a:t>
              </a:r>
              <a:r>
                <a:rPr lang="fr-BE" dirty="0" smtClean="0">
                  <a:solidFill>
                    <a:schemeClr val="bg1"/>
                  </a:solidFill>
                </a:rPr>
                <a:t> job positions</a:t>
              </a:r>
              <a:endParaRPr lang="fr-B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75656" y="3462289"/>
            <a:ext cx="5760640" cy="614783"/>
            <a:chOff x="1691680" y="3068960"/>
            <a:chExt cx="2160240" cy="648072"/>
          </a:xfrm>
        </p:grpSpPr>
        <p:sp>
          <p:nvSpPr>
            <p:cNvPr id="10" name="Rectangle 9"/>
            <p:cNvSpPr/>
            <p:nvPr/>
          </p:nvSpPr>
          <p:spPr>
            <a:xfrm>
              <a:off x="1691680" y="3068960"/>
              <a:ext cx="2160240" cy="64807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07704" y="3208330"/>
              <a:ext cx="1728192" cy="38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 Follow-up of recruitment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3568" y="2348880"/>
            <a:ext cx="3600400" cy="785701"/>
            <a:chOff x="1691680" y="4149080"/>
            <a:chExt cx="2160240" cy="785701"/>
          </a:xfrm>
        </p:grpSpPr>
        <p:sp>
          <p:nvSpPr>
            <p:cNvPr id="13" name="Rectangle 12"/>
            <p:cNvSpPr/>
            <p:nvPr/>
          </p:nvSpPr>
          <p:spPr>
            <a:xfrm>
              <a:off x="1691680" y="4149080"/>
              <a:ext cx="2160240" cy="64807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07704" y="4288450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dirty="0" smtClean="0">
                  <a:solidFill>
                    <a:schemeClr val="bg1"/>
                  </a:solidFill>
                </a:rPr>
                <a:t>Application via Emails</a:t>
              </a:r>
              <a:endParaRPr lang="fr-B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99992" y="2348880"/>
            <a:ext cx="3960440" cy="785701"/>
            <a:chOff x="1691680" y="5229200"/>
            <a:chExt cx="2160240" cy="785701"/>
          </a:xfrm>
        </p:grpSpPr>
        <p:sp>
          <p:nvSpPr>
            <p:cNvPr id="16" name="Rectangle 15"/>
            <p:cNvSpPr/>
            <p:nvPr/>
          </p:nvSpPr>
          <p:spPr>
            <a:xfrm>
              <a:off x="1691680" y="5229200"/>
              <a:ext cx="2160240" cy="64807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07704" y="5368570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dirty="0" smtClean="0">
                  <a:solidFill>
                    <a:schemeClr val="bg1"/>
                  </a:solidFill>
                </a:rPr>
                <a:t>Application via </a:t>
              </a:r>
              <a:r>
                <a:rPr lang="fr-BE" dirty="0" err="1" smtClean="0">
                  <a:solidFill>
                    <a:schemeClr val="bg1"/>
                  </a:solidFill>
                </a:rPr>
                <a:t>your</a:t>
              </a:r>
              <a:r>
                <a:rPr lang="fr-BE" dirty="0" smtClean="0">
                  <a:solidFill>
                    <a:schemeClr val="bg1"/>
                  </a:solidFill>
                </a:rPr>
                <a:t> </a:t>
              </a:r>
              <a:r>
                <a:rPr lang="fr-BE" dirty="0" err="1" smtClean="0">
                  <a:solidFill>
                    <a:schemeClr val="bg1"/>
                  </a:solidFill>
                </a:rPr>
                <a:t>website</a:t>
              </a:r>
              <a:endParaRPr lang="fr-BE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Down Arrow 17"/>
          <p:cNvSpPr/>
          <p:nvPr/>
        </p:nvSpPr>
        <p:spPr>
          <a:xfrm>
            <a:off x="3347864" y="1988840"/>
            <a:ext cx="144016" cy="290749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>
              <a:solidFill>
                <a:schemeClr val="tx2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347864" y="3068960"/>
            <a:ext cx="144016" cy="290749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>
              <a:solidFill>
                <a:schemeClr val="tx2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83568" y="4509120"/>
            <a:ext cx="7848872" cy="648072"/>
            <a:chOff x="1691680" y="5229200"/>
            <a:chExt cx="2160240" cy="648072"/>
          </a:xfrm>
        </p:grpSpPr>
        <p:sp>
          <p:nvSpPr>
            <p:cNvPr id="22" name="Rectangle 21"/>
            <p:cNvSpPr/>
            <p:nvPr/>
          </p:nvSpPr>
          <p:spPr>
            <a:xfrm>
              <a:off x="1691680" y="5229200"/>
              <a:ext cx="2160240" cy="64807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90774" y="5368570"/>
              <a:ext cx="2001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dirty="0" smtClean="0">
                  <a:solidFill>
                    <a:schemeClr val="bg1"/>
                  </a:solidFill>
                </a:rPr>
                <a:t>Manage documents, interviews meeting and </a:t>
              </a:r>
              <a:r>
                <a:rPr lang="fr-BE" dirty="0" err="1" smtClean="0">
                  <a:solidFill>
                    <a:schemeClr val="bg1"/>
                  </a:solidFill>
                </a:rPr>
                <a:t>recruitment</a:t>
              </a:r>
              <a:r>
                <a:rPr lang="fr-BE" dirty="0" smtClean="0">
                  <a:solidFill>
                    <a:schemeClr val="bg1"/>
                  </a:solidFill>
                </a:rPr>
                <a:t> tests</a:t>
              </a:r>
              <a:endParaRPr lang="fr-BE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Down Arrow 23"/>
          <p:cNvSpPr/>
          <p:nvPr/>
        </p:nvSpPr>
        <p:spPr>
          <a:xfrm>
            <a:off x="4211960" y="4149080"/>
            <a:ext cx="144016" cy="290749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>
              <a:solidFill>
                <a:schemeClr val="tx2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051720" y="5589240"/>
            <a:ext cx="4536504" cy="648072"/>
            <a:chOff x="1691680" y="4149080"/>
            <a:chExt cx="2160240" cy="648072"/>
          </a:xfrm>
        </p:grpSpPr>
        <p:sp>
          <p:nvSpPr>
            <p:cNvPr id="26" name="Rectangle 25"/>
            <p:cNvSpPr/>
            <p:nvPr/>
          </p:nvSpPr>
          <p:spPr>
            <a:xfrm>
              <a:off x="1691680" y="4149080"/>
              <a:ext cx="2160240" cy="64807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907704" y="4288450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dirty="0" err="1" smtClean="0">
                  <a:solidFill>
                    <a:schemeClr val="bg1"/>
                  </a:solidFill>
                </a:rPr>
                <a:t>Hire</a:t>
              </a:r>
              <a:r>
                <a:rPr lang="fr-BE" dirty="0" smtClean="0">
                  <a:solidFill>
                    <a:schemeClr val="bg1"/>
                  </a:solidFill>
                </a:rPr>
                <a:t> or </a:t>
              </a:r>
              <a:r>
                <a:rPr lang="fr-BE" dirty="0" err="1" smtClean="0">
                  <a:solidFill>
                    <a:schemeClr val="bg1"/>
                  </a:solidFill>
                </a:rPr>
                <a:t>reject</a:t>
              </a:r>
              <a:r>
                <a:rPr lang="fr-BE" dirty="0" smtClean="0">
                  <a:solidFill>
                    <a:schemeClr val="bg1"/>
                  </a:solidFill>
                </a:rPr>
                <a:t> the </a:t>
              </a:r>
              <a:r>
                <a:rPr lang="fr-BE" dirty="0" err="1" smtClean="0">
                  <a:solidFill>
                    <a:schemeClr val="bg1"/>
                  </a:solidFill>
                </a:rPr>
                <a:t>applicants</a:t>
              </a:r>
              <a:r>
                <a:rPr lang="fr-BE" dirty="0" smtClean="0">
                  <a:solidFill>
                    <a:schemeClr val="bg1"/>
                  </a:solidFill>
                </a:rPr>
                <a:t>?</a:t>
              </a:r>
              <a:endParaRPr lang="fr-BE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Down Arrow 27"/>
          <p:cNvSpPr/>
          <p:nvPr/>
        </p:nvSpPr>
        <p:spPr>
          <a:xfrm>
            <a:off x="4211960" y="5229200"/>
            <a:ext cx="144016" cy="290749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>
              <a:solidFill>
                <a:schemeClr val="tx2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5148064" y="3068960"/>
            <a:ext cx="144016" cy="290749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>
              <a:solidFill>
                <a:schemeClr val="tx2"/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5148064" y="1988840"/>
            <a:ext cx="144016" cy="290749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Job </a:t>
            </a:r>
            <a:r>
              <a:rPr lang="fr-BE" dirty="0" smtClean="0"/>
              <a:t>positions </a:t>
            </a:r>
            <a:r>
              <a:rPr lang="fr-BE" dirty="0" err="1" smtClean="0"/>
              <a:t>dashboard</a:t>
            </a:r>
            <a:endParaRPr lang="fr-BE" dirty="0"/>
          </a:p>
        </p:txBody>
      </p:sp>
      <p:pic>
        <p:nvPicPr>
          <p:cNvPr id="1026" name="Picture 2" descr="C:\Users\openerp\Desktop\Opendays 2014\Recruiting and managing highly skilled talents\Jobposi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132856"/>
            <a:ext cx="8280920" cy="44712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3" name="Group 7"/>
          <p:cNvGrpSpPr/>
          <p:nvPr/>
        </p:nvGrpSpPr>
        <p:grpSpPr>
          <a:xfrm>
            <a:off x="7127776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24" name="Pentagon 23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4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17279" y="3259723"/>
              <a:ext cx="1239566" cy="307777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</a:rPr>
                <a:t>Hire</a:t>
              </a:r>
              <a:r>
                <a:rPr lang="fr-BE" sz="1400" dirty="0" smtClean="0">
                  <a:solidFill>
                    <a:schemeClr val="tx2"/>
                  </a:solidFill>
                </a:rPr>
                <a:t> or not?</a:t>
              </a:r>
              <a:endParaRPr lang="fr-BE" sz="1400" dirty="0">
                <a:solidFill>
                  <a:schemeClr val="tx2"/>
                </a:solidFill>
              </a:endParaRPr>
            </a:p>
          </p:txBody>
        </p:sp>
      </p:grpSp>
      <p:sp>
        <p:nvSpPr>
          <p:cNvPr id="27" name="Pentagon 26"/>
          <p:cNvSpPr/>
          <p:nvPr/>
        </p:nvSpPr>
        <p:spPr>
          <a:xfrm>
            <a:off x="5364088" y="1268760"/>
            <a:ext cx="2016224" cy="432048"/>
          </a:xfrm>
          <a:prstGeom prst="homePlate">
            <a:avLst/>
          </a:prstGeom>
          <a:solidFill>
            <a:schemeClr val="bg1"/>
          </a:solidFill>
          <a:ln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400"/>
          </a:p>
        </p:txBody>
      </p:sp>
      <p:grpSp>
        <p:nvGrpSpPr>
          <p:cNvPr id="29" name="Group 13"/>
          <p:cNvGrpSpPr/>
          <p:nvPr/>
        </p:nvGrpSpPr>
        <p:grpSpPr>
          <a:xfrm>
            <a:off x="3563888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30" name="Pentagon 29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52513" y="3259723"/>
              <a:ext cx="1239566" cy="307777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dirty="0" err="1" smtClean="0">
                  <a:solidFill>
                    <a:schemeClr val="tx2"/>
                  </a:solidFill>
                  <a:latin typeface="+mj-lt"/>
                </a:rPr>
                <a:t>Follow</a:t>
              </a:r>
              <a:r>
                <a:rPr lang="fr-BE" sz="1400" dirty="0" smtClean="0">
                  <a:solidFill>
                    <a:schemeClr val="tx2"/>
                  </a:solidFill>
                  <a:latin typeface="+mj-lt"/>
                </a:rPr>
                <a:t>-up</a:t>
              </a:r>
              <a:endParaRPr lang="fr-BE" sz="1400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32" name="Group 16"/>
          <p:cNvGrpSpPr/>
          <p:nvPr/>
        </p:nvGrpSpPr>
        <p:grpSpPr>
          <a:xfrm>
            <a:off x="1763688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33" name="Pentagon 32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52513" y="3259723"/>
              <a:ext cx="1239566" cy="307777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dirty="0" smtClean="0">
                  <a:solidFill>
                    <a:schemeClr val="tx2"/>
                  </a:solidFill>
                </a:rPr>
                <a:t>Applications</a:t>
              </a:r>
            </a:p>
          </p:txBody>
        </p:sp>
      </p:grpSp>
      <p:grpSp>
        <p:nvGrpSpPr>
          <p:cNvPr id="35" name="Group 19"/>
          <p:cNvGrpSpPr/>
          <p:nvPr/>
        </p:nvGrpSpPr>
        <p:grpSpPr>
          <a:xfrm>
            <a:off x="107504" y="1268760"/>
            <a:ext cx="1872208" cy="432048"/>
            <a:chOff x="3851920" y="3212976"/>
            <a:chExt cx="1872208" cy="432048"/>
          </a:xfrm>
        </p:grpSpPr>
        <p:sp>
          <p:nvSpPr>
            <p:cNvPr id="36" name="Pentagon 35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23928" y="3259723"/>
              <a:ext cx="136815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dirty="0" smtClean="0">
                  <a:solidFill>
                    <a:schemeClr val="bg1"/>
                  </a:solidFill>
                  <a:latin typeface="+mj-lt"/>
                </a:rPr>
                <a:t> Job positions</a:t>
              </a:r>
              <a:endParaRPr lang="fr-BE" sz="14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580111" y="1315507"/>
            <a:ext cx="1584177" cy="307777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fr-BE" sz="1400" dirty="0" err="1" smtClean="0">
                <a:solidFill>
                  <a:schemeClr val="tx2"/>
                </a:solidFill>
                <a:latin typeface="+mj-lt"/>
              </a:rPr>
              <a:t>Recruitment</a:t>
            </a:r>
            <a:r>
              <a:rPr lang="fr-BE" sz="1400" dirty="0" smtClean="0">
                <a:solidFill>
                  <a:schemeClr val="tx2"/>
                </a:solidFill>
                <a:latin typeface="+mj-lt"/>
              </a:rPr>
              <a:t> tests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Job </a:t>
            </a:r>
            <a:r>
              <a:rPr lang="fr-BE" dirty="0" smtClean="0"/>
              <a:t>positions </a:t>
            </a:r>
            <a:r>
              <a:rPr lang="fr-BE" dirty="0" err="1" smtClean="0"/>
              <a:t>formview</a:t>
            </a:r>
            <a:endParaRPr lang="fr-BE" dirty="0"/>
          </a:p>
        </p:txBody>
      </p:sp>
      <p:grpSp>
        <p:nvGrpSpPr>
          <p:cNvPr id="2" name="Group 7"/>
          <p:cNvGrpSpPr/>
          <p:nvPr/>
        </p:nvGrpSpPr>
        <p:grpSpPr>
          <a:xfrm>
            <a:off x="7127776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9" name="Pentagon 8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4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17279" y="3259723"/>
              <a:ext cx="1239566" cy="307777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</a:rPr>
                <a:t>Hire</a:t>
              </a:r>
              <a:r>
                <a:rPr lang="fr-BE" sz="1400" dirty="0" smtClean="0">
                  <a:solidFill>
                    <a:schemeClr val="tx2"/>
                  </a:solidFill>
                </a:rPr>
                <a:t> or not?</a:t>
              </a:r>
              <a:endParaRPr lang="fr-BE" sz="1400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Pentagon 11"/>
          <p:cNvSpPr/>
          <p:nvPr/>
        </p:nvSpPr>
        <p:spPr>
          <a:xfrm>
            <a:off x="5364088" y="1268760"/>
            <a:ext cx="2016224" cy="432048"/>
          </a:xfrm>
          <a:prstGeom prst="homePlate">
            <a:avLst/>
          </a:prstGeom>
          <a:solidFill>
            <a:schemeClr val="bg1"/>
          </a:solidFill>
          <a:ln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400"/>
          </a:p>
        </p:txBody>
      </p:sp>
      <p:grpSp>
        <p:nvGrpSpPr>
          <p:cNvPr id="4" name="Group 13"/>
          <p:cNvGrpSpPr/>
          <p:nvPr/>
        </p:nvGrpSpPr>
        <p:grpSpPr>
          <a:xfrm>
            <a:off x="3563888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15" name="Pentagon 14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52513" y="3259723"/>
              <a:ext cx="1239566" cy="307777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dirty="0" err="1" smtClean="0">
                  <a:solidFill>
                    <a:schemeClr val="tx2"/>
                  </a:solidFill>
                  <a:latin typeface="+mj-lt"/>
                </a:rPr>
                <a:t>Follow</a:t>
              </a:r>
              <a:r>
                <a:rPr lang="fr-BE" sz="1400" dirty="0" smtClean="0">
                  <a:solidFill>
                    <a:schemeClr val="tx2"/>
                  </a:solidFill>
                  <a:latin typeface="+mj-lt"/>
                </a:rPr>
                <a:t>-up</a:t>
              </a:r>
              <a:endParaRPr lang="fr-BE" sz="1400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5" name="Group 16"/>
          <p:cNvGrpSpPr/>
          <p:nvPr/>
        </p:nvGrpSpPr>
        <p:grpSpPr>
          <a:xfrm>
            <a:off x="1763688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18" name="Pentagon 17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52513" y="3259723"/>
              <a:ext cx="1239566" cy="307777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dirty="0" smtClean="0">
                  <a:solidFill>
                    <a:schemeClr val="tx2"/>
                  </a:solidFill>
                </a:rPr>
                <a:t>Applications</a:t>
              </a:r>
            </a:p>
          </p:txBody>
        </p:sp>
      </p:grpSp>
      <p:grpSp>
        <p:nvGrpSpPr>
          <p:cNvPr id="6" name="Group 19"/>
          <p:cNvGrpSpPr/>
          <p:nvPr/>
        </p:nvGrpSpPr>
        <p:grpSpPr>
          <a:xfrm>
            <a:off x="107504" y="1268760"/>
            <a:ext cx="1872208" cy="432048"/>
            <a:chOff x="3851920" y="3212976"/>
            <a:chExt cx="1872208" cy="432048"/>
          </a:xfrm>
        </p:grpSpPr>
        <p:sp>
          <p:nvSpPr>
            <p:cNvPr id="21" name="Pentagon 20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23928" y="3259723"/>
              <a:ext cx="136815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dirty="0" smtClean="0">
                  <a:solidFill>
                    <a:schemeClr val="bg1"/>
                  </a:solidFill>
                  <a:latin typeface="+mj-lt"/>
                </a:rPr>
                <a:t> Job positions</a:t>
              </a:r>
              <a:endParaRPr lang="fr-BE" sz="1400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2050" name="Picture 2" descr="C:\Users\openerp\Desktop\Opendays 2014\Recruiting and managing highly skilled talents\Job_position_form_vi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060848"/>
            <a:ext cx="8327576" cy="41764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5580111" y="1315507"/>
            <a:ext cx="1584177" cy="307777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fr-BE" sz="1400" dirty="0" err="1" smtClean="0">
                <a:solidFill>
                  <a:schemeClr val="tx2"/>
                </a:solidFill>
                <a:latin typeface="+mj-lt"/>
              </a:rPr>
              <a:t>Recruitment</a:t>
            </a:r>
            <a:r>
              <a:rPr lang="fr-BE" sz="1400" dirty="0" smtClean="0">
                <a:solidFill>
                  <a:schemeClr val="tx2"/>
                </a:solidFill>
                <a:latin typeface="+mj-lt"/>
              </a:rPr>
              <a:t> tests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31840" y="260648"/>
            <a:ext cx="5688632" cy="504056"/>
          </a:xfrm>
        </p:spPr>
        <p:txBody>
          <a:bodyPr/>
          <a:lstStyle/>
          <a:p>
            <a:r>
              <a:rPr lang="fr-BE" dirty="0" smtClean="0"/>
              <a:t>Email and </a:t>
            </a:r>
            <a:r>
              <a:rPr lang="fr-BE" dirty="0" err="1" smtClean="0"/>
              <a:t>website</a:t>
            </a:r>
            <a:r>
              <a:rPr lang="fr-BE" dirty="0" smtClean="0"/>
              <a:t> Applications</a:t>
            </a:r>
            <a:endParaRPr lang="fr-BE" dirty="0"/>
          </a:p>
        </p:txBody>
      </p:sp>
      <p:pic>
        <p:nvPicPr>
          <p:cNvPr id="8" name="Content Placeholder 7" descr="Email_alias_on_job_position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395536" y="2132856"/>
            <a:ext cx="8476968" cy="40324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0" name="Group 7"/>
          <p:cNvGrpSpPr/>
          <p:nvPr/>
        </p:nvGrpSpPr>
        <p:grpSpPr>
          <a:xfrm>
            <a:off x="7127776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11" name="Pentagon 10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4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17279" y="3259723"/>
              <a:ext cx="1239566" cy="307777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</a:rPr>
                <a:t>Hire</a:t>
              </a:r>
              <a:r>
                <a:rPr lang="fr-BE" sz="1400" dirty="0" smtClean="0">
                  <a:solidFill>
                    <a:schemeClr val="tx2"/>
                  </a:solidFill>
                </a:rPr>
                <a:t> or not?</a:t>
              </a:r>
              <a:endParaRPr lang="fr-BE" sz="1400" dirty="0">
                <a:solidFill>
                  <a:schemeClr val="tx2"/>
                </a:solidFill>
              </a:endParaRPr>
            </a:p>
          </p:txBody>
        </p:sp>
      </p:grpSp>
      <p:sp>
        <p:nvSpPr>
          <p:cNvPr id="14" name="Pentagon 13"/>
          <p:cNvSpPr/>
          <p:nvPr/>
        </p:nvSpPr>
        <p:spPr>
          <a:xfrm>
            <a:off x="5364088" y="1268760"/>
            <a:ext cx="2016224" cy="432048"/>
          </a:xfrm>
          <a:prstGeom prst="homePlate">
            <a:avLst/>
          </a:prstGeom>
          <a:solidFill>
            <a:schemeClr val="bg1"/>
          </a:solidFill>
          <a:ln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400"/>
          </a:p>
        </p:txBody>
      </p:sp>
      <p:grpSp>
        <p:nvGrpSpPr>
          <p:cNvPr id="16" name="Group 13"/>
          <p:cNvGrpSpPr/>
          <p:nvPr/>
        </p:nvGrpSpPr>
        <p:grpSpPr>
          <a:xfrm>
            <a:off x="3563888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17" name="Pentagon 16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52513" y="3259723"/>
              <a:ext cx="1239566" cy="307777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dirty="0" err="1" smtClean="0">
                  <a:solidFill>
                    <a:schemeClr val="tx2"/>
                  </a:solidFill>
                  <a:latin typeface="+mj-lt"/>
                </a:rPr>
                <a:t>Follow</a:t>
              </a:r>
              <a:r>
                <a:rPr lang="fr-BE" sz="1400" dirty="0" smtClean="0">
                  <a:solidFill>
                    <a:schemeClr val="tx2"/>
                  </a:solidFill>
                  <a:latin typeface="+mj-lt"/>
                </a:rPr>
                <a:t>-up</a:t>
              </a:r>
              <a:endParaRPr lang="fr-BE" sz="1400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19" name="Group 16"/>
          <p:cNvGrpSpPr/>
          <p:nvPr/>
        </p:nvGrpSpPr>
        <p:grpSpPr>
          <a:xfrm>
            <a:off x="1763688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20" name="Pentagon 19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52513" y="3259723"/>
              <a:ext cx="1239566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olid"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dirty="0" smtClean="0">
                  <a:solidFill>
                    <a:schemeClr val="bg1"/>
                  </a:solidFill>
                </a:rPr>
                <a:t>Applications</a:t>
              </a:r>
            </a:p>
          </p:txBody>
        </p:sp>
      </p:grpSp>
      <p:grpSp>
        <p:nvGrpSpPr>
          <p:cNvPr id="22" name="Group 19"/>
          <p:cNvGrpSpPr/>
          <p:nvPr/>
        </p:nvGrpSpPr>
        <p:grpSpPr>
          <a:xfrm>
            <a:off x="107504" y="1268760"/>
            <a:ext cx="1872208" cy="432048"/>
            <a:chOff x="3851920" y="3212976"/>
            <a:chExt cx="1872208" cy="432048"/>
          </a:xfrm>
        </p:grpSpPr>
        <p:sp>
          <p:nvSpPr>
            <p:cNvPr id="23" name="Pentagon 22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23928" y="3259723"/>
              <a:ext cx="136815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BE" sz="1400" dirty="0" smtClean="0">
                  <a:solidFill>
                    <a:schemeClr val="tx2"/>
                  </a:solidFill>
                  <a:latin typeface="+mj-lt"/>
                </a:rPr>
                <a:t>Job positions</a:t>
              </a:r>
              <a:endParaRPr lang="fr-BE" sz="1400" dirty="0">
                <a:solidFill>
                  <a:schemeClr val="tx2"/>
                </a:solidFill>
                <a:latin typeface="+mj-lt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580111" y="1315507"/>
            <a:ext cx="1584177" cy="307777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fr-BE" sz="1400" dirty="0" err="1" smtClean="0">
                <a:solidFill>
                  <a:schemeClr val="tx2"/>
                </a:solidFill>
                <a:latin typeface="+mj-lt"/>
              </a:rPr>
              <a:t>Recruitment</a:t>
            </a:r>
            <a:r>
              <a:rPr lang="fr-BE" sz="1400" dirty="0" smtClean="0">
                <a:solidFill>
                  <a:schemeClr val="tx2"/>
                </a:solidFill>
                <a:latin typeface="+mj-lt"/>
              </a:rPr>
              <a:t> tests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doo">
      <a:dk1>
        <a:srgbClr val="A2478A"/>
      </a:dk1>
      <a:lt1>
        <a:sysClr val="window" lastClr="FFFFFF"/>
      </a:lt1>
      <a:dk2>
        <a:srgbClr val="8F8F8F"/>
      </a:dk2>
      <a:lt2>
        <a:srgbClr val="21B799"/>
      </a:lt2>
      <a:accent1>
        <a:srgbClr val="000000"/>
      </a:accent1>
      <a:accent2>
        <a:srgbClr val="33333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2478A"/>
      </a:hlink>
      <a:folHlink>
        <a:srgbClr val="A2478A"/>
      </a:folHlink>
    </a:clrScheme>
    <a:fontScheme name="odoo">
      <a:majorFont>
        <a:latin typeface="La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2380</TotalTime>
  <Words>310</Words>
  <Application>Microsoft Office PowerPoint</Application>
  <PresentationFormat>On-screen Show (4:3)</PresentationFormat>
  <Paragraphs>93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Lato</vt:lpstr>
      <vt:lpstr>[z] Arista Light</vt:lpstr>
      <vt:lpstr>Liberation Sans</vt:lpstr>
      <vt:lpstr>FontAwesome</vt:lpstr>
      <vt:lpstr>Calibri</vt:lpstr>
      <vt:lpstr>Office Theme</vt:lpstr>
      <vt:lpstr>Recruiting and managing highly skilled talents</vt:lpstr>
      <vt:lpstr>Topics</vt:lpstr>
      <vt:lpstr>Introduction</vt:lpstr>
      <vt:lpstr>A real case at Odoo</vt:lpstr>
      <vt:lpstr>Recruitment process</vt:lpstr>
      <vt:lpstr>Recruitment Process</vt:lpstr>
      <vt:lpstr>Job positions dashboard</vt:lpstr>
      <vt:lpstr>Job positions formview</vt:lpstr>
      <vt:lpstr>Email and website Applications</vt:lpstr>
      <vt:lpstr>Email and website Applications</vt:lpstr>
      <vt:lpstr>Follow-up</vt:lpstr>
      <vt:lpstr>Follow-up</vt:lpstr>
      <vt:lpstr>Recruitment tests</vt:lpstr>
      <vt:lpstr>Recruitment tests</vt:lpstr>
      <vt:lpstr>Hire or not?</vt:lpstr>
      <vt:lpstr>Demonstration</vt:lpstr>
      <vt:lpstr>Conclusion</vt:lpstr>
      <vt:lpstr>Questions ?</vt:lpstr>
      <vt:lpstr>Thank You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openerp</dc:creator>
  <cp:lastModifiedBy>openerp</cp:lastModifiedBy>
  <cp:revision>473</cp:revision>
  <dcterms:created xsi:type="dcterms:W3CDTF">2014-05-19T09:06:42Z</dcterms:created>
  <dcterms:modified xsi:type="dcterms:W3CDTF">2014-06-02T09:46:59Z</dcterms:modified>
</cp:coreProperties>
</file>