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  <p:sldMasterId id="2147483678" r:id="rId2"/>
  </p:sldMasterIdLst>
  <p:notesMasterIdLst>
    <p:notesMasterId r:id="rId31"/>
  </p:notesMasterIdLst>
  <p:sldIdLst>
    <p:sldId id="314" r:id="rId3"/>
    <p:sldId id="341" r:id="rId4"/>
    <p:sldId id="315" r:id="rId5"/>
    <p:sldId id="316" r:id="rId6"/>
    <p:sldId id="317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2" r:id="rId19"/>
    <p:sldId id="333" r:id="rId20"/>
    <p:sldId id="334" r:id="rId21"/>
    <p:sldId id="335" r:id="rId22"/>
    <p:sldId id="337" r:id="rId23"/>
    <p:sldId id="338" r:id="rId24"/>
    <p:sldId id="339" r:id="rId25"/>
    <p:sldId id="342" r:id="rId26"/>
    <p:sldId id="343" r:id="rId27"/>
    <p:sldId id="344" r:id="rId28"/>
    <p:sldId id="345" r:id="rId29"/>
    <p:sldId id="340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F8F"/>
    <a:srgbClr val="A2478A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F867-BF58-4C0D-8B0D-D6C2E91F6B65}" type="datetimeFigureOut">
              <a:rPr lang="fr-BE" smtClean="0"/>
              <a:pPr/>
              <a:t>24-05-17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2F084-6346-4CBE-B4C4-57E57A48EAD8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122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2679" y="195071"/>
            <a:ext cx="689864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9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7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279" y="2734691"/>
            <a:ext cx="7565440" cy="435953"/>
          </a:xfrm>
        </p:spPr>
        <p:txBody>
          <a:bodyPr lIns="0" tIns="0" rIns="0" bIns="0"/>
          <a:lstStyle>
            <a:lvl1pPr>
              <a:defRPr sz="2833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73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279" y="2734691"/>
            <a:ext cx="7565440" cy="435953"/>
          </a:xfrm>
        </p:spPr>
        <p:txBody>
          <a:bodyPr lIns="0" tIns="0" rIns="0" bIns="0"/>
          <a:lstStyle>
            <a:lvl1pPr>
              <a:defRPr sz="2833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1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1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35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4688"/>
          </a:solidFill>
        </p:spPr>
        <p:txBody>
          <a:bodyPr wrap="square" lIns="0" tIns="0" rIns="0" bIns="0" rtlCol="0"/>
          <a:lstStyle/>
          <a:p>
            <a:endParaRPr sz="15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279" y="2734691"/>
            <a:ext cx="7565440" cy="435953"/>
          </a:xfrm>
        </p:spPr>
        <p:txBody>
          <a:bodyPr lIns="0" tIns="0" rIns="0" bIns="0"/>
          <a:lstStyle>
            <a:lvl1pPr>
              <a:defRPr sz="2833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8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6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2679" y="195071"/>
            <a:ext cx="689864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279" y="2734691"/>
            <a:ext cx="7565440" cy="435953"/>
          </a:xfrm>
        </p:spPr>
        <p:txBody>
          <a:bodyPr lIns="0" tIns="0" rIns="0" bIns="0"/>
          <a:lstStyle>
            <a:lvl1pPr>
              <a:defRPr sz="2833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1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279" y="2734691"/>
            <a:ext cx="7565440" cy="435953"/>
          </a:xfrm>
        </p:spPr>
        <p:txBody>
          <a:bodyPr lIns="0" tIns="0" rIns="0" bIns="0"/>
          <a:lstStyle>
            <a:lvl1pPr>
              <a:defRPr sz="2833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1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1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0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4688"/>
          </a:solidFill>
        </p:spPr>
        <p:txBody>
          <a:bodyPr wrap="square" lIns="0" tIns="0" rIns="0" bIns="0" rtlCol="0"/>
          <a:lstStyle/>
          <a:p>
            <a:endParaRPr sz="15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279" y="2734691"/>
            <a:ext cx="7565440" cy="435953"/>
          </a:xfrm>
        </p:spPr>
        <p:txBody>
          <a:bodyPr lIns="0" tIns="0" rIns="0" bIns="0"/>
          <a:lstStyle>
            <a:lvl1pPr>
              <a:defRPr sz="2833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3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0" y="838200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>
                <a:moveTo>
                  <a:pt x="64770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A14688"/>
            </a:solidFill>
          </a:ln>
        </p:spPr>
        <p:txBody>
          <a:bodyPr wrap="square" lIns="0" tIns="0" rIns="0" bIns="0" rtlCol="0"/>
          <a:lstStyle/>
          <a:p>
            <a:endParaRPr sz="15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279" y="2734691"/>
            <a:ext cx="7565440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8992" y="1253998"/>
            <a:ext cx="75260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6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80985">
        <a:defRPr>
          <a:latin typeface="+mn-lt"/>
          <a:ea typeface="+mn-ea"/>
          <a:cs typeface="+mn-cs"/>
        </a:defRPr>
      </a:lvl2pPr>
      <a:lvl3pPr marL="761970">
        <a:defRPr>
          <a:latin typeface="+mn-lt"/>
          <a:ea typeface="+mn-ea"/>
          <a:cs typeface="+mn-cs"/>
        </a:defRPr>
      </a:lvl3pPr>
      <a:lvl4pPr marL="1142954">
        <a:defRPr>
          <a:latin typeface="+mn-lt"/>
          <a:ea typeface="+mn-ea"/>
          <a:cs typeface="+mn-cs"/>
        </a:defRPr>
      </a:lvl4pPr>
      <a:lvl5pPr marL="1523939">
        <a:defRPr>
          <a:latin typeface="+mn-lt"/>
          <a:ea typeface="+mn-ea"/>
          <a:cs typeface="+mn-cs"/>
        </a:defRPr>
      </a:lvl5pPr>
      <a:lvl6pPr marL="1904924">
        <a:defRPr>
          <a:latin typeface="+mn-lt"/>
          <a:ea typeface="+mn-ea"/>
          <a:cs typeface="+mn-cs"/>
        </a:defRPr>
      </a:lvl6pPr>
      <a:lvl7pPr marL="2285909">
        <a:defRPr>
          <a:latin typeface="+mn-lt"/>
          <a:ea typeface="+mn-ea"/>
          <a:cs typeface="+mn-cs"/>
        </a:defRPr>
      </a:lvl7pPr>
      <a:lvl8pPr marL="2666893">
        <a:defRPr>
          <a:latin typeface="+mn-lt"/>
          <a:ea typeface="+mn-ea"/>
          <a:cs typeface="+mn-cs"/>
        </a:defRPr>
      </a:lvl8pPr>
      <a:lvl9pPr marL="30478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80985">
        <a:defRPr>
          <a:latin typeface="+mn-lt"/>
          <a:ea typeface="+mn-ea"/>
          <a:cs typeface="+mn-cs"/>
        </a:defRPr>
      </a:lvl2pPr>
      <a:lvl3pPr marL="761970">
        <a:defRPr>
          <a:latin typeface="+mn-lt"/>
          <a:ea typeface="+mn-ea"/>
          <a:cs typeface="+mn-cs"/>
        </a:defRPr>
      </a:lvl3pPr>
      <a:lvl4pPr marL="1142954">
        <a:defRPr>
          <a:latin typeface="+mn-lt"/>
          <a:ea typeface="+mn-ea"/>
          <a:cs typeface="+mn-cs"/>
        </a:defRPr>
      </a:lvl4pPr>
      <a:lvl5pPr marL="1523939">
        <a:defRPr>
          <a:latin typeface="+mn-lt"/>
          <a:ea typeface="+mn-ea"/>
          <a:cs typeface="+mn-cs"/>
        </a:defRPr>
      </a:lvl5pPr>
      <a:lvl6pPr marL="1904924">
        <a:defRPr>
          <a:latin typeface="+mn-lt"/>
          <a:ea typeface="+mn-ea"/>
          <a:cs typeface="+mn-cs"/>
        </a:defRPr>
      </a:lvl6pPr>
      <a:lvl7pPr marL="2285909">
        <a:defRPr>
          <a:latin typeface="+mn-lt"/>
          <a:ea typeface="+mn-ea"/>
          <a:cs typeface="+mn-cs"/>
        </a:defRPr>
      </a:lvl7pPr>
      <a:lvl8pPr marL="2666893">
        <a:defRPr>
          <a:latin typeface="+mn-lt"/>
          <a:ea typeface="+mn-ea"/>
          <a:cs typeface="+mn-cs"/>
        </a:defRPr>
      </a:lvl8pPr>
      <a:lvl9pPr marL="3047878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0" y="838200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>
                <a:moveTo>
                  <a:pt x="64770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A14688"/>
            </a:solidFill>
          </a:ln>
        </p:spPr>
        <p:txBody>
          <a:bodyPr wrap="square" lIns="0" tIns="0" rIns="0" bIns="0" rtlCol="0"/>
          <a:lstStyle/>
          <a:p>
            <a:endParaRPr sz="15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279" y="2734691"/>
            <a:ext cx="7565440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8992" y="1253998"/>
            <a:ext cx="75260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80985">
        <a:defRPr>
          <a:latin typeface="+mn-lt"/>
          <a:ea typeface="+mn-ea"/>
          <a:cs typeface="+mn-cs"/>
        </a:defRPr>
      </a:lvl2pPr>
      <a:lvl3pPr marL="761970">
        <a:defRPr>
          <a:latin typeface="+mn-lt"/>
          <a:ea typeface="+mn-ea"/>
          <a:cs typeface="+mn-cs"/>
        </a:defRPr>
      </a:lvl3pPr>
      <a:lvl4pPr marL="1142954">
        <a:defRPr>
          <a:latin typeface="+mn-lt"/>
          <a:ea typeface="+mn-ea"/>
          <a:cs typeface="+mn-cs"/>
        </a:defRPr>
      </a:lvl4pPr>
      <a:lvl5pPr marL="1523939">
        <a:defRPr>
          <a:latin typeface="+mn-lt"/>
          <a:ea typeface="+mn-ea"/>
          <a:cs typeface="+mn-cs"/>
        </a:defRPr>
      </a:lvl5pPr>
      <a:lvl6pPr marL="1904924">
        <a:defRPr>
          <a:latin typeface="+mn-lt"/>
          <a:ea typeface="+mn-ea"/>
          <a:cs typeface="+mn-cs"/>
        </a:defRPr>
      </a:lvl6pPr>
      <a:lvl7pPr marL="2285909">
        <a:defRPr>
          <a:latin typeface="+mn-lt"/>
          <a:ea typeface="+mn-ea"/>
          <a:cs typeface="+mn-cs"/>
        </a:defRPr>
      </a:lvl7pPr>
      <a:lvl8pPr marL="2666893">
        <a:defRPr>
          <a:latin typeface="+mn-lt"/>
          <a:ea typeface="+mn-ea"/>
          <a:cs typeface="+mn-cs"/>
        </a:defRPr>
      </a:lvl8pPr>
      <a:lvl9pPr marL="30478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80985">
        <a:defRPr>
          <a:latin typeface="+mn-lt"/>
          <a:ea typeface="+mn-ea"/>
          <a:cs typeface="+mn-cs"/>
        </a:defRPr>
      </a:lvl2pPr>
      <a:lvl3pPr marL="761970">
        <a:defRPr>
          <a:latin typeface="+mn-lt"/>
          <a:ea typeface="+mn-ea"/>
          <a:cs typeface="+mn-cs"/>
        </a:defRPr>
      </a:lvl3pPr>
      <a:lvl4pPr marL="1142954">
        <a:defRPr>
          <a:latin typeface="+mn-lt"/>
          <a:ea typeface="+mn-ea"/>
          <a:cs typeface="+mn-cs"/>
        </a:defRPr>
      </a:lvl4pPr>
      <a:lvl5pPr marL="1523939">
        <a:defRPr>
          <a:latin typeface="+mn-lt"/>
          <a:ea typeface="+mn-ea"/>
          <a:cs typeface="+mn-cs"/>
        </a:defRPr>
      </a:lvl5pPr>
      <a:lvl6pPr marL="1904924">
        <a:defRPr>
          <a:latin typeface="+mn-lt"/>
          <a:ea typeface="+mn-ea"/>
          <a:cs typeface="+mn-cs"/>
        </a:defRPr>
      </a:lvl6pPr>
      <a:lvl7pPr marL="2285909">
        <a:defRPr>
          <a:latin typeface="+mn-lt"/>
          <a:ea typeface="+mn-ea"/>
          <a:cs typeface="+mn-cs"/>
        </a:defRPr>
      </a:lvl7pPr>
      <a:lvl8pPr marL="2666893">
        <a:defRPr>
          <a:latin typeface="+mn-lt"/>
          <a:ea typeface="+mn-ea"/>
          <a:cs typeface="+mn-cs"/>
        </a:defRPr>
      </a:lvl8pPr>
      <a:lvl9pPr marL="30478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/>
          <p:cNvSpPr/>
          <p:nvPr/>
        </p:nvSpPr>
        <p:spPr>
          <a:xfrm>
            <a:off x="0" y="0"/>
            <a:ext cx="9144000" cy="4149080"/>
          </a:xfrm>
          <a:custGeom>
            <a:avLst/>
            <a:gdLst/>
            <a:ahLst/>
            <a:cxnLst/>
            <a:rect l="l" t="t" r="r" b="b"/>
            <a:pathLst>
              <a:path w="9144000" h="3733800">
                <a:moveTo>
                  <a:pt x="0" y="3733800"/>
                </a:moveTo>
                <a:lnTo>
                  <a:pt x="9144000" y="3733800"/>
                </a:lnTo>
                <a:lnTo>
                  <a:pt x="9144000" y="0"/>
                </a:lnTo>
                <a:lnTo>
                  <a:pt x="0" y="0"/>
                </a:lnTo>
                <a:lnTo>
                  <a:pt x="0" y="3733800"/>
                </a:lnTo>
                <a:close/>
              </a:path>
            </a:pathLst>
          </a:custGeom>
          <a:solidFill>
            <a:srgbClr val="A14688"/>
          </a:solidFill>
        </p:spPr>
        <p:txBody>
          <a:bodyPr wrap="square" lIns="0" tIns="0" rIns="0" bIns="0" rtlCol="0"/>
          <a:lstStyle/>
          <a:p>
            <a:endParaRPr sz="1500">
              <a:solidFill>
                <a:prstClr val="black"/>
              </a:solidFill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1254578" y="3405287"/>
            <a:ext cx="6634844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 algn="ctr">
              <a:lnSpc>
                <a:spcPts val="5841"/>
              </a:lnSpc>
            </a:pPr>
            <a:r>
              <a:rPr lang="en-US" sz="4500" spc="-4" dirty="0" smtClean="0">
                <a:solidFill>
                  <a:srgbClr val="FFFFFF"/>
                </a:solidFill>
                <a:latin typeface="Tahoma"/>
                <a:cs typeface="Tahoma"/>
              </a:rPr>
              <a:t>Recruitment Management</a:t>
            </a:r>
            <a:endParaRPr sz="450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3543300" y="4170695"/>
            <a:ext cx="2057400" cy="410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 algn="ctr"/>
            <a:r>
              <a:rPr lang="en-US" sz="2667" b="1" spc="-4" dirty="0">
                <a:solidFill>
                  <a:srgbClr val="888888"/>
                </a:solidFill>
                <a:cs typeface="Calibri"/>
              </a:rPr>
              <a:t>Genweb2 Ltd.</a:t>
            </a:r>
            <a:endParaRPr sz="2667" dirty="0">
              <a:solidFill>
                <a:prstClr val="black"/>
              </a:solidFill>
              <a:cs typeface="Calibri"/>
            </a:endParaRPr>
          </a:p>
        </p:txBody>
      </p:sp>
      <p:pic>
        <p:nvPicPr>
          <p:cNvPr id="10" name="Picture 9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501606" y="6037835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2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784" y="332656"/>
            <a:ext cx="39604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8F8F8F"/>
                </a:solidFill>
              </a:rPr>
              <a:t>Create </a:t>
            </a:r>
            <a:r>
              <a:rPr lang="en-US" sz="3000" spc="-4" dirty="0" smtClean="0">
                <a:solidFill>
                  <a:srgbClr val="8F8F8F"/>
                </a:solidFill>
              </a:rPr>
              <a:t>a question</a:t>
            </a:r>
            <a:endParaRPr sz="3000" dirty="0">
              <a:solidFill>
                <a:srgbClr val="8F8F8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135906"/>
            <a:ext cx="6223992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Recruitment </a:t>
            </a:r>
            <a:r>
              <a:rPr lang="en-US" sz="1667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 </a:t>
            </a:r>
            <a:r>
              <a:rPr lang="en-US" sz="1667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endParaRPr lang="en-US" sz="1667" dirty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570603"/>
            <a:ext cx="8784976" cy="50267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32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5581" y="3082753"/>
            <a:ext cx="3972839" cy="59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</a:t>
            </a:r>
            <a:r>
              <a:rPr lang="en-US" sz="2800" spc="-4" dirty="0" smtClean="0">
                <a:solidFill>
                  <a:srgbClr val="A14688"/>
                </a:solidFill>
              </a:rPr>
              <a:t>create </a:t>
            </a:r>
            <a:r>
              <a:rPr lang="en-US" sz="2800" spc="-4" dirty="0">
                <a:solidFill>
                  <a:srgbClr val="A14688"/>
                </a:solidFill>
              </a:rPr>
              <a:t>a</a:t>
            </a:r>
            <a:r>
              <a:rPr lang="en-US" sz="2800" spc="-4" dirty="0" smtClean="0">
                <a:solidFill>
                  <a:srgbClr val="A14688"/>
                </a:solidFill>
              </a:rPr>
              <a:t> </a:t>
            </a:r>
            <a:r>
              <a:rPr lang="en-US" sz="2800" spc="-4" dirty="0">
                <a:solidFill>
                  <a:srgbClr val="A14688"/>
                </a:solidFill>
              </a:rPr>
              <a:t>l</a:t>
            </a:r>
            <a:r>
              <a:rPr lang="en-US" sz="2800" spc="-4" dirty="0" smtClean="0">
                <a:solidFill>
                  <a:srgbClr val="A14688"/>
                </a:solidFill>
              </a:rPr>
              <a:t>abel  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501606" y="6037835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06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784" y="332656"/>
            <a:ext cx="3312368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8F8F8F"/>
                </a:solidFill>
              </a:rPr>
              <a:t>Create </a:t>
            </a:r>
            <a:r>
              <a:rPr lang="en-US" sz="3000" spc="-4" dirty="0" smtClean="0">
                <a:solidFill>
                  <a:srgbClr val="8F8F8F"/>
                </a:solidFill>
              </a:rPr>
              <a:t>a label </a:t>
            </a:r>
            <a:endParaRPr sz="3000" dirty="0">
              <a:solidFill>
                <a:srgbClr val="8F8F8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135906"/>
            <a:ext cx="6223992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Recruitment </a:t>
            </a:r>
            <a:r>
              <a:rPr lang="en-US" sz="1667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Labels  </a:t>
            </a:r>
            <a:r>
              <a:rPr lang="en-US" sz="1667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endParaRPr lang="en-US" sz="1667" dirty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576829"/>
            <a:ext cx="8784976" cy="50205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612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5581" y="3082753"/>
            <a:ext cx="3972839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</a:t>
            </a:r>
            <a:r>
              <a:rPr lang="en-US" sz="2800" spc="-4" dirty="0" smtClean="0">
                <a:solidFill>
                  <a:srgbClr val="A14688"/>
                </a:solidFill>
              </a:rPr>
              <a:t>create </a:t>
            </a:r>
            <a:r>
              <a:rPr lang="en-US" sz="2800" spc="-4" dirty="0">
                <a:solidFill>
                  <a:srgbClr val="A14688"/>
                </a:solidFill>
              </a:rPr>
              <a:t>a</a:t>
            </a:r>
            <a:r>
              <a:rPr lang="en-US" sz="2800" spc="-4" dirty="0" smtClean="0">
                <a:solidFill>
                  <a:srgbClr val="A14688"/>
                </a:solidFill>
              </a:rPr>
              <a:t> </a:t>
            </a:r>
            <a:r>
              <a:rPr lang="en-US" sz="2800" spc="-4" dirty="0">
                <a:solidFill>
                  <a:srgbClr val="A14688"/>
                </a:solidFill>
              </a:rPr>
              <a:t>p</a:t>
            </a:r>
            <a:r>
              <a:rPr lang="en-US" sz="2800" spc="-4" dirty="0" smtClean="0">
                <a:solidFill>
                  <a:srgbClr val="A14688"/>
                </a:solidFill>
              </a:rPr>
              <a:t>age 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501606" y="6037835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2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784" y="332656"/>
            <a:ext cx="3312368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8F8F8F"/>
                </a:solidFill>
              </a:rPr>
              <a:t>Create </a:t>
            </a:r>
            <a:r>
              <a:rPr lang="en-US" sz="3000" spc="-4" dirty="0" smtClean="0">
                <a:solidFill>
                  <a:srgbClr val="8F8F8F"/>
                </a:solidFill>
              </a:rPr>
              <a:t>a page </a:t>
            </a:r>
            <a:endParaRPr sz="3000" dirty="0">
              <a:solidFill>
                <a:srgbClr val="8F8F8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135906"/>
            <a:ext cx="6223992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Recruitment </a:t>
            </a:r>
            <a:r>
              <a:rPr lang="en-US" sz="1667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 </a:t>
            </a:r>
            <a:r>
              <a:rPr lang="en-US" sz="1667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endParaRPr lang="en-US" sz="1667" dirty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600324"/>
            <a:ext cx="8784976" cy="49970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07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4615" y="3082753"/>
            <a:ext cx="5313689" cy="59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</a:t>
            </a:r>
            <a:r>
              <a:rPr lang="en-US" sz="2800" spc="-4" dirty="0" smtClean="0">
                <a:solidFill>
                  <a:srgbClr val="A14688"/>
                </a:solidFill>
              </a:rPr>
              <a:t>create </a:t>
            </a:r>
            <a:r>
              <a:rPr lang="en-US" sz="2800" spc="-4" dirty="0">
                <a:solidFill>
                  <a:srgbClr val="A14688"/>
                </a:solidFill>
              </a:rPr>
              <a:t>a</a:t>
            </a:r>
            <a:r>
              <a:rPr lang="en-US" sz="2800" spc="-4" dirty="0" smtClean="0">
                <a:solidFill>
                  <a:srgbClr val="A14688"/>
                </a:solidFill>
              </a:rPr>
              <a:t> </a:t>
            </a:r>
            <a:r>
              <a:rPr lang="en-US" sz="2800" spc="-4" dirty="0">
                <a:solidFill>
                  <a:srgbClr val="A14688"/>
                </a:solidFill>
              </a:rPr>
              <a:t>j</a:t>
            </a:r>
            <a:r>
              <a:rPr lang="en-US" sz="2800" spc="-4" dirty="0" smtClean="0">
                <a:solidFill>
                  <a:srgbClr val="A14688"/>
                </a:solidFill>
              </a:rPr>
              <a:t>ob </a:t>
            </a:r>
            <a:r>
              <a:rPr lang="en-US" sz="2800" spc="-4" dirty="0">
                <a:solidFill>
                  <a:srgbClr val="A14688"/>
                </a:solidFill>
              </a:rPr>
              <a:t>p</a:t>
            </a:r>
            <a:r>
              <a:rPr lang="en-US" sz="2800" spc="-4" dirty="0" smtClean="0">
                <a:solidFill>
                  <a:srgbClr val="A14688"/>
                </a:solidFill>
              </a:rPr>
              <a:t>osition 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501606" y="6037835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6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784" y="332656"/>
            <a:ext cx="446449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8F8F8F"/>
                </a:solidFill>
              </a:rPr>
              <a:t>Create </a:t>
            </a:r>
            <a:r>
              <a:rPr lang="en-US" sz="3000" spc="-4" dirty="0" smtClean="0">
                <a:solidFill>
                  <a:srgbClr val="8F8F8F"/>
                </a:solidFill>
              </a:rPr>
              <a:t>a job position  </a:t>
            </a:r>
            <a:endParaRPr sz="3000" dirty="0">
              <a:solidFill>
                <a:srgbClr val="8F8F8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135906"/>
            <a:ext cx="6223992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Recruitment </a:t>
            </a:r>
            <a:r>
              <a:rPr lang="en-US" sz="1667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Position </a:t>
            </a:r>
            <a:r>
              <a:rPr lang="en-US" sz="1667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endParaRPr lang="en-US" sz="1667" dirty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596504"/>
            <a:ext cx="8784976" cy="4928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84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2699792" y="260648"/>
            <a:ext cx="5554960" cy="461665"/>
          </a:xfrm>
        </p:spPr>
        <p:txBody>
          <a:bodyPr/>
          <a:lstStyle/>
          <a:p>
            <a:r>
              <a:rPr lang="fr-BE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</a:t>
            </a:r>
            <a:r>
              <a:rPr lang="fr-BE" sz="3000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fr-BE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ositions </a:t>
            </a:r>
            <a:r>
              <a:rPr lang="fr-BE" sz="3000" dirty="0" err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fr-BE" sz="3000" b="1" dirty="0" err="1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ashboard</a:t>
            </a:r>
            <a:endParaRPr lang="fr-BE" sz="3000" b="1" dirty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C:\Users\openerp\Desktop\Opendays 2014\Recruiting and managing highly skilled talents\Jobposi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8280920" cy="4471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6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7" name="Pentagon 6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7279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Hire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or not?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Pentagon 8"/>
          <p:cNvSpPr/>
          <p:nvPr/>
        </p:nvSpPr>
        <p:spPr>
          <a:xfrm>
            <a:off x="5364088" y="1268760"/>
            <a:ext cx="2016224" cy="432048"/>
          </a:xfrm>
          <a:prstGeom prst="homePlate">
            <a:avLst/>
          </a:prstGeom>
          <a:solidFill>
            <a:schemeClr val="bg1"/>
          </a:solidFill>
          <a:ln>
            <a:solidFill>
              <a:srgbClr val="8F8F8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fr-BE" sz="1400" b="1" dirty="0" err="1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Recruitment</a:t>
            </a:r>
            <a:r>
              <a:rPr lang="fr-BE" sz="14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tests</a:t>
            </a:r>
            <a:endParaRPr lang="fr-BE" sz="1400" b="1" dirty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1" name="Pentagon 10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err="1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Follow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-up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4" name="Pentagon 13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Applications</a:t>
              </a:r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  <a:solidFill>
            <a:srgbClr val="A2478A"/>
          </a:solidFill>
        </p:grpSpPr>
        <p:sp>
          <p:nvSpPr>
            <p:cNvPr id="17" name="Pentagon 16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A247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3928" y="3259723"/>
              <a:ext cx="1620688" cy="307777"/>
            </a:xfrm>
            <a:prstGeom prst="rect">
              <a:avLst/>
            </a:prstGeom>
            <a:grpFill/>
            <a:ln>
              <a:solidFill>
                <a:srgbClr val="A2478A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Job positions</a:t>
              </a:r>
              <a:endParaRPr lang="fr-BE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9" name="Picture 18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8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6"/>
          <p:cNvSpPr>
            <a:spLocks noGrp="1"/>
          </p:cNvSpPr>
          <p:nvPr>
            <p:ph type="title"/>
          </p:nvPr>
        </p:nvSpPr>
        <p:spPr>
          <a:xfrm>
            <a:off x="2699792" y="260648"/>
            <a:ext cx="5554960" cy="461665"/>
          </a:xfrm>
          <a:ln>
            <a:noFill/>
          </a:ln>
        </p:spPr>
        <p:txBody>
          <a:bodyPr/>
          <a:lstStyle/>
          <a:p>
            <a:r>
              <a:rPr lang="fr-BE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</a:t>
            </a:r>
            <a:r>
              <a:rPr lang="fr-BE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positions </a:t>
            </a:r>
            <a:r>
              <a:rPr lang="fr-BE" sz="3000" dirty="0" err="1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fr-BE" sz="3000" b="1" dirty="0" err="1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orm</a:t>
            </a:r>
            <a:r>
              <a:rPr lang="fr-BE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BE" sz="3000" dirty="0" err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fr-BE" sz="3000" b="1" dirty="0" err="1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iew</a:t>
            </a:r>
            <a:endParaRPr lang="fr-BE" sz="3000" b="1" dirty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2" descr="C:\Users\openerp\Desktop\Opendays 2014\Recruiting and managing highly skilled talents\Job_position_form_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8327576" cy="4176464"/>
          </a:xfrm>
          <a:prstGeom prst="rect">
            <a:avLst/>
          </a:prstGeom>
          <a:ln>
            <a:solidFill>
              <a:srgbClr val="8F8F8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1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22" name="Pentagon 21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7279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Hire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or not?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4" name="Pentagon 23"/>
          <p:cNvSpPr/>
          <p:nvPr/>
        </p:nvSpPr>
        <p:spPr>
          <a:xfrm>
            <a:off x="5364088" y="1268760"/>
            <a:ext cx="2016224" cy="432048"/>
          </a:xfrm>
          <a:prstGeom prst="homePlate">
            <a:avLst/>
          </a:prstGeom>
          <a:solidFill>
            <a:schemeClr val="bg1"/>
          </a:solidFill>
          <a:ln>
            <a:solidFill>
              <a:srgbClr val="8F8F8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fr-BE" sz="1400" b="1" dirty="0" err="1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Recruitment</a:t>
            </a:r>
            <a:r>
              <a:rPr lang="fr-BE" sz="14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tests</a:t>
            </a:r>
            <a:endParaRPr lang="fr-BE" sz="1400" b="1" dirty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5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26" name="Pentagon 25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err="1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Follow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-up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8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29" name="Pentagon 28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Applications</a:t>
              </a:r>
            </a:p>
          </p:txBody>
        </p:sp>
      </p:grpSp>
      <p:grpSp>
        <p:nvGrpSpPr>
          <p:cNvPr id="31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  <a:solidFill>
            <a:srgbClr val="A2478A"/>
          </a:solidFill>
        </p:grpSpPr>
        <p:sp>
          <p:nvSpPr>
            <p:cNvPr id="32" name="Pentagon 31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A247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23928" y="3259723"/>
              <a:ext cx="1620688" cy="307777"/>
            </a:xfrm>
            <a:prstGeom prst="rect">
              <a:avLst/>
            </a:prstGeom>
            <a:grpFill/>
            <a:ln>
              <a:solidFill>
                <a:srgbClr val="A2478A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Job positions</a:t>
              </a:r>
              <a:endParaRPr lang="fr-BE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34" name="Picture 33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863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444208" cy="923330"/>
          </a:xfrm>
          <a:ln>
            <a:noFill/>
          </a:ln>
        </p:spPr>
        <p:txBody>
          <a:bodyPr/>
          <a:lstStyle/>
          <a:p>
            <a:r>
              <a:rPr lang="fr-BE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</a:t>
            </a:r>
            <a:r>
              <a:rPr lang="fr-BE" sz="3000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fr-BE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 </a:t>
            </a:r>
            <a:r>
              <a:rPr lang="fr-BE" sz="3000" dirty="0" err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fr-BE" sz="3000" b="1" dirty="0" err="1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ebsite</a:t>
            </a:r>
            <a:r>
              <a:rPr lang="fr-BE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</a:t>
            </a:r>
            <a:r>
              <a:rPr lang="fr-BE" sz="3000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fr-BE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pplication</a:t>
            </a:r>
            <a:endParaRPr lang="fr-BE" sz="3000" b="1" dirty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4" name="Content Placeholder 7" descr="Email_alias_on_job_posi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132856"/>
            <a:ext cx="8476968" cy="4032448"/>
          </a:xfrm>
          <a:prstGeom prst="rect">
            <a:avLst/>
          </a:prstGeom>
          <a:ln>
            <a:solidFill>
              <a:srgbClr val="8F8F8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5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36" name="Pentagon 35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17279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Hire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or not?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8" name="Pentagon 37"/>
          <p:cNvSpPr/>
          <p:nvPr/>
        </p:nvSpPr>
        <p:spPr>
          <a:xfrm>
            <a:off x="5364088" y="1268760"/>
            <a:ext cx="2016224" cy="432048"/>
          </a:xfrm>
          <a:prstGeom prst="homePlate">
            <a:avLst/>
          </a:prstGeom>
          <a:solidFill>
            <a:schemeClr val="bg1"/>
          </a:solidFill>
          <a:ln>
            <a:solidFill>
              <a:srgbClr val="8F8F8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fr-BE" sz="1400" b="1" dirty="0" err="1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Recruitment</a:t>
            </a:r>
            <a:r>
              <a:rPr lang="fr-BE" sz="14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tests</a:t>
            </a:r>
            <a:endParaRPr lang="fr-BE" sz="1400" b="1" dirty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9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40" name="Pentagon 39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err="1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Follow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-up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2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  <a:noFill/>
        </p:grpSpPr>
        <p:sp>
          <p:nvSpPr>
            <p:cNvPr id="43" name="Pentagon 42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3928" y="3259723"/>
              <a:ext cx="1620688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Job positions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5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rgbClr val="A2478A"/>
          </a:solidFill>
        </p:grpSpPr>
        <p:sp>
          <p:nvSpPr>
            <p:cNvPr id="46" name="Pentagon 45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A2478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grpFill/>
            <a:ln>
              <a:solidFill>
                <a:srgbClr val="A2478A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Applications</a:t>
              </a:r>
            </a:p>
          </p:txBody>
        </p:sp>
      </p:grpSp>
      <p:pic>
        <p:nvPicPr>
          <p:cNvPr id="48" name="Picture 47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5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600" y="378767"/>
            <a:ext cx="154040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sz="3000" spc="-4" dirty="0">
                <a:solidFill>
                  <a:srgbClr val="8F8F8F"/>
                </a:solidFill>
              </a:rPr>
              <a:t>Content</a:t>
            </a:r>
            <a:endParaRPr sz="3000" dirty="0">
              <a:solidFill>
                <a:srgbClr val="8F8F8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1600" y="1124744"/>
            <a:ext cx="386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Create </a:t>
            </a:r>
            <a:r>
              <a:rPr lang="en-US" dirty="0">
                <a:solidFill>
                  <a:prstClr val="black"/>
                </a:solidFill>
                <a:cs typeface="Calibri"/>
              </a:rPr>
              <a:t>a </a:t>
            </a:r>
            <a:r>
              <a:rPr lang="en-US" dirty="0" smtClean="0">
                <a:solidFill>
                  <a:prstClr val="black"/>
                </a:solidFill>
                <a:cs typeface="Calibri"/>
              </a:rPr>
              <a:t>department</a:t>
            </a:r>
            <a:r>
              <a:rPr lang="en-US" dirty="0">
                <a:solidFill>
                  <a:prstClr val="black"/>
                </a:solidFill>
                <a:cs typeface="Calibri"/>
              </a:rPr>
              <a:t>	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>
                <a:solidFill>
                  <a:prstClr val="black"/>
                </a:solidFill>
                <a:cs typeface="Calibri"/>
              </a:rPr>
              <a:t>Create a </a:t>
            </a:r>
            <a:r>
              <a:rPr lang="en-US" dirty="0" smtClean="0">
                <a:solidFill>
                  <a:prstClr val="black"/>
                </a:solidFill>
                <a:cs typeface="Calibri"/>
              </a:rPr>
              <a:t>degree</a:t>
            </a:r>
            <a:r>
              <a:rPr lang="en-US" dirty="0">
                <a:solidFill>
                  <a:prstClr val="black"/>
                </a:solidFill>
                <a:cs typeface="Calibri"/>
              </a:rPr>
              <a:t>	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>
                <a:solidFill>
                  <a:prstClr val="black"/>
                </a:solidFill>
                <a:cs typeface="Calibri"/>
              </a:rPr>
              <a:t>Create a </a:t>
            </a:r>
            <a:r>
              <a:rPr lang="en-US" dirty="0" smtClean="0">
                <a:solidFill>
                  <a:prstClr val="black"/>
                </a:solidFill>
                <a:cs typeface="Calibri"/>
              </a:rPr>
              <a:t>stage</a:t>
            </a:r>
            <a:endParaRPr lang="en-US" dirty="0">
              <a:solidFill>
                <a:prstClr val="black"/>
              </a:solidFill>
              <a:cs typeface="Calibri"/>
            </a:endParaRP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>
                <a:solidFill>
                  <a:prstClr val="black"/>
                </a:solidFill>
                <a:cs typeface="Calibri"/>
              </a:rPr>
              <a:t>Create a </a:t>
            </a:r>
            <a:r>
              <a:rPr lang="en-US" dirty="0" smtClean="0">
                <a:solidFill>
                  <a:prstClr val="black"/>
                </a:solidFill>
                <a:cs typeface="Calibri"/>
              </a:rPr>
              <a:t>question </a:t>
            </a:r>
            <a:endParaRPr lang="en-US" dirty="0">
              <a:solidFill>
                <a:prstClr val="black"/>
              </a:solidFill>
              <a:cs typeface="Calibri"/>
            </a:endParaRP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Create </a:t>
            </a:r>
            <a:r>
              <a:rPr lang="en-US" dirty="0">
                <a:solidFill>
                  <a:prstClr val="black"/>
                </a:solidFill>
                <a:cs typeface="Calibri"/>
              </a:rPr>
              <a:t>a </a:t>
            </a:r>
            <a:r>
              <a:rPr lang="en-US" dirty="0" smtClean="0">
                <a:solidFill>
                  <a:prstClr val="black"/>
                </a:solidFill>
                <a:cs typeface="Calibri"/>
              </a:rPr>
              <a:t>label</a:t>
            </a:r>
            <a:endParaRPr lang="en-US" dirty="0">
              <a:solidFill>
                <a:prstClr val="black"/>
              </a:solidFill>
              <a:cs typeface="Calibri"/>
            </a:endParaRP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Create </a:t>
            </a:r>
            <a:r>
              <a:rPr lang="en-US" dirty="0">
                <a:solidFill>
                  <a:prstClr val="black"/>
                </a:solidFill>
                <a:cs typeface="Calibri"/>
              </a:rPr>
              <a:t>a </a:t>
            </a:r>
            <a:r>
              <a:rPr lang="en-US" dirty="0" smtClean="0">
                <a:solidFill>
                  <a:prstClr val="black"/>
                </a:solidFill>
                <a:cs typeface="Calibri"/>
              </a:rPr>
              <a:t>page </a:t>
            </a:r>
            <a:endParaRPr lang="en-US" dirty="0">
              <a:solidFill>
                <a:prstClr val="black"/>
              </a:solidFill>
              <a:cs typeface="Calibri"/>
            </a:endParaRP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Create </a:t>
            </a:r>
            <a:r>
              <a:rPr lang="en-US" dirty="0">
                <a:solidFill>
                  <a:prstClr val="black"/>
                </a:solidFill>
                <a:cs typeface="Calibri"/>
              </a:rPr>
              <a:t>a</a:t>
            </a:r>
            <a:r>
              <a:rPr lang="en-US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cs typeface="Calibri"/>
              </a:rPr>
              <a:t>Job Position 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>
                <a:solidFill>
                  <a:prstClr val="black"/>
                </a:solidFill>
                <a:cs typeface="Calibri"/>
              </a:rPr>
              <a:t>Job Positions Dashboard	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>
                <a:solidFill>
                  <a:prstClr val="black"/>
                </a:solidFill>
                <a:cs typeface="Calibri"/>
              </a:rPr>
              <a:t>Email and website Applications	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>
                <a:solidFill>
                  <a:prstClr val="black"/>
                </a:solidFill>
                <a:cs typeface="Calibri"/>
              </a:rPr>
              <a:t>Follow-up	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>
                <a:solidFill>
                  <a:prstClr val="black"/>
                </a:solidFill>
                <a:cs typeface="Calibri"/>
              </a:rPr>
              <a:t>Recruitment </a:t>
            </a:r>
            <a:r>
              <a:rPr lang="en-US" dirty="0" smtClean="0">
                <a:solidFill>
                  <a:prstClr val="black"/>
                </a:solidFill>
                <a:cs typeface="Calibri"/>
              </a:rPr>
              <a:t>tests</a:t>
            </a:r>
          </a:p>
          <a:p>
            <a:pPr marL="439720" indent="-429136">
              <a:buFontTx/>
              <a:buAutoNum type="arabicPeriod"/>
              <a:tabLst>
                <a:tab pos="439720" algn="l"/>
                <a:tab pos="440249" algn="l"/>
              </a:tabLst>
            </a:pPr>
            <a:r>
              <a:rPr lang="en-US" dirty="0" smtClean="0">
                <a:solidFill>
                  <a:prstClr val="black"/>
                </a:solidFill>
                <a:cs typeface="Calibri"/>
              </a:rPr>
              <a:t>Interviews</a:t>
            </a:r>
            <a:r>
              <a:rPr lang="en-US" dirty="0" smtClean="0">
                <a:solidFill>
                  <a:prstClr val="black"/>
                </a:solidFill>
                <a:cs typeface="Calibri"/>
              </a:rPr>
              <a:t>	</a:t>
            </a:r>
            <a:endParaRPr lang="en-US" dirty="0">
              <a:solidFill>
                <a:prstClr val="black"/>
              </a:solidFill>
              <a:cs typeface="Calibri"/>
            </a:endParaRPr>
          </a:p>
        </p:txBody>
      </p:sp>
      <p:pic>
        <p:nvPicPr>
          <p:cNvPr id="5" name="Picture 4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90580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8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6" descr="Our_job_offer_zo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881989"/>
            <a:ext cx="3960440" cy="2555123"/>
          </a:xfrm>
          <a:prstGeom prst="rect">
            <a:avLst/>
          </a:prstGeom>
          <a:ln>
            <a:solidFill>
              <a:srgbClr val="8F8F8F"/>
            </a:solidFill>
          </a:ln>
        </p:spPr>
      </p:pic>
      <p:pic>
        <p:nvPicPr>
          <p:cNvPr id="20" name="Content Placeholder 5" descr="Job_application_For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4005064"/>
            <a:ext cx="4773307" cy="2664296"/>
          </a:xfrm>
          <a:prstGeom prst="rect">
            <a:avLst/>
          </a:prstGeom>
          <a:ln>
            <a:solidFill>
              <a:srgbClr val="8F8F8F"/>
            </a:solidFill>
          </a:ln>
        </p:spPr>
      </p:pic>
      <p:sp>
        <p:nvSpPr>
          <p:cNvPr id="21" name="Bent-Up Arrow 20"/>
          <p:cNvSpPr/>
          <p:nvPr/>
        </p:nvSpPr>
        <p:spPr>
          <a:xfrm rot="5400000">
            <a:off x="2051720" y="4437112"/>
            <a:ext cx="1152128" cy="1440160"/>
          </a:xfrm>
          <a:prstGeom prst="bentUpArrow">
            <a:avLst>
              <a:gd name="adj1" fmla="val 25000"/>
              <a:gd name="adj2" fmla="val 23299"/>
              <a:gd name="adj3" fmla="val 25000"/>
            </a:avLst>
          </a:prstGeom>
          <a:solidFill>
            <a:srgbClr val="A2478A"/>
          </a:solidFill>
          <a:ln>
            <a:solidFill>
              <a:srgbClr val="A24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rgbClr val="8F8F8F"/>
              </a:solidFill>
            </a:endParaRP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444208" cy="923330"/>
          </a:xfrm>
          <a:ln>
            <a:noFill/>
          </a:ln>
        </p:spPr>
        <p:txBody>
          <a:bodyPr/>
          <a:lstStyle/>
          <a:p>
            <a:r>
              <a:rPr lang="fr-BE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and </a:t>
            </a:r>
            <a:r>
              <a:rPr lang="fr-BE" sz="3000" dirty="0" err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fr-BE" sz="3000" b="1" dirty="0" err="1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ebsite</a:t>
            </a:r>
            <a:r>
              <a:rPr lang="fr-BE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</a:t>
            </a:r>
            <a:r>
              <a:rPr lang="fr-BE" sz="3000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fr-BE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pplication</a:t>
            </a:r>
            <a:endParaRPr lang="fr-BE" sz="3000" b="1" dirty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3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24" name="Pentagon 23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7279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Hire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or not?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6" name="Pentagon 25"/>
          <p:cNvSpPr/>
          <p:nvPr/>
        </p:nvSpPr>
        <p:spPr>
          <a:xfrm>
            <a:off x="5364088" y="1268760"/>
            <a:ext cx="2016224" cy="432048"/>
          </a:xfrm>
          <a:prstGeom prst="homePlate">
            <a:avLst/>
          </a:prstGeom>
          <a:solidFill>
            <a:schemeClr val="bg1"/>
          </a:solidFill>
          <a:ln>
            <a:solidFill>
              <a:srgbClr val="8F8F8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fr-BE" sz="1400" b="1" dirty="0" err="1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Recruitment</a:t>
            </a:r>
            <a:r>
              <a:rPr lang="fr-BE" sz="14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tests</a:t>
            </a:r>
            <a:endParaRPr lang="fr-BE" sz="1400" b="1" dirty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7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28" name="Pentagon 2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err="1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Follow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-up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0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  <a:noFill/>
        </p:grpSpPr>
        <p:sp>
          <p:nvSpPr>
            <p:cNvPr id="31" name="Pentagon 30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23928" y="3259723"/>
              <a:ext cx="1620688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Job positions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3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rgbClr val="A2478A"/>
          </a:solidFill>
        </p:grpSpPr>
        <p:sp>
          <p:nvSpPr>
            <p:cNvPr id="48" name="Pentagon 4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A2478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grpFill/>
            <a:ln>
              <a:solidFill>
                <a:srgbClr val="A2478A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Applications</a:t>
              </a:r>
            </a:p>
          </p:txBody>
        </p:sp>
      </p:grpSp>
      <p:pic>
        <p:nvPicPr>
          <p:cNvPr id="50" name="Picture 49" descr="genweb2_logo.eps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1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noFill/>
        </p:grpSpPr>
        <p:sp>
          <p:nvSpPr>
            <p:cNvPr id="20" name="Pentagon 19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Applications</a:t>
              </a:r>
            </a:p>
          </p:txBody>
        </p:sp>
      </p:grpSp>
      <p:sp>
        <p:nvSpPr>
          <p:cNvPr id="22" name="Title 6"/>
          <p:cNvSpPr>
            <a:spLocks noGrp="1"/>
          </p:cNvSpPr>
          <p:nvPr>
            <p:ph type="title"/>
          </p:nvPr>
        </p:nvSpPr>
        <p:spPr>
          <a:xfrm>
            <a:off x="3059832" y="260648"/>
            <a:ext cx="5554960" cy="461665"/>
          </a:xfrm>
          <a:ln>
            <a:noFill/>
          </a:ln>
        </p:spPr>
        <p:txBody>
          <a:bodyPr/>
          <a:lstStyle/>
          <a:p>
            <a:r>
              <a:rPr lang="fr-BE" sz="3000" b="1" dirty="0" err="1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</a:t>
            </a:r>
            <a:r>
              <a:rPr lang="fr-BE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-up</a:t>
            </a:r>
            <a:endParaRPr lang="fr-BE" sz="3000" b="1" dirty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3" name="Picture 2" descr="C:\Users\openerp\Desktop\Opendays 2014\Recruiting and managing highly skilled talents\Applica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7842719" cy="4320480"/>
          </a:xfrm>
          <a:prstGeom prst="rect">
            <a:avLst/>
          </a:prstGeom>
          <a:ln>
            <a:solidFill>
              <a:srgbClr val="8F8F8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Pentagon 23"/>
          <p:cNvSpPr/>
          <p:nvPr/>
        </p:nvSpPr>
        <p:spPr>
          <a:xfrm>
            <a:off x="5364088" y="1268760"/>
            <a:ext cx="2016224" cy="432048"/>
          </a:xfrm>
          <a:prstGeom prst="homePlate">
            <a:avLst/>
          </a:prstGeom>
          <a:solidFill>
            <a:schemeClr val="bg1"/>
          </a:solidFill>
          <a:ln>
            <a:solidFill>
              <a:srgbClr val="8F8F8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fr-BE" sz="1400" b="1" dirty="0" err="1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Recruitment</a:t>
            </a:r>
            <a:r>
              <a:rPr lang="fr-BE" sz="14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tests</a:t>
            </a:r>
            <a:endParaRPr lang="fr-BE" sz="1400" b="1" dirty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5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rgbClr val="A2478A"/>
          </a:solidFill>
        </p:grpSpPr>
        <p:sp>
          <p:nvSpPr>
            <p:cNvPr id="26" name="Pentagon 25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err="1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Follow</a:t>
              </a:r>
              <a:r>
                <a:rPr lang="fr-BE" sz="14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-up</a:t>
              </a:r>
              <a:endParaRPr lang="fr-BE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8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29" name="Pentagon 28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23928" y="3259723"/>
              <a:ext cx="16206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Job positions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31" name="Picture 30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00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627784" y="260648"/>
            <a:ext cx="3648756" cy="553998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>
            <a:lvl1pPr>
              <a:defRPr sz="2833" b="1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sz="3000" kern="0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Recruitment </a:t>
            </a:r>
            <a:r>
              <a:rPr lang="en-US" sz="3000" kern="0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tests</a:t>
            </a:r>
            <a:endParaRPr lang="en-US" sz="3000" kern="0" dirty="0" smtClean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323528" y="1916832"/>
            <a:ext cx="8503096" cy="1841931"/>
          </a:xfrm>
          <a:ln>
            <a:noFill/>
          </a:ln>
        </p:spPr>
        <p:txBody>
          <a:bodyPr vert="horz" wrap="none" lIns="90000" tIns="45000" rIns="90000" bIns="45000" numCol="1" anchor="t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sz="23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survey template</a:t>
            </a:r>
          </a:p>
          <a:p>
            <a:pPr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sz="2300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test your applicants in function of the job position</a:t>
            </a:r>
          </a:p>
          <a:p>
            <a:pPr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sz="2300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applied and which stage of the recruitment process the </a:t>
            </a:r>
          </a:p>
          <a:p>
            <a:pPr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sz="2300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Applicant is.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8F8F8F"/>
              </a:solidFill>
              <a:latin typeface="Arial" pitchFamily="34" charset="0"/>
            </a:endParaRPr>
          </a:p>
        </p:txBody>
      </p:sp>
      <p:grpSp>
        <p:nvGrpSpPr>
          <p:cNvPr id="17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18" name="Pentagon 1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17279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Hire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or not?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2" name="Group 10"/>
          <p:cNvGrpSpPr/>
          <p:nvPr/>
        </p:nvGrpSpPr>
        <p:grpSpPr>
          <a:xfrm>
            <a:off x="5364088" y="1196752"/>
            <a:ext cx="2016224" cy="528817"/>
            <a:chOff x="3851920" y="3141730"/>
            <a:chExt cx="1872208" cy="523220"/>
          </a:xfrm>
          <a:solidFill>
            <a:schemeClr val="bg1"/>
          </a:solidFill>
        </p:grpSpPr>
        <p:sp>
          <p:nvSpPr>
            <p:cNvPr id="33" name="Pentagon 32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rgbClr val="A2478A"/>
            </a:solidFill>
            <a:ln>
              <a:solidFill>
                <a:srgbClr val="A2478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2513" y="3141730"/>
              <a:ext cx="1471022" cy="52322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400" b="1" dirty="0" err="1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Recruitment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fr-BE" sz="14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tests</a:t>
              </a:r>
            </a:p>
          </p:txBody>
        </p:sp>
      </p:grpSp>
      <p:grpSp>
        <p:nvGrpSpPr>
          <p:cNvPr id="35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36" name="Pentagon 35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err="1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Follow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-up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8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39" name="Pentagon 38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Applications</a:t>
              </a:r>
            </a:p>
          </p:txBody>
        </p:sp>
      </p:grpSp>
      <p:grpSp>
        <p:nvGrpSpPr>
          <p:cNvPr id="41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42" name="Pentagon 41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23927" y="3259723"/>
              <a:ext cx="1550939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Job positions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4" name="Content Placeholder 20" descr="Surveyformquestionexampl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861048"/>
            <a:ext cx="8785538" cy="2592288"/>
          </a:xfrm>
          <a:prstGeom prst="rect">
            <a:avLst/>
          </a:prstGeom>
          <a:ln>
            <a:solidFill>
              <a:srgbClr val="8F8F8F"/>
            </a:solidFill>
          </a:ln>
        </p:spPr>
      </p:pic>
      <p:pic>
        <p:nvPicPr>
          <p:cNvPr id="45" name="Picture 44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4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788024" y="2117755"/>
            <a:ext cx="4113925" cy="3399477"/>
          </a:xfrm>
          <a:ln>
            <a:solidFill>
              <a:srgbClr val="8F8F8F"/>
            </a:solidFill>
          </a:ln>
        </p:spPr>
        <p:txBody>
          <a:bodyPr vert="horz" wrap="none" lIns="90000" tIns="45000" rIns="90000" bIns="45000" numCol="1" anchor="t" compatLnSpc="1">
            <a:prstTxWarp prst="textNoShape">
              <a:avLst/>
            </a:prstTxWarp>
          </a:bodyPr>
          <a:lstStyle/>
          <a:p>
            <a:pPr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sz="23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e-mail template</a:t>
            </a:r>
          </a:p>
          <a:p>
            <a:pPr algn="just"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sz="2300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candidate apply for </a:t>
            </a:r>
          </a:p>
          <a:p>
            <a:pPr algn="just"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sz="2300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job, HR send e-mail </a:t>
            </a:r>
          </a:p>
          <a:p>
            <a:pPr algn="just"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sz="2300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application test form </a:t>
            </a:r>
          </a:p>
          <a:p>
            <a:pPr algn="just"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sz="2300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mass-mail all the </a:t>
            </a:r>
          </a:p>
          <a:p>
            <a:pPr algn="just">
              <a:spcBef>
                <a:spcPts val="563"/>
              </a:spcBef>
              <a:buClr>
                <a:srgbClr val="7030A0"/>
              </a:buClr>
              <a:buNone/>
            </a:pPr>
            <a:r>
              <a:rPr lang="en-US" sz="2300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applicants in a specific stage.</a:t>
            </a:r>
          </a:p>
          <a:p>
            <a:pPr>
              <a:spcBef>
                <a:spcPts val="563"/>
              </a:spcBef>
              <a:buClr>
                <a:srgbClr val="7030A0"/>
              </a:buClr>
              <a:buNone/>
            </a:pPr>
            <a:endParaRPr lang="en-US" sz="2300" dirty="0" smtClean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8F8F8F"/>
              </a:solidFill>
              <a:latin typeface="Arial" pitchFamily="34" charset="0"/>
            </a:endParaRPr>
          </a:p>
        </p:txBody>
      </p:sp>
      <p:pic>
        <p:nvPicPr>
          <p:cNvPr id="22" name="Placeholder 3" descr="10000000000001D2000001FC7D06A743.png"/>
          <p:cNvPicPr>
            <a:picLocks noGrp="1" noChangeAspect="1"/>
          </p:cNvPicPr>
          <p:nvPr/>
        </p:nvPicPr>
        <p:blipFill>
          <a:blip r:embed="rId2" cstate="print"/>
          <a:srcRect t="20968"/>
          <a:stretch>
            <a:fillRect/>
          </a:stretch>
        </p:blipFill>
        <p:spPr bwMode="auto">
          <a:xfrm>
            <a:off x="467544" y="2132856"/>
            <a:ext cx="4248472" cy="3888432"/>
          </a:xfrm>
          <a:prstGeom prst="rect">
            <a:avLst/>
          </a:prstGeom>
          <a:noFill/>
          <a:ln w="18360">
            <a:solidFill>
              <a:srgbClr val="8F8F8F"/>
            </a:solidFill>
            <a:miter lim="800000"/>
            <a:headEnd/>
            <a:tailEnd/>
          </a:ln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2627784" y="260648"/>
            <a:ext cx="5554960" cy="504056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Recruitment </a:t>
            </a:r>
            <a:r>
              <a:rPr lang="en-US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tests</a:t>
            </a:r>
            <a:endParaRPr lang="en-US" sz="3000" b="1" dirty="0" smtClean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4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25" name="Pentagon 24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17279" y="3259723"/>
              <a:ext cx="1239566" cy="30777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Hire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or not?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7" name="Group 10"/>
          <p:cNvGrpSpPr/>
          <p:nvPr/>
        </p:nvGrpSpPr>
        <p:grpSpPr>
          <a:xfrm>
            <a:off x="5364088" y="1196752"/>
            <a:ext cx="2016224" cy="528817"/>
            <a:chOff x="3851920" y="3141730"/>
            <a:chExt cx="1872208" cy="523220"/>
          </a:xfrm>
          <a:solidFill>
            <a:srgbClr val="A2478A"/>
          </a:solidFill>
        </p:grpSpPr>
        <p:sp>
          <p:nvSpPr>
            <p:cNvPr id="28" name="Pentagon 2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A2478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2513" y="3141730"/>
              <a:ext cx="1471022" cy="52322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400" b="1" dirty="0" err="1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Recruitment</a:t>
              </a:r>
              <a:r>
                <a:rPr lang="fr-BE" sz="14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tests</a:t>
              </a:r>
            </a:p>
          </p:txBody>
        </p:sp>
      </p:grpSp>
      <p:grpSp>
        <p:nvGrpSpPr>
          <p:cNvPr id="30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45" name="Pentagon 44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err="1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Follow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-up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7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48" name="Pentagon 4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Applications</a:t>
              </a:r>
            </a:p>
          </p:txBody>
        </p:sp>
      </p:grpSp>
      <p:grpSp>
        <p:nvGrpSpPr>
          <p:cNvPr id="50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51" name="Pentagon 50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23927" y="3259723"/>
              <a:ext cx="1550939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Job positions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53" name="Picture 52" descr="genweb2_logo.eps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68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2627784" y="260648"/>
            <a:ext cx="5554960" cy="504056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Interviews</a:t>
            </a:r>
            <a:endParaRPr lang="en-US" sz="3000" b="1" dirty="0" smtClean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7" name="Group 10"/>
          <p:cNvGrpSpPr/>
          <p:nvPr/>
        </p:nvGrpSpPr>
        <p:grpSpPr>
          <a:xfrm>
            <a:off x="5364088" y="1196752"/>
            <a:ext cx="2016224" cy="528817"/>
            <a:chOff x="3851920" y="3141730"/>
            <a:chExt cx="1872208" cy="523220"/>
          </a:xfrm>
          <a:noFill/>
        </p:grpSpPr>
        <p:sp>
          <p:nvSpPr>
            <p:cNvPr id="28" name="Pentagon 2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2513" y="3141730"/>
              <a:ext cx="1471022" cy="523220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400" b="1" dirty="0" err="1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Recruitment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tests</a:t>
              </a:r>
            </a:p>
          </p:txBody>
        </p:sp>
      </p:grpSp>
      <p:grpSp>
        <p:nvGrpSpPr>
          <p:cNvPr id="30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45" name="Pentagon 44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err="1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Follow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-up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7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48" name="Pentagon 4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Applications</a:t>
              </a:r>
            </a:p>
          </p:txBody>
        </p:sp>
      </p:grpSp>
      <p:grpSp>
        <p:nvGrpSpPr>
          <p:cNvPr id="50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51" name="Pentagon 50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23927" y="3259723"/>
              <a:ext cx="1550939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Job positions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53" name="Picture 52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rgbClr val="A2478A"/>
          </a:solidFill>
        </p:grpSpPr>
        <p:sp>
          <p:nvSpPr>
            <p:cNvPr id="25" name="Pentagon 24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A2478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17278" y="3259723"/>
              <a:ext cx="1440160" cy="307777"/>
            </a:xfrm>
            <a:prstGeom prst="rect">
              <a:avLst/>
            </a:prstGeom>
            <a:grpFill/>
            <a:ln>
              <a:solidFill>
                <a:srgbClr val="A2478A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interview</a:t>
              </a:r>
              <a:endParaRPr lang="fr-BE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70548"/>
            <a:ext cx="8856984" cy="45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2627784" y="260648"/>
            <a:ext cx="5554960" cy="504056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Interviews</a:t>
            </a:r>
            <a:endParaRPr lang="en-US" sz="3000" b="1" dirty="0" smtClean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7" name="Group 10"/>
          <p:cNvGrpSpPr/>
          <p:nvPr/>
        </p:nvGrpSpPr>
        <p:grpSpPr>
          <a:xfrm>
            <a:off x="5364088" y="1196752"/>
            <a:ext cx="2016224" cy="528817"/>
            <a:chOff x="3851920" y="3141730"/>
            <a:chExt cx="1872208" cy="523220"/>
          </a:xfrm>
          <a:noFill/>
        </p:grpSpPr>
        <p:sp>
          <p:nvSpPr>
            <p:cNvPr id="28" name="Pentagon 2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2513" y="3141730"/>
              <a:ext cx="1471022" cy="523220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400" b="1" dirty="0" err="1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Recruitment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tests</a:t>
              </a:r>
            </a:p>
          </p:txBody>
        </p:sp>
      </p:grpSp>
      <p:grpSp>
        <p:nvGrpSpPr>
          <p:cNvPr id="30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45" name="Pentagon 44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err="1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Follow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-up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7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48" name="Pentagon 4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Applications</a:t>
              </a:r>
            </a:p>
          </p:txBody>
        </p:sp>
      </p:grpSp>
      <p:grpSp>
        <p:nvGrpSpPr>
          <p:cNvPr id="50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51" name="Pentagon 50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23927" y="3259723"/>
              <a:ext cx="1550939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Job positions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53" name="Picture 52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rgbClr val="A2478A"/>
          </a:solidFill>
        </p:grpSpPr>
        <p:sp>
          <p:nvSpPr>
            <p:cNvPr id="25" name="Pentagon 24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A2478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17278" y="3259723"/>
              <a:ext cx="1440160" cy="307777"/>
            </a:xfrm>
            <a:prstGeom prst="rect">
              <a:avLst/>
            </a:prstGeom>
            <a:grpFill/>
            <a:ln>
              <a:solidFill>
                <a:srgbClr val="A2478A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interview</a:t>
              </a:r>
              <a:endParaRPr lang="fr-BE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8" y="1973015"/>
            <a:ext cx="8856984" cy="45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2627784" y="260648"/>
            <a:ext cx="5554960" cy="504056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Interviews</a:t>
            </a:r>
            <a:endParaRPr lang="en-US" sz="3000" b="1" dirty="0" smtClean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7" name="Group 10"/>
          <p:cNvGrpSpPr/>
          <p:nvPr/>
        </p:nvGrpSpPr>
        <p:grpSpPr>
          <a:xfrm>
            <a:off x="5364088" y="1196752"/>
            <a:ext cx="2016224" cy="528817"/>
            <a:chOff x="3851920" y="3141730"/>
            <a:chExt cx="1872208" cy="523220"/>
          </a:xfrm>
          <a:noFill/>
        </p:grpSpPr>
        <p:sp>
          <p:nvSpPr>
            <p:cNvPr id="28" name="Pentagon 2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2513" y="3141730"/>
              <a:ext cx="1471022" cy="523220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400" b="1" dirty="0" err="1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Recruitment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tests</a:t>
              </a:r>
            </a:p>
          </p:txBody>
        </p:sp>
      </p:grpSp>
      <p:grpSp>
        <p:nvGrpSpPr>
          <p:cNvPr id="30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45" name="Pentagon 44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err="1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Follow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-up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7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48" name="Pentagon 4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Applications</a:t>
              </a:r>
            </a:p>
          </p:txBody>
        </p:sp>
      </p:grpSp>
      <p:grpSp>
        <p:nvGrpSpPr>
          <p:cNvPr id="50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51" name="Pentagon 50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23927" y="3259723"/>
              <a:ext cx="1550939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Job positions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53" name="Picture 52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rgbClr val="A2478A"/>
          </a:solidFill>
        </p:grpSpPr>
        <p:sp>
          <p:nvSpPr>
            <p:cNvPr id="25" name="Pentagon 24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A2478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17278" y="3259723"/>
              <a:ext cx="1440160" cy="307777"/>
            </a:xfrm>
            <a:prstGeom prst="rect">
              <a:avLst/>
            </a:prstGeom>
            <a:grpFill/>
            <a:ln>
              <a:solidFill>
                <a:srgbClr val="A2478A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interview</a:t>
              </a:r>
              <a:endParaRPr lang="fr-BE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1814"/>
            <a:ext cx="8856984" cy="461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2627784" y="260648"/>
            <a:ext cx="5554960" cy="504056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Interviews</a:t>
            </a:r>
            <a:endParaRPr lang="en-US" sz="3000" b="1" dirty="0" smtClean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7" name="Group 10"/>
          <p:cNvGrpSpPr/>
          <p:nvPr/>
        </p:nvGrpSpPr>
        <p:grpSpPr>
          <a:xfrm>
            <a:off x="5364088" y="1196752"/>
            <a:ext cx="2016224" cy="528817"/>
            <a:chOff x="3851920" y="3141730"/>
            <a:chExt cx="1872208" cy="523220"/>
          </a:xfrm>
          <a:noFill/>
        </p:grpSpPr>
        <p:sp>
          <p:nvSpPr>
            <p:cNvPr id="28" name="Pentagon 2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2513" y="3141730"/>
              <a:ext cx="1471022" cy="523220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400" b="1" dirty="0" err="1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Recruitment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tests</a:t>
              </a:r>
            </a:p>
          </p:txBody>
        </p:sp>
      </p:grpSp>
      <p:grpSp>
        <p:nvGrpSpPr>
          <p:cNvPr id="30" name="Group 13"/>
          <p:cNvGrpSpPr/>
          <p:nvPr/>
        </p:nvGrpSpPr>
        <p:grpSpPr>
          <a:xfrm>
            <a:off x="35638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45" name="Pentagon 44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err="1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Follow</a:t>
              </a:r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-up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7" name="Group 16"/>
          <p:cNvGrpSpPr/>
          <p:nvPr/>
        </p:nvGrpSpPr>
        <p:grpSpPr>
          <a:xfrm>
            <a:off x="1763688" y="1268760"/>
            <a:ext cx="2016224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48" name="Pentagon 47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8F8F8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52513" y="3259723"/>
              <a:ext cx="1239566" cy="30777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Applications</a:t>
              </a:r>
            </a:p>
          </p:txBody>
        </p:sp>
      </p:grpSp>
      <p:grpSp>
        <p:nvGrpSpPr>
          <p:cNvPr id="50" name="Group 19"/>
          <p:cNvGrpSpPr/>
          <p:nvPr/>
        </p:nvGrpSpPr>
        <p:grpSpPr>
          <a:xfrm>
            <a:off x="107504" y="1268760"/>
            <a:ext cx="1872208" cy="432048"/>
            <a:chOff x="3851920" y="3212976"/>
            <a:chExt cx="1872208" cy="432048"/>
          </a:xfrm>
          <a:solidFill>
            <a:schemeClr val="bg1"/>
          </a:solidFill>
        </p:grpSpPr>
        <p:sp>
          <p:nvSpPr>
            <p:cNvPr id="51" name="Pentagon 50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BE" sz="1400" b="1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23927" y="3259723"/>
              <a:ext cx="1550939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fr-BE" sz="1400" b="1" dirty="0" smtClean="0">
                  <a:solidFill>
                    <a:srgbClr val="8F8F8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Job positions</a:t>
              </a:r>
              <a:endParaRPr lang="fr-BE" sz="1400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53" name="Picture 52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7"/>
          <p:cNvGrpSpPr/>
          <p:nvPr/>
        </p:nvGrpSpPr>
        <p:grpSpPr>
          <a:xfrm>
            <a:off x="7127776" y="1268760"/>
            <a:ext cx="2016224" cy="432048"/>
            <a:chOff x="3851920" y="3212976"/>
            <a:chExt cx="1872208" cy="432048"/>
          </a:xfrm>
          <a:solidFill>
            <a:srgbClr val="A2478A"/>
          </a:solidFill>
        </p:grpSpPr>
        <p:sp>
          <p:nvSpPr>
            <p:cNvPr id="25" name="Pentagon 24"/>
            <p:cNvSpPr/>
            <p:nvPr/>
          </p:nvSpPr>
          <p:spPr>
            <a:xfrm>
              <a:off x="3851920" y="3212976"/>
              <a:ext cx="1872208" cy="432048"/>
            </a:xfrm>
            <a:prstGeom prst="homePlate">
              <a:avLst/>
            </a:prstGeom>
            <a:grpFill/>
            <a:ln>
              <a:solidFill>
                <a:srgbClr val="A2478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17278" y="3259723"/>
              <a:ext cx="1440160" cy="307777"/>
            </a:xfrm>
            <a:prstGeom prst="rect">
              <a:avLst/>
            </a:prstGeom>
            <a:grpFill/>
            <a:ln>
              <a:solidFill>
                <a:srgbClr val="A2478A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interview</a:t>
              </a:r>
              <a:endParaRPr lang="fr-BE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1609" r="1297" b="10626"/>
          <a:stretch/>
        </p:blipFill>
        <p:spPr>
          <a:xfrm>
            <a:off x="128171" y="1916832"/>
            <a:ext cx="8836317" cy="46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9144000" cy="4149080"/>
          </a:xfrm>
          <a:custGeom>
            <a:avLst/>
            <a:gdLst/>
            <a:ahLst/>
            <a:cxnLst/>
            <a:rect l="l" t="t" r="r" b="b"/>
            <a:pathLst>
              <a:path w="9144000" h="3733800">
                <a:moveTo>
                  <a:pt x="0" y="3733800"/>
                </a:moveTo>
                <a:lnTo>
                  <a:pt x="9144000" y="3733800"/>
                </a:lnTo>
                <a:lnTo>
                  <a:pt x="9144000" y="0"/>
                </a:lnTo>
                <a:lnTo>
                  <a:pt x="0" y="0"/>
                </a:lnTo>
                <a:lnTo>
                  <a:pt x="0" y="3733800"/>
                </a:lnTo>
                <a:close/>
              </a:path>
            </a:pathLst>
          </a:custGeom>
          <a:solidFill>
            <a:srgbClr val="A14688"/>
          </a:solidFill>
        </p:spPr>
        <p:txBody>
          <a:bodyPr wrap="square" lIns="0" tIns="0" rIns="0" bIns="0" rtlCol="0"/>
          <a:lstStyle/>
          <a:p>
            <a:endParaRPr sz="1500">
              <a:solidFill>
                <a:prstClr val="black"/>
              </a:solidFill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617676" y="3405287"/>
            <a:ext cx="3908648" cy="676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 algn="ctr">
              <a:lnSpc>
                <a:spcPts val="5841"/>
              </a:lnSpc>
            </a:pPr>
            <a:r>
              <a:rPr lang="en-US" sz="4500" spc="-4" dirty="0" smtClean="0">
                <a:solidFill>
                  <a:srgbClr val="FFFFFF"/>
                </a:solidFill>
                <a:latin typeface="Tahoma"/>
                <a:cs typeface="Tahoma"/>
              </a:rPr>
              <a:t>Thank You</a:t>
            </a:r>
            <a:endParaRPr sz="450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pic>
        <p:nvPicPr>
          <p:cNvPr id="5" name="Picture 4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501606" y="6037835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2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305" y="3082752"/>
            <a:ext cx="523339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 algn="ctr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</a:t>
            </a:r>
            <a:r>
              <a:rPr lang="en-US" sz="2800" spc="-4" dirty="0" smtClean="0">
                <a:solidFill>
                  <a:srgbClr val="A14688"/>
                </a:solidFill>
              </a:rPr>
              <a:t>create </a:t>
            </a:r>
            <a:r>
              <a:rPr lang="en-US" sz="2800" spc="-4" dirty="0">
                <a:solidFill>
                  <a:srgbClr val="A14688"/>
                </a:solidFill>
              </a:rPr>
              <a:t>a</a:t>
            </a:r>
            <a:r>
              <a:rPr lang="en-US" sz="2800" spc="-4" dirty="0" smtClean="0">
                <a:solidFill>
                  <a:srgbClr val="A14688"/>
                </a:solidFill>
              </a:rPr>
              <a:t> </a:t>
            </a:r>
            <a:r>
              <a:rPr lang="en-US" sz="2800" spc="-4" dirty="0">
                <a:solidFill>
                  <a:srgbClr val="A14688"/>
                </a:solidFill>
              </a:rPr>
              <a:t>d</a:t>
            </a:r>
            <a:r>
              <a:rPr lang="en-US" sz="2800" spc="-4" dirty="0" smtClean="0">
                <a:solidFill>
                  <a:srgbClr val="A14688"/>
                </a:solidFill>
              </a:rPr>
              <a:t>epartment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501606" y="6037835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4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784" y="332656"/>
            <a:ext cx="57785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 smtClean="0">
                <a:solidFill>
                  <a:srgbClr val="8F8F8F"/>
                </a:solidFill>
              </a:rPr>
              <a:t>Create </a:t>
            </a:r>
            <a:r>
              <a:rPr lang="en-US" sz="3000" spc="-4" dirty="0" smtClean="0">
                <a:solidFill>
                  <a:srgbClr val="8F8F8F"/>
                </a:solidFill>
              </a:rPr>
              <a:t>a department</a:t>
            </a:r>
            <a:endParaRPr sz="3000" dirty="0">
              <a:solidFill>
                <a:srgbClr val="8F8F8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135906"/>
            <a:ext cx="6223992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Recruitment </a:t>
            </a:r>
            <a:r>
              <a:rPr lang="en-US" sz="1667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Departments </a:t>
            </a:r>
            <a:r>
              <a:rPr lang="en-US" sz="1667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endParaRPr lang="en-US" sz="1667" dirty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8" y="1571905"/>
            <a:ext cx="8801020" cy="50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0578" y="3082753"/>
            <a:ext cx="4302844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</a:t>
            </a:r>
            <a:r>
              <a:rPr lang="en-US" sz="2800" spc="-4" dirty="0" smtClean="0">
                <a:solidFill>
                  <a:srgbClr val="A14688"/>
                </a:solidFill>
              </a:rPr>
              <a:t>create </a:t>
            </a:r>
            <a:r>
              <a:rPr lang="en-US" sz="2800" spc="-4" dirty="0">
                <a:solidFill>
                  <a:srgbClr val="A14688"/>
                </a:solidFill>
              </a:rPr>
              <a:t>a</a:t>
            </a:r>
            <a:r>
              <a:rPr lang="en-US" sz="2800" spc="-4" dirty="0" smtClean="0">
                <a:solidFill>
                  <a:srgbClr val="A14688"/>
                </a:solidFill>
              </a:rPr>
              <a:t> </a:t>
            </a:r>
            <a:r>
              <a:rPr lang="en-US" sz="2800" spc="-4" dirty="0">
                <a:solidFill>
                  <a:srgbClr val="A14688"/>
                </a:solidFill>
              </a:rPr>
              <a:t>d</a:t>
            </a:r>
            <a:r>
              <a:rPr lang="en-US" sz="2800" spc="-4" dirty="0" smtClean="0">
                <a:solidFill>
                  <a:srgbClr val="A14688"/>
                </a:solidFill>
              </a:rPr>
              <a:t>egree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501606" y="6037835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05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784" y="332656"/>
            <a:ext cx="57785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 smtClean="0">
                <a:solidFill>
                  <a:srgbClr val="8F8F8F"/>
                </a:solidFill>
              </a:rPr>
              <a:t>Create </a:t>
            </a:r>
            <a:r>
              <a:rPr lang="en-US" sz="3000" spc="-4" dirty="0" smtClean="0">
                <a:solidFill>
                  <a:srgbClr val="8F8F8F"/>
                </a:solidFill>
              </a:rPr>
              <a:t>a degree</a:t>
            </a:r>
            <a:endParaRPr sz="3000" dirty="0">
              <a:solidFill>
                <a:srgbClr val="8F8F8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135906"/>
            <a:ext cx="6223992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Recruitment </a:t>
            </a:r>
            <a:r>
              <a:rPr lang="en-US" sz="1667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Degrees &gt;&gt; </a:t>
            </a:r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endParaRPr lang="en-US" sz="1667" dirty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78497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183" y="3082753"/>
            <a:ext cx="4059634" cy="59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</a:t>
            </a:r>
            <a:r>
              <a:rPr lang="en-US" sz="2800" spc="-4" dirty="0" smtClean="0">
                <a:solidFill>
                  <a:srgbClr val="A14688"/>
                </a:solidFill>
              </a:rPr>
              <a:t>create a </a:t>
            </a:r>
            <a:r>
              <a:rPr lang="en-US" sz="2800" spc="-4" dirty="0">
                <a:solidFill>
                  <a:srgbClr val="A14688"/>
                </a:solidFill>
              </a:rPr>
              <a:t>s</a:t>
            </a:r>
            <a:r>
              <a:rPr lang="en-US" sz="2800" spc="-4" dirty="0" smtClean="0">
                <a:solidFill>
                  <a:srgbClr val="A14688"/>
                </a:solidFill>
              </a:rPr>
              <a:t>tage 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501606" y="6037835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26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784" y="332656"/>
            <a:ext cx="57785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3596"/>
              </a:lnSpc>
            </a:pPr>
            <a:r>
              <a:rPr lang="en-US" sz="3000" spc="-4" dirty="0">
                <a:solidFill>
                  <a:srgbClr val="8F8F8F"/>
                </a:solidFill>
              </a:rPr>
              <a:t>Create </a:t>
            </a:r>
            <a:r>
              <a:rPr lang="en-US" sz="3000" spc="-4" dirty="0" smtClean="0">
                <a:solidFill>
                  <a:srgbClr val="8F8F8F"/>
                </a:solidFill>
              </a:rPr>
              <a:t>a stage</a:t>
            </a:r>
            <a:endParaRPr sz="3000" dirty="0">
              <a:solidFill>
                <a:srgbClr val="8F8F8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135906"/>
            <a:ext cx="6223992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Recruitment </a:t>
            </a:r>
            <a:r>
              <a:rPr lang="en-US" sz="1667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Stages  </a:t>
            </a:r>
            <a:r>
              <a:rPr lang="en-US" sz="1667" b="1" dirty="0" smtClean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&gt;&gt; </a:t>
            </a:r>
            <a:r>
              <a:rPr lang="en-US" sz="1667" b="1" dirty="0">
                <a:solidFill>
                  <a:srgbClr val="8F8F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endParaRPr lang="en-US" sz="1667" dirty="0">
              <a:solidFill>
                <a:srgbClr val="8F8F8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09177" y="142528"/>
            <a:ext cx="173672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562" y="1556792"/>
            <a:ext cx="8777926" cy="5040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6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345" y="3082753"/>
            <a:ext cx="4633310" cy="59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5354"/>
              </a:lnSpc>
            </a:pPr>
            <a:r>
              <a:rPr lang="en-US" sz="2800" spc="-4" dirty="0">
                <a:solidFill>
                  <a:srgbClr val="A14688"/>
                </a:solidFill>
              </a:rPr>
              <a:t>How to </a:t>
            </a:r>
            <a:r>
              <a:rPr lang="en-US" sz="2800" spc="-4" dirty="0" smtClean="0">
                <a:solidFill>
                  <a:srgbClr val="A14688"/>
                </a:solidFill>
              </a:rPr>
              <a:t>create </a:t>
            </a:r>
            <a:r>
              <a:rPr lang="en-US" sz="2800" spc="-4" dirty="0">
                <a:solidFill>
                  <a:srgbClr val="A14688"/>
                </a:solidFill>
              </a:rPr>
              <a:t>a</a:t>
            </a:r>
            <a:r>
              <a:rPr lang="en-US" sz="2800" spc="-4" dirty="0" smtClean="0">
                <a:solidFill>
                  <a:srgbClr val="A14688"/>
                </a:solidFill>
              </a:rPr>
              <a:t> </a:t>
            </a:r>
            <a:r>
              <a:rPr lang="en-US" sz="2800" spc="-4" dirty="0">
                <a:solidFill>
                  <a:srgbClr val="A14688"/>
                </a:solidFill>
              </a:rPr>
              <a:t>q</a:t>
            </a:r>
            <a:r>
              <a:rPr lang="en-US" sz="2800" spc="-4" dirty="0" smtClean="0">
                <a:solidFill>
                  <a:srgbClr val="A14688"/>
                </a:solidFill>
              </a:rPr>
              <a:t>uestion </a:t>
            </a:r>
            <a:endParaRPr sz="2800" dirty="0">
              <a:solidFill>
                <a:srgbClr val="A14688"/>
              </a:solidFill>
            </a:endParaRPr>
          </a:p>
        </p:txBody>
      </p:sp>
      <p:pic>
        <p:nvPicPr>
          <p:cNvPr id="6" name="Picture 5" descr="genweb2_logo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501606" y="6037835"/>
            <a:ext cx="1606898" cy="77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413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2524</TotalTime>
  <Words>300</Words>
  <Application>Microsoft Office PowerPoint</Application>
  <PresentationFormat>On-screen Show (4:3)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Arial</vt:lpstr>
      <vt:lpstr>Tahoma</vt:lpstr>
      <vt:lpstr>1_Office Theme</vt:lpstr>
      <vt:lpstr>2_Office Theme</vt:lpstr>
      <vt:lpstr>PowerPoint Presentation</vt:lpstr>
      <vt:lpstr>Content</vt:lpstr>
      <vt:lpstr>How to create a department</vt:lpstr>
      <vt:lpstr>Create a department</vt:lpstr>
      <vt:lpstr>How to create a degree</vt:lpstr>
      <vt:lpstr>Create a degree</vt:lpstr>
      <vt:lpstr>How to create a stage </vt:lpstr>
      <vt:lpstr>Create a stage</vt:lpstr>
      <vt:lpstr>How to create a question </vt:lpstr>
      <vt:lpstr>Create a question</vt:lpstr>
      <vt:lpstr>How to create a label  </vt:lpstr>
      <vt:lpstr>Create a label </vt:lpstr>
      <vt:lpstr>How to create a page </vt:lpstr>
      <vt:lpstr>Create a page </vt:lpstr>
      <vt:lpstr>How to create a job position </vt:lpstr>
      <vt:lpstr>Create a job position  </vt:lpstr>
      <vt:lpstr>Job positions dashboard</vt:lpstr>
      <vt:lpstr>Job positions form view</vt:lpstr>
      <vt:lpstr>Email and website an application</vt:lpstr>
      <vt:lpstr>Email and website an application</vt:lpstr>
      <vt:lpstr>Follow-up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openerp</dc:creator>
  <cp:lastModifiedBy>Umma Kulsum</cp:lastModifiedBy>
  <cp:revision>501</cp:revision>
  <dcterms:created xsi:type="dcterms:W3CDTF">2014-05-19T09:06:42Z</dcterms:created>
  <dcterms:modified xsi:type="dcterms:W3CDTF">2017-05-24T10:49:29Z</dcterms:modified>
</cp:coreProperties>
</file>