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515" r:id="rId3"/>
    <p:sldId id="517" r:id="rId4"/>
    <p:sldId id="514" r:id="rId5"/>
    <p:sldId id="516" r:id="rId6"/>
    <p:sldId id="518" r:id="rId7"/>
    <p:sldId id="520" r:id="rId8"/>
    <p:sldId id="521" r:id="rId9"/>
    <p:sldId id="522" r:id="rId10"/>
    <p:sldId id="523" r:id="rId11"/>
    <p:sldId id="524" r:id="rId12"/>
    <p:sldId id="574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5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for语句--嵌套循环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语法：</a:t>
            </a:r>
          </a:p>
          <a:p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207770" y="2271395"/>
            <a:ext cx="22117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for(){</a:t>
            </a:r>
          </a:p>
          <a:p>
            <a:r>
              <a:rPr lang="zh-CN" altLang="en-US" sz="2400"/>
              <a:t>    for(){</a:t>
            </a:r>
          </a:p>
          <a:p>
            <a:r>
              <a:rPr lang="zh-CN" altLang="en-US" sz="2400"/>
              <a:t>        </a:t>
            </a:r>
            <a:r>
              <a:rPr lang="en-US" altLang="zh-CN" sz="2400"/>
              <a:t>//</a:t>
            </a:r>
            <a:r>
              <a:rPr lang="zh-CN" altLang="en-US" sz="2400"/>
              <a:t>代码块</a:t>
            </a:r>
          </a:p>
          <a:p>
            <a:r>
              <a:rPr lang="zh-CN" altLang="en-US" sz="2400"/>
              <a:t>    }</a:t>
            </a:r>
          </a:p>
          <a:p>
            <a:r>
              <a:rPr lang="zh-CN" altLang="en-US" sz="2400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06645" y="1691005"/>
            <a:ext cx="3580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嵌套循环规则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75200" y="2297430"/>
            <a:ext cx="6713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当循环与循环发生嵌套时遵循下列规则： </a:t>
            </a:r>
          </a:p>
          <a:p>
            <a:r>
              <a:rPr lang="zh-CN" altLang="en-US" sz="2400"/>
              <a:t>1.外层为假时内层不执行 </a:t>
            </a:r>
          </a:p>
          <a:p>
            <a:r>
              <a:rPr lang="zh-CN" altLang="en-US" sz="2400"/>
              <a:t>2.外层为真时，先执行外层再执行内层，直至内层的条件为假时，再返回外层去执行。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for语句--嵌套循环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案例</a:t>
            </a:r>
            <a:r>
              <a:rPr lang="en-US" altLang="zh-CN"/>
              <a:t>1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案例分析：嵌套循环的外层满足条件时（i&lt;=2）先执行外层，然后执行内层，直到内层不符合条件时（j&gt;6），再返回外层去执行。通俗理解就是外层执行一次，内层执行一遍。</a:t>
            </a:r>
          </a:p>
        </p:txBody>
      </p:sp>
      <p:pic>
        <p:nvPicPr>
          <p:cNvPr id="4" name="图片 -21474825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65" y="2387600"/>
            <a:ext cx="4751070" cy="151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70" y="2110740"/>
            <a:ext cx="4114165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70" y="929640"/>
            <a:ext cx="361886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遍历</a:t>
            </a:r>
            <a:r>
              <a:rPr lang="en-US" altLang="zh-CN"/>
              <a:t>----</a:t>
            </a:r>
            <a:r>
              <a:rPr lang="zh-CN"/>
              <a:t>通俗理解：将一个事物从头到尾过滤一遍。</a:t>
            </a:r>
          </a:p>
          <a:p>
            <a:endParaRPr lang="zh-CN"/>
          </a:p>
          <a:p>
            <a:r>
              <a:rPr lang="en-US" altLang="zh-CN"/>
              <a:t>for</a:t>
            </a:r>
            <a:r>
              <a:rPr lang="zh-CN" altLang="en-US"/>
              <a:t>循环常见作用：遍历数组元素</a:t>
            </a:r>
            <a:endParaRPr lang="zh-CN"/>
          </a:p>
          <a:p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375660"/>
            <a:ext cx="5734685" cy="1211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70" y="3375660"/>
            <a:ext cx="2026285" cy="1301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for-in 循环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遍历对象属性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原理：每次遍历/迭代时会将对象的键依次赋给形式变量i</a:t>
            </a:r>
          </a:p>
          <a:p>
            <a:endParaRPr/>
          </a:p>
          <a:p>
            <a:endParaRPr/>
          </a:p>
        </p:txBody>
      </p:sp>
      <p:pic>
        <p:nvPicPr>
          <p:cNvPr id="4" name="图片 -21474825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2294890"/>
            <a:ext cx="5267960" cy="1387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80" y="3997325"/>
            <a:ext cx="4183380" cy="925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605" y="2588260"/>
            <a:ext cx="411416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820" y="3682365"/>
            <a:ext cx="165735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语法：</a:t>
            </a:r>
          </a:p>
          <a:p>
            <a:endParaRPr/>
          </a:p>
          <a:p>
            <a:endParaRPr/>
          </a:p>
          <a:p>
            <a:endParaRPr/>
          </a:p>
          <a:p>
            <a:r>
              <a:t>原理：</a:t>
            </a:r>
          </a:p>
          <a:p>
            <a:pPr marL="457200" lvl="1" indent="0">
              <a:buNone/>
            </a:pPr>
            <a:r>
              <a:t>while 循环会先判断是否满足条件，在指定条件为真时循环执行代码块。即当指定的条件为true时循环指定的代码块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47775" y="2232025"/>
            <a:ext cx="4014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while (条件){</a:t>
            </a:r>
          </a:p>
          <a:p>
            <a:r>
              <a:rPr sz="2400">
                <a:sym typeface="+mn-ea"/>
              </a:rPr>
              <a:t>      //代码块</a:t>
            </a:r>
          </a:p>
          <a:p>
            <a:r>
              <a:rPr sz="2400">
                <a:sym typeface="+mn-ea"/>
              </a:rPr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案例：只要变量小于10，一直循环遍历</a:t>
            </a:r>
          </a:p>
        </p:txBody>
      </p:sp>
      <p:pic>
        <p:nvPicPr>
          <p:cNvPr id="4" name="图片 -21474825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26945"/>
            <a:ext cx="6010910" cy="1336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010" y="1835785"/>
            <a:ext cx="2764790" cy="3460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29030" y="3956050"/>
            <a:ext cx="5995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注意：切勿忘记增加条件中所用变量i的值，不然该循环永远不会结束，这很容易导致浏览器崩溃。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– while循环变体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t>对比：</a:t>
            </a:r>
          </a:p>
          <a:p>
            <a:pPr marL="457200" lvl="1" indent="0">
              <a:buNone/>
            </a:pPr>
            <a:r>
              <a:t>while循环：当满足条件时执行相关代码</a:t>
            </a:r>
          </a:p>
          <a:p>
            <a:pPr marL="457200" lvl="1" indent="0">
              <a:buNone/>
            </a:pPr>
            <a:r>
              <a:t>do/while循环：</a:t>
            </a:r>
            <a:r>
              <a:rPr>
                <a:solidFill>
                  <a:srgbClr val="FF0000"/>
                </a:solidFill>
              </a:rPr>
              <a:t>不管是否满足条件，都会先执行一次代码。</a:t>
            </a:r>
            <a:r>
              <a:rPr lang="en-US">
                <a:solidFill>
                  <a:srgbClr val="FF0000"/>
                </a:solidFill>
              </a:rPr>
              <a:t>w</a:t>
            </a:r>
            <a:r>
              <a:rPr>
                <a:solidFill>
                  <a:srgbClr val="FF0000"/>
                </a:solidFill>
              </a:rPr>
              <a:t>hile的一个变体/异变</a:t>
            </a:r>
          </a:p>
          <a:p>
            <a:endParaRPr>
              <a:solidFill>
                <a:srgbClr val="FF0000"/>
              </a:solidFill>
            </a:endParaRPr>
          </a:p>
          <a:p>
            <a:r>
              <a:t>语法格式：</a:t>
            </a:r>
          </a:p>
          <a:p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1484630" y="4166870"/>
            <a:ext cx="48964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do{</a:t>
            </a:r>
          </a:p>
          <a:p>
            <a:r>
              <a:rPr sz="2400">
                <a:sym typeface="+mn-ea"/>
              </a:rPr>
              <a:t>      //需要执行的代码块</a:t>
            </a:r>
          </a:p>
          <a:p>
            <a:r>
              <a:rPr sz="2400">
                <a:sym typeface="+mn-ea"/>
              </a:rPr>
              <a:t> }</a:t>
            </a:r>
          </a:p>
          <a:p>
            <a:r>
              <a:rPr sz="2400">
                <a:sym typeface="+mn-ea"/>
              </a:rPr>
              <a:t>while (条件);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– while循环变体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案例：</a:t>
            </a:r>
          </a:p>
          <a:p>
            <a:endParaRPr/>
          </a:p>
          <a:p>
            <a:endParaRPr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注意：do/while不管是否满足条件都会先执行一次代码块</a:t>
            </a:r>
          </a:p>
        </p:txBody>
      </p:sp>
      <p:pic>
        <p:nvPicPr>
          <p:cNvPr id="4" name="图片 -2147482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2210435"/>
            <a:ext cx="5534660" cy="1477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10" y="1691005"/>
            <a:ext cx="347599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3018790"/>
            <a:ext cx="140017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break和continue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（1）概括：break（打断）和continue（继续）语句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break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t>break 语句可用于终止循环；使用break后，其所在的</a:t>
            </a:r>
            <a:r>
              <a:rPr>
                <a:solidFill>
                  <a:srgbClr val="FF0000"/>
                </a:solidFill>
              </a:rPr>
              <a:t>循环体已经结束</a:t>
            </a:r>
            <a:r>
              <a:t>；</a:t>
            </a:r>
          </a:p>
          <a:p>
            <a:pPr marL="457200" lvl="1" indent="0">
              <a:buNone/>
            </a:pPr>
            <a:r>
              <a:rPr lang="zh-CN"/>
              <a:t>②</a:t>
            </a:r>
            <a:r>
              <a:t>continue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t>continue 语句可用于</a:t>
            </a:r>
            <a:r>
              <a:rPr>
                <a:solidFill>
                  <a:srgbClr val="FF0000"/>
                </a:solidFill>
              </a:rPr>
              <a:t>跳跃循环</a:t>
            </a:r>
            <a:r>
              <a:t>中的迭代，如果出现了指定的条件，跳跃省略本次循环，然后继续循环中的下一个迭代；continue所在的循环体并没有结束；</a:t>
            </a:r>
          </a:p>
          <a:p>
            <a:endParaRPr lang="en-US"/>
          </a:p>
          <a:p>
            <a:r>
              <a:rPr lang="en-US"/>
              <a:t>（2）关键词解析：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循环体：指的是break或containue所在的for循环语句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break打断/中断循环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简介：</a:t>
            </a:r>
          </a:p>
          <a:p>
            <a:pPr marL="457200" lvl="1" indent="0">
              <a:buNone/>
            </a:pPr>
            <a:r>
              <a:t>在循环中有时会需要中途退出，为此可以使用break语句。break 语句可用于终止循环，结束其所在的循环体。</a:t>
            </a:r>
          </a:p>
          <a:p>
            <a:endParaRPr/>
          </a:p>
          <a:p>
            <a:endParaRPr lang="en-US"/>
          </a:p>
        </p:txBody>
      </p:sp>
      <p:pic>
        <p:nvPicPr>
          <p:cNvPr id="4" name="图片 -21474825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3968750"/>
            <a:ext cx="4528820" cy="2073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473190" y="3968750"/>
            <a:ext cx="48806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案例解析：</a:t>
            </a:r>
          </a:p>
          <a:p>
            <a:r>
              <a:rPr lang="zh-CN" altLang="en-US" sz="2000"/>
              <a:t>只输出 0 ， 1 ， 2 ， 到3就跳出循环了（到3终止循环）。由此可见，循环过程中，break语句被执行后，会停止该循环语句的执行，继续执行循环语句后面的代码。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1、JS的3大流程控制语句</a:t>
            </a:r>
          </a:p>
          <a:p>
            <a:pPr lvl="1"/>
            <a:r>
              <a:rPr dirty="0"/>
              <a:t>顺序控制</a:t>
            </a:r>
            <a:r>
              <a:rPr lang="zh-CN" dirty="0"/>
              <a:t>（自上而下：默认的）</a:t>
            </a:r>
            <a:r>
              <a:rPr dirty="0"/>
              <a:t>、</a:t>
            </a:r>
          </a:p>
          <a:p>
            <a:pPr lvl="1"/>
            <a:r>
              <a:rPr dirty="0"/>
              <a:t>分支控制</a:t>
            </a:r>
            <a:r>
              <a:rPr lang="zh-CN" dirty="0"/>
              <a:t>（单路、双路、多分支）</a:t>
            </a:r>
          </a:p>
          <a:p>
            <a:pPr lvl="1"/>
            <a:r>
              <a:rPr dirty="0"/>
              <a:t>循环控制</a:t>
            </a:r>
          </a:p>
          <a:p>
            <a:r>
              <a:rPr dirty="0"/>
              <a:t>2、循环控制</a:t>
            </a:r>
          </a:p>
          <a:p>
            <a:pPr marL="457200" lvl="1" indent="0">
              <a:buNone/>
            </a:pPr>
            <a:r>
              <a:rPr dirty="0"/>
              <a:t>for循环（普通循环、嵌套循环）</a:t>
            </a:r>
          </a:p>
          <a:p>
            <a:pPr marL="457200" lvl="1" indent="0">
              <a:buNone/>
            </a:pPr>
            <a:r>
              <a:rPr dirty="0"/>
              <a:t>for-in循环遍历对象</a:t>
            </a:r>
          </a:p>
          <a:p>
            <a:pPr marL="457200" lvl="1" indent="0">
              <a:buNone/>
            </a:pPr>
            <a:r>
              <a:rPr dirty="0"/>
              <a:t>while指定条件循环</a:t>
            </a:r>
          </a:p>
          <a:p>
            <a:pPr marL="457200" lvl="1" indent="0">
              <a:buNone/>
            </a:pPr>
            <a:r>
              <a:rPr dirty="0"/>
              <a:t>do...while</a:t>
            </a:r>
          </a:p>
          <a:p>
            <a:pPr marL="457200" lvl="1" indent="0">
              <a:buNone/>
            </a:pPr>
            <a:r>
              <a:rPr dirty="0"/>
              <a:t>break与continue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测试解析：</a:t>
            </a:r>
          </a:p>
          <a:p>
            <a:pPr marL="457200" lvl="1" indent="0">
              <a:buNone/>
            </a:pPr>
            <a:r>
              <a:t>和第一段示例代码不同，该问题中的循环体中，是否执行break的条件判断语句是在console.log(i)后，所以当满足i==3这个条件时，console.log(3)这条语句已经被执行过了，会输出 3 。所以答案是 0 1 2 3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9660" y="1600835"/>
            <a:ext cx="30537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ym typeface="+mn-ea"/>
              </a:rPr>
              <a:t>for(var i = 0; i &lt; 10; i++){</a:t>
            </a:r>
          </a:p>
          <a:p>
            <a:r>
              <a:rPr sz="2000">
                <a:sym typeface="+mn-ea"/>
              </a:rPr>
              <a:t>       console.log( i );</a:t>
            </a:r>
          </a:p>
          <a:p>
            <a:r>
              <a:rPr sz="2000">
                <a:sym typeface="+mn-ea"/>
              </a:rPr>
              <a:t>      if(i == 3){</a:t>
            </a:r>
          </a:p>
          <a:p>
            <a:r>
              <a:rPr sz="2000">
                <a:sym typeface="+mn-ea"/>
              </a:rPr>
              <a:t>           break;</a:t>
            </a:r>
          </a:p>
          <a:p>
            <a:r>
              <a:rPr sz="2000">
                <a:sym typeface="+mn-ea"/>
              </a:rPr>
              <a:t>       }</a:t>
            </a:r>
          </a:p>
          <a:p>
            <a:r>
              <a:rPr sz="2000">
                <a:sym typeface="+mn-ea"/>
              </a:rPr>
              <a:t>   }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183505" y="1929130"/>
            <a:ext cx="5226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左侧循环体的输出结果是（</a:t>
            </a:r>
            <a:r>
              <a:rPr lang="en-US" altLang="zh-CN" sz="2000"/>
              <a:t>B</a:t>
            </a:r>
            <a:r>
              <a:rPr lang="zh-CN" altLang="en-US" sz="2000"/>
              <a:t>）?</a:t>
            </a:r>
          </a:p>
          <a:p>
            <a:r>
              <a:rPr lang="zh-CN" altLang="en-US" sz="2000"/>
              <a:t>A.0 1 2   B.0 1 2 3   C.0 1 2 3 4 5 6 7 8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continue（继续）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注意：continue可用于跳跃当前循环，继续往下执行，所在循环体没有结束</a:t>
            </a:r>
          </a:p>
          <a:p>
            <a:endParaRPr/>
          </a:p>
          <a:p>
            <a:r>
              <a:t>案例：                                 </a:t>
            </a:r>
            <a:r>
              <a:rPr lang="zh-CN"/>
              <a:t>案例解析：</a:t>
            </a:r>
          </a:p>
          <a:p>
            <a:r>
              <a:t> 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21105" y="3667125"/>
            <a:ext cx="34753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for( var i = 0; i &lt; 10; i++){</a:t>
            </a:r>
          </a:p>
          <a:p>
            <a:r>
              <a:rPr lang="zh-CN" altLang="en-US" sz="2000"/>
              <a:t>    if(i % 2 != 0){</a:t>
            </a:r>
          </a:p>
          <a:p>
            <a:r>
              <a:rPr lang="zh-CN" altLang="en-US" sz="2000"/>
              <a:t>        continue;</a:t>
            </a:r>
          </a:p>
          <a:p>
            <a:r>
              <a:rPr lang="zh-CN" altLang="en-US" sz="2000"/>
              <a:t>    }</a:t>
            </a:r>
          </a:p>
          <a:p>
            <a:r>
              <a:rPr lang="zh-CN" altLang="en-US" sz="2000"/>
              <a:t>    console.log( i );</a:t>
            </a:r>
          </a:p>
          <a:p>
            <a:r>
              <a:rPr lang="zh-CN" altLang="en-US" sz="2000"/>
              <a:t>}</a:t>
            </a:r>
          </a:p>
          <a:p>
            <a:r>
              <a:rPr lang="zh-CN" altLang="en-US" sz="2000"/>
              <a:t>console.log("循环结束")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27270" y="3667125"/>
            <a:ext cx="3660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 </a:t>
            </a:r>
            <a:r>
              <a:rPr lang="zh-CN" altLang="en-US" sz="2000"/>
              <a:t>当for循环执行时，每一次循环都会对 i 的值有一次判断，如果本次循环时 i 的值满足条件 i % 2 != 0 (即 i 为奇数时)则跳过本次循环中剩下的语句，直接进行下一次循环。所以示例代码的执行结果是: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5" y="3791585"/>
            <a:ext cx="2837180" cy="196151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597900" y="4587875"/>
            <a:ext cx="263525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/>
          </a:p>
          <a:p>
            <a:pPr lvl="1"/>
            <a:r>
              <a:rPr lang="zh-CN"/>
              <a:t>右侧</a:t>
            </a:r>
            <a:r>
              <a:t>循环体代码的输出结果是（</a:t>
            </a:r>
            <a:r>
              <a:rPr lang="en-US"/>
              <a:t>A</a:t>
            </a:r>
            <a:r>
              <a:t>）?</a:t>
            </a:r>
          </a:p>
          <a:p>
            <a:pPr lvl="1"/>
            <a:r>
              <a:t> A.7 8 9    B.0 1 2 3 4 5 6      C.8 9</a:t>
            </a:r>
          </a:p>
          <a:p>
            <a:endParaRPr/>
          </a:p>
          <a:p>
            <a:endParaRPr/>
          </a:p>
          <a:p>
            <a:r>
              <a:t>测试解析：</a:t>
            </a:r>
          </a:p>
          <a:p>
            <a:pPr marL="457200" lvl="1" indent="0">
              <a:buNone/>
            </a:pPr>
            <a:r>
              <a:t>循环会执行十次，循环变量 i 的值依次为 0 ~ 9。当单次循环中 i &lt; 7 时，该次循环将跳过 console.log( i ) 语句而继续进行下一次循环，所以当 i &lt; 7 时不会有console输出。结果为7,8,9。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08290" y="1889125"/>
            <a:ext cx="3264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ym typeface="+mn-ea"/>
              </a:rPr>
              <a:t>for( var i = 0; i &lt; 10; i++){</a:t>
            </a:r>
          </a:p>
          <a:p>
            <a:r>
              <a:rPr sz="2000">
                <a:sym typeface="+mn-ea"/>
              </a:rPr>
              <a:t>    if(i &lt; 7){</a:t>
            </a:r>
          </a:p>
          <a:p>
            <a:r>
              <a:rPr sz="2000">
                <a:sym typeface="+mn-ea"/>
              </a:rPr>
              <a:t>        continue;</a:t>
            </a:r>
            <a:r>
              <a:rPr lang="en-US" sz="2000">
                <a:solidFill>
                  <a:srgbClr val="FF0000"/>
                </a:solidFill>
                <a:sym typeface="+mn-ea"/>
              </a:rPr>
              <a:t>0123456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    }</a:t>
            </a:r>
          </a:p>
          <a:p>
            <a:r>
              <a:rPr sz="2000">
                <a:sym typeface="+mn-ea"/>
              </a:rPr>
              <a:t>    console.log( i );</a:t>
            </a:r>
            <a:r>
              <a:rPr lang="en-US" sz="20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789</a:t>
            </a:r>
            <a:endParaRPr sz="2000" b="1" i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r>
              <a:rPr sz="2000"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6" name="右箭头 5"/>
          <p:cNvSpPr/>
          <p:nvPr/>
        </p:nvSpPr>
        <p:spPr>
          <a:xfrm>
            <a:off x="6762750" y="2575560"/>
            <a:ext cx="50038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break与continue区别：break所在循环体</a:t>
            </a:r>
            <a:r>
              <a:rPr>
                <a:solidFill>
                  <a:srgbClr val="FF0000"/>
                </a:solidFill>
              </a:rPr>
              <a:t>结束循环</a:t>
            </a:r>
            <a:r>
              <a:t>，continue所在的循环体</a:t>
            </a:r>
            <a:r>
              <a:rPr lang="en-US"/>
              <a:t>(for</a:t>
            </a:r>
            <a:r>
              <a:rPr lang="zh-CN" altLang="en-US"/>
              <a:t>所在的代码块就是一个循环体</a:t>
            </a:r>
            <a:r>
              <a:rPr lang="en-US"/>
              <a:t>)</a:t>
            </a:r>
            <a:r>
              <a:rPr>
                <a:solidFill>
                  <a:srgbClr val="FF0000"/>
                </a:solidFill>
              </a:rPr>
              <a:t>没有结束</a:t>
            </a:r>
            <a:r>
              <a:t>，只是</a:t>
            </a:r>
            <a:r>
              <a:rPr>
                <a:solidFill>
                  <a:srgbClr val="FF0000"/>
                </a:solidFill>
              </a:rPr>
              <a:t>跳跃当前循环</a:t>
            </a:r>
            <a:r>
              <a:t>。</a:t>
            </a:r>
          </a:p>
        </p:txBody>
      </p:sp>
      <p:pic>
        <p:nvPicPr>
          <p:cNvPr id="4" name="图片 -21474825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2910840"/>
            <a:ext cx="6074410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（1）for循环格式</a:t>
            </a:r>
          </a:p>
          <a:p>
            <a:endParaRPr/>
          </a:p>
          <a:p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r>
              <a:t>语句2用于评估初始变量的条件。如果语句2返回true，则循环再次开始，如果返回false，则循环将结束；</a:t>
            </a:r>
          </a:p>
          <a:p>
            <a:pPr lvl="1"/>
            <a:r>
              <a:t>语句3可以增加/减少初始变量的值，例如（i--或者i++或者i+=2）</a:t>
            </a:r>
          </a:p>
        </p:txBody>
      </p:sp>
      <p:pic>
        <p:nvPicPr>
          <p:cNvPr id="4" name="图片 -2147482603" descr="QQ截图20170725115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80" y="2258060"/>
            <a:ext cx="5323840" cy="1840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（2）特别说明：</a:t>
            </a:r>
          </a:p>
          <a:p>
            <a:pPr marL="457200" lvl="1" indent="0">
              <a:buNone/>
            </a:pPr>
            <a:r>
              <a:t>do while循环是先执行，再判断。</a:t>
            </a:r>
          </a:p>
          <a:p>
            <a:pPr marL="457200" lvl="1" indent="0">
              <a:buNone/>
            </a:pPr>
            <a:r>
              <a:t>while和do while区别的通俗讲解：还钱的问题</a:t>
            </a:r>
          </a:p>
          <a:p>
            <a:pPr marL="457200" lvl="1" indent="0">
              <a:buNone/>
            </a:pPr>
            <a:r>
              <a:t>while：上来先问你还不还钱，还钱，就不打你（</a:t>
            </a:r>
            <a:r>
              <a:rPr b="1">
                <a:solidFill>
                  <a:srgbClr val="FF0000"/>
                </a:solidFill>
              </a:rPr>
              <a:t>先判断，再执行</a:t>
            </a:r>
            <a:r>
              <a:t>）</a:t>
            </a:r>
          </a:p>
          <a:p>
            <a:pPr marL="457200" lvl="1" indent="0">
              <a:buNone/>
            </a:pPr>
            <a:r>
              <a:t>do while：上来先打一顿，打完了再问，还钱吗（</a:t>
            </a:r>
            <a:r>
              <a:rPr b="1">
                <a:solidFill>
                  <a:srgbClr val="FF0000"/>
                </a:solidFill>
              </a:rPr>
              <a:t>先执行，再判断</a:t>
            </a:r>
            <a:r>
              <a:t>）</a:t>
            </a:r>
          </a:p>
          <a:p>
            <a:endParaRPr lang="en-US"/>
          </a:p>
          <a:p>
            <a:r>
              <a:rPr lang="en-US"/>
              <a:t>（3）for和while的区别</a:t>
            </a:r>
          </a:p>
        </p:txBody>
      </p:sp>
      <p:pic>
        <p:nvPicPr>
          <p:cNvPr id="4" name="图片 -21474825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5" y="4900930"/>
            <a:ext cx="4894580" cy="702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（1）计算1到100的和</a:t>
            </a:r>
          </a:p>
          <a:p>
            <a:r>
              <a:rPr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（2）输出100以内的奇数</a:t>
            </a:r>
            <a:r>
              <a:rPr lang="zh-CN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1,3,5,7</a:t>
            </a:r>
            <a:r>
              <a:rPr lang="zh-CN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b="1" i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（3）输出100以内的偶数</a:t>
            </a:r>
            <a:r>
              <a:rPr lang="zh-CN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2,4,6,8</a:t>
            </a:r>
            <a:r>
              <a:rPr lang="zh-CN" b="1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）分析下面代码输出结果是否正确</a:t>
            </a:r>
          </a:p>
          <a:p>
            <a:pPr marL="0" indent="0">
              <a:buNone/>
            </a:pPr>
            <a:r>
              <a:rPr lang="zh-CN"/>
              <a:t>                 </a:t>
            </a:r>
            <a:r>
              <a:rPr lang="en-US" altLang="zh-CN"/>
              <a:t>1.break中断循环                    2.continue跳跃循环 </a:t>
            </a:r>
          </a:p>
          <a:p>
            <a:endParaRPr lang="zh-CN"/>
          </a:p>
        </p:txBody>
      </p:sp>
      <p:pic>
        <p:nvPicPr>
          <p:cNvPr id="4" name="图片 -2147482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20" y="4277360"/>
            <a:ext cx="7209155" cy="167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1691005"/>
            <a:ext cx="219075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790" y="2614930"/>
            <a:ext cx="23812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5</a:t>
            </a:r>
            <a:r>
              <a:rPr lang="zh-CN"/>
              <a:t>）仔细查看以下代码，将会在</a:t>
            </a:r>
          </a:p>
          <a:p>
            <a:pPr marL="0" indent="0">
              <a:buNone/>
            </a:pPr>
            <a:r>
              <a:rPr lang="zh-CN"/>
              <a:t>                console控制台中输出的结果是?</a:t>
            </a:r>
          </a:p>
          <a:p>
            <a:pPr marL="457200" lvl="1" indent="0">
              <a:buNone/>
            </a:pPr>
            <a:r>
              <a:rPr lang="zh-CN"/>
              <a:t>A.2 4 6 8		</a:t>
            </a:r>
            <a:r>
              <a:rPr lang="zh-CN">
                <a:solidFill>
                  <a:srgbClr val="FF0000"/>
                </a:solidFill>
              </a:rPr>
              <a:t>B.0 2 4 6 8</a:t>
            </a:r>
            <a:r>
              <a:rPr lang="zh-CN"/>
              <a:t>	C.2 4 6 8 10</a:t>
            </a:r>
          </a:p>
          <a:p>
            <a:endParaRPr lang="zh-CN"/>
          </a:p>
          <a:p>
            <a:endParaRPr lang="zh-CN"/>
          </a:p>
          <a:p>
            <a:endParaRPr lang="zh-CN"/>
          </a:p>
          <a:p>
            <a:pPr lvl="1"/>
            <a:r>
              <a:rPr lang="zh-CN"/>
              <a:t>提示：（这个循环程序中 i 的起始值为 0。每执行一次循环，i 的值就会累加 1，循环一直重复执行，直到 i 等于 10 停止。 如果某次循环中变量 i 的值符合判断条件 i%2==0 ，则输出此次循环中 i 的值。 循环共有10次，每次循环时i的值分别为 0~9。）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39735" y="1691005"/>
            <a:ext cx="27774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ym typeface="+mn-ea"/>
              </a:rPr>
              <a:t>for (var i=0; i&lt;10; i++){   </a:t>
            </a:r>
            <a:endParaRPr lang="zh-CN" sz="2000"/>
          </a:p>
          <a:p>
            <a:r>
              <a:rPr lang="zh-CN" sz="2000">
                <a:sym typeface="+mn-ea"/>
              </a:rPr>
              <a:t>    if(i%2 == 0){</a:t>
            </a:r>
            <a:endParaRPr lang="zh-CN" sz="2000"/>
          </a:p>
          <a:p>
            <a:r>
              <a:rPr lang="zh-CN" sz="2000">
                <a:sym typeface="+mn-ea"/>
              </a:rPr>
              <a:t>        console.log(i);</a:t>
            </a:r>
            <a:endParaRPr lang="zh-CN" sz="2000"/>
          </a:p>
          <a:p>
            <a:r>
              <a:rPr lang="zh-CN" sz="2000">
                <a:sym typeface="+mn-ea"/>
              </a:rPr>
              <a:t>    }</a:t>
            </a:r>
            <a:endParaRPr lang="zh-CN" sz="2000"/>
          </a:p>
          <a:p>
            <a:r>
              <a:rPr lang="zh-CN" sz="2000"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6" name="右箭头 5"/>
          <p:cNvSpPr/>
          <p:nvPr/>
        </p:nvSpPr>
        <p:spPr>
          <a:xfrm>
            <a:off x="7367905" y="2416175"/>
            <a:ext cx="276860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流程控制概述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JS里流程就是代码的执行顺序，流程控制就是通过规定的语句让代码有条件地按照一定的顺序/流程执行。</a:t>
            </a:r>
          </a:p>
          <a:p>
            <a:endParaRPr/>
          </a:p>
          <a:p>
            <a:endParaRPr/>
          </a:p>
          <a:p>
            <a:r>
              <a:t>循环控制（应用场景）</a:t>
            </a:r>
          </a:p>
          <a:p>
            <a:pPr marL="457200" lvl="1" indent="0">
              <a:buNone/>
            </a:pPr>
            <a:r>
              <a:t>在编写代码时，我们经常需要反复执行同一段代码，这时可以使用循环语句来实现这个功能，使用循环语句可以避免重复地去写若干行相同代码。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流程控制概述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例如计算1到100的和，66到300的和，获取1到100里的奇数、输出打印100以内的偶数等。</a:t>
            </a:r>
          </a:p>
          <a:p>
            <a:endParaRPr/>
          </a:p>
          <a:p>
            <a:r>
              <a:t>JS常用循环语句：</a:t>
            </a:r>
          </a:p>
        </p:txBody>
      </p:sp>
      <p:pic>
        <p:nvPicPr>
          <p:cNvPr id="4" name="图片 -2147482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3536950"/>
            <a:ext cx="7706360" cy="659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for语句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语法：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案例1：（依次输出0到10）</a:t>
            </a:r>
          </a:p>
          <a:p>
            <a:endParaRPr dirty="0"/>
          </a:p>
          <a:p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115695" y="2232025"/>
            <a:ext cx="4594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ym typeface="+mn-ea"/>
              </a:rPr>
              <a:t>for (循环初始值;循环条件;变量的变化){</a:t>
            </a:r>
          </a:p>
          <a:p>
            <a:r>
              <a:rPr sz="2000">
                <a:sym typeface="+mn-ea"/>
              </a:rPr>
              <a:t>    //需要执行的代码块</a:t>
            </a:r>
          </a:p>
          <a:p>
            <a:r>
              <a:rPr sz="2000"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168400" y="4272280"/>
            <a:ext cx="3212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for (var i=0; i&lt;=10; i++){</a:t>
            </a:r>
          </a:p>
          <a:p>
            <a:r>
              <a:rPr lang="zh-CN" altLang="en-US" sz="2000"/>
              <a:t>    console.log( i );</a:t>
            </a:r>
          </a:p>
          <a:p>
            <a:r>
              <a:rPr lang="zh-CN" altLang="en-US" sz="200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45255" y="4580255"/>
            <a:ext cx="134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或者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75200" y="4272280"/>
            <a:ext cx="3093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for (var i=0; i&lt;11; i++){</a:t>
            </a:r>
          </a:p>
          <a:p>
            <a:r>
              <a:rPr lang="zh-CN" altLang="en-US" sz="2000"/>
              <a:t>    console.log( i );</a:t>
            </a:r>
          </a:p>
          <a:p>
            <a:r>
              <a:rPr lang="zh-CN" altLang="en-US" sz="200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8095" y="3653790"/>
            <a:ext cx="44494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案例1详解：</a:t>
            </a:r>
          </a:p>
          <a:p>
            <a:r>
              <a:rPr lang="zh-CN" altLang="en-US" sz="2000"/>
              <a:t>上面的例子定义了一个循环程序，这个程序中 i 的起始值为 0。每执行一次循环，i 的值就会累加 1，循环一直重复执行，直到 i 等于 10 停止。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7296785" y="4456430"/>
            <a:ext cx="289560" cy="46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for循环的处理过程:</a:t>
            </a:r>
          </a:p>
          <a:p>
            <a:pPr lvl="1"/>
            <a:r>
              <a:rPr dirty="0"/>
              <a:t>1.在for循环的第一个表达式中对循环变量'i'进行初始化；→var i =0;</a:t>
            </a:r>
          </a:p>
          <a:p>
            <a:pPr lvl="1"/>
            <a:r>
              <a:rPr dirty="0"/>
              <a:t>2.在第二个表达式中判断循环变量'i'的值是否符合循环条件；→i&lt;=10;</a:t>
            </a:r>
          </a:p>
          <a:p>
            <a:pPr lvl="1"/>
            <a:r>
              <a:rPr dirty="0"/>
              <a:t>3.如果不符合条件，则循环结束；→</a:t>
            </a:r>
            <a:r>
              <a:rPr b="1" dirty="0">
                <a:solidFill>
                  <a:srgbClr val="FF0000"/>
                </a:solidFill>
              </a:rPr>
              <a:t>i=11的时候，不满足i&lt;=10了，所以循环结束</a:t>
            </a:r>
          </a:p>
          <a:p>
            <a:pPr lvl="1"/>
            <a:r>
              <a:rPr dirty="0"/>
              <a:t>4.如果符合条件，首先去执行for循环中的代码块，然后在第三个表达式中对循环变量进行更新。继续下一轮循环。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4766945"/>
            <a:ext cx="404749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案例2：（计算1到10的和）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190625" y="2279650"/>
            <a:ext cx="7503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var sum = 0;</a:t>
            </a:r>
          </a:p>
          <a:p>
            <a:r>
              <a:rPr lang="zh-CN" altLang="en-US" sz="2400" dirty="0"/>
              <a:t>for(var </a:t>
            </a:r>
            <a:r>
              <a:rPr lang="zh-CN" altLang="en-US" sz="2400" dirty="0" smtClean="0"/>
              <a:t>i=</a:t>
            </a:r>
            <a:r>
              <a:rPr lang="en-US" altLang="zh-CN" sz="2400"/>
              <a:t>1</a:t>
            </a:r>
            <a:r>
              <a:rPr lang="zh-CN" altLang="en-US" sz="2400" smtClean="0"/>
              <a:t>;i</a:t>
            </a:r>
            <a:r>
              <a:rPr lang="zh-CN" altLang="en-US" sz="2400" dirty="0"/>
              <a:t>&lt;=10;i++){</a:t>
            </a:r>
          </a:p>
          <a:p>
            <a:r>
              <a:rPr lang="zh-CN" altLang="en-US" sz="2400" dirty="0"/>
              <a:t>	sum = sum+i</a:t>
            </a:r>
          </a:p>
          <a:p>
            <a:r>
              <a:rPr lang="zh-CN" altLang="en-US" sz="2400" dirty="0"/>
              <a:t>};</a:t>
            </a:r>
          </a:p>
          <a:p>
            <a:r>
              <a:rPr lang="zh-CN" altLang="en-US" sz="2400" dirty="0"/>
              <a:t>document.write(“1到10的总和为”+sum);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5695" y="4448810"/>
            <a:ext cx="693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sym typeface="+mn-ea"/>
              </a:rPr>
              <a:t>步骤分析：</a:t>
            </a:r>
          </a:p>
          <a:p>
            <a:pPr lvl="1"/>
            <a:r>
              <a:rPr sz="2000" dirty="0" smtClean="0">
                <a:sym typeface="+mn-ea"/>
              </a:rPr>
              <a:t>2、sum=0，i=1，sum=0+1=1</a:t>
            </a:r>
            <a:endParaRPr sz="2000" dirty="0">
              <a:sym typeface="+mn-ea"/>
            </a:endParaRPr>
          </a:p>
          <a:p>
            <a:pPr lvl="1"/>
            <a:r>
              <a:rPr sz="2000" dirty="0">
                <a:sym typeface="+mn-ea"/>
              </a:rPr>
              <a:t>3、sum=1，i=2，sum=1+2=3</a:t>
            </a:r>
          </a:p>
          <a:p>
            <a:pPr lvl="1"/>
            <a:r>
              <a:rPr sz="2000" dirty="0">
                <a:sym typeface="+mn-ea"/>
              </a:rPr>
              <a:t>4、sum=3，i=3，sum=3+3=6</a:t>
            </a:r>
          </a:p>
          <a:p>
            <a:pPr lvl="1"/>
            <a:r>
              <a:rPr sz="2000" dirty="0">
                <a:sym typeface="+mn-ea"/>
              </a:rPr>
              <a:t>5、…..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***应用***：</a:t>
            </a:r>
          </a:p>
          <a:p>
            <a:pPr marL="457200" lvl="1" indent="0">
              <a:buNone/>
            </a:pPr>
            <a:r>
              <a:t>for循环经常用于遍历数组，查找获取数组元素，</a:t>
            </a:r>
          </a:p>
          <a:p>
            <a:pPr marL="457200" lvl="1" indent="0">
              <a:buNone/>
            </a:pPr>
            <a:r>
              <a:t>进行操作。此外，还可以进行嵌套循环，来遍</a:t>
            </a:r>
          </a:p>
          <a:p>
            <a:pPr marL="457200" lvl="1" indent="0">
              <a:buNone/>
            </a:pPr>
            <a:r>
              <a:t>历二维数组或进行其他操作，稍后介绍</a:t>
            </a:r>
          </a:p>
          <a:p>
            <a:endParaRPr/>
          </a:p>
          <a:p>
            <a:r>
              <a:rPr lang="en-US"/>
              <a:t>原理图：</a:t>
            </a:r>
          </a:p>
        </p:txBody>
      </p:sp>
      <p:pic>
        <p:nvPicPr>
          <p:cNvPr id="4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10" y="1388745"/>
            <a:ext cx="3413760" cy="4780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>
            <a:off x="2698115" y="3983990"/>
            <a:ext cx="5001895" cy="315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注意：</a:t>
            </a:r>
          </a:p>
          <a:p>
            <a:pPr lvl="1"/>
            <a:r>
              <a:t>1、变量的变化一般为+/-步进值，即递增或递减</a:t>
            </a:r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r>
              <a:rPr lang="en-US"/>
              <a:t>2、循环变量i的命名是</a:t>
            </a:r>
            <a:r>
              <a:rPr lang="en-US">
                <a:solidFill>
                  <a:srgbClr val="FF0000"/>
                </a:solidFill>
              </a:rPr>
              <a:t>习惯用法</a:t>
            </a:r>
            <a:r>
              <a:rPr lang="en-US"/>
              <a:t>，也可以用其他变量名（</a:t>
            </a:r>
            <a:r>
              <a:rPr lang="en-US" b="1">
                <a:solidFill>
                  <a:srgbClr val="FF0000"/>
                </a:solidFill>
              </a:rPr>
              <a:t>i、j、k、l、m、n</a:t>
            </a:r>
            <a:r>
              <a:rPr lang="en-US"/>
              <a:t>）</a:t>
            </a:r>
          </a:p>
        </p:txBody>
      </p:sp>
      <p:pic>
        <p:nvPicPr>
          <p:cNvPr id="4" name="图片 -2147482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2748280"/>
            <a:ext cx="4916170" cy="158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3cd25f3-5979-460c-bb1e-8b456c8b10fc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1326</Words>
  <Application>Microsoft Office PowerPoint</Application>
  <PresentationFormat>自定义</PresentationFormat>
  <Paragraphs>225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1_Office 主题</vt:lpstr>
      <vt:lpstr>WEB前端</vt:lpstr>
      <vt:lpstr>课程大纲</vt:lpstr>
      <vt:lpstr>流程控制概述</vt:lpstr>
      <vt:lpstr>流程控制概述</vt:lpstr>
      <vt:lpstr>for语句</vt:lpstr>
      <vt:lpstr>for语句</vt:lpstr>
      <vt:lpstr>for语句</vt:lpstr>
      <vt:lpstr>for语句</vt:lpstr>
      <vt:lpstr>for语句</vt:lpstr>
      <vt:lpstr>for语句--嵌套循环</vt:lpstr>
      <vt:lpstr>for语句--嵌套循环</vt:lpstr>
      <vt:lpstr>for循环遍历数组</vt:lpstr>
      <vt:lpstr>for-in 循环遍历对象属性</vt:lpstr>
      <vt:lpstr>while循环</vt:lpstr>
      <vt:lpstr>while循环</vt:lpstr>
      <vt:lpstr>do/while – while循环变体</vt:lpstr>
      <vt:lpstr>do/while – while循环变体</vt:lpstr>
      <vt:lpstr>break和continue</vt:lpstr>
      <vt:lpstr>break打断/中断循环</vt:lpstr>
      <vt:lpstr>break测试</vt:lpstr>
      <vt:lpstr>continue（继续）</vt:lpstr>
      <vt:lpstr>continue测试</vt:lpstr>
      <vt:lpstr>课堂小结</vt:lpstr>
      <vt:lpstr>课堂总结</vt:lpstr>
      <vt:lpstr>课堂总结</vt:lpstr>
      <vt:lpstr>测试题</vt:lpstr>
      <vt:lpstr>测试题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/>
  <cp:lastModifiedBy>xb21cn</cp:lastModifiedBy>
  <cp:revision>304</cp:revision>
  <dcterms:created xsi:type="dcterms:W3CDTF">2015-05-05T08:02:00Z</dcterms:created>
  <dcterms:modified xsi:type="dcterms:W3CDTF">2019-04-11T01:38:32Z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