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01" r:id="rId3"/>
    <p:sldId id="568" r:id="rId4"/>
    <p:sldId id="512" r:id="rId5"/>
    <p:sldId id="658" r:id="rId6"/>
    <p:sldId id="660" r:id="rId7"/>
    <p:sldId id="554" r:id="rId8"/>
    <p:sldId id="555" r:id="rId9"/>
    <p:sldId id="556" r:id="rId10"/>
    <p:sldId id="559" r:id="rId11"/>
    <p:sldId id="557" r:id="rId12"/>
    <p:sldId id="560" r:id="rId13"/>
    <p:sldId id="563" r:id="rId14"/>
    <p:sldId id="561" r:id="rId15"/>
    <p:sldId id="562" r:id="rId16"/>
    <p:sldId id="564" r:id="rId17"/>
    <p:sldId id="566" r:id="rId18"/>
    <p:sldId id="633" r:id="rId19"/>
    <p:sldId id="657" r:id="rId20"/>
    <p:sldId id="569" r:id="rId21"/>
    <p:sldId id="570" r:id="rId22"/>
    <p:sldId id="572" r:id="rId23"/>
    <p:sldId id="571" r:id="rId24"/>
    <p:sldId id="573" r:id="rId25"/>
    <p:sldId id="574" r:id="rId26"/>
    <p:sldId id="575" r:id="rId27"/>
    <p:sldId id="576" r:id="rId28"/>
    <p:sldId id="577" r:id="rId29"/>
    <p:sldId id="580" r:id="rId30"/>
    <p:sldId id="578" r:id="rId31"/>
    <p:sldId id="581" r:id="rId32"/>
    <p:sldId id="582" r:id="rId33"/>
    <p:sldId id="583" r:id="rId34"/>
    <p:sldId id="579" r:id="rId35"/>
    <p:sldId id="584" r:id="rId36"/>
    <p:sldId id="586" r:id="rId37"/>
    <p:sldId id="585" r:id="rId38"/>
    <p:sldId id="587" r:id="rId39"/>
    <p:sldId id="588" r:id="rId40"/>
    <p:sldId id="589" r:id="rId41"/>
    <p:sldId id="59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5324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9" name="矩形 8"/>
          <p:cNvSpPr/>
          <p:nvPr userDrawn="1"/>
        </p:nvSpPr>
        <p:spPr>
          <a:xfrm flipV="1">
            <a:off x="-13335" y="6722110"/>
            <a:ext cx="10314305" cy="140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634683" y="223520"/>
            <a:ext cx="1097280" cy="895985"/>
          </a:xfrm>
          <a:prstGeom prst="rect">
            <a:avLst/>
          </a:prstGeom>
          <a:noFill/>
        </p:spPr>
        <p:txBody>
          <a:bodyPr wrap="none" rtlCol="0">
            <a:spAutoFit/>
          </a:bodyPr>
          <a:lstStyle/>
          <a:p>
            <a:pPr algn="l">
              <a:lnSpc>
                <a:spcPct val="110000"/>
              </a:lnSpc>
            </a:pPr>
            <a:r>
              <a:rPr lang="en-US" altLang="zh-CN" sz="4800">
                <a:solidFill>
                  <a:schemeClr val="bg2">
                    <a:lumMod val="90000"/>
                  </a:schemeClr>
                </a:solidFill>
                <a:latin typeface="思源黑体 CN Bold" panose="020B0800000000000000" charset="-122"/>
                <a:ea typeface="思源黑体 CN Bold" panose="020B0800000000000000" charset="-122"/>
              </a:rPr>
              <a:t>WEB</a:t>
            </a:r>
          </a:p>
        </p:txBody>
      </p:sp>
      <p:sp>
        <p:nvSpPr>
          <p:cNvPr id="11" name="矩形 10"/>
          <p:cNvSpPr/>
          <p:nvPr userDrawn="1"/>
        </p:nvSpPr>
        <p:spPr>
          <a:xfrm>
            <a:off x="471170" y="455930"/>
            <a:ext cx="125730" cy="462280"/>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802765" y="1187450"/>
            <a:ext cx="227965" cy="131445"/>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369570" y="1068070"/>
            <a:ext cx="1458595" cy="368300"/>
          </a:xfrm>
          <a:prstGeom prst="rect">
            <a:avLst/>
          </a:prstGeom>
          <a:noFill/>
        </p:spPr>
        <p:txBody>
          <a:bodyPr wrap="none" rtlCol="0">
            <a:spAutoFit/>
          </a:bodyPr>
          <a:lstStyle/>
          <a:p>
            <a:pPr algn="l"/>
            <a:r>
              <a:rPr lang="zh-CN" altLang="en-US">
                <a:solidFill>
                  <a:schemeClr val="bg2">
                    <a:lumMod val="90000"/>
                  </a:schemeClr>
                </a:solidFill>
              </a:rPr>
              <a:t>CURRICULUM</a:t>
            </a:r>
          </a:p>
        </p:txBody>
      </p:sp>
      <p:sp>
        <p:nvSpPr>
          <p:cNvPr id="15" name="矩形 14"/>
          <p:cNvSpPr/>
          <p:nvPr userDrawn="1"/>
        </p:nvSpPr>
        <p:spPr>
          <a:xfrm flipV="1">
            <a:off x="10300970" y="6722110"/>
            <a:ext cx="1909445" cy="140970"/>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657350" y="1640205"/>
            <a:ext cx="9144000" cy="3009265"/>
          </a:xfrm>
        </p:spPr>
        <p:txBody>
          <a:bodyPr>
            <a:normAutofit/>
          </a:bodyPr>
          <a:lstStyle/>
          <a:p>
            <a:pPr algn="ctr" fontAlgn="auto">
              <a:lnSpc>
                <a:spcPct val="150000"/>
              </a:lnSpc>
            </a:pPr>
            <a:r>
              <a:rPr lang="en-US" altLang="zh-CN" dirty="0">
                <a:solidFill>
                  <a:srgbClr val="C6171F"/>
                </a:solidFill>
                <a:latin typeface="微软雅黑" panose="020B0503020204020204" charset="-122"/>
                <a:ea typeface="微软雅黑" panose="020B0503020204020204" charset="-122"/>
              </a:rPr>
              <a:t>WEB</a:t>
            </a:r>
            <a:r>
              <a:rPr lang="zh-CN" altLang="en-US">
                <a:solidFill>
                  <a:srgbClr val="C6171F"/>
                </a:solidFill>
                <a:latin typeface="微软雅黑" panose="020B0503020204020204" charset="-122"/>
                <a:ea typeface="微软雅黑" panose="020B0503020204020204" charset="-122"/>
              </a:rPr>
              <a:t>前端</a:t>
            </a:r>
            <a:br>
              <a:rPr lang="zh-CN" altLang="en-US">
                <a:solidFill>
                  <a:srgbClr val="C6171F"/>
                </a:solidFill>
                <a:latin typeface="微软雅黑" panose="020B0503020204020204" charset="-122"/>
                <a:ea typeface="微软雅黑" panose="020B0503020204020204" charset="-122"/>
              </a:rPr>
            </a:br>
            <a:endParaRPr lang="zh-CN" altLang="en-US" sz="4800">
              <a:solidFill>
                <a:srgbClr val="C6171F"/>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39190"/>
          </a:xfrm>
        </p:spPr>
        <p:txBody>
          <a:bodyPr/>
          <a:lstStyle/>
          <a:p>
            <a:pPr algn="ctr"/>
            <a:r>
              <a:rPr lang="zh-CN">
                <a:latin typeface="微软雅黑" panose="020B0503020204020204" charset="-122"/>
                <a:ea typeface="微软雅黑" panose="020B0503020204020204" charset="-122"/>
                <a:sym typeface="+mn-ea"/>
              </a:rPr>
              <a:t>DOM0级事件</a:t>
            </a:r>
          </a:p>
        </p:txBody>
      </p:sp>
      <p:sp>
        <p:nvSpPr>
          <p:cNvPr id="3" name="内容占位符 2"/>
          <p:cNvSpPr>
            <a:spLocks noGrp="1"/>
          </p:cNvSpPr>
          <p:nvPr>
            <p:ph idx="1"/>
          </p:nvPr>
        </p:nvSpPr>
        <p:spPr>
          <a:xfrm>
            <a:off x="838200" y="1691005"/>
            <a:ext cx="10515600" cy="4351338"/>
          </a:xfrm>
        </p:spPr>
        <p:txBody>
          <a:bodyPr>
            <a:normAutofit/>
          </a:bodyPr>
          <a:lstStyle/>
          <a:p>
            <a:endParaRPr lang="zh-CN"/>
          </a:p>
          <a:p>
            <a:r>
              <a:rPr lang="en-US" altLang="zh-CN">
                <a:sym typeface="+mn-ea"/>
              </a:rPr>
              <a:t>以上代码给button定义了一个id，通过JS获取到了这个id的按钮，并将一个函数赋值给了一个事件处理属性onclick，这样的方法便是DOM0级处理事件的体现。可以通过给事件处理属性赋值null来解绑事件。</a:t>
            </a:r>
          </a:p>
          <a:p>
            <a:endParaRPr lang="zh-CN"/>
          </a:p>
          <a:p>
            <a:r>
              <a:rPr lang="zh-CN"/>
              <a:t>DOM0级事件处理程序的缺点在于</a:t>
            </a:r>
            <a:r>
              <a:rPr lang="zh-CN">
                <a:solidFill>
                  <a:srgbClr val="FF0000"/>
                </a:solidFill>
              </a:rPr>
              <a:t>一个处理程序无法同时绑定多个处理函数</a:t>
            </a:r>
            <a:r>
              <a:rPr lang="zh-CN"/>
              <a:t>，比如还想在按钮点击事件上加上另外一个函数。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67765"/>
          </a:xfrm>
        </p:spPr>
        <p:txBody>
          <a:bodyPr/>
          <a:lstStyle/>
          <a:p>
            <a:pPr algn="ctr"/>
            <a:r>
              <a:rPr lang="zh-CN">
                <a:latin typeface="微软雅黑" panose="020B0503020204020204" charset="-122"/>
                <a:ea typeface="微软雅黑" panose="020B0503020204020204" charset="-122"/>
                <a:sym typeface="+mn-ea"/>
              </a:rPr>
              <a:t>DOM2级事件</a:t>
            </a:r>
          </a:p>
        </p:txBody>
      </p:sp>
      <p:sp>
        <p:nvSpPr>
          <p:cNvPr id="3" name="内容占位符 2"/>
          <p:cNvSpPr>
            <a:spLocks noGrp="1"/>
          </p:cNvSpPr>
          <p:nvPr>
            <p:ph idx="1"/>
          </p:nvPr>
        </p:nvSpPr>
        <p:spPr>
          <a:xfrm>
            <a:off x="838200" y="1691005"/>
            <a:ext cx="10515600" cy="4351338"/>
          </a:xfrm>
        </p:spPr>
        <p:txBody>
          <a:bodyPr>
            <a:normAutofit/>
          </a:bodyPr>
          <a:lstStyle/>
          <a:p>
            <a:r>
              <a:rPr lang="zh-CN"/>
              <a:t>DOM2级事件在DOM0级事件的基础上弥补了一个处理程序无法同时绑定多个处理函数的缺点，</a:t>
            </a:r>
            <a:r>
              <a:rPr lang="zh-CN" b="1" u="sng">
                <a:solidFill>
                  <a:srgbClr val="FF0000"/>
                </a:solidFill>
                <a:effectLst>
                  <a:outerShdw blurRad="38100" dist="38100" dir="2700000" algn="tl">
                    <a:srgbClr val="000000">
                      <a:alpha val="43137"/>
                    </a:srgbClr>
                  </a:outerShdw>
                </a:effectLst>
              </a:rPr>
              <a:t>允许给一个处理程序添加多个处理函数</a:t>
            </a:r>
            <a:r>
              <a:rPr lang="zh-CN"/>
              <a:t>。代码如下：</a:t>
            </a:r>
          </a:p>
        </p:txBody>
      </p:sp>
      <p:pic>
        <p:nvPicPr>
          <p:cNvPr id="4" name="图片 -2147482618"/>
          <p:cNvPicPr>
            <a:picLocks noChangeAspect="1"/>
          </p:cNvPicPr>
          <p:nvPr/>
        </p:nvPicPr>
        <p:blipFill>
          <a:blip r:embed="rId2"/>
          <a:stretch>
            <a:fillRect/>
          </a:stretch>
        </p:blipFill>
        <p:spPr>
          <a:xfrm>
            <a:off x="1296035" y="3091180"/>
            <a:ext cx="9241155" cy="283464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07770"/>
          </a:xfrm>
        </p:spPr>
        <p:txBody>
          <a:bodyPr/>
          <a:lstStyle/>
          <a:p>
            <a:pPr algn="ctr"/>
            <a:r>
              <a:rPr lang="zh-CN">
                <a:latin typeface="微软雅黑" panose="020B0503020204020204" charset="-122"/>
                <a:ea typeface="微软雅黑" panose="020B0503020204020204" charset="-122"/>
                <a:sym typeface="+mn-ea"/>
              </a:rPr>
              <a:t>DOM2级事件</a:t>
            </a:r>
          </a:p>
        </p:txBody>
      </p:sp>
      <p:sp>
        <p:nvSpPr>
          <p:cNvPr id="3" name="内容占位符 2"/>
          <p:cNvSpPr>
            <a:spLocks noGrp="1"/>
          </p:cNvSpPr>
          <p:nvPr>
            <p:ph idx="1"/>
          </p:nvPr>
        </p:nvSpPr>
        <p:spPr>
          <a:xfrm>
            <a:off x="838200" y="1691005"/>
            <a:ext cx="10515600" cy="4351338"/>
          </a:xfrm>
        </p:spPr>
        <p:txBody>
          <a:bodyPr>
            <a:normAutofit/>
          </a:bodyPr>
          <a:lstStyle/>
          <a:p>
            <a:r>
              <a:rPr lang="zh-CN"/>
              <a:t>DOM2级事件定义了addEventListener和removeEventListener两个方法，分别用来绑定和解绑事件，方法中包含3个参数，分别是绑定的事件处理属性名称（</a:t>
            </a:r>
            <a:r>
              <a:rPr lang="zh-CN">
                <a:solidFill>
                  <a:srgbClr val="FF0000"/>
                </a:solidFill>
              </a:rPr>
              <a:t>不包含on</a:t>
            </a:r>
            <a:r>
              <a:rPr lang="zh-CN"/>
              <a:t>）、处理函数和是否在捕获时执行事件处理函数。如果还需要添加一个鼠标移入的方法，只需要：</a:t>
            </a:r>
          </a:p>
        </p:txBody>
      </p:sp>
      <p:pic>
        <p:nvPicPr>
          <p:cNvPr id="4" name="图片 -2147482617"/>
          <p:cNvPicPr>
            <a:picLocks noChangeAspect="1"/>
          </p:cNvPicPr>
          <p:nvPr/>
        </p:nvPicPr>
        <p:blipFill>
          <a:blip r:embed="rId2"/>
          <a:stretch>
            <a:fillRect/>
          </a:stretch>
        </p:blipFill>
        <p:spPr>
          <a:xfrm>
            <a:off x="1288415" y="3841115"/>
            <a:ext cx="9406890" cy="570230"/>
          </a:xfrm>
          <a:prstGeom prst="rect">
            <a:avLst/>
          </a:prstGeom>
          <a:noFill/>
          <a:ln w="9525">
            <a:noFill/>
          </a:ln>
        </p:spPr>
      </p:pic>
      <p:pic>
        <p:nvPicPr>
          <p:cNvPr id="5" name="图片 4"/>
          <p:cNvPicPr>
            <a:picLocks noChangeAspect="1"/>
          </p:cNvPicPr>
          <p:nvPr/>
        </p:nvPicPr>
        <p:blipFill>
          <a:blip r:embed="rId3"/>
          <a:stretch>
            <a:fillRect/>
          </a:stretch>
        </p:blipFill>
        <p:spPr>
          <a:xfrm>
            <a:off x="1288415" y="5048250"/>
            <a:ext cx="5680075" cy="861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07770"/>
          </a:xfrm>
        </p:spPr>
        <p:txBody>
          <a:bodyPr/>
          <a:lstStyle/>
          <a:p>
            <a:pPr algn="ctr"/>
            <a:r>
              <a:rPr lang="zh-CN">
                <a:latin typeface="微软雅黑" panose="020B0503020204020204" charset="-122"/>
                <a:ea typeface="微软雅黑" panose="020B0503020204020204" charset="-122"/>
                <a:sym typeface="+mn-ea"/>
              </a:rPr>
              <a:t>DOM2级事件</a:t>
            </a:r>
          </a:p>
        </p:txBody>
      </p:sp>
      <p:sp>
        <p:nvSpPr>
          <p:cNvPr id="3" name="内容占位符 2"/>
          <p:cNvSpPr>
            <a:spLocks noGrp="1"/>
          </p:cNvSpPr>
          <p:nvPr>
            <p:ph idx="1"/>
          </p:nvPr>
        </p:nvSpPr>
        <p:spPr>
          <a:xfrm>
            <a:off x="838200" y="1691005"/>
            <a:ext cx="10515600" cy="4351338"/>
          </a:xfrm>
        </p:spPr>
        <p:txBody>
          <a:bodyPr>
            <a:normAutofit/>
          </a:bodyPr>
          <a:lstStyle/>
          <a:p>
            <a:r>
              <a:rPr lang="zh-CN"/>
              <a:t>这样点击按钮和鼠标移入时都将触发showFn方法。需要注意的是IE8级以下版本不支持addEventListener和removeEventListener，需要用</a:t>
            </a:r>
            <a:r>
              <a:rPr lang="zh-CN">
                <a:solidFill>
                  <a:srgbClr val="00B0F0"/>
                </a:solidFill>
              </a:rPr>
              <a:t>attachEvent和detachEvent</a:t>
            </a:r>
            <a:r>
              <a:rPr lang="zh-CN"/>
              <a:t>来实现：</a:t>
            </a:r>
          </a:p>
          <a:p>
            <a:endParaRPr lang="zh-CN"/>
          </a:p>
          <a:p>
            <a:endParaRPr lang="zh-CN"/>
          </a:p>
          <a:p>
            <a:endParaRPr lang="zh-CN"/>
          </a:p>
          <a:p>
            <a:r>
              <a:rPr lang="zh-CN"/>
              <a:t>注意：这里不需要传入第三个参数，因为IE8级以下版本只支持冒泡型事件</a:t>
            </a:r>
          </a:p>
        </p:txBody>
      </p:sp>
      <p:pic>
        <p:nvPicPr>
          <p:cNvPr id="4" name="图片 -2147482616"/>
          <p:cNvPicPr>
            <a:picLocks noChangeAspect="1"/>
          </p:cNvPicPr>
          <p:nvPr/>
        </p:nvPicPr>
        <p:blipFill>
          <a:blip r:embed="rId2"/>
          <a:stretch>
            <a:fillRect/>
          </a:stretch>
        </p:blipFill>
        <p:spPr>
          <a:xfrm>
            <a:off x="1313180" y="3127375"/>
            <a:ext cx="8235950" cy="9340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DOM0级事件VS DOM2级事件</a:t>
            </a:r>
          </a:p>
        </p:txBody>
      </p:sp>
      <p:sp>
        <p:nvSpPr>
          <p:cNvPr id="3" name="内容占位符 2"/>
          <p:cNvSpPr>
            <a:spLocks noGrp="1"/>
          </p:cNvSpPr>
          <p:nvPr>
            <p:ph idx="1"/>
          </p:nvPr>
        </p:nvSpPr>
        <p:spPr>
          <a:xfrm>
            <a:off x="838200" y="1691005"/>
            <a:ext cx="10515600" cy="4351338"/>
          </a:xfrm>
        </p:spPr>
        <p:txBody>
          <a:bodyPr>
            <a:normAutofit/>
          </a:bodyPr>
          <a:lstStyle/>
          <a:p>
            <a:endParaRPr lang="zh-CN"/>
          </a:p>
          <a:p>
            <a:pPr lvl="1"/>
            <a:r>
              <a:rPr lang="zh-CN"/>
              <a:t>（1）DOM0级事件绑定: 只能给一个元素的某一个行为绑定一次方法，第二次绑定的会把前面的覆盖掉。</a:t>
            </a:r>
          </a:p>
        </p:txBody>
      </p:sp>
      <p:pic>
        <p:nvPicPr>
          <p:cNvPr id="4" name="图片 -2147482608"/>
          <p:cNvPicPr>
            <a:picLocks noChangeAspect="1"/>
          </p:cNvPicPr>
          <p:nvPr/>
        </p:nvPicPr>
        <p:blipFill>
          <a:blip r:embed="rId2"/>
          <a:stretch>
            <a:fillRect/>
          </a:stretch>
        </p:blipFill>
        <p:spPr>
          <a:xfrm>
            <a:off x="1852930" y="3244215"/>
            <a:ext cx="5828030" cy="27984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DOM0级事件VS DOM2级事件</a:t>
            </a:r>
          </a:p>
        </p:txBody>
      </p:sp>
      <p:sp>
        <p:nvSpPr>
          <p:cNvPr id="3" name="内容占位符 2"/>
          <p:cNvSpPr>
            <a:spLocks noGrp="1"/>
          </p:cNvSpPr>
          <p:nvPr>
            <p:ph idx="1"/>
          </p:nvPr>
        </p:nvSpPr>
        <p:spPr>
          <a:xfrm>
            <a:off x="838200" y="1691005"/>
            <a:ext cx="10515600" cy="4351338"/>
          </a:xfrm>
        </p:spPr>
        <p:txBody>
          <a:bodyPr>
            <a:normAutofit/>
          </a:bodyPr>
          <a:lstStyle/>
          <a:p>
            <a:r>
              <a:rPr lang="zh-CN"/>
              <a:t>（2）DOM2: 可以给某一个元素的同一个行为绑定不同的方法</a:t>
            </a:r>
          </a:p>
        </p:txBody>
      </p:sp>
      <p:pic>
        <p:nvPicPr>
          <p:cNvPr id="4" name="图片 -2147482607"/>
          <p:cNvPicPr>
            <a:picLocks noChangeAspect="1"/>
          </p:cNvPicPr>
          <p:nvPr/>
        </p:nvPicPr>
        <p:blipFill>
          <a:blip r:embed="rId2"/>
          <a:stretch>
            <a:fillRect/>
          </a:stretch>
        </p:blipFill>
        <p:spPr>
          <a:xfrm>
            <a:off x="2178685" y="2357120"/>
            <a:ext cx="5846445" cy="266573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DOM0级事件VS DOM2级事件</a:t>
            </a:r>
          </a:p>
        </p:txBody>
      </p:sp>
      <p:sp>
        <p:nvSpPr>
          <p:cNvPr id="3" name="内容占位符 2"/>
          <p:cNvSpPr>
            <a:spLocks noGrp="1"/>
          </p:cNvSpPr>
          <p:nvPr>
            <p:ph idx="1"/>
          </p:nvPr>
        </p:nvSpPr>
        <p:spPr>
          <a:xfrm>
            <a:off x="838200" y="1691005"/>
            <a:ext cx="10515600" cy="4351338"/>
          </a:xfrm>
        </p:spPr>
        <p:txBody>
          <a:bodyPr>
            <a:normAutofit lnSpcReduction="10000"/>
          </a:bodyPr>
          <a:lstStyle/>
          <a:p>
            <a:r>
              <a:rPr lang="zh-CN"/>
              <a:t>（3）拓展：页面加载完成</a:t>
            </a:r>
          </a:p>
          <a:p>
            <a:pPr lvl="1"/>
            <a:r>
              <a:rPr lang="zh-CN"/>
              <a:t>DOM0中的行为类型，用DOM2一样可以绑定；而且DOM2中还提供了一些DOM0没有的事件类型 -&gt; DOMContentLoaded: 当页面中的DOM结构或者HTML结构加载完成触发的行为。</a:t>
            </a:r>
          </a:p>
          <a:p>
            <a:pPr lvl="1"/>
            <a:endParaRPr lang="zh-CN"/>
          </a:p>
          <a:p>
            <a:pPr lvl="1"/>
            <a:endParaRPr lang="zh-CN"/>
          </a:p>
          <a:p>
            <a:pPr lvl="1"/>
            <a:endParaRPr lang="zh-CN"/>
          </a:p>
          <a:p>
            <a:pPr lvl="1"/>
            <a:endParaRPr lang="zh-CN"/>
          </a:p>
          <a:p>
            <a:pPr lvl="1"/>
            <a:r>
              <a:rPr lang="zh-CN"/>
              <a:t>window.onload = function() { ... }-&gt; 当页面中的所有资源都加载完成(图片、HTML结构、音视频...)才会执行后面的函数；并且在一个页面中只能用一次，后面再写会把前面的覆盖掉。因为它是采用</a:t>
            </a:r>
            <a:r>
              <a:rPr lang="zh-CN">
                <a:solidFill>
                  <a:srgbClr val="00B0F0"/>
                </a:solidFill>
              </a:rPr>
              <a:t>DOM0</a:t>
            </a:r>
            <a:r>
              <a:rPr lang="zh-CN"/>
              <a:t>事件绑定，所以只能绑定一次。</a:t>
            </a:r>
          </a:p>
        </p:txBody>
      </p:sp>
      <p:pic>
        <p:nvPicPr>
          <p:cNvPr id="4" name="图片 -2147482606"/>
          <p:cNvPicPr>
            <a:picLocks noChangeAspect="1"/>
          </p:cNvPicPr>
          <p:nvPr/>
        </p:nvPicPr>
        <p:blipFill>
          <a:blip r:embed="rId2"/>
          <a:stretch>
            <a:fillRect/>
          </a:stretch>
        </p:blipFill>
        <p:spPr>
          <a:xfrm>
            <a:off x="1696720" y="3057525"/>
            <a:ext cx="6474460" cy="119824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94435"/>
          </a:xfrm>
        </p:spPr>
        <p:txBody>
          <a:bodyPr/>
          <a:lstStyle/>
          <a:p>
            <a:pPr algn="ctr"/>
            <a:r>
              <a:rPr lang="zh-CN">
                <a:latin typeface="微软雅黑" panose="020B0503020204020204" charset="-122"/>
                <a:ea typeface="微软雅黑" panose="020B0503020204020204" charset="-122"/>
                <a:sym typeface="+mn-ea"/>
              </a:rPr>
              <a:t>DOM3级事件</a:t>
            </a:r>
          </a:p>
        </p:txBody>
      </p:sp>
      <p:sp>
        <p:nvSpPr>
          <p:cNvPr id="3" name="内容占位符 2"/>
          <p:cNvSpPr>
            <a:spLocks noGrp="1"/>
          </p:cNvSpPr>
          <p:nvPr>
            <p:ph idx="1"/>
          </p:nvPr>
        </p:nvSpPr>
        <p:spPr>
          <a:xfrm>
            <a:off x="838200" y="1691005"/>
            <a:ext cx="10515600" cy="4351338"/>
          </a:xfrm>
        </p:spPr>
        <p:txBody>
          <a:bodyPr>
            <a:normAutofit/>
          </a:bodyPr>
          <a:lstStyle/>
          <a:p>
            <a:r>
              <a:rPr lang="zh-CN"/>
              <a:t>DOM3级事件在DOM2级事件的基础上添加了更多的事件类型，类型如下：</a:t>
            </a:r>
          </a:p>
          <a:p>
            <a:pPr lvl="1"/>
            <a:r>
              <a:rPr lang="zh-CN"/>
              <a:t>（1）UI事件，当用户与页面上的元素交互时触发，如：load、scroll</a:t>
            </a:r>
          </a:p>
          <a:p>
            <a:pPr lvl="1"/>
            <a:r>
              <a:rPr lang="zh-CN"/>
              <a:t>（2）焦点事件，当元素获得或失去焦点时触发，如：blur、focus</a:t>
            </a:r>
          </a:p>
          <a:p>
            <a:pPr lvl="1"/>
            <a:r>
              <a:rPr lang="zh-CN"/>
              <a:t>（3）鼠标事件，当用户通过鼠标在页面执行操作时触发如：db</a:t>
            </a:r>
            <a:r>
              <a:rPr lang="en-US" altLang="zh-CN"/>
              <a:t>l</a:t>
            </a:r>
            <a:r>
              <a:rPr lang="zh-CN"/>
              <a:t>click、mouseup</a:t>
            </a:r>
          </a:p>
          <a:p>
            <a:pPr lvl="1"/>
            <a:r>
              <a:rPr lang="zh-CN"/>
              <a:t>（4）滚轮事件，当使用鼠标滚轮或类似设备时触发，如：</a:t>
            </a:r>
            <a:r>
              <a:rPr lang="zh-CN">
                <a:solidFill>
                  <a:srgbClr val="FF0000"/>
                </a:solidFill>
              </a:rPr>
              <a:t>mousewheel</a:t>
            </a:r>
            <a:endParaRPr lang="zh-CN"/>
          </a:p>
          <a:p>
            <a:pPr lvl="1"/>
            <a:r>
              <a:rPr lang="zh-CN"/>
              <a:t>（5）文本事件，当在文档中输入文本时触发，如：</a:t>
            </a:r>
            <a:r>
              <a:rPr lang="en-US" altLang="zh-CN"/>
              <a:t>i</a:t>
            </a:r>
            <a:r>
              <a:rPr lang="zh-CN"/>
              <a:t>nput</a:t>
            </a:r>
          </a:p>
          <a:p>
            <a:pPr lvl="1"/>
            <a:r>
              <a:rPr lang="zh-CN"/>
              <a:t>（6）键盘事件，当用户通过键盘在页面上执行操作时触发，包括三个：keydown 、 keypress 、 keyup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94435"/>
          </a:xfrm>
        </p:spPr>
        <p:txBody>
          <a:bodyPr/>
          <a:lstStyle/>
          <a:p>
            <a:pPr algn="ctr"/>
            <a:r>
              <a:rPr lang="zh-CN" altLang="en-US">
                <a:latin typeface="微软雅黑" panose="020B0503020204020204" charset="-122"/>
                <a:ea typeface="微软雅黑" panose="020B0503020204020204" charset="-122"/>
                <a:sym typeface="+mn-ea"/>
              </a:rPr>
              <a:t>滚轮事件</a:t>
            </a:r>
          </a:p>
        </p:txBody>
      </p:sp>
      <p:pic>
        <p:nvPicPr>
          <p:cNvPr id="4" name="内容占位符 3"/>
          <p:cNvPicPr>
            <a:picLocks noGrp="1" noChangeAspect="1"/>
          </p:cNvPicPr>
          <p:nvPr>
            <p:ph idx="1"/>
          </p:nvPr>
        </p:nvPicPr>
        <p:blipFill>
          <a:blip r:embed="rId2"/>
          <a:stretch>
            <a:fillRect/>
          </a:stretch>
        </p:blipFill>
        <p:spPr>
          <a:xfrm>
            <a:off x="1764030" y="1910080"/>
            <a:ext cx="7743825" cy="3038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14120"/>
          </a:xfrm>
        </p:spPr>
        <p:txBody>
          <a:bodyPr/>
          <a:lstStyle/>
          <a:p>
            <a:pPr algn="ctr"/>
            <a:r>
              <a:rPr lang="zh-CN">
                <a:latin typeface="微软雅黑" panose="020B0503020204020204" charset="-122"/>
                <a:ea typeface="微软雅黑" panose="020B0503020204020204" charset="-122"/>
                <a:sym typeface="+mn-ea"/>
              </a:rPr>
              <a:t>DOM事件模型---事件流</a:t>
            </a:r>
          </a:p>
        </p:txBody>
      </p:sp>
      <p:sp>
        <p:nvSpPr>
          <p:cNvPr id="3" name="内容占位符 2"/>
          <p:cNvSpPr>
            <a:spLocks noGrp="1"/>
          </p:cNvSpPr>
          <p:nvPr>
            <p:ph idx="1"/>
          </p:nvPr>
        </p:nvSpPr>
        <p:spPr>
          <a:xfrm>
            <a:off x="838200" y="1691005"/>
            <a:ext cx="10515600" cy="4351338"/>
          </a:xfrm>
        </p:spPr>
        <p:txBody>
          <a:bodyPr>
            <a:normAutofit/>
          </a:bodyPr>
          <a:lstStyle/>
          <a:p>
            <a:r>
              <a:rPr lang="zh-CN"/>
              <a:t>6.1定义</a:t>
            </a:r>
          </a:p>
          <a:p>
            <a:pPr lvl="1"/>
            <a:r>
              <a:rPr lang="zh-CN"/>
              <a:t>（1）事件流描述的是从页面中接收事件的顺序,也可理解为</a:t>
            </a:r>
            <a:r>
              <a:rPr lang="zh-CN">
                <a:solidFill>
                  <a:srgbClr val="FF0000"/>
                </a:solidFill>
              </a:rPr>
              <a:t>事件在页面中传播的顺序</a:t>
            </a:r>
            <a:r>
              <a:rPr lang="zh-CN"/>
              <a:t>。</a:t>
            </a:r>
          </a:p>
          <a:p>
            <a:pPr lvl="1"/>
            <a:r>
              <a:rPr lang="zh-CN"/>
              <a:t>（2）</a:t>
            </a:r>
            <a:r>
              <a:rPr lang="zh-CN">
                <a:solidFill>
                  <a:srgbClr val="FF0000"/>
                </a:solidFill>
              </a:rPr>
              <a:t>事件</a:t>
            </a:r>
            <a:r>
              <a:rPr lang="zh-CN"/>
              <a:t>就是用户或浏览器自身执行的某种动作。诸如click(点击)、load(加载)、mouseover(鼠标悬停)。</a:t>
            </a:r>
          </a:p>
          <a:p>
            <a:pPr lvl="1"/>
            <a:r>
              <a:rPr lang="zh-CN"/>
              <a:t>（3）</a:t>
            </a:r>
            <a:r>
              <a:rPr lang="zh-CN">
                <a:solidFill>
                  <a:srgbClr val="FF0000"/>
                </a:solidFill>
              </a:rPr>
              <a:t>事件处理程序</a:t>
            </a:r>
            <a:r>
              <a:rPr lang="zh-CN"/>
              <a:t>响应某个事件的函数就叫事件处理程序(或事件侦听器)</a:t>
            </a:r>
          </a:p>
          <a:p>
            <a:r>
              <a:rPr lang="zh-CN"/>
              <a:t>上文中讲到了addEventListener的第三个参数为</a:t>
            </a:r>
            <a:r>
              <a:rPr lang="zh-CN">
                <a:solidFill>
                  <a:srgbClr val="FF0000"/>
                </a:solidFill>
              </a:rPr>
              <a:t>指定事件是否在捕获阶段执行</a:t>
            </a:r>
            <a:r>
              <a:rPr lang="zh-CN"/>
              <a:t>，设置为true表示事件在捕获阶段执行，而设置为false表示事件在冒泡阶段执行。那么什么是事件冒泡和事件捕获呢？可以用下图来解释：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课程大纲</a:t>
            </a:r>
          </a:p>
        </p:txBody>
      </p:sp>
      <p:sp>
        <p:nvSpPr>
          <p:cNvPr id="3" name="内容占位符 2"/>
          <p:cNvSpPr>
            <a:spLocks noGrp="1"/>
          </p:cNvSpPr>
          <p:nvPr>
            <p:ph idx="1"/>
          </p:nvPr>
        </p:nvSpPr>
        <p:spPr>
          <a:xfrm>
            <a:off x="838200" y="1691005"/>
            <a:ext cx="10515600" cy="4351338"/>
          </a:xfrm>
        </p:spPr>
        <p:txBody>
          <a:bodyPr>
            <a:normAutofit/>
          </a:bodyPr>
          <a:lstStyle/>
          <a:p>
            <a:pPr marL="0" indent="0">
              <a:buNone/>
            </a:pPr>
            <a:r>
              <a:rPr lang="zh-CN" sz="2400"/>
              <a:t>一、DOM级别和DOM事件级别</a:t>
            </a:r>
          </a:p>
          <a:p>
            <a:pPr marL="0" indent="0">
              <a:buNone/>
            </a:pPr>
            <a:r>
              <a:rPr lang="zh-CN" sz="2400"/>
              <a:t>二、DOM0级事件</a:t>
            </a:r>
          </a:p>
          <a:p>
            <a:pPr marL="457200" lvl="1" indent="0">
              <a:buNone/>
            </a:pPr>
            <a:r>
              <a:rPr lang="zh-CN"/>
              <a:t>   2.1 HTML事件处理程序</a:t>
            </a:r>
          </a:p>
          <a:p>
            <a:pPr marL="457200" lvl="1" indent="0">
              <a:buNone/>
            </a:pPr>
            <a:r>
              <a:rPr lang="zh-CN"/>
              <a:t>   2.1 DOM0级处理事件</a:t>
            </a:r>
            <a:endParaRPr lang="zh-CN" sz="2055"/>
          </a:p>
          <a:p>
            <a:pPr marL="0" indent="0">
              <a:buNone/>
            </a:pPr>
            <a:r>
              <a:rPr lang="zh-CN" sz="2400"/>
              <a:t>三、DOM2级事件</a:t>
            </a:r>
          </a:p>
          <a:p>
            <a:pPr marL="0" indent="0">
              <a:buNone/>
            </a:pPr>
            <a:r>
              <a:rPr lang="zh-CN" sz="2400"/>
              <a:t>四、DOM0级事件VS DOM2级事件</a:t>
            </a:r>
          </a:p>
          <a:p>
            <a:pPr marL="0" indent="0">
              <a:buNone/>
            </a:pPr>
            <a:r>
              <a:rPr lang="zh-CN" sz="2400"/>
              <a:t>五、DOM3级事件</a:t>
            </a:r>
          </a:p>
        </p:txBody>
      </p:sp>
      <p:sp>
        <p:nvSpPr>
          <p:cNvPr id="6" name="文本框 5"/>
          <p:cNvSpPr txBox="1"/>
          <p:nvPr/>
        </p:nvSpPr>
        <p:spPr>
          <a:xfrm>
            <a:off x="6537960" y="1691005"/>
            <a:ext cx="4815840" cy="3415030"/>
          </a:xfrm>
          <a:prstGeom prst="rect">
            <a:avLst/>
          </a:prstGeom>
          <a:noFill/>
        </p:spPr>
        <p:txBody>
          <a:bodyPr wrap="square" rtlCol="0">
            <a:spAutoFit/>
          </a:bodyPr>
          <a:lstStyle/>
          <a:p>
            <a:r>
              <a:rPr lang="zh-CN" altLang="en-US" sz="2400"/>
              <a:t>六、DOM事件模型---事件流</a:t>
            </a:r>
          </a:p>
          <a:p>
            <a:pPr lvl="1"/>
            <a:r>
              <a:rPr lang="zh-CN" altLang="en-US" sz="2400"/>
              <a:t>   6.1定义</a:t>
            </a:r>
          </a:p>
          <a:p>
            <a:pPr lvl="1"/>
            <a:r>
              <a:rPr lang="zh-CN" altLang="en-US" sz="2400"/>
              <a:t>   6.2事件冒泡</a:t>
            </a:r>
          </a:p>
          <a:p>
            <a:pPr lvl="1"/>
            <a:r>
              <a:rPr lang="zh-CN" altLang="en-US" sz="2400"/>
              <a:t>   6.3事件捕获</a:t>
            </a:r>
          </a:p>
          <a:p>
            <a:r>
              <a:rPr lang="zh-CN" altLang="en-US" sz="2400"/>
              <a:t>七、DOM事件之Event事件对象</a:t>
            </a:r>
          </a:p>
          <a:p>
            <a:pPr lvl="1"/>
            <a:r>
              <a:rPr lang="zh-CN" altLang="en-US" sz="2400"/>
              <a:t>   7.1 Event事件对象</a:t>
            </a:r>
          </a:p>
          <a:p>
            <a:pPr lvl="1"/>
            <a:r>
              <a:rPr lang="zh-CN" altLang="en-US" sz="2400"/>
              <a:t>   7.2 Event对象方法</a:t>
            </a:r>
          </a:p>
          <a:p>
            <a:pPr lvl="1"/>
            <a:r>
              <a:rPr lang="zh-CN" altLang="en-US" sz="2400"/>
              <a:t>   7.3 Event对象属性</a:t>
            </a:r>
          </a:p>
          <a:p>
            <a:r>
              <a:rPr lang="zh-CN" altLang="en-US" sz="2400"/>
              <a:t>八、课堂总结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DOM事件模型---事件流</a:t>
            </a:r>
          </a:p>
        </p:txBody>
      </p:sp>
      <p:pic>
        <p:nvPicPr>
          <p:cNvPr id="3" name="图片 -2147482615"/>
          <p:cNvPicPr>
            <a:picLocks noChangeAspect="1"/>
          </p:cNvPicPr>
          <p:nvPr/>
        </p:nvPicPr>
        <p:blipFill>
          <a:blip r:embed="rId2"/>
          <a:stretch>
            <a:fillRect/>
          </a:stretch>
        </p:blipFill>
        <p:spPr>
          <a:xfrm>
            <a:off x="3337560" y="1585595"/>
            <a:ext cx="5516880" cy="464312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6.2事件冒泡</a:t>
            </a:r>
          </a:p>
        </p:txBody>
      </p:sp>
      <p:sp>
        <p:nvSpPr>
          <p:cNvPr id="3" name="内容占位符 2"/>
          <p:cNvSpPr>
            <a:spLocks noGrp="1"/>
          </p:cNvSpPr>
          <p:nvPr>
            <p:ph idx="1"/>
          </p:nvPr>
        </p:nvSpPr>
        <p:spPr>
          <a:xfrm>
            <a:off x="838200" y="1691005"/>
            <a:ext cx="10515600" cy="4351338"/>
          </a:xfrm>
        </p:spPr>
        <p:txBody>
          <a:bodyPr>
            <a:normAutofit/>
          </a:bodyPr>
          <a:lstStyle/>
          <a:p>
            <a:r>
              <a:rPr lang="zh-CN"/>
              <a:t>所谓事件冒泡就是事件像泡泡一样从最开始生成的地方一层一层往上冒，比如上图中a标签为事件目标，点击a标签后同时也会触发p、li上的点击事件，一层一层向上直至最外层的html或document。下面是代码示例：</a:t>
            </a:r>
          </a:p>
        </p:txBody>
      </p:sp>
      <p:pic>
        <p:nvPicPr>
          <p:cNvPr id="4" name="图片 -2147482614"/>
          <p:cNvPicPr>
            <a:picLocks noChangeAspect="1"/>
          </p:cNvPicPr>
          <p:nvPr/>
        </p:nvPicPr>
        <p:blipFill>
          <a:blip r:embed="rId2"/>
          <a:stretch>
            <a:fillRect/>
          </a:stretch>
        </p:blipFill>
        <p:spPr>
          <a:xfrm>
            <a:off x="1245235" y="3390900"/>
            <a:ext cx="4488815" cy="296989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6.2事件冒泡</a:t>
            </a:r>
          </a:p>
        </p:txBody>
      </p:sp>
      <p:sp>
        <p:nvSpPr>
          <p:cNvPr id="3" name="内容占位符 2"/>
          <p:cNvSpPr>
            <a:spLocks noGrp="1"/>
          </p:cNvSpPr>
          <p:nvPr>
            <p:ph idx="1"/>
          </p:nvPr>
        </p:nvSpPr>
        <p:spPr>
          <a:xfrm>
            <a:off x="838200" y="1691005"/>
            <a:ext cx="10515600" cy="4351338"/>
          </a:xfrm>
        </p:spPr>
        <p:txBody>
          <a:bodyPr>
            <a:normAutofit/>
          </a:bodyPr>
          <a:lstStyle/>
          <a:p>
            <a:r>
              <a:rPr lang="zh-CN"/>
              <a:t>上面的代码运行后点击a标签，首先会弹出’我是目标事件’提示，然后又会弹出’事件冒泡至DIV’的提示，这便说明了</a:t>
            </a:r>
            <a:r>
              <a:rPr lang="zh-CN">
                <a:solidFill>
                  <a:srgbClr val="FF0000"/>
                </a:solidFill>
              </a:rPr>
              <a:t>事件自内而外向上冒泡了</a:t>
            </a:r>
            <a:r>
              <a:rPr lang="zh-CN"/>
              <a:t>。</a:t>
            </a:r>
          </a:p>
          <a:p>
            <a:pPr lvl="1"/>
            <a:r>
              <a:rPr lang="zh-CN"/>
              <a:t>那么如何阻止事件冒泡呢？这里就涉及事件的Event对象中的stopPropagation方法，如下：</a:t>
            </a:r>
          </a:p>
          <a:p>
            <a:endParaRPr lang="zh-CN"/>
          </a:p>
          <a:p>
            <a:endParaRPr lang="zh-CN"/>
          </a:p>
          <a:p>
            <a:pPr lvl="1"/>
            <a:endParaRPr lang="zh-CN"/>
          </a:p>
          <a:p>
            <a:pPr lvl="1"/>
            <a:r>
              <a:rPr lang="zh-CN"/>
              <a:t>加上stopPropagation方法后，再次点击a标签就不会触发div上的click事件了。</a:t>
            </a:r>
          </a:p>
        </p:txBody>
      </p:sp>
      <p:pic>
        <p:nvPicPr>
          <p:cNvPr id="4" name="图片 -2147482613"/>
          <p:cNvPicPr>
            <a:picLocks noChangeAspect="1"/>
          </p:cNvPicPr>
          <p:nvPr/>
        </p:nvPicPr>
        <p:blipFill>
          <a:blip r:embed="rId2"/>
          <a:stretch>
            <a:fillRect/>
          </a:stretch>
        </p:blipFill>
        <p:spPr>
          <a:xfrm>
            <a:off x="1659255" y="3700780"/>
            <a:ext cx="6475095" cy="120586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5700"/>
          </a:xfrm>
        </p:spPr>
        <p:txBody>
          <a:bodyPr/>
          <a:lstStyle/>
          <a:p>
            <a:pPr algn="ctr"/>
            <a:r>
              <a:rPr lang="zh-CN">
                <a:latin typeface="微软雅黑" panose="020B0503020204020204" charset="-122"/>
                <a:ea typeface="微软雅黑" panose="020B0503020204020204" charset="-122"/>
                <a:sym typeface="+mn-ea"/>
              </a:rPr>
              <a:t>6.3事件捕获</a:t>
            </a:r>
          </a:p>
        </p:txBody>
      </p:sp>
      <p:sp>
        <p:nvSpPr>
          <p:cNvPr id="3" name="内容占位符 2"/>
          <p:cNvSpPr>
            <a:spLocks noGrp="1"/>
          </p:cNvSpPr>
          <p:nvPr>
            <p:ph idx="1"/>
          </p:nvPr>
        </p:nvSpPr>
        <p:spPr>
          <a:xfrm>
            <a:off x="838200" y="1691005"/>
            <a:ext cx="10515600" cy="4351338"/>
          </a:xfrm>
        </p:spPr>
        <p:txBody>
          <a:bodyPr>
            <a:normAutofit/>
          </a:bodyPr>
          <a:lstStyle/>
          <a:p>
            <a:r>
              <a:rPr lang="zh-CN"/>
              <a:t>事件捕获示意图：</a:t>
            </a:r>
          </a:p>
          <a:p>
            <a:endParaRPr lang="zh-CN"/>
          </a:p>
          <a:p>
            <a:endParaRPr lang="zh-CN"/>
          </a:p>
          <a:p>
            <a:endParaRPr lang="zh-CN"/>
          </a:p>
          <a:p>
            <a:endParaRPr lang="zh-CN"/>
          </a:p>
          <a:p>
            <a:endParaRPr lang="zh-CN"/>
          </a:p>
          <a:p>
            <a:endParaRPr lang="zh-CN"/>
          </a:p>
          <a:p>
            <a:pPr lvl="1"/>
            <a:r>
              <a:rPr lang="zh-CN"/>
              <a:t>和事件冒泡相反，事件捕获是自上而下执行，我们只需要将addEventListener的第三个参数改为true就行。</a:t>
            </a:r>
          </a:p>
        </p:txBody>
      </p:sp>
      <p:pic>
        <p:nvPicPr>
          <p:cNvPr id="4" name="图片 -2147482611"/>
          <p:cNvPicPr>
            <a:picLocks noChangeAspect="1"/>
          </p:cNvPicPr>
          <p:nvPr/>
        </p:nvPicPr>
        <p:blipFill>
          <a:blip r:embed="rId2"/>
          <a:stretch>
            <a:fillRect/>
          </a:stretch>
        </p:blipFill>
        <p:spPr>
          <a:xfrm>
            <a:off x="1210310" y="2460625"/>
            <a:ext cx="4716780" cy="264096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6.3事件捕获</a:t>
            </a:r>
          </a:p>
        </p:txBody>
      </p:sp>
      <p:sp>
        <p:nvSpPr>
          <p:cNvPr id="3" name="内容占位符 2"/>
          <p:cNvSpPr>
            <a:spLocks noGrp="1"/>
          </p:cNvSpPr>
          <p:nvPr>
            <p:ph idx="1"/>
          </p:nvPr>
        </p:nvSpPr>
        <p:spPr>
          <a:xfrm>
            <a:off x="838200" y="1691005"/>
            <a:ext cx="10515600" cy="4351338"/>
          </a:xfrm>
        </p:spPr>
        <p:txBody>
          <a:bodyPr>
            <a:normAutofit/>
          </a:bodyPr>
          <a:lstStyle/>
          <a:p>
            <a:r>
              <a:rPr lang="zh-CN"/>
              <a:t>（1）案例1</a:t>
            </a:r>
          </a:p>
          <a:p>
            <a:endParaRPr lang="zh-CN"/>
          </a:p>
          <a:p>
            <a:endParaRPr lang="zh-CN"/>
          </a:p>
          <a:p>
            <a:endParaRPr lang="zh-CN"/>
          </a:p>
          <a:p>
            <a:endParaRPr lang="zh-CN"/>
          </a:p>
          <a:p>
            <a:endParaRPr lang="zh-CN"/>
          </a:p>
          <a:p>
            <a:pPr lvl="1"/>
            <a:endParaRPr lang="zh-CN"/>
          </a:p>
        </p:txBody>
      </p:sp>
      <p:pic>
        <p:nvPicPr>
          <p:cNvPr id="4" name="图片 -2147482612"/>
          <p:cNvPicPr>
            <a:picLocks noChangeAspect="1"/>
          </p:cNvPicPr>
          <p:nvPr/>
        </p:nvPicPr>
        <p:blipFill>
          <a:blip r:embed="rId2"/>
          <a:stretch>
            <a:fillRect/>
          </a:stretch>
        </p:blipFill>
        <p:spPr>
          <a:xfrm>
            <a:off x="1649095" y="2374265"/>
            <a:ext cx="5367655" cy="3668395"/>
          </a:xfrm>
          <a:prstGeom prst="rect">
            <a:avLst/>
          </a:prstGeom>
          <a:noFill/>
          <a:ln w="9525">
            <a:noFill/>
          </a:ln>
        </p:spPr>
      </p:pic>
      <p:sp>
        <p:nvSpPr>
          <p:cNvPr id="5" name="文本框 4"/>
          <p:cNvSpPr txBox="1"/>
          <p:nvPr/>
        </p:nvSpPr>
        <p:spPr>
          <a:xfrm>
            <a:off x="7566660" y="2337435"/>
            <a:ext cx="3540125" cy="1938020"/>
          </a:xfrm>
          <a:prstGeom prst="rect">
            <a:avLst/>
          </a:prstGeom>
          <a:noFill/>
        </p:spPr>
        <p:txBody>
          <a:bodyPr wrap="square" rtlCol="0">
            <a:spAutoFit/>
          </a:bodyPr>
          <a:lstStyle/>
          <a:p>
            <a:r>
              <a:rPr lang="zh-CN" sz="2400">
                <a:sym typeface="+mn-ea"/>
              </a:rPr>
              <a:t>此时点击a标签，首先弹出的是’我是目标事件DIV’，其次弹出的是’事件捕获至a链接’，正好与事件冒泡相反</a:t>
            </a:r>
            <a:endParaRPr lang="zh-CN" altLang="en-US" sz="2400"/>
          </a:p>
        </p:txBody>
      </p:sp>
      <p:sp>
        <p:nvSpPr>
          <p:cNvPr id="6" name="右箭头 5"/>
          <p:cNvSpPr/>
          <p:nvPr/>
        </p:nvSpPr>
        <p:spPr>
          <a:xfrm>
            <a:off x="7249795" y="3298190"/>
            <a:ext cx="262890" cy="526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6.3事件捕获</a:t>
            </a:r>
          </a:p>
        </p:txBody>
      </p:sp>
      <p:sp>
        <p:nvSpPr>
          <p:cNvPr id="3" name="内容占位符 2"/>
          <p:cNvSpPr>
            <a:spLocks noGrp="1"/>
          </p:cNvSpPr>
          <p:nvPr>
            <p:ph idx="1"/>
          </p:nvPr>
        </p:nvSpPr>
        <p:spPr>
          <a:xfrm>
            <a:off x="838200" y="1691005"/>
            <a:ext cx="10515600" cy="4351338"/>
          </a:xfrm>
        </p:spPr>
        <p:txBody>
          <a:bodyPr>
            <a:normAutofit/>
          </a:bodyPr>
          <a:lstStyle/>
          <a:p>
            <a:r>
              <a:rPr lang="zh-CN"/>
              <a:t>（2）案例2</a:t>
            </a:r>
          </a:p>
        </p:txBody>
      </p:sp>
      <p:pic>
        <p:nvPicPr>
          <p:cNvPr id="4" name="图片 -2147482610"/>
          <p:cNvPicPr>
            <a:picLocks noChangeAspect="1"/>
          </p:cNvPicPr>
          <p:nvPr/>
        </p:nvPicPr>
        <p:blipFill>
          <a:blip r:embed="rId2"/>
          <a:stretch>
            <a:fillRect/>
          </a:stretch>
        </p:blipFill>
        <p:spPr>
          <a:xfrm>
            <a:off x="1156970" y="2419985"/>
            <a:ext cx="5715000" cy="3427095"/>
          </a:xfrm>
          <a:prstGeom prst="rect">
            <a:avLst/>
          </a:prstGeom>
          <a:noFill/>
          <a:ln w="9525">
            <a:noFill/>
          </a:ln>
        </p:spPr>
      </p:pic>
      <p:sp>
        <p:nvSpPr>
          <p:cNvPr id="5" name="文本框 4"/>
          <p:cNvSpPr txBox="1"/>
          <p:nvPr/>
        </p:nvSpPr>
        <p:spPr>
          <a:xfrm>
            <a:off x="8645525" y="1691005"/>
            <a:ext cx="2513965" cy="460375"/>
          </a:xfrm>
          <a:prstGeom prst="rect">
            <a:avLst/>
          </a:prstGeom>
          <a:noFill/>
        </p:spPr>
        <p:txBody>
          <a:bodyPr wrap="square" rtlCol="0">
            <a:spAutoFit/>
          </a:bodyPr>
          <a:lstStyle/>
          <a:p>
            <a:r>
              <a:rPr lang="zh-CN" altLang="en-US" sz="2400"/>
              <a:t>输出结果：</a:t>
            </a:r>
          </a:p>
        </p:txBody>
      </p:sp>
      <p:pic>
        <p:nvPicPr>
          <p:cNvPr id="6" name="图片 -2147482609"/>
          <p:cNvPicPr>
            <a:picLocks noChangeAspect="1"/>
          </p:cNvPicPr>
          <p:nvPr/>
        </p:nvPicPr>
        <p:blipFill>
          <a:blip r:embed="rId3"/>
          <a:stretch>
            <a:fillRect/>
          </a:stretch>
        </p:blipFill>
        <p:spPr>
          <a:xfrm>
            <a:off x="7600950" y="2502535"/>
            <a:ext cx="3752850" cy="2287905"/>
          </a:xfrm>
          <a:prstGeom prst="rect">
            <a:avLst/>
          </a:prstGeom>
          <a:noFill/>
          <a:ln w="9525">
            <a:noFill/>
          </a:ln>
        </p:spPr>
      </p:pic>
      <p:sp>
        <p:nvSpPr>
          <p:cNvPr id="7" name="右箭头 6"/>
          <p:cNvSpPr/>
          <p:nvPr/>
        </p:nvSpPr>
        <p:spPr>
          <a:xfrm>
            <a:off x="7025640" y="3482340"/>
            <a:ext cx="368935" cy="553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77125" y="5219700"/>
            <a:ext cx="3876675" cy="1198880"/>
          </a:xfrm>
          <a:prstGeom prst="rect">
            <a:avLst/>
          </a:prstGeom>
          <a:noFill/>
        </p:spPr>
        <p:txBody>
          <a:bodyPr wrap="square" rtlCol="0">
            <a:spAutoFit/>
          </a:bodyPr>
          <a:lstStyle/>
          <a:p>
            <a:r>
              <a:rPr lang="zh-CN" altLang="en-US" sz="2400"/>
              <a:t>上例很好验证了捕获是由上到下。注意：最上层的是window而不是html。</a:t>
            </a:r>
          </a:p>
        </p:txBody>
      </p:sp>
      <p:sp>
        <p:nvSpPr>
          <p:cNvPr id="9" name="上箭头 8"/>
          <p:cNvSpPr/>
          <p:nvPr/>
        </p:nvSpPr>
        <p:spPr>
          <a:xfrm>
            <a:off x="9000490" y="4890770"/>
            <a:ext cx="342265" cy="276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DOM事件之Event事件对象</a:t>
            </a:r>
          </a:p>
        </p:txBody>
      </p:sp>
      <p:sp>
        <p:nvSpPr>
          <p:cNvPr id="3" name="内容占位符 2"/>
          <p:cNvSpPr>
            <a:spLocks noGrp="1"/>
          </p:cNvSpPr>
          <p:nvPr>
            <p:ph idx="1"/>
          </p:nvPr>
        </p:nvSpPr>
        <p:spPr>
          <a:xfrm>
            <a:off x="838200" y="1691005"/>
            <a:ext cx="10515600" cy="4351338"/>
          </a:xfrm>
        </p:spPr>
        <p:txBody>
          <a:bodyPr>
            <a:normAutofit/>
          </a:bodyPr>
          <a:lstStyle/>
          <a:p>
            <a:r>
              <a:rPr lang="zh-CN"/>
              <a:t>7.1 Event事件对象</a:t>
            </a:r>
          </a:p>
          <a:p>
            <a:r>
              <a:rPr lang="zh-CN"/>
              <a:t>什么是DOM事件中Event对象呢？事件对象（event object）指的是与特定事件相关且</a:t>
            </a:r>
            <a:r>
              <a:rPr lang="zh-CN" b="1">
                <a:solidFill>
                  <a:srgbClr val="FF0000"/>
                </a:solidFill>
                <a:effectLst>
                  <a:outerShdw blurRad="38100" dist="38100" dir="2700000" algn="tl">
                    <a:srgbClr val="000000">
                      <a:alpha val="43137"/>
                    </a:srgbClr>
                  </a:outerShdw>
                </a:effectLst>
              </a:rPr>
              <a:t>包含该事件详细信息</a:t>
            </a:r>
            <a:r>
              <a:rPr lang="zh-CN"/>
              <a:t>的对象。可以通过传递给事件处理程序的参数获取事件触发后所产生的一系列方法和属性。</a:t>
            </a:r>
          </a:p>
          <a:p>
            <a:pPr lvl="1"/>
            <a:r>
              <a:rPr lang="zh-CN"/>
              <a:t>通俗理解：Event对象其实是一个事件处理程序的参数，当调用事件时，只需要将其传入事件函数就可以获取。代码如下：</a:t>
            </a:r>
          </a:p>
        </p:txBody>
      </p:sp>
      <p:pic>
        <p:nvPicPr>
          <p:cNvPr id="4" name="图片 -2147482603"/>
          <p:cNvPicPr>
            <a:picLocks noChangeAspect="1"/>
          </p:cNvPicPr>
          <p:nvPr/>
        </p:nvPicPr>
        <p:blipFill>
          <a:blip r:embed="rId2"/>
          <a:stretch>
            <a:fillRect/>
          </a:stretch>
        </p:blipFill>
        <p:spPr>
          <a:xfrm>
            <a:off x="1656080" y="4751070"/>
            <a:ext cx="5381625" cy="10160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DOM事件之Event事件对象</a:t>
            </a:r>
          </a:p>
        </p:txBody>
      </p:sp>
      <p:sp>
        <p:nvSpPr>
          <p:cNvPr id="3" name="内容占位符 2"/>
          <p:cNvSpPr>
            <a:spLocks noGrp="1"/>
          </p:cNvSpPr>
          <p:nvPr>
            <p:ph idx="1"/>
          </p:nvPr>
        </p:nvSpPr>
        <p:spPr>
          <a:xfrm>
            <a:off x="838200" y="1691005"/>
            <a:ext cx="10515600" cy="4351338"/>
          </a:xfrm>
        </p:spPr>
        <p:txBody>
          <a:bodyPr>
            <a:normAutofit/>
          </a:bodyPr>
          <a:lstStyle/>
          <a:p>
            <a:r>
              <a:rPr lang="zh-CN"/>
              <a:t>控制台输出Event事件对象：鼠标事件→MouseEvent、表单失焦事件→FocusEvent</a:t>
            </a:r>
          </a:p>
          <a:p>
            <a:pPr lvl="1"/>
            <a:r>
              <a:rPr lang="zh-CN"/>
              <a:t>上面的事件函数传入了一个名叫Event的参数作为事件对象，同时做了浏览器兼容处理。在IE8及以前本版之中，通过设置属性注册事件处理程序时，调用的时候并未传递事件对象，需要通过全局对象window.event来获取。所以上述代码中利用 || 来做判断，如果event对象存在则使用event，不存在则使用window.event。</a:t>
            </a:r>
          </a:p>
          <a:p>
            <a:pPr lvl="1"/>
            <a:r>
              <a:rPr lang="zh-CN"/>
              <a:t>Event对象包含了几个方法和多个属性，通过这些方法和属性可以获取事件的详细信息并进行相关处理。下面一一介绍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a:bodyPr>
          <a:lstStyle/>
          <a:p>
            <a:r>
              <a:rPr lang="zh-CN"/>
              <a:t>Event对象主要有以下两个方法，用于处理事件的传播（冒泡、捕获）和事件的取消</a:t>
            </a:r>
          </a:p>
          <a:p>
            <a:endParaRPr lang="zh-CN"/>
          </a:p>
          <a:p>
            <a:r>
              <a:rPr lang="zh-CN"/>
              <a:t>（1）stopPropagation()方法</a:t>
            </a:r>
          </a:p>
          <a:p>
            <a:pPr marL="457200" lvl="1" indent="0">
              <a:buNone/>
            </a:pPr>
            <a:r>
              <a:rPr lang="zh-CN"/>
              <a:t>stopPropagation()方法主要用于阻止事件的进一步传播，比如阻止事件继续向上层冒泡</a:t>
            </a:r>
          </a:p>
        </p:txBody>
      </p:sp>
      <p:pic>
        <p:nvPicPr>
          <p:cNvPr id="4" name="图片 -2147482602"/>
          <p:cNvPicPr>
            <a:picLocks noChangeAspect="1"/>
          </p:cNvPicPr>
          <p:nvPr/>
        </p:nvPicPr>
        <p:blipFill>
          <a:blip r:embed="rId2"/>
          <a:stretch>
            <a:fillRect/>
          </a:stretch>
        </p:blipFill>
        <p:spPr>
          <a:xfrm>
            <a:off x="1402080" y="4418330"/>
            <a:ext cx="5351780" cy="101028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lnSpcReduction="10000"/>
          </a:bodyPr>
          <a:lstStyle/>
          <a:p>
            <a:r>
              <a:rPr lang="zh-CN"/>
              <a:t>简单了解</a:t>
            </a:r>
            <a:r>
              <a:rPr lang="en-US" altLang="zh-CN"/>
              <a:t>----</a:t>
            </a:r>
            <a:r>
              <a:rPr lang="zh-CN"/>
              <a:t>如果需要兼容IE8及以下版本浏览器，则需要利用cancelBubble来代替</a:t>
            </a:r>
            <a:r>
              <a:rPr lang="zh-CN" b="1">
                <a:solidFill>
                  <a:srgbClr val="FF0000"/>
                </a:solidFill>
                <a:effectLst>
                  <a:outerShdw blurRad="38100" dist="38100" dir="2700000" algn="tl">
                    <a:srgbClr val="000000">
                      <a:alpha val="43137"/>
                    </a:srgbClr>
                  </a:outerShdw>
                </a:effectLst>
              </a:rPr>
              <a:t>stopPropagation</a:t>
            </a:r>
            <a:r>
              <a:rPr lang="zh-CN"/>
              <a:t>，因为低版本IE不支持stopPropagation方法</a:t>
            </a:r>
          </a:p>
          <a:p>
            <a:endParaRPr lang="zh-CN"/>
          </a:p>
          <a:p>
            <a:endParaRPr lang="zh-CN"/>
          </a:p>
          <a:p>
            <a:endParaRPr lang="zh-CN"/>
          </a:p>
          <a:p>
            <a:endParaRPr lang="zh-CN"/>
          </a:p>
          <a:p>
            <a:endParaRPr lang="zh-CN"/>
          </a:p>
          <a:p>
            <a:pPr lvl="1"/>
            <a:r>
              <a:rPr lang="zh-CN"/>
              <a:t>cancelBubble是IE事件对象的一个属性，设置这个属性为true能阻止事件进一步传播。</a:t>
            </a:r>
          </a:p>
        </p:txBody>
      </p:sp>
      <p:pic>
        <p:nvPicPr>
          <p:cNvPr id="4" name="图片 -2147482601"/>
          <p:cNvPicPr>
            <a:picLocks noChangeAspect="1"/>
          </p:cNvPicPr>
          <p:nvPr/>
        </p:nvPicPr>
        <p:blipFill>
          <a:blip r:embed="rId2"/>
          <a:stretch>
            <a:fillRect/>
          </a:stretch>
        </p:blipFill>
        <p:spPr>
          <a:xfrm>
            <a:off x="2229485" y="3192780"/>
            <a:ext cx="3147060" cy="15367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14120"/>
          </a:xfrm>
        </p:spPr>
        <p:txBody>
          <a:bodyPr/>
          <a:lstStyle/>
          <a:p>
            <a:pPr algn="ctr"/>
            <a:r>
              <a:rPr lang="zh-CN">
                <a:latin typeface="微软雅黑" panose="020B0503020204020204" charset="-122"/>
                <a:ea typeface="微软雅黑" panose="020B0503020204020204" charset="-122"/>
                <a:sym typeface="+mn-ea"/>
              </a:rPr>
              <a:t>事件机制</a:t>
            </a:r>
          </a:p>
        </p:txBody>
      </p:sp>
      <p:sp>
        <p:nvSpPr>
          <p:cNvPr id="3" name="内容占位符 2"/>
          <p:cNvSpPr>
            <a:spLocks noGrp="1"/>
          </p:cNvSpPr>
          <p:nvPr>
            <p:ph idx="1"/>
          </p:nvPr>
        </p:nvSpPr>
        <p:spPr>
          <a:xfrm>
            <a:off x="838200" y="1691005"/>
            <a:ext cx="10515600" cy="4351338"/>
          </a:xfrm>
        </p:spPr>
        <p:txBody>
          <a:bodyPr>
            <a:normAutofit/>
          </a:bodyPr>
          <a:lstStyle/>
          <a:p>
            <a:r>
              <a:rPr lang="en-US" sz="2800">
                <a:sym typeface="+mn-ea"/>
              </a:rPr>
              <a:t>JS</a:t>
            </a:r>
            <a:r>
              <a:rPr lang="zh-CN" altLang="en-US" sz="2800">
                <a:sym typeface="+mn-ea"/>
              </a:rPr>
              <a:t>中事件机制包含两种</a:t>
            </a:r>
            <a:r>
              <a:rPr lang="en-US" altLang="zh-CN" sz="2800">
                <a:sym typeface="+mn-ea"/>
              </a:rPr>
              <a:t>---</a:t>
            </a:r>
            <a:r>
              <a:rPr lang="zh-CN" altLang="en-US" sz="2800">
                <a:sym typeface="+mn-ea"/>
              </a:rPr>
              <a:t>事件绑定和事件委托</a:t>
            </a:r>
            <a:r>
              <a:rPr lang="en-US" altLang="zh-CN" sz="2800">
                <a:sym typeface="+mn-ea"/>
              </a:rPr>
              <a:t>/</a:t>
            </a:r>
            <a:r>
              <a:rPr lang="zh-CN" altLang="en-US" sz="2800">
                <a:sym typeface="+mn-ea"/>
              </a:rPr>
              <a:t>代理</a:t>
            </a:r>
            <a:endParaRPr lang="zh-CN" altLang="en-US" sz="2800"/>
          </a:p>
          <a:p>
            <a:endParaRPr lang="zh-CN" altLang="en-US" sz="2800"/>
          </a:p>
          <a:p>
            <a:pPr fontAlgn="auto">
              <a:lnSpc>
                <a:spcPct val="100000"/>
              </a:lnSpc>
            </a:pPr>
            <a:r>
              <a:rPr lang="zh-CN" altLang="en-US" sz="2800">
                <a:sym typeface="+mn-ea"/>
              </a:rPr>
              <a:t>事件绑定小结：</a:t>
            </a:r>
            <a:endParaRPr lang="zh-CN" altLang="en-US" sz="2800"/>
          </a:p>
          <a:p>
            <a:pPr lvl="1" fontAlgn="auto">
              <a:lnSpc>
                <a:spcPct val="100000"/>
              </a:lnSpc>
            </a:pPr>
            <a:r>
              <a:rPr lang="zh-CN" altLang="en-US" sz="2800">
                <a:sym typeface="+mn-ea"/>
              </a:rPr>
              <a:t>首先说下平时绑定事件的方法</a:t>
            </a:r>
            <a:endParaRPr lang="zh-CN" altLang="en-US" sz="2800"/>
          </a:p>
          <a:p>
            <a:pPr lvl="1" fontAlgn="auto">
              <a:lnSpc>
                <a:spcPct val="100000"/>
              </a:lnSpc>
            </a:pPr>
            <a:r>
              <a:rPr lang="zh-CN" altLang="en-US" sz="2800">
                <a:sym typeface="+mn-ea"/>
              </a:rPr>
              <a:t>①内联模型</a:t>
            </a:r>
            <a:r>
              <a:rPr lang="en-US" altLang="zh-CN" sz="2800">
                <a:sym typeface="+mn-ea"/>
              </a:rPr>
              <a:t>/</a:t>
            </a:r>
            <a:r>
              <a:rPr lang="zh-CN" altLang="en-US" sz="2800">
                <a:sym typeface="+mn-ea"/>
              </a:rPr>
              <a:t>事件属性模型；</a:t>
            </a:r>
          </a:p>
          <a:p>
            <a:pPr lvl="1" fontAlgn="auto">
              <a:lnSpc>
                <a:spcPct val="100000"/>
              </a:lnSpc>
            </a:pPr>
            <a:r>
              <a:rPr lang="zh-CN" altLang="en-US" sz="2800">
                <a:sym typeface="+mn-ea"/>
              </a:rPr>
              <a:t>②动态绑定</a:t>
            </a:r>
            <a:r>
              <a:rPr lang="en-US" altLang="zh-CN" sz="2800">
                <a:sym typeface="+mn-ea"/>
              </a:rPr>
              <a:t>/</a:t>
            </a:r>
            <a:r>
              <a:rPr lang="zh-CN" altLang="en-US" sz="2800">
                <a:sym typeface="+mn-ea"/>
              </a:rPr>
              <a:t>分配事件模型（直接绑定和事件监听）</a:t>
            </a:r>
            <a:endParaRPr 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81100"/>
          </a:xfrm>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a:bodyPr>
          <a:lstStyle/>
          <a:p>
            <a:r>
              <a:rPr lang="zh-CN"/>
              <a:t>（2）preventDefault()方法</a:t>
            </a:r>
          </a:p>
          <a:p>
            <a:pPr marL="457200" lvl="1" indent="0">
              <a:buNone/>
            </a:pPr>
            <a:r>
              <a:rPr lang="zh-CN"/>
              <a:t>preventDefault方法用于取消事件的默认操作，比如a链接的跳转行为和表单自动提交行为就可以用preventDefault方法来取消。代码如下：</a:t>
            </a:r>
          </a:p>
          <a:p>
            <a:endParaRPr lang="zh-CN"/>
          </a:p>
        </p:txBody>
      </p:sp>
      <p:pic>
        <p:nvPicPr>
          <p:cNvPr id="4" name="图片 -2147482600"/>
          <p:cNvPicPr>
            <a:picLocks noChangeAspect="1"/>
          </p:cNvPicPr>
          <p:nvPr/>
        </p:nvPicPr>
        <p:blipFill>
          <a:blip r:embed="rId2"/>
          <a:stretch>
            <a:fillRect/>
          </a:stretch>
        </p:blipFill>
        <p:spPr>
          <a:xfrm>
            <a:off x="1699895" y="2965450"/>
            <a:ext cx="5975985" cy="221742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06805"/>
          </a:xfrm>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lnSpcReduction="10000"/>
          </a:bodyPr>
          <a:lstStyle/>
          <a:p>
            <a:r>
              <a:rPr lang="zh-CN"/>
              <a:t>简单了解即可</a:t>
            </a:r>
            <a:r>
              <a:rPr lang="en-US" altLang="zh-CN"/>
              <a:t>---</a:t>
            </a:r>
            <a:r>
              <a:rPr lang="zh-CN"/>
              <a:t>通过preventDefault成功阻止了a链接的跳转行为。不过，在IE9之前的浏览器中需要设置returnValue属性为false来实现。如下：</a:t>
            </a:r>
          </a:p>
          <a:p>
            <a:endParaRPr lang="zh-CN"/>
          </a:p>
          <a:p>
            <a:endParaRPr lang="zh-CN"/>
          </a:p>
          <a:p>
            <a:endParaRPr lang="zh-CN"/>
          </a:p>
          <a:p>
            <a:endParaRPr lang="zh-CN"/>
          </a:p>
          <a:p>
            <a:endParaRPr lang="zh-CN"/>
          </a:p>
          <a:p>
            <a:pPr lvl="1"/>
            <a:r>
              <a:rPr lang="zh-CN"/>
              <a:t>除了以上Event对象的两个主要方法，当前DOM事件规范草案在Event对象上还定义了另一个方法，命名为stopImmediatePropagation。</a:t>
            </a:r>
          </a:p>
        </p:txBody>
      </p:sp>
      <p:pic>
        <p:nvPicPr>
          <p:cNvPr id="4" name="图片 -2147482599"/>
          <p:cNvPicPr>
            <a:picLocks noChangeAspect="1"/>
          </p:cNvPicPr>
          <p:nvPr/>
        </p:nvPicPr>
        <p:blipFill>
          <a:blip r:embed="rId2"/>
          <a:stretch>
            <a:fillRect/>
          </a:stretch>
        </p:blipFill>
        <p:spPr>
          <a:xfrm>
            <a:off x="2021205" y="3021965"/>
            <a:ext cx="3464560" cy="188087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81100"/>
          </a:xfrm>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a:bodyPr>
          <a:lstStyle/>
          <a:p>
            <a:r>
              <a:rPr lang="zh-CN"/>
              <a:t>（3）stopImmediatePropagation()方法---（停止当前的进程）--</a:t>
            </a:r>
            <a:r>
              <a:rPr lang="zh-CN">
                <a:solidFill>
                  <a:schemeClr val="accent1"/>
                </a:solidFill>
              </a:rPr>
              <a:t>兼容差</a:t>
            </a:r>
          </a:p>
          <a:p>
            <a:pPr lvl="1"/>
            <a:r>
              <a:rPr lang="zh-CN"/>
              <a:t>和stopPropagation相比，stopImmediatePropagation同样可以阻止事件的传播，不同点在于其还可以把这个元素绑定的同类型事件也阻止了。如：</a:t>
            </a:r>
          </a:p>
        </p:txBody>
      </p:sp>
      <p:pic>
        <p:nvPicPr>
          <p:cNvPr id="4" name="图片 -2147482598"/>
          <p:cNvPicPr>
            <a:picLocks noChangeAspect="1"/>
          </p:cNvPicPr>
          <p:nvPr/>
        </p:nvPicPr>
        <p:blipFill>
          <a:blip r:embed="rId2"/>
          <a:stretch>
            <a:fillRect/>
          </a:stretch>
        </p:blipFill>
        <p:spPr>
          <a:xfrm>
            <a:off x="1707515" y="3360420"/>
            <a:ext cx="7275830" cy="305308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81100"/>
          </a:xfrm>
        </p:spPr>
        <p:txBody>
          <a:bodyPr/>
          <a:lstStyle/>
          <a:p>
            <a:pPr algn="ctr"/>
            <a:r>
              <a:rPr lang="zh-CN">
                <a:latin typeface="微软雅黑" panose="020B0503020204020204" charset="-122"/>
                <a:ea typeface="微软雅黑" panose="020B0503020204020204" charset="-122"/>
                <a:sym typeface="+mn-ea"/>
              </a:rPr>
              <a:t>7.2 Event对象方法</a:t>
            </a:r>
          </a:p>
        </p:txBody>
      </p:sp>
      <p:sp>
        <p:nvSpPr>
          <p:cNvPr id="3" name="内容占位符 2"/>
          <p:cNvSpPr>
            <a:spLocks noGrp="1"/>
          </p:cNvSpPr>
          <p:nvPr>
            <p:ph idx="1"/>
          </p:nvPr>
        </p:nvSpPr>
        <p:spPr>
          <a:xfrm>
            <a:off x="838200" y="1691005"/>
            <a:ext cx="10515600" cy="4351338"/>
          </a:xfrm>
        </p:spPr>
        <p:txBody>
          <a:bodyPr>
            <a:normAutofit/>
          </a:bodyPr>
          <a:lstStyle/>
          <a:p>
            <a:r>
              <a:rPr lang="zh-CN"/>
              <a:t>简单了解</a:t>
            </a:r>
            <a:r>
              <a:rPr lang="en-US" altLang="zh-CN"/>
              <a:t>---</a:t>
            </a:r>
            <a:r>
              <a:rPr lang="zh-CN"/>
              <a:t>在a链接上继续加了一个点击事件，如果在goFn方法中添加了stopImmediatePropagation方法，那么goFn2方法将不会被执行，同时也不会将点击事件冒泡至上层。</a:t>
            </a:r>
          </a:p>
          <a:p>
            <a:endParaRPr lang="zh-CN"/>
          </a:p>
          <a:p>
            <a:r>
              <a:rPr lang="zh-CN"/>
              <a:t>需要注意的是，stopImmediatePropagation目前一部分浏览器尚不支持，但是像jQuery这样的库封装了跨平台的stopImmediatePropagation方法。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与Event对象的方法相比，Event对象的属性相对较多，主要介绍实际项目中常用的Event对象属性</a:t>
            </a:r>
          </a:p>
          <a:p>
            <a:endParaRPr lang="zh-CN"/>
          </a:p>
          <a:p>
            <a:r>
              <a:rPr lang="zh-CN"/>
              <a:t>（1）type属性</a:t>
            </a:r>
          </a:p>
          <a:p>
            <a:pPr lvl="1"/>
            <a:r>
              <a:rPr lang="zh-CN"/>
              <a:t>通过type</a:t>
            </a:r>
            <a:r>
              <a:rPr lang="zh-CN">
                <a:solidFill>
                  <a:schemeClr val="accent1"/>
                </a:solidFill>
              </a:rPr>
              <a:t>获取事件发生类型</a:t>
            </a:r>
            <a:r>
              <a:rPr lang="zh-CN"/>
              <a:t>，如点击事件获取的是’click’字符串</a:t>
            </a:r>
          </a:p>
        </p:txBody>
      </p:sp>
      <p:pic>
        <p:nvPicPr>
          <p:cNvPr id="4" name="图片 -2147482597"/>
          <p:cNvPicPr>
            <a:picLocks noChangeAspect="1"/>
          </p:cNvPicPr>
          <p:nvPr/>
        </p:nvPicPr>
        <p:blipFill>
          <a:blip r:embed="rId2"/>
          <a:stretch>
            <a:fillRect/>
          </a:stretch>
        </p:blipFill>
        <p:spPr>
          <a:xfrm>
            <a:off x="1663700" y="4069715"/>
            <a:ext cx="6008370" cy="151003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（2）target属性</a:t>
            </a:r>
          </a:p>
          <a:p>
            <a:pPr marL="457200" lvl="1" indent="0">
              <a:buNone/>
            </a:pPr>
            <a:r>
              <a:rPr lang="zh-CN"/>
              <a:t>target 事件属性可返回事件的</a:t>
            </a:r>
            <a:r>
              <a:rPr lang="zh-CN">
                <a:solidFill>
                  <a:schemeClr val="accent1"/>
                </a:solidFill>
              </a:rPr>
              <a:t>目标节点</a:t>
            </a:r>
            <a:r>
              <a:rPr lang="zh-CN"/>
              <a:t>（触发该事件的节点），如生成事件的元素、文档或窗口。</a:t>
            </a:r>
          </a:p>
        </p:txBody>
      </p:sp>
      <p:pic>
        <p:nvPicPr>
          <p:cNvPr id="4" name="图片 -2147482596"/>
          <p:cNvPicPr>
            <a:picLocks noChangeAspect="1"/>
          </p:cNvPicPr>
          <p:nvPr/>
        </p:nvPicPr>
        <p:blipFill>
          <a:blip r:embed="rId2"/>
          <a:stretch>
            <a:fillRect/>
          </a:stretch>
        </p:blipFill>
        <p:spPr>
          <a:xfrm>
            <a:off x="1452880" y="2997835"/>
            <a:ext cx="4771390" cy="1666240"/>
          </a:xfrm>
          <a:prstGeom prst="rect">
            <a:avLst/>
          </a:prstGeom>
          <a:noFill/>
          <a:ln w="9525">
            <a:noFill/>
          </a:ln>
        </p:spPr>
      </p:pic>
      <p:pic>
        <p:nvPicPr>
          <p:cNvPr id="5" name="图片 -2147482595"/>
          <p:cNvPicPr>
            <a:picLocks noChangeAspect="1"/>
          </p:cNvPicPr>
          <p:nvPr/>
        </p:nvPicPr>
        <p:blipFill>
          <a:blip r:embed="rId3"/>
          <a:stretch>
            <a:fillRect/>
          </a:stretch>
        </p:blipFill>
        <p:spPr>
          <a:xfrm>
            <a:off x="1452880" y="4903470"/>
            <a:ext cx="7446010" cy="47498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在IE8及之前版本，需要使用</a:t>
            </a:r>
            <a:r>
              <a:rPr lang="zh-CN">
                <a:solidFill>
                  <a:schemeClr val="accent1"/>
                </a:solidFill>
              </a:rPr>
              <a:t>srcElement</a:t>
            </a:r>
            <a:r>
              <a:rPr lang="zh-CN"/>
              <a:t>而非target。兼容方案如下：</a:t>
            </a:r>
          </a:p>
        </p:txBody>
      </p:sp>
      <p:pic>
        <p:nvPicPr>
          <p:cNvPr id="4" name="图片 -2147482594"/>
          <p:cNvPicPr>
            <a:picLocks noChangeAspect="1"/>
          </p:cNvPicPr>
          <p:nvPr/>
        </p:nvPicPr>
        <p:blipFill>
          <a:blip r:embed="rId2"/>
          <a:stretch>
            <a:fillRect/>
          </a:stretch>
        </p:blipFill>
        <p:spPr>
          <a:xfrm>
            <a:off x="1205865" y="2385695"/>
            <a:ext cx="5713095" cy="317627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（3）鼠标事件属性</a:t>
            </a:r>
          </a:p>
          <a:p>
            <a:pPr lvl="1"/>
            <a:r>
              <a:rPr lang="zh-CN"/>
              <a:t>在用鼠标触发事件时，主要的事件属性包含鼠标的位置和按键的状态，比如：</a:t>
            </a:r>
            <a:r>
              <a:rPr lang="zh-CN">
                <a:solidFill>
                  <a:srgbClr val="FF0000"/>
                </a:solidFill>
              </a:rPr>
              <a:t>clientX和clientY指定了鼠标在窗口坐标中的位置</a:t>
            </a:r>
            <a:r>
              <a:rPr lang="zh-CN"/>
              <a:t>，button和which指定了按下的鼠标键是哪个。</a:t>
            </a:r>
          </a:p>
        </p:txBody>
      </p:sp>
      <p:pic>
        <p:nvPicPr>
          <p:cNvPr id="4" name="图片 -2147482592"/>
          <p:cNvPicPr>
            <a:picLocks noChangeAspect="1"/>
          </p:cNvPicPr>
          <p:nvPr/>
        </p:nvPicPr>
        <p:blipFill>
          <a:blip r:embed="rId2"/>
          <a:stretch>
            <a:fillRect/>
          </a:stretch>
        </p:blipFill>
        <p:spPr>
          <a:xfrm>
            <a:off x="1571625" y="3269615"/>
            <a:ext cx="4533900" cy="295275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（4）键盘事件属性</a:t>
            </a:r>
          </a:p>
          <a:p>
            <a:pPr lvl="1"/>
            <a:r>
              <a:rPr lang="zh-CN"/>
              <a:t>在用键盘触发事件时，主要的事件属性包含键盘的按键keyCode和是否按下特殊键，比如：keyCode指定了按下键的键码值，ctrlKey指定是否按下了ctrl键。</a:t>
            </a:r>
          </a:p>
          <a:p>
            <a:pPr lvl="1"/>
            <a:endParaRPr lang="zh-CN"/>
          </a:p>
          <a:p>
            <a:pPr lvl="1"/>
            <a:endParaRPr lang="zh-CN"/>
          </a:p>
          <a:p>
            <a:pPr lvl="1"/>
            <a:endParaRPr lang="zh-CN"/>
          </a:p>
          <a:p>
            <a:pPr lvl="1"/>
            <a:endParaRPr lang="zh-CN"/>
          </a:p>
          <a:p>
            <a:pPr lvl="1"/>
            <a:endParaRPr lang="zh-CN"/>
          </a:p>
          <a:p>
            <a:pPr lvl="1"/>
            <a:r>
              <a:rPr lang="zh-CN"/>
              <a:t>类似的事件属性还有表单事件属性和window事件属性等，这里不再做详细介绍，后期拓展。</a:t>
            </a:r>
          </a:p>
        </p:txBody>
      </p:sp>
      <p:pic>
        <p:nvPicPr>
          <p:cNvPr id="4" name="图片 -2147482591"/>
          <p:cNvPicPr>
            <a:picLocks noChangeAspect="1"/>
          </p:cNvPicPr>
          <p:nvPr/>
        </p:nvPicPr>
        <p:blipFill>
          <a:blip r:embed="rId2"/>
          <a:stretch>
            <a:fillRect/>
          </a:stretch>
        </p:blipFill>
        <p:spPr>
          <a:xfrm>
            <a:off x="1670685" y="3352165"/>
            <a:ext cx="5512435" cy="165290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7.3 Event对象属性</a:t>
            </a:r>
          </a:p>
        </p:txBody>
      </p:sp>
      <p:sp>
        <p:nvSpPr>
          <p:cNvPr id="3" name="内容占位符 2"/>
          <p:cNvSpPr>
            <a:spLocks noGrp="1"/>
          </p:cNvSpPr>
          <p:nvPr>
            <p:ph idx="1"/>
          </p:nvPr>
        </p:nvSpPr>
        <p:spPr>
          <a:xfrm>
            <a:off x="838200" y="1691005"/>
            <a:ext cx="10515600" cy="4351338"/>
          </a:xfrm>
        </p:spPr>
        <p:txBody>
          <a:bodyPr>
            <a:normAutofit/>
          </a:bodyPr>
          <a:lstStyle/>
          <a:p>
            <a:r>
              <a:rPr lang="zh-CN"/>
              <a:t>（5）小结</a:t>
            </a:r>
          </a:p>
          <a:p>
            <a:pPr lvl="1"/>
            <a:r>
              <a:rPr lang="zh-CN"/>
              <a:t>IE下的事件对象是在window下的，而标准应该作为一个参数, 传为函数第一个参数。IE的事件对象定义的属性跟标准的不同，如：</a:t>
            </a:r>
          </a:p>
          <a:p>
            <a:pPr lvl="1"/>
            <a:r>
              <a:rPr lang="zh-CN"/>
              <a:t>cancelBubble 默认为false, 如果为true就是取消事件冒泡;</a:t>
            </a:r>
          </a:p>
          <a:p>
            <a:pPr lvl="1"/>
            <a:r>
              <a:rPr lang="zh-CN"/>
              <a:t>returnValue 默认是true，如果为false就取消默认事件;</a:t>
            </a:r>
          </a:p>
          <a:p>
            <a:pPr lvl="1"/>
            <a:r>
              <a:rPr lang="zh-CN"/>
              <a:t>srcElement, 这个指的是target, Firefox下的也是srcElement;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DOM级别和DOM事件级别</a:t>
            </a:r>
          </a:p>
        </p:txBody>
      </p:sp>
      <p:sp>
        <p:nvSpPr>
          <p:cNvPr id="3" name="内容占位符 2"/>
          <p:cNvSpPr>
            <a:spLocks noGrp="1"/>
          </p:cNvSpPr>
          <p:nvPr>
            <p:ph idx="1"/>
          </p:nvPr>
        </p:nvSpPr>
        <p:spPr>
          <a:xfrm>
            <a:off x="838200" y="1691005"/>
            <a:ext cx="10515600" cy="4351338"/>
          </a:xfrm>
        </p:spPr>
        <p:txBody>
          <a:bodyPr>
            <a:normAutofit/>
          </a:bodyPr>
          <a:lstStyle/>
          <a:p>
            <a:r>
              <a:rPr lang="zh-CN"/>
              <a:t>介绍DOM事件之前，先来认识下DOM的不同级别。针对不同级别的DOM，DOM事件处理方式也是不一样的</a:t>
            </a:r>
          </a:p>
          <a:p>
            <a:endParaRPr lang="zh-CN"/>
          </a:p>
          <a:p>
            <a:endParaRPr lang="zh-CN"/>
          </a:p>
          <a:p>
            <a:endParaRPr lang="zh-CN"/>
          </a:p>
          <a:p>
            <a:endParaRPr lang="zh-CN"/>
          </a:p>
        </p:txBody>
      </p:sp>
      <p:pic>
        <p:nvPicPr>
          <p:cNvPr id="4" name="图片 -2147482624"/>
          <p:cNvPicPr>
            <a:picLocks noChangeAspect="1"/>
          </p:cNvPicPr>
          <p:nvPr/>
        </p:nvPicPr>
        <p:blipFill>
          <a:blip r:embed="rId2"/>
          <a:stretch>
            <a:fillRect/>
          </a:stretch>
        </p:blipFill>
        <p:spPr>
          <a:xfrm>
            <a:off x="1204595" y="2638425"/>
            <a:ext cx="8398510" cy="382333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课堂总结</a:t>
            </a:r>
          </a:p>
        </p:txBody>
      </p:sp>
      <p:sp>
        <p:nvSpPr>
          <p:cNvPr id="3" name="内容占位符 2"/>
          <p:cNvSpPr>
            <a:spLocks noGrp="1"/>
          </p:cNvSpPr>
          <p:nvPr>
            <p:ph idx="1"/>
          </p:nvPr>
        </p:nvSpPr>
        <p:spPr>
          <a:xfrm>
            <a:off x="838200" y="1691005"/>
            <a:ext cx="10515600" cy="4351338"/>
          </a:xfrm>
        </p:spPr>
        <p:txBody>
          <a:bodyPr>
            <a:normAutofit/>
          </a:bodyPr>
          <a:lstStyle/>
          <a:p>
            <a:r>
              <a:rPr lang="zh-CN"/>
              <a:t>（1）DOM0级事件就是将一个函数赋值给一个事件处理属性</a:t>
            </a:r>
          </a:p>
          <a:p>
            <a:endParaRPr lang="zh-CN"/>
          </a:p>
          <a:p>
            <a:endParaRPr lang="zh-CN"/>
          </a:p>
          <a:p>
            <a:endParaRPr lang="zh-CN"/>
          </a:p>
          <a:p>
            <a:pPr lvl="2"/>
            <a:r>
              <a:rPr lang="zh-CN"/>
              <a:t>解绑事件</a:t>
            </a:r>
          </a:p>
        </p:txBody>
      </p:sp>
      <p:pic>
        <p:nvPicPr>
          <p:cNvPr id="4" name="图片 -2147482622"/>
          <p:cNvPicPr>
            <a:picLocks noChangeAspect="1"/>
          </p:cNvPicPr>
          <p:nvPr/>
        </p:nvPicPr>
        <p:blipFill>
          <a:blip r:embed="rId2"/>
          <a:stretch>
            <a:fillRect/>
          </a:stretch>
        </p:blipFill>
        <p:spPr>
          <a:xfrm>
            <a:off x="2032635" y="2282825"/>
            <a:ext cx="4179570" cy="1194435"/>
          </a:xfrm>
          <a:prstGeom prst="rect">
            <a:avLst/>
          </a:prstGeom>
          <a:noFill/>
          <a:ln w="9525">
            <a:noFill/>
          </a:ln>
        </p:spPr>
      </p:pic>
      <p:pic>
        <p:nvPicPr>
          <p:cNvPr id="5" name="图片 -2147482621"/>
          <p:cNvPicPr>
            <a:picLocks noChangeAspect="1"/>
          </p:cNvPicPr>
          <p:nvPr/>
        </p:nvPicPr>
        <p:blipFill>
          <a:blip r:embed="rId3"/>
          <a:stretch>
            <a:fillRect/>
          </a:stretch>
        </p:blipFill>
        <p:spPr>
          <a:xfrm>
            <a:off x="2032635" y="4145280"/>
            <a:ext cx="3714115" cy="47561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课堂总结</a:t>
            </a:r>
          </a:p>
        </p:txBody>
      </p:sp>
      <p:sp>
        <p:nvSpPr>
          <p:cNvPr id="3" name="内容占位符 2"/>
          <p:cNvSpPr>
            <a:spLocks noGrp="1"/>
          </p:cNvSpPr>
          <p:nvPr>
            <p:ph idx="1"/>
          </p:nvPr>
        </p:nvSpPr>
        <p:spPr>
          <a:xfrm>
            <a:off x="838200" y="1691005"/>
            <a:ext cx="10515600" cy="4351338"/>
          </a:xfrm>
        </p:spPr>
        <p:txBody>
          <a:bodyPr>
            <a:normAutofit/>
          </a:bodyPr>
          <a:lstStyle/>
          <a:p>
            <a:r>
              <a:rPr lang="zh-CN"/>
              <a:t>（2）两个事件流分别的是IE公司和netspace公司提出来的，冒泡事件流支持的浏览器更多。 </a:t>
            </a:r>
            <a:r>
              <a:rPr lang="zh-CN">
                <a:solidFill>
                  <a:srgbClr val="FF0000"/>
                </a:solidFill>
              </a:rPr>
              <a:t>事件捕获阶段</a:t>
            </a:r>
            <a:r>
              <a:rPr lang="zh-CN"/>
              <a:t>：事件从最上一级标签开始往下查找，直到捕获到事件目标(target)。</a:t>
            </a:r>
            <a:r>
              <a:rPr lang="zh-CN">
                <a:solidFill>
                  <a:srgbClr val="FF0000"/>
                </a:solidFill>
              </a:rPr>
              <a:t>事件冒泡阶段</a:t>
            </a:r>
            <a:r>
              <a:rPr lang="zh-CN"/>
              <a:t>：事件从事件目标(target)开始，往上冒泡直到页面的最上一级标签。</a:t>
            </a:r>
          </a:p>
          <a:p>
            <a:endParaRPr lang="zh-CN"/>
          </a:p>
          <a:p>
            <a:r>
              <a:rPr lang="zh-CN"/>
              <a:t>（3）本节主要讲解了DOM事件中Event对象的常用属性和方法，同时也介绍了其在IE中的兼容性问题及解决方案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8700"/>
          </a:xfrm>
        </p:spPr>
        <p:txBody>
          <a:bodyPr/>
          <a:lstStyle/>
          <a:p>
            <a:pPr algn="ctr"/>
            <a:r>
              <a:rPr lang="zh-CN">
                <a:latin typeface="微软雅黑" panose="020B0503020204020204" charset="-122"/>
                <a:ea typeface="微软雅黑" panose="020B0503020204020204" charset="-122"/>
                <a:sym typeface="+mn-ea"/>
              </a:rPr>
              <a:t>DOM级别</a:t>
            </a:r>
          </a:p>
        </p:txBody>
      </p:sp>
      <p:sp>
        <p:nvSpPr>
          <p:cNvPr id="3" name="内容占位符 2"/>
          <p:cNvSpPr>
            <a:spLocks noGrp="1"/>
          </p:cNvSpPr>
          <p:nvPr>
            <p:ph idx="1"/>
          </p:nvPr>
        </p:nvSpPr>
        <p:spPr>
          <a:xfrm>
            <a:off x="838200" y="1691005"/>
            <a:ext cx="10515600" cy="4351338"/>
          </a:xfrm>
        </p:spPr>
        <p:txBody>
          <a:bodyPr>
            <a:normAutofit/>
          </a:bodyPr>
          <a:lstStyle/>
          <a:p>
            <a:r>
              <a:rPr lang="zh-CN"/>
              <a:t>DOM级别分为</a:t>
            </a:r>
            <a:r>
              <a:rPr lang="en-US" altLang="zh-CN"/>
              <a:t>0,1,2,3</a:t>
            </a:r>
          </a:p>
          <a:p>
            <a:endParaRPr lang="en-US" altLang="zh-CN"/>
          </a:p>
          <a:p>
            <a:r>
              <a:rPr lang="zh-CN" altLang="en-US"/>
              <a:t>为什么会出现</a:t>
            </a:r>
            <a:r>
              <a:rPr lang="en-US" altLang="zh-CN"/>
              <a:t>DOM0</a:t>
            </a:r>
            <a:r>
              <a:rPr lang="zh-CN" altLang="en-US"/>
              <a:t>，</a:t>
            </a:r>
            <a:r>
              <a:rPr lang="en-US" altLang="zh-CN"/>
              <a:t>DOM1</a:t>
            </a:r>
            <a:r>
              <a:rPr lang="zh-CN" altLang="en-US"/>
              <a:t>，</a:t>
            </a:r>
            <a:r>
              <a:rPr lang="en-US" altLang="zh-CN"/>
              <a:t>DOM2</a:t>
            </a:r>
            <a:r>
              <a:rPr lang="zh-CN" altLang="en-US"/>
              <a:t>，</a:t>
            </a:r>
            <a:r>
              <a:rPr lang="en-US" altLang="zh-CN"/>
              <a:t>DOM3</a:t>
            </a:r>
            <a:r>
              <a:rPr lang="zh-CN" altLang="en-US"/>
              <a:t>呢？</a:t>
            </a:r>
          </a:p>
          <a:p>
            <a:pPr lvl="1"/>
            <a:r>
              <a:rPr lang="zh-CN" altLang="en-US"/>
              <a:t>（</a:t>
            </a:r>
            <a:r>
              <a:rPr lang="en-US" altLang="zh-CN"/>
              <a:t>1</a:t>
            </a:r>
            <a:r>
              <a:rPr lang="zh-CN" altLang="en-US"/>
              <a:t>）</a:t>
            </a:r>
            <a:r>
              <a:rPr lang="en-US" altLang="zh-CN"/>
              <a:t>JS</a:t>
            </a:r>
            <a:r>
              <a:rPr lang="zh-CN" altLang="en-US"/>
              <a:t>诞生与发展</a:t>
            </a:r>
          </a:p>
          <a:p>
            <a:pPr lvl="1"/>
            <a:r>
              <a:rPr lang="zh-CN" altLang="en-US"/>
              <a:t>（</a:t>
            </a:r>
            <a:r>
              <a:rPr lang="en-US" altLang="zh-CN"/>
              <a:t>2</a:t>
            </a:r>
            <a:r>
              <a:rPr lang="zh-CN" altLang="en-US"/>
              <a:t>）</a:t>
            </a:r>
            <a:r>
              <a:rPr lang="en-US" altLang="zh-CN"/>
              <a:t>JS</a:t>
            </a:r>
            <a:r>
              <a:rPr lang="zh-CN" altLang="en-US"/>
              <a:t>的设计功能</a:t>
            </a:r>
          </a:p>
          <a:p>
            <a:pPr lvl="1"/>
            <a:r>
              <a:rPr lang="zh-CN" altLang="en-US"/>
              <a:t>参见课件2.JS起源及设计功能</a:t>
            </a:r>
          </a:p>
          <a:p>
            <a:pPr lvl="1"/>
            <a:endParaRPr lang="zh-CN"/>
          </a:p>
          <a:p>
            <a:endParaRPr lang="zh-CN"/>
          </a:p>
          <a:p>
            <a:endParaRPr lang="zh-CN"/>
          </a:p>
          <a:p>
            <a:endParaRPr lang="zh-CN"/>
          </a:p>
          <a:p>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8700"/>
          </a:xfrm>
        </p:spPr>
        <p:txBody>
          <a:bodyPr/>
          <a:lstStyle/>
          <a:p>
            <a:pPr algn="ctr"/>
            <a:r>
              <a:rPr lang="zh-CN">
                <a:latin typeface="微软雅黑" panose="020B0503020204020204" charset="-122"/>
                <a:ea typeface="微软雅黑" panose="020B0503020204020204" charset="-122"/>
                <a:sym typeface="+mn-ea"/>
              </a:rPr>
              <a:t>DOM级别</a:t>
            </a:r>
          </a:p>
        </p:txBody>
      </p:sp>
      <p:sp>
        <p:nvSpPr>
          <p:cNvPr id="3" name="内容占位符 2"/>
          <p:cNvSpPr>
            <a:spLocks noGrp="1"/>
          </p:cNvSpPr>
          <p:nvPr>
            <p:ph idx="1"/>
          </p:nvPr>
        </p:nvSpPr>
        <p:spPr>
          <a:xfrm>
            <a:off x="838200" y="1691005"/>
            <a:ext cx="10515600" cy="4351338"/>
          </a:xfrm>
        </p:spPr>
        <p:txBody>
          <a:bodyPr>
            <a:normAutofit/>
          </a:bodyPr>
          <a:lstStyle/>
          <a:p>
            <a:r>
              <a:rPr lang="zh-CN"/>
              <a:t>DOM级别分为</a:t>
            </a:r>
            <a:r>
              <a:rPr lang="en-US" altLang="zh-CN"/>
              <a:t>0,1,2,3</a:t>
            </a:r>
          </a:p>
          <a:p>
            <a:endParaRPr lang="en-US" altLang="zh-CN"/>
          </a:p>
          <a:p>
            <a:r>
              <a:rPr lang="zh-CN" altLang="en-US"/>
              <a:t>为什么会出现</a:t>
            </a:r>
            <a:r>
              <a:rPr lang="en-US" altLang="zh-CN"/>
              <a:t>DOM0</a:t>
            </a:r>
            <a:r>
              <a:rPr lang="zh-CN" altLang="en-US"/>
              <a:t>，</a:t>
            </a:r>
            <a:r>
              <a:rPr lang="en-US" altLang="zh-CN"/>
              <a:t>DOM1</a:t>
            </a:r>
            <a:r>
              <a:rPr lang="zh-CN" altLang="en-US"/>
              <a:t>，</a:t>
            </a:r>
            <a:r>
              <a:rPr lang="en-US" altLang="zh-CN"/>
              <a:t>DOM2</a:t>
            </a:r>
            <a:r>
              <a:rPr lang="zh-CN" altLang="en-US"/>
              <a:t>，</a:t>
            </a:r>
            <a:r>
              <a:rPr lang="en-US" altLang="zh-CN"/>
              <a:t>DOM3</a:t>
            </a:r>
            <a:r>
              <a:rPr lang="zh-CN" altLang="en-US"/>
              <a:t>呢？</a:t>
            </a:r>
          </a:p>
          <a:p>
            <a:pPr lvl="1"/>
            <a:r>
              <a:rPr lang="zh-CN" altLang="en-US"/>
              <a:t>（</a:t>
            </a:r>
            <a:r>
              <a:rPr lang="en-US" altLang="zh-CN"/>
              <a:t>1</a:t>
            </a:r>
            <a:r>
              <a:rPr lang="zh-CN" altLang="en-US"/>
              <a:t>）</a:t>
            </a:r>
            <a:r>
              <a:rPr lang="en-US" altLang="zh-CN"/>
              <a:t>JS</a:t>
            </a:r>
            <a:r>
              <a:rPr lang="zh-CN" altLang="en-US"/>
              <a:t>诞生与发展</a:t>
            </a:r>
          </a:p>
          <a:p>
            <a:pPr lvl="1"/>
            <a:r>
              <a:rPr lang="zh-CN" altLang="en-US"/>
              <a:t>（</a:t>
            </a:r>
            <a:r>
              <a:rPr lang="en-US" altLang="zh-CN"/>
              <a:t>2</a:t>
            </a:r>
            <a:r>
              <a:rPr lang="zh-CN" altLang="en-US"/>
              <a:t>）</a:t>
            </a:r>
            <a:r>
              <a:rPr lang="en-US" altLang="zh-CN"/>
              <a:t>JS</a:t>
            </a:r>
            <a:r>
              <a:rPr lang="zh-CN" altLang="en-US"/>
              <a:t>的设计功能</a:t>
            </a:r>
          </a:p>
          <a:p>
            <a:pPr lvl="1"/>
            <a:r>
              <a:rPr lang="zh-CN" altLang="en-US"/>
              <a:t>参见课件2.JS起源及设计功能</a:t>
            </a:r>
          </a:p>
          <a:p>
            <a:pPr lvl="1"/>
            <a:endParaRPr lang="zh-CN"/>
          </a:p>
          <a:p>
            <a:endParaRPr lang="zh-CN"/>
          </a:p>
          <a:p>
            <a:endParaRPr lang="zh-CN"/>
          </a:p>
          <a:p>
            <a:endParaRPr lang="zh-CN"/>
          </a:p>
          <a:p>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DOM级别和DOM事件级别</a:t>
            </a:r>
          </a:p>
        </p:txBody>
      </p:sp>
      <p:sp>
        <p:nvSpPr>
          <p:cNvPr id="3" name="内容占位符 2"/>
          <p:cNvSpPr>
            <a:spLocks noGrp="1"/>
          </p:cNvSpPr>
          <p:nvPr>
            <p:ph idx="1"/>
          </p:nvPr>
        </p:nvSpPr>
        <p:spPr>
          <a:xfrm>
            <a:off x="838200" y="1691005"/>
            <a:ext cx="10515600" cy="4351338"/>
          </a:xfrm>
        </p:spPr>
        <p:txBody>
          <a:bodyPr>
            <a:normAutofit/>
          </a:bodyPr>
          <a:lstStyle/>
          <a:p>
            <a:r>
              <a:rPr lang="zh-CN"/>
              <a:t>有人可能会问，为什么没有DOM1级事件处理呢？因为1级DOM标准中并没有定义事件相关的内容，所以没有所谓的1级DOM事件模型。</a:t>
            </a:r>
          </a:p>
          <a:p>
            <a:endParaRPr lang="zh-CN"/>
          </a:p>
          <a:p>
            <a:r>
              <a:rPr lang="zh-CN"/>
              <a:t>关于DOM级别这里不做详细的介绍，下面主要介绍下</a:t>
            </a:r>
            <a:r>
              <a:rPr lang="zh-CN">
                <a:solidFill>
                  <a:srgbClr val="FF0000"/>
                </a:solidFill>
              </a:rPr>
              <a:t>不同级别DOM中的不同事件</a:t>
            </a:r>
            <a:r>
              <a:rPr lang="zh-C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5690"/>
          </a:xfrm>
        </p:spPr>
        <p:txBody>
          <a:bodyPr/>
          <a:lstStyle/>
          <a:p>
            <a:pPr algn="ctr"/>
            <a:r>
              <a:rPr lang="zh-CN">
                <a:latin typeface="微软雅黑" panose="020B0503020204020204" charset="-122"/>
                <a:ea typeface="微软雅黑" panose="020B0503020204020204" charset="-122"/>
                <a:sym typeface="+mn-ea"/>
              </a:rPr>
              <a:t>DOM0级事件</a:t>
            </a:r>
          </a:p>
        </p:txBody>
      </p:sp>
      <p:sp>
        <p:nvSpPr>
          <p:cNvPr id="3" name="内容占位符 2"/>
          <p:cNvSpPr>
            <a:spLocks noGrp="1"/>
          </p:cNvSpPr>
          <p:nvPr>
            <p:ph idx="1"/>
          </p:nvPr>
        </p:nvSpPr>
        <p:spPr>
          <a:xfrm>
            <a:off x="838200" y="1691005"/>
            <a:ext cx="10515600" cy="4351338"/>
          </a:xfrm>
        </p:spPr>
        <p:txBody>
          <a:bodyPr>
            <a:normAutofit lnSpcReduction="10000"/>
          </a:bodyPr>
          <a:lstStyle/>
          <a:p>
            <a:r>
              <a:rPr lang="zh-CN"/>
              <a:t>2.1 HTML事件处理程序</a:t>
            </a:r>
          </a:p>
          <a:p>
            <a:pPr lvl="1"/>
            <a:r>
              <a:rPr lang="zh-CN"/>
              <a:t>在了解DOM0级事件之前，我们有必要先了解下</a:t>
            </a:r>
            <a:r>
              <a:rPr lang="zh-CN">
                <a:solidFill>
                  <a:srgbClr val="FF0000"/>
                </a:solidFill>
              </a:rPr>
              <a:t>HTML事件处理程序</a:t>
            </a:r>
            <a:r>
              <a:rPr lang="zh-CN"/>
              <a:t>，也是最早的一种的事件处理方式，代码如下：</a:t>
            </a:r>
          </a:p>
          <a:p>
            <a:endParaRPr lang="en-US" altLang="zh-CN"/>
          </a:p>
          <a:p>
            <a:endParaRPr lang="en-US" altLang="zh-CN"/>
          </a:p>
          <a:p>
            <a:endParaRPr lang="en-US" altLang="zh-CN"/>
          </a:p>
          <a:p>
            <a:endParaRPr lang="en-US" altLang="zh-CN"/>
          </a:p>
          <a:p>
            <a:pPr lvl="1"/>
            <a:r>
              <a:rPr lang="en-US" altLang="zh-CN"/>
              <a:t>以上代码通过直接在HTML代码里定义了一个onclick的属性触发showFn方法，这样的事件处理程序最大的缺点就是</a:t>
            </a:r>
            <a:r>
              <a:rPr lang="en-US" altLang="zh-CN">
                <a:solidFill>
                  <a:srgbClr val="FF0000"/>
                </a:solidFill>
              </a:rPr>
              <a:t>HTML于JS</a:t>
            </a:r>
            <a:r>
              <a:rPr lang="en-US" altLang="zh-CN">
                <a:solidFill>
                  <a:schemeClr val="accent5"/>
                </a:solidFill>
              </a:rPr>
              <a:t>强耦合</a:t>
            </a:r>
            <a:r>
              <a:rPr lang="en-US" altLang="zh-CN">
                <a:solidFill>
                  <a:srgbClr val="FF0000"/>
                </a:solidFill>
              </a:rPr>
              <a:t>(</a:t>
            </a:r>
            <a:r>
              <a:rPr lang="zh-CN" altLang="en-US">
                <a:solidFill>
                  <a:srgbClr val="FF0000"/>
                </a:solidFill>
              </a:rPr>
              <a:t>关联、互相影响</a:t>
            </a:r>
            <a:r>
              <a:rPr lang="en-US" altLang="zh-CN">
                <a:solidFill>
                  <a:srgbClr val="FF0000"/>
                </a:solidFill>
              </a:rPr>
              <a:t>)</a:t>
            </a:r>
            <a:r>
              <a:rPr lang="en-US" altLang="zh-CN"/>
              <a:t>，我们一旦需要修改函数名就得修改两个地方。当然其优点是不需要</a:t>
            </a:r>
            <a:r>
              <a:rPr lang="zh-CN" altLang="en-US"/>
              <a:t>获取</a:t>
            </a:r>
            <a:r>
              <a:rPr lang="en-US" altLang="zh-CN"/>
              <a:t>操作DOM来完成事件的绑定。</a:t>
            </a:r>
          </a:p>
        </p:txBody>
      </p:sp>
      <p:pic>
        <p:nvPicPr>
          <p:cNvPr id="4" name="图片 -2147482623"/>
          <p:cNvPicPr>
            <a:picLocks noChangeAspect="1"/>
          </p:cNvPicPr>
          <p:nvPr/>
        </p:nvPicPr>
        <p:blipFill>
          <a:blip r:embed="rId2"/>
          <a:stretch>
            <a:fillRect/>
          </a:stretch>
        </p:blipFill>
        <p:spPr>
          <a:xfrm>
            <a:off x="1627505" y="2878455"/>
            <a:ext cx="5798185" cy="158686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DOM0级事件</a:t>
            </a:r>
          </a:p>
        </p:txBody>
      </p:sp>
      <p:sp>
        <p:nvSpPr>
          <p:cNvPr id="3" name="内容占位符 2"/>
          <p:cNvSpPr>
            <a:spLocks noGrp="1"/>
          </p:cNvSpPr>
          <p:nvPr>
            <p:ph idx="1"/>
          </p:nvPr>
        </p:nvSpPr>
        <p:spPr>
          <a:xfrm>
            <a:off x="838200" y="1691005"/>
            <a:ext cx="10515600" cy="4351338"/>
          </a:xfrm>
        </p:spPr>
        <p:txBody>
          <a:bodyPr>
            <a:normAutofit/>
          </a:bodyPr>
          <a:lstStyle/>
          <a:p>
            <a:r>
              <a:rPr lang="zh-CN"/>
              <a:t>2.1 DOM0级处理事件</a:t>
            </a:r>
            <a:r>
              <a:rPr lang="en-US" altLang="zh-CN"/>
              <a:t>-----</a:t>
            </a:r>
            <a:r>
              <a:rPr lang="zh-CN" altLang="en-US">
                <a:solidFill>
                  <a:srgbClr val="FF0000"/>
                </a:solidFill>
              </a:rPr>
              <a:t>动态绑定</a:t>
            </a:r>
            <a:endParaRPr lang="zh-CN"/>
          </a:p>
          <a:p>
            <a:pPr lvl="1"/>
            <a:r>
              <a:rPr lang="zh-CN"/>
              <a:t>那么什么是DOM0级处理事件呢？DOM0级事件就是将一个函数赋值给一个事件处理属性，比如：</a:t>
            </a:r>
          </a:p>
          <a:p>
            <a:endParaRPr lang="zh-CN"/>
          </a:p>
          <a:p>
            <a:endParaRPr lang="zh-CN"/>
          </a:p>
          <a:p>
            <a:endParaRPr lang="en-US" altLang="zh-CN"/>
          </a:p>
          <a:p>
            <a:endParaRPr lang="en-US" altLang="zh-CN"/>
          </a:p>
          <a:p>
            <a:pPr lvl="1"/>
            <a:endParaRPr lang="en-US" altLang="zh-CN"/>
          </a:p>
        </p:txBody>
      </p:sp>
      <p:pic>
        <p:nvPicPr>
          <p:cNvPr id="4" name="图片 -2147482620"/>
          <p:cNvPicPr>
            <a:picLocks noChangeAspect="1"/>
          </p:cNvPicPr>
          <p:nvPr/>
        </p:nvPicPr>
        <p:blipFill>
          <a:blip r:embed="rId2"/>
          <a:stretch>
            <a:fillRect/>
          </a:stretch>
        </p:blipFill>
        <p:spPr>
          <a:xfrm>
            <a:off x="1595120" y="2962275"/>
            <a:ext cx="4578350" cy="1779905"/>
          </a:xfrm>
          <a:prstGeom prst="rect">
            <a:avLst/>
          </a:prstGeom>
          <a:noFill/>
          <a:ln w="9525">
            <a:noFill/>
          </a:ln>
        </p:spPr>
      </p:pic>
      <p:sp>
        <p:nvSpPr>
          <p:cNvPr id="5" name="文本框 4"/>
          <p:cNvSpPr txBox="1"/>
          <p:nvPr/>
        </p:nvSpPr>
        <p:spPr>
          <a:xfrm>
            <a:off x="1612900" y="4993640"/>
            <a:ext cx="5106035" cy="645160"/>
          </a:xfrm>
          <a:prstGeom prst="rect">
            <a:avLst/>
          </a:prstGeom>
          <a:noFill/>
        </p:spPr>
        <p:txBody>
          <a:bodyPr wrap="square" rtlCol="0">
            <a:spAutoFit/>
          </a:bodyPr>
          <a:lstStyle/>
          <a:p>
            <a:r>
              <a:rPr lang="zh-CN" altLang="en-US">
                <a:solidFill>
                  <a:srgbClr val="FF0000"/>
                </a:solidFill>
              </a:rPr>
              <a:t>解绑函数</a:t>
            </a:r>
            <a:r>
              <a:rPr lang="en-US" altLang="zh-CN">
                <a:solidFill>
                  <a:srgbClr val="FF0000"/>
                </a:solidFill>
              </a:rPr>
              <a:t>----</a:t>
            </a:r>
            <a:r>
              <a:rPr lang="zh-CN" altLang="en-US">
                <a:solidFill>
                  <a:srgbClr val="FF0000"/>
                </a:solidFill>
              </a:rPr>
              <a:t>将函数赋值为</a:t>
            </a:r>
            <a:r>
              <a:rPr lang="en-US" altLang="zh-CN">
                <a:solidFill>
                  <a:srgbClr val="FF0000"/>
                </a:solidFill>
              </a:rPr>
              <a:t>null</a:t>
            </a:r>
            <a:r>
              <a:rPr lang="zh-CN" altLang="en-US">
                <a:solidFill>
                  <a:srgbClr val="FF0000"/>
                </a:solidFill>
              </a:rPr>
              <a:t>进行解绑</a:t>
            </a:r>
          </a:p>
          <a:p>
            <a:r>
              <a:rPr lang="zh-CN" altLang="en-US">
                <a:solidFill>
                  <a:srgbClr val="FF0000"/>
                </a:solidFill>
              </a:rPr>
              <a:t>绑定</a:t>
            </a:r>
            <a:r>
              <a:rPr lang="en-US" altLang="zh-CN">
                <a:solidFill>
                  <a:srgbClr val="FF0000"/>
                </a:solidFill>
              </a:rPr>
              <a:t>----DOM0</a:t>
            </a:r>
            <a:r>
              <a:rPr lang="zh-CN" altLang="en-US">
                <a:solidFill>
                  <a:srgbClr val="FF0000"/>
                </a:solidFill>
              </a:rPr>
              <a:t>级动态绑定</a:t>
            </a: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3553</Words>
  <Application>Microsoft Office PowerPoint</Application>
  <PresentationFormat>自定义</PresentationFormat>
  <Paragraphs>219</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1_Office 主题</vt:lpstr>
      <vt:lpstr>WEB前端 </vt:lpstr>
      <vt:lpstr>课程大纲</vt:lpstr>
      <vt:lpstr>事件机制</vt:lpstr>
      <vt:lpstr>DOM级别和DOM事件级别</vt:lpstr>
      <vt:lpstr>DOM级别</vt:lpstr>
      <vt:lpstr>DOM级别</vt:lpstr>
      <vt:lpstr>DOM级别和DOM事件级别</vt:lpstr>
      <vt:lpstr>DOM0级事件</vt:lpstr>
      <vt:lpstr>DOM0级事件</vt:lpstr>
      <vt:lpstr>DOM0级事件</vt:lpstr>
      <vt:lpstr>DOM2级事件</vt:lpstr>
      <vt:lpstr>DOM2级事件</vt:lpstr>
      <vt:lpstr>DOM2级事件</vt:lpstr>
      <vt:lpstr>DOM0级事件VS DOM2级事件</vt:lpstr>
      <vt:lpstr>DOM0级事件VS DOM2级事件</vt:lpstr>
      <vt:lpstr>DOM0级事件VS DOM2级事件</vt:lpstr>
      <vt:lpstr>DOM3级事件</vt:lpstr>
      <vt:lpstr>滚轮事件</vt:lpstr>
      <vt:lpstr>DOM事件模型---事件流</vt:lpstr>
      <vt:lpstr>DOM事件模型---事件流</vt:lpstr>
      <vt:lpstr>6.2事件冒泡</vt:lpstr>
      <vt:lpstr>6.2事件冒泡</vt:lpstr>
      <vt:lpstr>6.3事件捕获</vt:lpstr>
      <vt:lpstr>6.3事件捕获</vt:lpstr>
      <vt:lpstr>6.3事件捕获</vt:lpstr>
      <vt:lpstr>DOM事件之Event事件对象</vt:lpstr>
      <vt:lpstr>DOM事件之Event事件对象</vt:lpstr>
      <vt:lpstr>7.2 Event对象方法</vt:lpstr>
      <vt:lpstr>7.2 Event对象方法</vt:lpstr>
      <vt:lpstr>7.2 Event对象方法</vt:lpstr>
      <vt:lpstr>7.2 Event对象方法</vt:lpstr>
      <vt:lpstr>7.2 Event对象方法</vt:lpstr>
      <vt:lpstr>7.2 Event对象方法</vt:lpstr>
      <vt:lpstr>7.3 Event对象属性</vt:lpstr>
      <vt:lpstr>7.3 Event对象属性</vt:lpstr>
      <vt:lpstr>7.3 Event对象属性</vt:lpstr>
      <vt:lpstr>7.3 Event对象属性</vt:lpstr>
      <vt:lpstr>7.3 Event对象属性</vt:lpstr>
      <vt:lpstr>7.3 Event对象属性</vt:lpstr>
      <vt:lpstr>课堂总结</vt:lpstr>
      <vt:lpstr>课堂总结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 </dc:title>
  <dc:creator/>
  <cp:lastModifiedBy>xb21cn</cp:lastModifiedBy>
  <cp:revision>312</cp:revision>
  <dcterms:created xsi:type="dcterms:W3CDTF">2015-05-05T08:02:00Z</dcterms:created>
  <dcterms:modified xsi:type="dcterms:W3CDTF">2019-04-18T01:46:20Z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