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622" r:id="rId3"/>
    <p:sldId id="515" r:id="rId4"/>
    <p:sldId id="575" r:id="rId5"/>
    <p:sldId id="517" r:id="rId6"/>
    <p:sldId id="576" r:id="rId7"/>
    <p:sldId id="678" r:id="rId8"/>
    <p:sldId id="577" r:id="rId9"/>
    <p:sldId id="578" r:id="rId10"/>
    <p:sldId id="579" r:id="rId11"/>
    <p:sldId id="580" r:id="rId12"/>
    <p:sldId id="623" r:id="rId13"/>
    <p:sldId id="581" r:id="rId14"/>
    <p:sldId id="583" r:id="rId15"/>
    <p:sldId id="612" r:id="rId16"/>
    <p:sldId id="610" r:id="rId17"/>
    <p:sldId id="613" r:id="rId18"/>
    <p:sldId id="666" r:id="rId19"/>
    <p:sldId id="668" r:id="rId20"/>
    <p:sldId id="667" r:id="rId21"/>
    <p:sldId id="582" r:id="rId22"/>
    <p:sldId id="584" r:id="rId23"/>
    <p:sldId id="585" r:id="rId24"/>
    <p:sldId id="587" r:id="rId25"/>
    <p:sldId id="586" r:id="rId26"/>
    <p:sldId id="588" r:id="rId27"/>
    <p:sldId id="589" r:id="rId28"/>
    <p:sldId id="67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6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br>
              <a:rPr lang="zh-CN" altLang="en-US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4800" dirty="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创建新的HTML元素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使用document文档、element元素对象自带的一些函数，创建步骤如下：</a:t>
            </a:r>
          </a:p>
          <a:p>
            <a:pPr marL="457200" lvl="1" indent="0">
              <a:buNone/>
            </a:pPr>
            <a:r>
              <a:t>1、创建元素：document.createElement()</a:t>
            </a:r>
          </a:p>
          <a:p>
            <a:pPr marL="457200" lvl="1" indent="0">
              <a:buNone/>
            </a:pPr>
            <a:r>
              <a:t>2、找到父级元素 ：可以通过Id、name、标签名、class类名等</a:t>
            </a:r>
          </a:p>
          <a:p>
            <a:pPr marL="457200" lvl="1" indent="0">
              <a:buNone/>
            </a:pPr>
            <a:r>
              <a:t>3、在指定位置插入元素：元素后插入element.appendChild()、元素前插入element.insertBefore()</a:t>
            </a:r>
          </a:p>
        </p:txBody>
      </p:sp>
      <p:pic>
        <p:nvPicPr>
          <p:cNvPr id="4" name="图片 -21474826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0" y="4210685"/>
            <a:ext cx="5624195" cy="1425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4090670"/>
            <a:ext cx="2531110" cy="2231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右箭头 5"/>
          <p:cNvSpPr/>
          <p:nvPr/>
        </p:nvSpPr>
        <p:spPr>
          <a:xfrm>
            <a:off x="7122795" y="4719955"/>
            <a:ext cx="473710" cy="407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插入元素方法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（1）之前插入</a:t>
            </a:r>
          </a:p>
          <a:p>
            <a:pPr marL="457200" lvl="1" indent="0">
              <a:buNone/>
            </a:pPr>
            <a:r>
              <a:t>insertBefore() 方法在指定的已有子节点之前插入新的子节点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20" y="2747010"/>
            <a:ext cx="5756910" cy="3646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670" y="2747010"/>
            <a:ext cx="1666875" cy="25241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7583170" y="3789045"/>
            <a:ext cx="1005840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插入元素方法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（2）之后插入</a:t>
            </a:r>
          </a:p>
          <a:p>
            <a:pPr marL="457200" lvl="1" indent="0">
              <a:buNone/>
            </a:pPr>
            <a:r>
              <a:t>appendChild() 方法向节点最后添加子节点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动态修改元素内容/样式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（1）修改内容</a:t>
            </a:r>
          </a:p>
          <a:p>
            <a:r>
              <a:rPr lang="zh-CN"/>
              <a:t>（2）动态改变HTML属性（src,title,alt）</a:t>
            </a:r>
          </a:p>
          <a:p>
            <a:r>
              <a:rPr lang="zh-CN"/>
              <a:t>（3）控制元素显示隐藏</a:t>
            </a:r>
            <a:r>
              <a:rPr lang="en-US" altLang="zh-CN"/>
              <a:t>---</a:t>
            </a:r>
            <a:r>
              <a:rPr lang="zh-CN"/>
              <a:t>效果图：</a:t>
            </a:r>
          </a:p>
          <a:p>
            <a:endParaRPr lang="zh-CN"/>
          </a:p>
          <a:p>
            <a:r>
              <a:rPr lang="zh-CN"/>
              <a:t>（4）添加过渡效果的显示隐藏</a:t>
            </a:r>
            <a:r>
              <a:rPr lang="en-US" altLang="zh-CN"/>
              <a:t>---</a:t>
            </a:r>
            <a:r>
              <a:rPr lang="zh-CN"/>
              <a:t>效果图：</a:t>
            </a:r>
          </a:p>
        </p:txBody>
      </p:sp>
      <p:pic>
        <p:nvPicPr>
          <p:cNvPr id="4" name="图片 -2147482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10" y="2479040"/>
            <a:ext cx="2003425" cy="1233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9"/>
          <p:cNvPicPr>
            <a:picLocks noChangeAspect="1"/>
          </p:cNvPicPr>
          <p:nvPr/>
        </p:nvPicPr>
        <p:blipFill>
          <a:blip r:embed="rId3"/>
          <a:srcRect b="12009"/>
          <a:stretch>
            <a:fillRect/>
          </a:stretch>
        </p:blipFill>
        <p:spPr>
          <a:xfrm>
            <a:off x="8232140" y="3712210"/>
            <a:ext cx="2004695" cy="2065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右箭头 5"/>
          <p:cNvSpPr/>
          <p:nvPr/>
        </p:nvSpPr>
        <p:spPr>
          <a:xfrm>
            <a:off x="6933565" y="2803525"/>
            <a:ext cx="908685" cy="341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7710170" y="3829685"/>
            <a:ext cx="39497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节点</a:t>
            </a:r>
            <a:r>
              <a:rPr lang="zh-CN">
                <a:sym typeface="+mn-ea"/>
              </a:rPr>
              <a:t>操作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endParaRPr/>
          </a:p>
          <a:p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）创建元素节点createElement()</a:t>
            </a:r>
          </a:p>
          <a:p>
            <a:pPr marL="457200" lvl="1" indent="0">
              <a:buNone/>
            </a:pPr>
            <a:r>
              <a:rPr lang="zh-CN"/>
              <a:t>document.createElement("元素");</a:t>
            </a:r>
          </a:p>
          <a:p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）创建文本节点createTextNode()</a:t>
            </a:r>
          </a:p>
          <a:p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>
                <a:sym typeface="+mn-ea"/>
              </a:rPr>
              <a:t>）删除节点</a:t>
            </a:r>
            <a:r>
              <a:rPr lang="en-US" altLang="zh-CN">
                <a:sym typeface="+mn-ea"/>
              </a:rPr>
              <a:t>---</a:t>
            </a:r>
            <a:r>
              <a:rPr>
                <a:sym typeface="+mn-ea"/>
              </a:rPr>
              <a:t>removeChild()从子节点列表中删除指定节点</a:t>
            </a:r>
          </a:p>
          <a:p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>
                <a:sym typeface="+mn-ea"/>
              </a:rPr>
              <a:t>）</a:t>
            </a:r>
            <a:r>
              <a:rPr>
                <a:sym typeface="+mn-ea"/>
              </a:rPr>
              <a:t>替换节点</a:t>
            </a:r>
            <a:r>
              <a:rPr lang="en-US">
                <a:sym typeface="+mn-ea"/>
              </a:rPr>
              <a:t>---</a:t>
            </a:r>
            <a:r>
              <a:rPr>
                <a:sym typeface="+mn-ea"/>
              </a:rPr>
              <a:t>替换元素节点replaceChild()</a:t>
            </a: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节点</a:t>
            </a:r>
            <a:r>
              <a:rPr lang="zh-CN">
                <a:sym typeface="+mn-ea"/>
              </a:rPr>
              <a:t>操作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）创建元素节点createElement()</a:t>
            </a:r>
          </a:p>
          <a:p>
            <a:pPr marL="457200" lvl="1" indent="0">
              <a:buNone/>
            </a:pPr>
            <a:r>
              <a:rPr lang="zh-CN"/>
              <a:t>document.createElement("元素");</a:t>
            </a:r>
          </a:p>
          <a:p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）创建文本节点createTextNode()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90" y="3225165"/>
            <a:ext cx="7068820" cy="25990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节点</a:t>
            </a:r>
            <a:r>
              <a:rPr lang="zh-CN">
                <a:sym typeface="+mn-ea"/>
              </a:rPr>
              <a:t>操作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</a:t>
            </a:r>
            <a:r>
              <a:rPr lang="en-US" altLang="zh-CN"/>
              <a:t>3</a:t>
            </a:r>
            <a:r>
              <a:rPr lang="zh-CN"/>
              <a:t>）删除节点</a:t>
            </a:r>
            <a:r>
              <a:rPr lang="en-US" altLang="zh-CN"/>
              <a:t>---</a:t>
            </a:r>
            <a:r>
              <a:t>removeChild()从子节点列表中删除指定节点</a:t>
            </a:r>
          </a:p>
          <a:p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70" y="2318385"/>
            <a:ext cx="6829425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节点</a:t>
            </a:r>
            <a:r>
              <a:rPr lang="zh-CN">
                <a:sym typeface="+mn-ea"/>
              </a:rPr>
              <a:t>操作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t>替换节点</a:t>
            </a:r>
            <a:r>
              <a:rPr lang="en-US"/>
              <a:t>---</a:t>
            </a:r>
            <a:r>
              <a:t>替换元素节点replaceChild()</a:t>
            </a:r>
          </a:p>
          <a:p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25" y="2298700"/>
            <a:ext cx="8653145" cy="33902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Event对象属性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键盘事件属性</a:t>
            </a:r>
          </a:p>
          <a:p>
            <a:pPr lvl="1"/>
            <a:r>
              <a:rPr lang="zh-CN"/>
              <a:t>在用键盘触发事件时，主要的事件属性包含键盘的按键keyCode和是否按下特殊键，比如：keyCode指定了按下键的键码值，ctrlKey指定是否按下了ctrl键。</a:t>
            </a:r>
          </a:p>
          <a:p>
            <a:pPr lvl="1"/>
            <a:endParaRPr lang="zh-CN"/>
          </a:p>
          <a:p>
            <a:pPr lvl="1"/>
            <a:endParaRPr lang="zh-CN"/>
          </a:p>
          <a:p>
            <a:pPr lvl="1"/>
            <a:endParaRPr lang="zh-CN"/>
          </a:p>
          <a:p>
            <a:pPr lvl="1"/>
            <a:endParaRPr lang="zh-CN"/>
          </a:p>
          <a:p>
            <a:pPr lvl="1"/>
            <a:endParaRPr lang="zh-CN"/>
          </a:p>
          <a:p>
            <a:pPr lvl="1"/>
            <a:endParaRPr lang="zh-CN"/>
          </a:p>
        </p:txBody>
      </p:sp>
      <p:pic>
        <p:nvPicPr>
          <p:cNvPr id="4" name="图片 -21474825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85" y="3352165"/>
            <a:ext cx="5512435" cy="1652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Event对象属性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键盘事件属性</a:t>
            </a:r>
          </a:p>
          <a:p>
            <a:pPr lvl="1"/>
            <a:r>
              <a:rPr lang="zh-CN"/>
              <a:t>查看键盘键码值</a:t>
            </a:r>
            <a:r>
              <a:rPr lang="en-US" altLang="zh-CN"/>
              <a:t>----F12</a:t>
            </a:r>
            <a:r>
              <a:rPr lang="zh-CN" altLang="en-US"/>
              <a:t>（</a:t>
            </a:r>
            <a:r>
              <a:rPr lang="en-US" altLang="zh-CN"/>
              <a:t>123</a:t>
            </a:r>
            <a:r>
              <a:rPr lang="zh-CN" altLang="en-US"/>
              <a:t>）</a:t>
            </a:r>
            <a:endParaRPr lang="zh-CN"/>
          </a:p>
          <a:p>
            <a:pPr lvl="1"/>
            <a:endParaRPr lang="zh-CN"/>
          </a:p>
          <a:p>
            <a:pPr lvl="1"/>
            <a:endParaRPr lang="zh-CN"/>
          </a:p>
          <a:p>
            <a:pPr lvl="1"/>
            <a:endParaRPr lang="zh-CN"/>
          </a:p>
          <a:p>
            <a:pPr lvl="1"/>
            <a:endParaRPr lang="zh-CN"/>
          </a:p>
          <a:p>
            <a:pPr lvl="1"/>
            <a:endParaRPr lang="zh-CN"/>
          </a:p>
          <a:p>
            <a:pPr lvl="1"/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75" y="2691130"/>
            <a:ext cx="5808345" cy="19919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13790" y="203200"/>
            <a:ext cx="9144000" cy="1144905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单词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2857500"/>
          <a:ext cx="8531225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上一个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同胞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下一个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父母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儿子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所有子节点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最后一个子节点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第一个子节点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父节点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下一个子节点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上一个子节点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创造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添加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替换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Event对象属性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键盘事件属性</a:t>
            </a:r>
          </a:p>
          <a:p>
            <a:pPr lvl="1"/>
            <a:r>
              <a:rPr lang="zh-CN"/>
              <a:t>常见的一个应用就是禁止用户通过浏览器查看源代码（当用户在浏览器启动控制台时，禁止其查看源代码）</a:t>
            </a:r>
          </a:p>
          <a:p>
            <a:pPr lvl="1"/>
            <a:endParaRPr lang="zh-CN"/>
          </a:p>
          <a:p>
            <a:pPr lvl="1"/>
            <a:endParaRPr lang="zh-CN"/>
          </a:p>
          <a:p>
            <a:pPr lvl="1"/>
            <a:endParaRPr lang="zh-CN"/>
          </a:p>
          <a:p>
            <a:pPr lvl="1"/>
            <a:endParaRPr lang="zh-CN"/>
          </a:p>
          <a:p>
            <a:pPr lvl="1"/>
            <a:endParaRPr lang="zh-CN"/>
          </a:p>
          <a:p>
            <a:pPr lvl="1"/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45" y="3058160"/>
            <a:ext cx="5887085" cy="17843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4.1场景描述</a:t>
            </a:r>
          </a:p>
          <a:p>
            <a:pPr lvl="1"/>
            <a:r>
              <a:t>节点属性获取的是节点。Internet Explorer 会忽略节点间生成的空白文本节点（例如，换行符号），而其它浏览器不会忽略。如下所示</a:t>
            </a:r>
          </a:p>
        </p:txBody>
      </p:sp>
      <p:pic>
        <p:nvPicPr>
          <p:cNvPr id="4" name="图片 -21474825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80" y="3002915"/>
            <a:ext cx="8012430" cy="3142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节点属性</a:t>
            </a:r>
          </a:p>
        </p:txBody>
      </p:sp>
      <p:pic>
        <p:nvPicPr>
          <p:cNvPr id="3" name="图片 -21474826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" y="3524885"/>
            <a:ext cx="5417820" cy="1373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5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20" y="3524885"/>
            <a:ext cx="4501515" cy="170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38200" y="1560830"/>
            <a:ext cx="7935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运行结果：</a:t>
            </a:r>
          </a:p>
          <a:p>
            <a:r>
              <a:rPr lang="zh-CN" altLang="en-US" sz="2400"/>
              <a:t>IE: UL子节点个数：3；节点类型：1</a:t>
            </a:r>
          </a:p>
          <a:p>
            <a:r>
              <a:rPr lang="zh-CN" altLang="en-US" sz="2400"/>
              <a:t>其他浏览器： UL子节点个数：7；节点类型：3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代码分析：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这个怎么解决呢？这就涉及到节点属性了。</a:t>
            </a:r>
          </a:p>
        </p:txBody>
      </p:sp>
      <p:pic>
        <p:nvPicPr>
          <p:cNvPr id="4" name="图片 -21474825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85" y="2321560"/>
            <a:ext cx="3769360" cy="1615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endParaRPr/>
          </a:p>
          <a:p>
            <a:r>
              <a:t>在DOM中，每个节点都是一个对象。DOM节点有</a:t>
            </a:r>
            <a:r>
              <a:rPr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三个重要的属性</a:t>
            </a:r>
            <a:r>
              <a:rPr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  <a:p>
            <a:pPr marL="457200" lvl="1" indent="0">
              <a:buNone/>
            </a:pPr>
            <a:r>
              <a:rPr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nodeName：节点的名称、nodeValue：节点的值、nodeType：节点类型</a:t>
            </a:r>
            <a:r>
              <a:t>。</a:t>
            </a:r>
          </a:p>
          <a:p>
            <a:endParaRPr/>
          </a:p>
          <a:p>
            <a:r>
              <a:t>（1）nodeName：节点的名称，只读</a:t>
            </a:r>
          </a:p>
          <a:p>
            <a:pPr marL="457200" lvl="1" indent="0">
              <a:buNone/>
            </a:pPr>
            <a:r>
              <a:t>元素节点的nodeName与标签名相同</a:t>
            </a:r>
          </a:p>
          <a:p>
            <a:pPr marL="457200" lvl="1" indent="0">
              <a:buNone/>
            </a:pPr>
            <a:r>
              <a:t>属性节点的nodeName是属性的名称</a:t>
            </a:r>
          </a:p>
          <a:p>
            <a:pPr marL="457200" lvl="1" indent="0">
              <a:buNone/>
            </a:pPr>
            <a:r>
              <a:t>文本节点的nodeName永远是#text</a:t>
            </a:r>
          </a:p>
          <a:p>
            <a:pPr marL="457200" lvl="1" indent="0">
              <a:buNone/>
            </a:pPr>
            <a:r>
              <a:t>文档节点的nodeName永远是#document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t>（2）nodeValue：节点的值</a:t>
            </a:r>
          </a:p>
          <a:p>
            <a:pPr marL="457200" lvl="1" indent="0">
              <a:buNone/>
            </a:pPr>
            <a:r>
              <a:t>元素节点的nodeValue是undefined或null</a:t>
            </a:r>
          </a:p>
          <a:p>
            <a:pPr marL="457200" lvl="1" indent="0">
              <a:buNone/>
            </a:pPr>
            <a:r>
              <a:t>文本节点的nodeValue是文本自身</a:t>
            </a:r>
          </a:p>
          <a:p>
            <a:pPr marL="457200" lvl="1" indent="0">
              <a:buNone/>
            </a:pPr>
            <a:r>
              <a:t>属性节点的nodeValue是属性的值</a:t>
            </a:r>
          </a:p>
          <a:p>
            <a:endParaRPr/>
          </a:p>
          <a:p>
            <a:r>
              <a:t>（3）nodeType：节点类型，只读</a:t>
            </a:r>
          </a:p>
          <a:p>
            <a:pPr marL="457200" lvl="1" indent="0">
              <a:buNone/>
            </a:pPr>
            <a:r>
              <a:t>元素：节点类型为 1</a:t>
            </a:r>
          </a:p>
          <a:p>
            <a:pPr marL="457200" lvl="1" indent="0">
              <a:buNone/>
            </a:pPr>
            <a:r>
              <a:t>属性：节点类型为 2</a:t>
            </a:r>
          </a:p>
          <a:p>
            <a:pPr marL="457200" lvl="1" indent="0">
              <a:buNone/>
            </a:pPr>
            <a:r>
              <a:t>文本：节点类型为 3</a:t>
            </a:r>
          </a:p>
          <a:p>
            <a:pPr marL="457200" lvl="1" indent="0">
              <a:buNone/>
            </a:pPr>
            <a:r>
              <a:t>注释：节点类型为 8</a:t>
            </a:r>
          </a:p>
          <a:p>
            <a:pPr marL="457200" lvl="1" indent="0">
              <a:buNone/>
            </a:pPr>
            <a:r>
              <a:t>文档：节点类型为 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节点属性</a:t>
            </a:r>
          </a:p>
        </p:txBody>
      </p:sp>
      <p:pic>
        <p:nvPicPr>
          <p:cNvPr id="3" name="图片 -21474825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4495"/>
            <a:ext cx="7660640" cy="3074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5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265" y="1674495"/>
            <a:ext cx="3194685" cy="455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场景问题解决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判断x节点nodeType是否为1，若是则为元素节点，若不是x = x.nextSibling;</a:t>
            </a:r>
          </a:p>
        </p:txBody>
      </p:sp>
      <p:pic>
        <p:nvPicPr>
          <p:cNvPr id="4" name="图片 -21474825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70" y="2656840"/>
            <a:ext cx="6920865" cy="3467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）键码值：</a:t>
            </a:r>
            <a:r>
              <a:rPr lang="en-US" altLang="zh-CN"/>
              <a:t>F12</a:t>
            </a:r>
            <a:r>
              <a:rPr lang="zh-CN" altLang="en-US"/>
              <a:t>（</a:t>
            </a:r>
            <a:r>
              <a:rPr lang="en-US" altLang="zh-CN"/>
              <a:t>123</a:t>
            </a:r>
            <a:r>
              <a:rPr lang="zh-CN" altLang="en-US"/>
              <a:t>）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event</a:t>
            </a:r>
            <a:r>
              <a:rPr lang="zh-CN" altLang="en-US"/>
              <a:t>的</a:t>
            </a:r>
            <a:r>
              <a:rPr lang="en-US" altLang="zh-CN"/>
              <a:t>keyCode</a:t>
            </a:r>
            <a:r>
              <a:rPr lang="zh-CN" altLang="en-US"/>
              <a:t>来获取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）节点有</a:t>
            </a:r>
            <a:r>
              <a:rPr lang="en-US" altLang="zh-CN"/>
              <a:t>3</a:t>
            </a:r>
            <a:r>
              <a:rPr lang="zh-CN" altLang="en-US"/>
              <a:t>个属性：名称</a:t>
            </a:r>
            <a:r>
              <a:rPr lang="en-US" altLang="zh-CN"/>
              <a:t>name</a:t>
            </a:r>
            <a:r>
              <a:rPr lang="zh-CN" altLang="en-US"/>
              <a:t>、值</a:t>
            </a:r>
            <a:r>
              <a:rPr lang="en-US" altLang="zh-CN"/>
              <a:t>value</a:t>
            </a:r>
            <a:r>
              <a:rPr lang="zh-CN" altLang="en-US"/>
              <a:t>、属性</a:t>
            </a:r>
            <a:r>
              <a:rPr lang="en-US" altLang="zh-CN"/>
              <a:t>type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05" y="2870835"/>
            <a:ext cx="5808345" cy="19919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733290"/>
          </a:xfrm>
        </p:spPr>
        <p:txBody>
          <a:bodyPr>
            <a:normAutofit lnSpcReduction="10000"/>
          </a:bodyPr>
          <a:lstStyle/>
          <a:p>
            <a:r>
              <a:t>一、遍历节点树</a:t>
            </a:r>
          </a:p>
          <a:p>
            <a:endParaRPr/>
          </a:p>
          <a:p>
            <a:r>
              <a:t>二、DOM常见操作方法</a:t>
            </a:r>
          </a:p>
          <a:p>
            <a:endParaRPr/>
          </a:p>
          <a:p>
            <a:r>
              <a:t>三、DOM节点操作案例</a:t>
            </a:r>
          </a:p>
          <a:p>
            <a:pPr marL="457200" lvl="1" indent="0">
              <a:buNone/>
            </a:pPr>
            <a:r>
              <a:t>3.1改变 HTML 输出流 </a:t>
            </a:r>
          </a:p>
          <a:p>
            <a:pPr marL="457200" lvl="1" indent="0">
              <a:buNone/>
            </a:pPr>
            <a:r>
              <a:t>3.2创建新的HTML元素</a:t>
            </a:r>
          </a:p>
          <a:p>
            <a:pPr marL="457200" lvl="1" indent="0">
              <a:buNone/>
            </a:pPr>
            <a:r>
              <a:t>3.3插入元素方法</a:t>
            </a:r>
          </a:p>
          <a:p>
            <a:pPr marL="457200" lvl="1" indent="0">
              <a:buNone/>
            </a:pPr>
            <a:r>
              <a:t>3.4动态修改元素内容/样式</a:t>
            </a:r>
          </a:p>
          <a:p>
            <a:pPr marL="457200" lvl="1" indent="0">
              <a:buNone/>
            </a:pPr>
            <a:r>
              <a:t>3.5删除节点</a:t>
            </a:r>
          </a:p>
          <a:p>
            <a:pPr marL="457200" lvl="1" indent="0">
              <a:buNone/>
            </a:pPr>
            <a:r>
              <a:t>3.6替换节点</a:t>
            </a:r>
          </a:p>
          <a:p>
            <a:endParaRPr/>
          </a:p>
        </p:txBody>
      </p:sp>
      <p:sp>
        <p:nvSpPr>
          <p:cNvPr id="4" name="文本框 3"/>
          <p:cNvSpPr txBox="1"/>
          <p:nvPr/>
        </p:nvSpPr>
        <p:spPr>
          <a:xfrm>
            <a:off x="7039610" y="1691005"/>
            <a:ext cx="44361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>
                <a:sym typeface="+mn-ea"/>
              </a:rPr>
              <a:t>四、节点属性</a:t>
            </a:r>
          </a:p>
          <a:p>
            <a:pPr marL="457200" lvl="1" indent="0">
              <a:buNone/>
            </a:pPr>
            <a:r>
              <a:rPr sz="2400">
                <a:sym typeface="+mn-ea"/>
              </a:rPr>
              <a:t>4.1场景描述</a:t>
            </a:r>
          </a:p>
          <a:p>
            <a:pPr marL="457200" lvl="1" indent="0">
              <a:buNone/>
            </a:pPr>
            <a:r>
              <a:rPr sz="2400">
                <a:sym typeface="+mn-ea"/>
              </a:rPr>
              <a:t>4.2 节点属性</a:t>
            </a:r>
          </a:p>
          <a:p>
            <a:pPr marL="457200" lvl="1" indent="0">
              <a:buNone/>
            </a:pPr>
            <a:r>
              <a:rPr sz="2400">
                <a:sym typeface="+mn-ea"/>
              </a:rPr>
              <a:t>4.3 场景问题解决</a:t>
            </a:r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>
                <a:sym typeface="+mn-ea"/>
              </a:rPr>
              <a:t>遍历节点树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733290"/>
          </a:xfrm>
        </p:spPr>
        <p:txBody>
          <a:bodyPr>
            <a:normAutofit/>
          </a:bodyPr>
          <a:lstStyle/>
          <a:p>
            <a:r>
              <a:t>（1）childNodes返回一个数组，该数组由给定元素节点的子节点构成</a:t>
            </a:r>
          </a:p>
          <a:p>
            <a:pPr marL="457200" lvl="1" indent="0">
              <a:buNone/>
            </a:pPr>
            <a:r>
              <a:t>语法： elementNode.childNodes</a:t>
            </a:r>
          </a:p>
          <a:p>
            <a:pPr marL="457200" lvl="1" indent="0">
              <a:buNone/>
            </a:pPr>
            <a:r>
              <a:t>访问选定元素节点下的所有子节点的列表，返回的值可以看作是一个数组，具有length属性。如果选定的节点没有子节点，则该属性返回不包含节点的Nodelist。</a:t>
            </a:r>
          </a:p>
          <a:p>
            <a:pPr marL="457200" lvl="1" indent="0">
              <a:buNone/>
            </a:pPr>
            <a:endParaRPr/>
          </a:p>
          <a:p>
            <a:r>
              <a:t>（2）firstChild返回第一个子节点</a:t>
            </a:r>
          </a:p>
          <a:p>
            <a:pPr marL="457200" lvl="1" indent="0">
              <a:buNone/>
            </a:pPr>
            <a:r>
              <a:t>语法：node.firstChild ，与elementNode.childNodes[0]是同样效果</a:t>
            </a:r>
          </a:p>
          <a:p>
            <a:pPr marL="457200" lvl="1" indent="0">
              <a:buNone/>
            </a:pPr>
            <a:r>
              <a:t>返回'childNodes'数组的第一个子节点，如果选定的节点没有子节点，返回null。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遍历节点树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（3）lastChild返回最后一个子节点</a:t>
            </a:r>
          </a:p>
          <a:p>
            <a:pPr marL="457200" lvl="1" indent="0">
              <a:buNone/>
            </a:pPr>
            <a:r>
              <a:t>语法：node.lastChild</a:t>
            </a:r>
          </a:p>
          <a:p>
            <a:endParaRPr/>
          </a:p>
          <a:p>
            <a:endParaRPr/>
          </a:p>
          <a:p>
            <a:r>
              <a:t>（4）parentNode返回一个给定节点的父节点</a:t>
            </a:r>
          </a:p>
          <a:p>
            <a:pPr marL="457200" lvl="1" indent="0">
              <a:buNone/>
            </a:pPr>
            <a:r>
              <a:t>语法：elementNode.parentNode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遍历节点树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（5）nextSibling返回给定节点的下一个子节点</a:t>
            </a:r>
          </a:p>
          <a:p>
            <a:pPr marL="457200" lvl="1" indent="0">
              <a:buNone/>
            </a:pPr>
            <a:r>
              <a:t>语法：nodeObject.nextSibling ，无此节点，则返回null，返回某个节点之后紧跟的节点（处于同一树层级中）</a:t>
            </a:r>
          </a:p>
          <a:p>
            <a:endParaRPr/>
          </a:p>
          <a:p>
            <a:r>
              <a:t>（6）previousSibling返回给定节点的上一个子节点</a:t>
            </a:r>
          </a:p>
          <a:p>
            <a:pPr marL="457200" lvl="1" indent="0">
              <a:buNone/>
            </a:pPr>
            <a:r>
              <a:t>语法：nodeObject.previousSibling ，无此节点，返回null。</a:t>
            </a:r>
          </a:p>
          <a:p>
            <a:pPr marL="457200" lvl="1" indent="0"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遍历节点树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210" y="2713990"/>
            <a:ext cx="9339580" cy="28435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6070" y="1697990"/>
            <a:ext cx="8503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加了一个过滤的效果，将换行节点过滤掉，只要元素节点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DOM常见操作方法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常见的DOM操作包含：创建/添加、删除、替换等。</a:t>
            </a:r>
            <a:r>
              <a:rPr lang="zh-CN"/>
              <a:t>依次</a:t>
            </a:r>
            <a:r>
              <a:t>讲解</a:t>
            </a:r>
          </a:p>
          <a:p>
            <a:endParaRPr/>
          </a:p>
          <a:p>
            <a:pPr lvl="1"/>
            <a:r>
              <a:t>createElement(element)创建一个新的元素节点</a:t>
            </a:r>
          </a:p>
          <a:p>
            <a:pPr lvl="1"/>
            <a:r>
              <a:t>createTextNode()创建一个包含着给定文本的新文本节点</a:t>
            </a:r>
          </a:p>
          <a:p>
            <a:pPr lvl="1"/>
            <a:r>
              <a:t>appendChild()指定节点的最后一个子节点列表之后添加一个新的子节点</a:t>
            </a:r>
          </a:p>
          <a:p>
            <a:pPr lvl="1"/>
            <a:r>
              <a:t>insertBefore()将一个给定节点插入到一个给定元素节点的给定子节点的前面</a:t>
            </a:r>
          </a:p>
          <a:p>
            <a:pPr lvl="1"/>
            <a:r>
              <a:t>removeChild()从一个给定元素中删除一个子节点</a:t>
            </a:r>
          </a:p>
          <a:p>
            <a:pPr lvl="1"/>
            <a:r>
              <a:t>replaceChild()把一个给定父元素里的一个子节点替换为另一个节点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改变 HTML 输出流 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t>document.write() 可用于直接向 HTML 输出流写内容，这样会覆盖原有文档结构。所以不要在文档加载完成之后使用 document.write()，这会覆盖该文档。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1"/>
            <a:r>
              <a:t>上述代码会覆盖原有HTML文档</a:t>
            </a:r>
          </a:p>
        </p:txBody>
      </p:sp>
      <p:pic>
        <p:nvPicPr>
          <p:cNvPr id="4" name="图片 -21474826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30" y="2792730"/>
            <a:ext cx="4772025" cy="1595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0" y="3453765"/>
            <a:ext cx="2702560" cy="3181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右箭头 5"/>
          <p:cNvSpPr/>
          <p:nvPr/>
        </p:nvSpPr>
        <p:spPr>
          <a:xfrm>
            <a:off x="6381115" y="5272405"/>
            <a:ext cx="565785" cy="39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自定义</PresentationFormat>
  <Paragraphs>175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1_Office 主题</vt:lpstr>
      <vt:lpstr>WEB前端 </vt:lpstr>
      <vt:lpstr>单词</vt:lpstr>
      <vt:lpstr>课程大纲</vt:lpstr>
      <vt:lpstr>遍历节点树</vt:lpstr>
      <vt:lpstr>遍历节点树</vt:lpstr>
      <vt:lpstr>遍历节点树</vt:lpstr>
      <vt:lpstr>遍历节点树</vt:lpstr>
      <vt:lpstr>DOM常见操作方法</vt:lpstr>
      <vt:lpstr>改变 HTML 输出流 </vt:lpstr>
      <vt:lpstr>创建新的HTML元素</vt:lpstr>
      <vt:lpstr>插入元素方法</vt:lpstr>
      <vt:lpstr>插入元素方法</vt:lpstr>
      <vt:lpstr>动态修改元素内容/样式</vt:lpstr>
      <vt:lpstr>节点操作</vt:lpstr>
      <vt:lpstr>节点操作</vt:lpstr>
      <vt:lpstr>节点操作</vt:lpstr>
      <vt:lpstr>节点操作</vt:lpstr>
      <vt:lpstr>Event对象属性</vt:lpstr>
      <vt:lpstr>Event对象属性</vt:lpstr>
      <vt:lpstr>Event对象属性</vt:lpstr>
      <vt:lpstr>节点属性</vt:lpstr>
      <vt:lpstr>节点属性</vt:lpstr>
      <vt:lpstr>节点属性</vt:lpstr>
      <vt:lpstr>节点属性</vt:lpstr>
      <vt:lpstr>节点属性</vt:lpstr>
      <vt:lpstr>节点属性</vt:lpstr>
      <vt:lpstr>场景问题解决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 </dc:title>
  <dc:creator/>
  <cp:lastModifiedBy>xb21cn</cp:lastModifiedBy>
  <cp:revision>325</cp:revision>
  <dcterms:created xsi:type="dcterms:W3CDTF">2015-05-05T08:02:00Z</dcterms:created>
  <dcterms:modified xsi:type="dcterms:W3CDTF">2019-03-28T03:17:36Z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