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727" r:id="rId4"/>
    <p:sldId id="728" r:id="rId5"/>
    <p:sldId id="730" r:id="rId6"/>
    <p:sldId id="731" r:id="rId7"/>
    <p:sldId id="732" r:id="rId8"/>
    <p:sldId id="733" r:id="rId9"/>
    <p:sldId id="729" r:id="rId10"/>
    <p:sldId id="734" r:id="rId11"/>
    <p:sldId id="735" r:id="rId12"/>
    <p:sldId id="737" r:id="rId13"/>
    <p:sldId id="738" r:id="rId14"/>
    <p:sldId id="739" r:id="rId15"/>
    <p:sldId id="740" r:id="rId16"/>
    <p:sldId id="746" r:id="rId17"/>
    <p:sldId id="747" r:id="rId18"/>
    <p:sldId id="749" r:id="rId19"/>
    <p:sldId id="748" r:id="rId20"/>
    <p:sldId id="741" r:id="rId21"/>
    <p:sldId id="742" r:id="rId22"/>
    <p:sldId id="743" r:id="rId23"/>
    <p:sldId id="751" r:id="rId24"/>
    <p:sldId id="752" r:id="rId25"/>
    <p:sldId id="744" r:id="rId26"/>
    <p:sldId id="745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拓展测试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/>
              <a:t>测试题解析：输出打印12？？？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r>
              <a:rPr lang="en-US"/>
              <a:t>这里同样也是对象o调用出来的，但是this并没有执行它，为什么呢？接下来补充几种情况，彻底的理解this的指向问题。</a:t>
            </a: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拓展测试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/>
              <a:t>再将上面例子稍微改动下，分析输出结果是多少？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尽管对象b中没有属性a，这个this指向的也是对象b，因为this只会指向它的上一级对象，不管这个对象中有没有this要的东西。也就是说this永远指向的是最后调用它的对象，看它执行的时候是被谁直接调用的。</a:t>
            </a:r>
            <a:endParaRPr lang="en-US"/>
          </a:p>
        </p:txBody>
      </p:sp>
      <p:pic>
        <p:nvPicPr>
          <p:cNvPr id="4" name="图片 -2147482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2287270"/>
            <a:ext cx="4136390" cy="228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（1）方法调用模式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lvl="1" fontAlgn="auto">
              <a:lnSpc>
                <a:spcPct val="100000"/>
              </a:lnSpc>
            </a:pPr>
            <a:r>
              <a:rPr lang="en-US"/>
              <a:t>当函数被保存为一个对象的属性时，它就可称为这个对象的方法。当一个方法被调用时，this被绑定到这个对象上。如果调用表达式包含一个提取属性的动作（. 或 []），那么它被称为方法调用。例如：</a:t>
            </a: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sayName函数作为对象obj的方法调用，所以函数体中的this就代表obj对象。</a:t>
            </a:r>
            <a:endParaRPr lang="en-US"/>
          </a:p>
        </p:txBody>
      </p:sp>
      <p:pic>
        <p:nvPicPr>
          <p:cNvPr id="4" name="图片 -2147482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305" y="2977515"/>
            <a:ext cx="3570605" cy="1834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0" y="2977515"/>
            <a:ext cx="390080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（2）函数调用模式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/>
              <a:t>当一个函数并非一个对象的属性时，那么它就是被当做函数来调用的。在此种模式下，this被绑定为全局对象，在浏览器环境下就是window对象。</a:t>
            </a:r>
            <a:endParaRPr lang="en-US"/>
          </a:p>
        </p:txBody>
      </p:sp>
      <p:pic>
        <p:nvPicPr>
          <p:cNvPr id="4" name="图片 -2147482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3242945"/>
            <a:ext cx="5131435" cy="2155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（2）函数调用模式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sayName以函数调用模式调用，所以函数体中的this代表window对象。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r>
              <a:rPr lang="en-US"/>
              <a:t>为什么this.name是熊大？</a:t>
            </a: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因为在全局作用域中声明的变量、函数都会变成window对象的属性和方法。 变量会变成window的属性，而函数则会变成window的方法。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VS</a:t>
            </a:r>
            <a:r>
              <a:rPr lang="zh-CN">
                <a:sym typeface="+mn-ea"/>
              </a:rPr>
              <a:t>普通函数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1</a:t>
            </a:r>
            <a:r>
              <a:rPr lang="zh-CN" altLang="en-US"/>
              <a:t>、创建一个函数                         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377440"/>
            <a:ext cx="3749040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VS</a:t>
            </a:r>
            <a:r>
              <a:rPr lang="zh-CN">
                <a:sym typeface="+mn-ea"/>
              </a:rPr>
              <a:t>普通函数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、当做普通函数调用</a:t>
            </a:r>
            <a:endParaRPr lang="en-US" altLang="zh-CN"/>
          </a:p>
          <a:p>
            <a:pPr fontAlgn="auto">
              <a:lnSpc>
                <a:spcPct val="100000"/>
              </a:lnSpc>
            </a:pPr>
            <a:endParaRPr lang="en-US" altLang="zh-CN"/>
          </a:p>
          <a:p>
            <a:pPr fontAlgn="auto">
              <a:lnSpc>
                <a:spcPct val="100000"/>
              </a:lnSpc>
            </a:pPr>
            <a:endParaRPr lang="en-US" altLang="zh-CN"/>
          </a:p>
          <a:p>
            <a:pPr fontAlgn="auto">
              <a:lnSpc>
                <a:spcPct val="100000"/>
              </a:lnSpc>
            </a:pP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3</a:t>
            </a:r>
            <a:r>
              <a:rPr lang="zh-CN" altLang="en-US"/>
              <a:t>、当做构造函数调用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9595" y="4623435"/>
            <a:ext cx="7319010" cy="945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95" y="2522220"/>
            <a:ext cx="5004435" cy="955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VS</a:t>
            </a:r>
            <a:r>
              <a:rPr lang="zh-CN">
                <a:sym typeface="+mn-ea"/>
              </a:rPr>
              <a:t>普通函数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区别：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）开头字母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）调用方式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820" y="2759710"/>
            <a:ext cx="7541260" cy="985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20" y="4894580"/>
            <a:ext cx="793178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VS</a:t>
            </a:r>
            <a:r>
              <a:rPr lang="zh-CN">
                <a:sym typeface="+mn-ea"/>
              </a:rPr>
              <a:t>普通函数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/>
              <a:t>自定义构造函数</a:t>
            </a:r>
            <a:r>
              <a:rPr lang="en-US" altLang="zh-CN"/>
              <a:t>4</a:t>
            </a:r>
            <a:r>
              <a:rPr lang="zh-CN" altLang="en-US"/>
              <a:t>步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lvl="1" fontAlgn="auto">
              <a:lnSpc>
                <a:spcPct val="100000"/>
              </a:lnSpc>
            </a:pPr>
            <a:r>
              <a:rPr lang="zh-CN" altLang="en-US"/>
              <a:t>1、内存开劈空间，存储新创建的对象</a:t>
            </a:r>
            <a:endParaRPr lang="zh-CN" altLang="en-US"/>
          </a:p>
          <a:p>
            <a:pPr lvl="1" fontAlgn="auto">
              <a:lnSpc>
                <a:spcPct val="100000"/>
              </a:lnSpc>
            </a:pPr>
            <a:r>
              <a:rPr lang="zh-CN" altLang="en-US"/>
              <a:t>2、会把this 设置为当前对象</a:t>
            </a:r>
            <a:endParaRPr lang="zh-CN" altLang="en-US"/>
          </a:p>
          <a:p>
            <a:pPr lvl="1" fontAlgn="auto">
              <a:lnSpc>
                <a:spcPct val="100000"/>
              </a:lnSpc>
            </a:pPr>
            <a:r>
              <a:rPr lang="zh-CN" altLang="en-US"/>
              <a:t>3、执行函数内部的代码，设置对象的属性和方法</a:t>
            </a:r>
            <a:endParaRPr lang="zh-CN" altLang="en-US"/>
          </a:p>
          <a:p>
            <a:pPr lvl="1" fontAlgn="auto">
              <a:lnSpc>
                <a:spcPct val="100000"/>
              </a:lnSpc>
            </a:pPr>
            <a:r>
              <a:rPr lang="zh-CN" altLang="en-US"/>
              <a:t>4、返回新创建的对象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（3）构造函数模式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lvl="1" fontAlgn="auto">
              <a:lnSpc>
                <a:spcPct val="100000"/>
              </a:lnSpc>
            </a:pPr>
            <a:r>
              <a:rPr lang="en-US"/>
              <a:t>如果在一个函数前面加上new关键字来调用，同时，this会被绑定到这个新对象上。这种情况下，这个函数就可以成为此对象的构造函数。例如：</a:t>
            </a: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函数体内的this被绑定为新创建的对象person。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510" y="2583180"/>
            <a:ext cx="3759200" cy="1925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课程大纲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en-US"/>
              <a:t>（1）对象概括</a:t>
            </a:r>
            <a:endParaRPr lang="en-US"/>
          </a:p>
          <a:p>
            <a:r>
              <a:rPr lang="en-US"/>
              <a:t>（2）案例分析</a:t>
            </a:r>
            <a:endParaRPr lang="en-US"/>
          </a:p>
          <a:p>
            <a:r>
              <a:rPr lang="en-US"/>
              <a:t>（3）拓展测试</a:t>
            </a:r>
            <a:endParaRPr lang="en-US"/>
          </a:p>
          <a:p>
            <a:r>
              <a:rPr lang="en-US"/>
              <a:t>（4）调用函数模式中的差异</a:t>
            </a:r>
            <a:endParaRPr lang="en-US"/>
          </a:p>
          <a:p>
            <a:pPr lvl="1"/>
            <a:r>
              <a:rPr lang="en-US"/>
              <a:t>1、方法调用模式---obj对象</a:t>
            </a:r>
            <a:endParaRPr lang="en-US"/>
          </a:p>
          <a:p>
            <a:pPr lvl="1"/>
            <a:r>
              <a:rPr lang="en-US"/>
              <a:t>2、函数调用模式---window对象</a:t>
            </a:r>
            <a:endParaRPr lang="en-US"/>
          </a:p>
          <a:p>
            <a:pPr lvl="1"/>
            <a:r>
              <a:rPr lang="en-US"/>
              <a:t>3、构造函数模式---新建对象</a:t>
            </a:r>
            <a:endParaRPr lang="en-US"/>
          </a:p>
          <a:p>
            <a:pPr lvl="1"/>
            <a:r>
              <a:rPr lang="en-US"/>
              <a:t>4、apply调用模式---加入参数后改动this指向</a:t>
            </a:r>
            <a:endParaRPr lang="en-US"/>
          </a:p>
          <a:p>
            <a:r>
              <a:rPr lang="en-US"/>
              <a:t>（5）改动this指向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（4）apply调用模式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在JS中函数也是对象，所有函数对象都有两个方法：apply和call，这两个方法可以构建一个参数数组传递给调用函数，也允许改变this值。例如：</a:t>
            </a:r>
            <a:endParaRPr lang="en-US"/>
          </a:p>
        </p:txBody>
      </p:sp>
      <p:pic>
        <p:nvPicPr>
          <p:cNvPr id="4" name="图片 -21474825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3284220"/>
            <a:ext cx="4410075" cy="2869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（4）apply调用模式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 当以函数调用模式调用sayName时，this代表window；当用apply模式调用sayName，并给它传入的第一个参数为person时，this被绑定到person对象上。如果不给apply传入任何参数，则this代表window。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r>
              <a:rPr lang="en-US"/>
              <a:t>自此，函数调用的4种模式就都介绍完了，this的绑定规律也就是以上几种。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拓展测试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/>
              <a:t>情况1：如果一个函数中有this，但是它没有被上一级的对象所调用，那么this指向的就是window。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2762250"/>
            <a:ext cx="4219575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拓展测试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r>
              <a:rPr lang="en-US"/>
              <a:t>情况2：如果一个函数中有this，这个函数有被上一级的对象所调用，那么this指向的就是上一级的对象。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r>
              <a:rPr lang="en-US"/>
              <a:t>情况3：如果一个函数中有this，这个函数中包含多个对象，尽管这个函数是被最外层的对象所调用，this指向的也只是它上一级的对象。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面试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测试</a:t>
            </a:r>
            <a:endParaRPr lang="zh-CN">
              <a:sym typeface="+mn-ea"/>
            </a:endParaRPr>
          </a:p>
        </p:txBody>
      </p:sp>
      <p:pic>
        <p:nvPicPr>
          <p:cNvPr id="3" name="内容占位符 -214748259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7910" y="1628140"/>
            <a:ext cx="4493260" cy="4507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697470" y="2745105"/>
            <a:ext cx="3329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this是在函数执行时被绑定的，不要被任何赋值语句打乱阵脚。</a:t>
            </a: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面试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测试</a:t>
            </a:r>
            <a:endParaRPr lang="zh-CN"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zh-CN" altLang="en-US"/>
              <a:t>先看第一个执行语句：person1.sayName(); 首先确定这是</a:t>
            </a:r>
            <a:r>
              <a:rPr lang="zh-CN" altLang="en-US">
                <a:solidFill>
                  <a:srgbClr val="FF0000"/>
                </a:solidFill>
              </a:rPr>
              <a:t>方法调用模式</a:t>
            </a:r>
            <a:r>
              <a:rPr lang="zh-CN" altLang="en-US"/>
              <a:t>，对象为person1，再看sayName被赋值为全局函数对象showName，在showName执行时，this绑定的是person1，所以结果为”kxy”。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再看第二个执行语句：person2.sayName(); 这还是</a:t>
            </a:r>
            <a:r>
              <a:rPr lang="zh-CN" altLang="en-US">
                <a:solidFill>
                  <a:srgbClr val="FF0000"/>
                </a:solidFill>
              </a:rPr>
              <a:t>方法调用模式</a:t>
            </a:r>
            <a:r>
              <a:rPr lang="zh-CN" altLang="en-US"/>
              <a:t>，对象为person2，调用的是它的sayName方法。再看sayName函数体，发现函数体最终执行的函数是fun，fun是用</a:t>
            </a:r>
            <a:r>
              <a:rPr lang="zh-CN" altLang="en-US">
                <a:solidFill>
                  <a:srgbClr val="FF0000"/>
                </a:solidFill>
              </a:rPr>
              <a:t>函数调用模式</a:t>
            </a:r>
            <a:r>
              <a:rPr lang="zh-CN" altLang="en-US"/>
              <a:t>调用的。而fun最终也被赋值为showName函数，因为fun是用函数调用模式调用的，所以这里的this绑定为window，结果为”</a:t>
            </a:r>
            <a:r>
              <a:rPr lang="zh-CN" altLang="en-US">
                <a:solidFill>
                  <a:srgbClr val="FF0000"/>
                </a:solidFill>
              </a:rPr>
              <a:t>window</a:t>
            </a:r>
            <a:r>
              <a:rPr lang="zh-CN" altLang="en-US"/>
              <a:t>“。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en-US">
                <a:sym typeface="+mn-ea"/>
              </a:rPr>
              <a:t>this对象概括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JS中this关键字很常见，但是它似乎变幻莫测，让人抓狂。那么接下来讲解下</a:t>
            </a:r>
            <a:r>
              <a:rPr lang="en-US">
                <a:solidFill>
                  <a:srgbClr val="FF0000"/>
                </a:solidFill>
              </a:rPr>
              <a:t>this</a:t>
            </a:r>
            <a:r>
              <a:rPr lang="en-US"/>
              <a:t>相关概念。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问题：指向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r>
              <a:rPr lang="en-US"/>
              <a:t>this关键字虽然会根据环境变化，但是它始终代表的是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调用当前函数的那个对象</a:t>
            </a:r>
            <a:r>
              <a:rPr lang="en-US"/>
              <a:t>。这就引出了JS中函数调用的问题。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en-US">
                <a:sym typeface="+mn-ea"/>
              </a:rPr>
              <a:t>案例分析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案例1：</a:t>
            </a: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案例分析：按照我们上面说的this最终指向的是调用它的对象，这里的函数a实际是被Window对象所调用出来的。所以上面的a()等价于window.a();</a:t>
            </a:r>
            <a:endParaRPr lang="en-US"/>
          </a:p>
        </p:txBody>
      </p:sp>
      <p:pic>
        <p:nvPicPr>
          <p:cNvPr id="4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2341880"/>
            <a:ext cx="4054475" cy="137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en-US">
                <a:sym typeface="+mn-ea"/>
              </a:rPr>
              <a:t>案例分析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拓展：在全局作用域下，this指向全局对象，而在浏览器中全局对象就是</a:t>
            </a:r>
            <a:r>
              <a:rPr lang="en-US">
                <a:solidFill>
                  <a:srgbClr val="FF0000"/>
                </a:solidFill>
              </a:rPr>
              <a:t>window对象</a:t>
            </a:r>
            <a:r>
              <a:rPr lang="en-US"/>
              <a:t>。所以在全局作用域中声明的变量、函数都会变成window对象的属性和方法。什么意思？</a:t>
            </a:r>
            <a:endParaRPr lang="en-US"/>
          </a:p>
        </p:txBody>
      </p:sp>
      <p:pic>
        <p:nvPicPr>
          <p:cNvPr id="4" name="图片 -2147482604"/>
          <p:cNvPicPr>
            <a:picLocks noChangeAspect="1"/>
          </p:cNvPicPr>
          <p:nvPr/>
        </p:nvPicPr>
        <p:blipFill>
          <a:blip r:embed="rId1"/>
          <a:srcRect r="5687"/>
          <a:stretch>
            <a:fillRect/>
          </a:stretch>
        </p:blipFill>
        <p:spPr>
          <a:xfrm>
            <a:off x="1238885" y="3209925"/>
            <a:ext cx="6436360" cy="2008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en-US">
                <a:sym typeface="+mn-ea"/>
              </a:rPr>
              <a:t>案例分析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案例2：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这里的this指向的是对象a，因为调用info方法是通过a.info()执行的，那自然指向就是对象a，这里再次强调一点，this的指向在函数创建的时候是决定不了的，在调用的时候才能决定，谁调用的就指向谁，一定要搞清楚这个。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</p:txBody>
      </p:sp>
      <p:pic>
        <p:nvPicPr>
          <p:cNvPr id="4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2273935"/>
            <a:ext cx="3570605" cy="1437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en-US">
                <a:sym typeface="+mn-ea"/>
              </a:rPr>
              <a:t>案例分析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将上面案例2改动下，再看下效果</a:t>
            </a: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这里会输出打印对象a，为什么？因为该方法是通过a.info()调用的，所以指向对象a。</a:t>
            </a:r>
            <a:endParaRPr lang="en-US"/>
          </a:p>
        </p:txBody>
      </p:sp>
      <p:pic>
        <p:nvPicPr>
          <p:cNvPr id="4" name="图片 -214748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2402840"/>
            <a:ext cx="4230370" cy="1654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en-US">
                <a:sym typeface="+mn-ea"/>
              </a:rPr>
              <a:t>this对象概括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官方解释：</a:t>
            </a: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“它代表函数运行时，自动生成的一个内部对象，只能在函数内部使用。”这句话看似平常，可是要非常注意三个字：“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运行时</a:t>
            </a:r>
            <a:r>
              <a:rPr lang="en-US"/>
              <a:t>”，这说明this关键字只与函数的执行环境有关，而与声明环境没有关系。</a:t>
            </a: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也就是这个this到底代表的是什么对象要等到函数运行时才知道，有点类似函数定义时的参数列表只在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函数调用时才传入真正的对象</a:t>
            </a:r>
            <a:r>
              <a:rPr lang="en-US"/>
              <a:t>。理解了这一点对后面this关键字规律的掌握有很大帮助。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sym typeface="+mn-ea"/>
              </a:rPr>
              <a:t>拓展测试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/>
              <a:t>了解了上面案例后，接下来做个测试题</a:t>
            </a:r>
            <a:endParaRPr lang="en-US"/>
          </a:p>
        </p:txBody>
      </p:sp>
      <p:pic>
        <p:nvPicPr>
          <p:cNvPr id="4" name="图片 -2147482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2465705"/>
            <a:ext cx="4892040" cy="3119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b732388-89e4-4bf1-93a3-6d2499dc467a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WPS 演示</Application>
  <PresentationFormat>宽屏</PresentationFormat>
  <Paragraphs>178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1_Office 主题</vt:lpstr>
      <vt:lpstr>WEB前端 田槐旺</vt:lpstr>
      <vt:lpstr>课程大纲</vt:lpstr>
      <vt:lpstr>this对象概括</vt:lpstr>
      <vt:lpstr>案例分析</vt:lpstr>
      <vt:lpstr>案例分析</vt:lpstr>
      <vt:lpstr>案例分析</vt:lpstr>
      <vt:lpstr>案例分析</vt:lpstr>
      <vt:lpstr>this对象概括</vt:lpstr>
      <vt:lpstr>拓展测试</vt:lpstr>
      <vt:lpstr>拓展测试</vt:lpstr>
      <vt:lpstr>拓展测试</vt:lpstr>
      <vt:lpstr>（1）方法调用模式</vt:lpstr>
      <vt:lpstr>（2）函数调用模式</vt:lpstr>
      <vt:lpstr>（2）函数调用模式</vt:lpstr>
      <vt:lpstr>构造函数VS普通函数</vt:lpstr>
      <vt:lpstr>构造函数VS普通函数</vt:lpstr>
      <vt:lpstr>构造函数VS普通函数</vt:lpstr>
      <vt:lpstr>构造函数VS普通函数</vt:lpstr>
      <vt:lpstr>（3）构造函数模式</vt:lpstr>
      <vt:lpstr>（4）apply调用模式</vt:lpstr>
      <vt:lpstr>（4）apply调用模式</vt:lpstr>
      <vt:lpstr>拓展测试</vt:lpstr>
      <vt:lpstr>拓展测试</vt:lpstr>
      <vt:lpstr>面试-测试</vt:lpstr>
      <vt:lpstr>面试-测试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361</cp:revision>
  <dcterms:created xsi:type="dcterms:W3CDTF">2015-05-05T08:02:00Z</dcterms:created>
  <dcterms:modified xsi:type="dcterms:W3CDTF">2019-03-26T12:30:15Z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