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01" r:id="rId3"/>
    <p:sldId id="638" r:id="rId4"/>
    <p:sldId id="512" r:id="rId5"/>
    <p:sldId id="535" r:id="rId6"/>
    <p:sldId id="536" r:id="rId7"/>
    <p:sldId id="537" r:id="rId8"/>
    <p:sldId id="538" r:id="rId9"/>
    <p:sldId id="588" r:id="rId10"/>
    <p:sldId id="613" r:id="rId11"/>
    <p:sldId id="539" r:id="rId12"/>
    <p:sldId id="540" r:id="rId13"/>
    <p:sldId id="542" r:id="rId14"/>
    <p:sldId id="576" r:id="rId15"/>
    <p:sldId id="578" r:id="rId16"/>
    <p:sldId id="579" r:id="rId17"/>
    <p:sldId id="581" r:id="rId18"/>
    <p:sldId id="582" r:id="rId19"/>
    <p:sldId id="583" r:id="rId20"/>
    <p:sldId id="543" r:id="rId21"/>
    <p:sldId id="584" r:id="rId22"/>
    <p:sldId id="585" r:id="rId23"/>
    <p:sldId id="587" r:id="rId24"/>
    <p:sldId id="586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3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 dirty="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70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DOM点击事件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点击事件</a:t>
            </a:r>
            <a:r>
              <a:rPr lang="en-US" altLang="zh-CN"/>
              <a:t>demo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390140"/>
            <a:ext cx="2994660" cy="2539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40" y="2562225"/>
            <a:ext cx="3409950" cy="2069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73085" y="2021840"/>
            <a:ext cx="185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切换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62195" y="5652135"/>
            <a:ext cx="478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w136.gitee.io/xys/make/index.html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3.1 鼠标事件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（1）onclick（click单击）属性在鼠标单击时执行</a:t>
            </a:r>
          </a:p>
          <a:p>
            <a:r>
              <a:rPr lang="zh-CN"/>
              <a:t>（2）ondblclick（dblclick双击）属性在鼠标双击事件</a:t>
            </a:r>
            <a:r>
              <a:rPr lang="en-US" altLang="zh-CN"/>
              <a:t>--double</a:t>
            </a:r>
            <a:endParaRPr lang="zh-CN"/>
          </a:p>
          <a:p>
            <a:r>
              <a:rPr lang="zh-CN"/>
              <a:t>（3）onmouseover鼠标移入（mouse老鼠、鼠标；over超过）属性在鼠标移入（悬停）HTML元素上时触发</a:t>
            </a:r>
          </a:p>
          <a:p>
            <a:r>
              <a:rPr lang="zh-CN"/>
              <a:t>（4）onmouseout（out出去、出局）属性在鼠标移出HTML元素时触发</a:t>
            </a:r>
          </a:p>
          <a:p>
            <a:r>
              <a:rPr lang="zh-CN"/>
              <a:t>（5）onmousedown（down下去之意）属性在鼠标按下时触发</a:t>
            </a:r>
          </a:p>
          <a:p>
            <a:r>
              <a:rPr lang="zh-CN"/>
              <a:t>（6）onmouseup（up上来之意）属性在鼠标松开时触发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zh-CN"/>
          </a:p>
          <a:p>
            <a:r>
              <a:rPr lang="zh-CN"/>
              <a:t>（7）onmousemove（move移动）属性表示鼠标在HTML元素区域内移动时触发</a:t>
            </a:r>
          </a:p>
          <a:p>
            <a:pPr marL="457200" lvl="1" indent="0">
              <a:buNone/>
            </a:pPr>
            <a:r>
              <a:rPr lang="zh-CN"/>
              <a:t>注意：onmouseover与onmousemove的区别是：over （在上面）只触发一次；move （移动） 只要移动就不停触发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3.1 鼠标事件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（8）onmouseenter 事件在鼠标指针移动到元素上时触发</a:t>
            </a:r>
          </a:p>
          <a:p>
            <a:pPr marL="457200" lvl="1" indent="0">
              <a:buNone/>
            </a:pPr>
            <a:r>
              <a:rPr lang="zh-CN"/>
              <a:t>通常与 onmouseleave 事件一同使用, 在鼠标指针移出元素上时触发。</a:t>
            </a:r>
          </a:p>
          <a:p>
            <a:pPr marL="457200" lvl="1" indent="0">
              <a:buNone/>
            </a:pPr>
            <a:r>
              <a:rPr lang="zh-CN"/>
              <a:t>提示： onmouseenter 事件类似于 onmouseover 事件。 唯一的区别是 onmouseenter 事件不支持冒泡 。</a:t>
            </a:r>
          </a:p>
          <a:p>
            <a:pPr marL="457200" lvl="1" indent="0">
              <a:buNone/>
            </a:pPr>
            <a:endParaRPr lang="zh-CN"/>
          </a:p>
          <a:p>
            <a:r>
              <a:rPr lang="zh-CN"/>
              <a:t>（9）onmouseleave 事件在鼠标移除元素时触发</a:t>
            </a:r>
          </a:p>
          <a:p>
            <a:pPr marL="457200" lvl="1" indent="0">
              <a:buNone/>
            </a:pPr>
            <a:r>
              <a:rPr lang="zh-CN"/>
              <a:t>通常与 onmouseenter 事件一起使用， 该事件在鼠标移动到元素上时触发。</a:t>
            </a:r>
          </a:p>
          <a:p>
            <a:pPr marL="457200" lvl="1" indent="0">
              <a:buNone/>
            </a:pPr>
            <a:r>
              <a:rPr lang="zh-CN"/>
              <a:t>提示: onmouseleave 事件类似于 onmouseout 事件。 唯一的区别是 onmouseleave 事件不支持冒泡 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3.1 鼠标事件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>
                <a:sym typeface="+mn-ea"/>
              </a:rPr>
              <a:t>（1）onclick（click单击）属性在鼠标单击时执行</a:t>
            </a:r>
          </a:p>
          <a:p>
            <a:r>
              <a:rPr lang="zh-CN">
                <a:sym typeface="+mn-ea"/>
              </a:rPr>
              <a:t>（2）ondblclick（dblclick双击）属性在鼠标双击事件</a:t>
            </a:r>
            <a:r>
              <a:rPr lang="en-US" altLang="zh-CN">
                <a:sym typeface="+mn-ea"/>
              </a:rPr>
              <a:t>--double</a:t>
            </a:r>
            <a:endParaRPr lang="zh-CN"/>
          </a:p>
          <a:p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85" y="3192145"/>
            <a:ext cx="3542665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3.1 鼠标事件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>
                <a:sym typeface="+mn-ea"/>
              </a:rPr>
              <a:t>（3）onmouseover鼠标移入（mouse老鼠、鼠标；over超过）属性在鼠标移入（悬停）HTML元素上时触发</a:t>
            </a:r>
          </a:p>
          <a:p>
            <a:r>
              <a:rPr lang="zh-CN">
                <a:sym typeface="+mn-ea"/>
              </a:rPr>
              <a:t>（4）onmouseout（out出去、出局）属性在鼠标移出HTML元素时触发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" y="3591560"/>
            <a:ext cx="522859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3.1 鼠标事件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>
                <a:sym typeface="+mn-ea"/>
              </a:rPr>
              <a:t>（5）onmousedown（down下去之意）属性在鼠标按下时触发</a:t>
            </a:r>
            <a:endParaRPr lang="zh-CN"/>
          </a:p>
          <a:p>
            <a:r>
              <a:rPr lang="zh-CN">
                <a:sym typeface="+mn-ea"/>
              </a:rPr>
              <a:t>（6）onmouseup（up上来之意）属性在鼠标松开时触发</a:t>
            </a:r>
          </a:p>
          <a:p>
            <a:pPr lvl="1"/>
            <a:endParaRPr lang="zh-CN">
              <a:sym typeface="+mn-ea"/>
            </a:endParaRPr>
          </a:p>
          <a:p>
            <a:pPr lvl="1"/>
            <a:r>
              <a:rPr lang="zh-CN">
                <a:sym typeface="+mn-ea"/>
              </a:rPr>
              <a:t>拓展：onmousedown, onmouseup 以及 onclick 构成了鼠标点击事件的所有部分。首先当点击鼠标按钮时，会触发 onmousedown 事件，当释放鼠标按钮时，会触发 onmouseup 事件，最后，当完成鼠标点击时，会触发 onclick 事件。</a:t>
            </a:r>
          </a:p>
          <a:p>
            <a:pPr lvl="1"/>
            <a:endParaRPr lang="zh-CN"/>
          </a:p>
          <a:p>
            <a:pPr lvl="1"/>
            <a:endParaRPr lang="zh-CN"/>
          </a:p>
          <a:p>
            <a:pPr lvl="1"/>
            <a:r>
              <a:rPr lang="zh-CN" altLang="en-US"/>
              <a:t>顺序</a:t>
            </a:r>
            <a:r>
              <a:rPr lang="en-US" altLang="zh-CN"/>
              <a:t>----</a:t>
            </a:r>
            <a:r>
              <a:rPr lang="zh-CN" altLang="en-US"/>
              <a:t>按下</a:t>
            </a:r>
            <a:r>
              <a:rPr lang="en-US" altLang="zh-CN"/>
              <a:t>--</a:t>
            </a:r>
            <a:r>
              <a:rPr lang="zh-CN" altLang="en-US"/>
              <a:t>松开</a:t>
            </a:r>
            <a:r>
              <a:rPr lang="en-US" altLang="zh-CN"/>
              <a:t>--</a:t>
            </a:r>
            <a:r>
              <a:rPr lang="zh-CN" altLang="en-US"/>
              <a:t>完成点击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3.1 鼠标事件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>
                <a:sym typeface="+mn-ea"/>
              </a:rPr>
              <a:t>（7）onmousemove（move移动）属性表示鼠标在HTML元素区域内移动时触发</a:t>
            </a:r>
          </a:p>
          <a:p>
            <a:pPr lvl="1"/>
            <a:r>
              <a:rPr lang="zh-CN">
                <a:sym typeface="+mn-ea"/>
              </a:rPr>
              <a:t>注意：onmouseover与onmousemove的区别是：over （在上面）只触发一次；move （移动） 只要移动就</a:t>
            </a:r>
            <a:r>
              <a:rPr lang="zh-CN" b="1" i="1">
                <a:solidFill>
                  <a:srgbClr val="FF0000"/>
                </a:solidFill>
                <a:sym typeface="+mn-ea"/>
              </a:rPr>
              <a:t>不停触发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3.1 鼠标事件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（8）onmouseenter 事件在鼠标指针移动到</a:t>
            </a:r>
            <a:r>
              <a:rPr lang="zh-CN">
                <a:solidFill>
                  <a:srgbClr val="FF0000"/>
                </a:solidFill>
              </a:rPr>
              <a:t>元素上时触发</a:t>
            </a:r>
            <a:endParaRPr lang="zh-CN"/>
          </a:p>
          <a:p>
            <a:pPr marL="457200" lvl="1" indent="0">
              <a:buNone/>
            </a:pPr>
            <a:r>
              <a:rPr lang="zh-CN"/>
              <a:t>通常与 onmouseleave 事件一同使用, 在鼠标指针移出元素上时触发。</a:t>
            </a:r>
          </a:p>
          <a:p>
            <a:pPr marL="457200" lvl="1" indent="0">
              <a:buNone/>
            </a:pPr>
            <a:r>
              <a:rPr lang="zh-CN"/>
              <a:t>提示： onmouseenter 事件类似于 onmouseover 事件。 唯一的区别是 onmouseenter 事件</a:t>
            </a:r>
            <a:r>
              <a:rPr lang="zh-CN">
                <a:solidFill>
                  <a:srgbClr val="FF0000"/>
                </a:solidFill>
              </a:rPr>
              <a:t>不支持冒泡（从下往上影响，儿子影响到父亲）</a:t>
            </a:r>
            <a:r>
              <a:rPr lang="zh-CN"/>
              <a:t> 。</a:t>
            </a:r>
          </a:p>
          <a:p>
            <a:pPr marL="457200" lvl="1" indent="0">
              <a:buNone/>
            </a:pPr>
            <a:endParaRPr lang="zh-CN"/>
          </a:p>
          <a:p>
            <a:r>
              <a:rPr lang="zh-CN"/>
              <a:t>（9）onmouseleave 事件在鼠标</a:t>
            </a:r>
            <a:r>
              <a:rPr lang="zh-CN">
                <a:solidFill>
                  <a:srgbClr val="FF0000"/>
                </a:solidFill>
              </a:rPr>
              <a:t>移除元素时触发</a:t>
            </a:r>
            <a:endParaRPr lang="zh-CN"/>
          </a:p>
          <a:p>
            <a:pPr marL="457200" lvl="1" indent="0">
              <a:buNone/>
            </a:pPr>
            <a:r>
              <a:rPr lang="zh-CN"/>
              <a:t>通常与 onmouseenter 事件一起使用， 该事件在鼠标移动到元素上时触发。</a:t>
            </a:r>
          </a:p>
          <a:p>
            <a:pPr marL="457200" lvl="1" indent="0">
              <a:buNone/>
            </a:pPr>
            <a:r>
              <a:rPr lang="zh-CN"/>
              <a:t>提示: onmouseleave 事件类似于 onmouseout 事件。 唯一的区别是 onmouseleave 事件</a:t>
            </a:r>
            <a:r>
              <a:rPr lang="zh-CN">
                <a:solidFill>
                  <a:srgbClr val="FF0000"/>
                </a:solidFill>
              </a:rPr>
              <a:t>不支持冒泡</a:t>
            </a:r>
            <a:r>
              <a:rPr lang="zh-CN"/>
              <a:t> 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3.1 鼠标事件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>
                <a:sym typeface="+mn-ea"/>
              </a:rPr>
              <a:t>（8）onmouseenter 事件在鼠标指针移动到元素上时触发</a:t>
            </a:r>
          </a:p>
          <a:p>
            <a:r>
              <a:rPr lang="zh-CN">
                <a:sym typeface="+mn-ea"/>
              </a:rPr>
              <a:t>（9）onmouseleave 事件在鼠标移除元素时触发</a:t>
            </a:r>
            <a:endParaRPr 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77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单词汇总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1828800" y="2667000"/>
          <a:ext cx="8531225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老鼠</a:t>
                      </a:r>
                      <a:r>
                        <a:rPr lang="en-US" altLang="zh-CN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上</a:t>
                      </a:r>
                      <a:r>
                        <a:rPr lang="en-US" altLang="zh-CN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</a:t>
                      </a:r>
                      <a:r>
                        <a:rPr lang="en-US" altLang="zh-CN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移动</a:t>
                      </a:r>
                      <a:r>
                        <a:rPr lang="en-US" altLang="zh-CN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开始/移入</a:t>
                      </a:r>
                      <a:r>
                        <a:rPr lang="en-US" altLang="zh-CN"/>
                        <a:t>enter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离开</a:t>
                      </a:r>
                      <a:r>
                        <a:rPr lang="en-US" altLang="zh-CN"/>
                        <a:t>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失焦</a:t>
                      </a:r>
                      <a:r>
                        <a:rPr lang="en-US" altLang="zh-CN"/>
                        <a:t>blur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聚焦</a:t>
                      </a:r>
                      <a:r>
                        <a:rPr lang="en-US" altLang="zh-CN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改变</a:t>
                      </a:r>
                      <a:r>
                        <a:rPr lang="en-US" altLang="zh-CN"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r>
                        <a:rPr lang="en-US" altLang="zh-CN"/>
                        <a:t>property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复制</a:t>
                      </a:r>
                      <a:r>
                        <a:rPr lang="en-US" altLang="zh-CN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剪切</a:t>
                      </a:r>
                      <a:r>
                        <a:rPr lang="en-US" altLang="zh-CN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粘贴</a:t>
                      </a:r>
                      <a:r>
                        <a:rPr lang="en-US" altLang="zh-CN"/>
                        <a:t>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加载中</a:t>
                      </a:r>
                      <a:r>
                        <a:rPr lang="en-US" altLang="zh-CN"/>
                        <a:t>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加载</a:t>
                      </a:r>
                      <a:r>
                        <a:rPr lang="en-US" altLang="zh-CN"/>
                        <a:t>load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调整</a:t>
                      </a:r>
                      <a:r>
                        <a:rPr lang="en-US" altLang="zh-CN"/>
                        <a:t>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3.2 键盘事件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（1）onkeydown某个键盘按键被按下</a:t>
            </a:r>
          </a:p>
          <a:p>
            <a:r>
              <a:rPr lang="zh-CN"/>
              <a:t>（2）onkeypress某个键盘按键被按下并松开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）onkeyup某个键盘按键被松开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3.2 键盘事件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（1）onkeydown某个键盘按键被按下，onkeydown 事件会在用户按下一个键盘按键时发生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85" y="2626360"/>
            <a:ext cx="5677535" cy="19024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3.2 键盘事件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（2）onkeypress某个键盘按键被按下并松开</a:t>
            </a:r>
          </a:p>
          <a:p>
            <a:pPr marL="457200" lvl="1" indent="0">
              <a:buNone/>
            </a:pPr>
            <a:r>
              <a:rPr lang="zh-CN"/>
              <a:t>注意：在所有浏览器中 onkeypress 事件不是适用于所有按键(如： ALT, CTRL, SHIFT, ESC)。监听一个用户是否按下按键一般使用 onkeydown 事件,所有浏览器都支持 onkeydown 事件</a:t>
            </a:r>
          </a:p>
          <a:p>
            <a:pPr marL="457200" lvl="1" indent="0">
              <a:buNone/>
            </a:pPr>
            <a:endParaRPr lang="zh-CN"/>
          </a:p>
          <a:p>
            <a:pPr marL="457200" lvl="1" indent="0">
              <a:buNone/>
            </a:pPr>
            <a:r>
              <a:rPr lang="zh-CN"/>
              <a:t>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3.2 键盘事件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下面详细将讲解 onkeypress 与 onkeydown 事件的区</a:t>
            </a:r>
          </a:p>
          <a:p>
            <a:pPr lvl="1"/>
            <a:r>
              <a:rPr lang="zh-CN"/>
              <a:t>①onkeypress 事件在用户按下并放开任何字母数字键时发生。但是系统按钮（例如：箭头键、功能键）无法得到识别。 </a:t>
            </a:r>
          </a:p>
          <a:p>
            <a:pPr lvl="1"/>
            <a:r>
              <a:rPr lang="zh-CN"/>
              <a:t>②onkeydown 事件在用户按下任何键盘键（包括系统按钮）时发生。</a:t>
            </a:r>
          </a:p>
          <a:p>
            <a:pPr lvl="1"/>
            <a:r>
              <a:rPr lang="zh-CN"/>
              <a:t>③ 一个放开一个没有放开，onkeydown 先于 onkeypress 发生 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95" y="3916680"/>
            <a:ext cx="732472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3.2 键盘事件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）onkeyup某个键盘按键被松开</a:t>
            </a:r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）小结：与 onkeydown 事件相关联的事件触发次序为</a:t>
            </a:r>
          </a:p>
          <a:p>
            <a:pPr marL="457200" lvl="1" indent="0">
              <a:buNone/>
            </a:pPr>
            <a:r>
              <a:rPr lang="zh-CN" altLang="en-US"/>
              <a:t>①onkeydown---&gt;②onkeypress---&gt;③onkeyup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0" y="3208020"/>
            <a:ext cx="846010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3.3 form表单事件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（1）onblur失焦属性在元素失去焦点时执行，常用于表单验证代码（例如用户离开表单字段）→&lt;input type="text" onblur="调用函数"&gt;</a:t>
            </a:r>
          </a:p>
          <a:p>
            <a:endParaRPr lang="zh-CN"/>
          </a:p>
          <a:p>
            <a:r>
              <a:rPr lang="zh-CN"/>
              <a:t>（2）onfocus聚焦属性在元素获得焦点时执行，常用于 &lt;input&gt;、&lt;select&gt; 以及 &lt;a&gt;。</a:t>
            </a:r>
          </a:p>
          <a:p>
            <a:endParaRPr lang="zh-CN"/>
          </a:p>
          <a:p>
            <a:r>
              <a:rPr lang="zh-CN"/>
              <a:t>（3）onchange （change→改变）属性在元素值改变时触发，适用于：&lt;input&gt;、&lt;textarea&gt; 以及 &lt;select&gt; 元素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3.3 form表单事件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（4）onsubmit（submit→提交） 属性在提交表单时触发，只在 &lt;form&gt;表单中使用</a:t>
            </a:r>
          </a:p>
          <a:p>
            <a:endParaRPr lang="zh-CN"/>
          </a:p>
          <a:p>
            <a:r>
              <a:rPr lang="zh-CN"/>
              <a:t>（5）oninput用户输入时触发。该事件在 &lt;input&gt; 或 &lt;textarea&gt; 元素的值发生改变时触发。</a:t>
            </a:r>
          </a:p>
          <a:p>
            <a:pPr marL="457200" lvl="1" indent="0">
              <a:buNone/>
            </a:pPr>
            <a:r>
              <a:rPr lang="zh-CN"/>
              <a:t>提示：该事件类似于 onchange 事件。不同之处在于 oninput 事件在元素值发生变化是立即触发， onchange 在元素失去焦点时触发。另外一点不同是 onchange 事件也可以作用于 &lt;keygen&gt; 和 &lt;select&gt; 元素。</a:t>
            </a:r>
          </a:p>
        </p:txBody>
      </p:sp>
      <p:pic>
        <p:nvPicPr>
          <p:cNvPr id="4" name="图片 -2147482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40" y="5119370"/>
            <a:ext cx="5935980" cy="146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sym typeface="+mn-ea"/>
              </a:rPr>
              <a:t>3.3 form表单事件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（6）onpropertychange动态监听输入域的值的改变，与oninput作用类似，但它是IE的专有属性。</a:t>
            </a:r>
          </a:p>
          <a:p>
            <a:endParaRPr lang="zh-CN"/>
          </a:p>
          <a:p>
            <a:r>
              <a:rPr lang="zh-CN"/>
              <a:t>（7）onselect用户选取文本时触发 ( &lt;input&gt; 和 &lt;textarea&gt;)</a:t>
            </a:r>
          </a:p>
          <a:p>
            <a:endParaRPr lang="zh-CN"/>
          </a:p>
          <a:p>
            <a:r>
              <a:rPr lang="zh-CN"/>
              <a:t>（8）onsearch在用户按下"ENTER（回车）" 按键或点击 type="search" 的 &lt;input&gt; 元素的 "x(搜索)" 按钮时触发---兼容性较差，应用较少，了解即可（Internet Explorer, Firefox 或 Opera 12 及其更早版本不支持 onsearch 事件）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77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三者区别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>
                <a:sym typeface="+mn-ea"/>
              </a:rPr>
              <a:t>3.4 oninput、onchange与onpropertychange区别</a:t>
            </a:r>
            <a:endParaRPr lang="zh-CN"/>
          </a:p>
          <a:p>
            <a:endParaRPr lang="zh-CN"/>
          </a:p>
          <a:p>
            <a:r>
              <a:rPr lang="zh-CN"/>
              <a:t>（1）场景描述</a:t>
            </a:r>
          </a:p>
          <a:p>
            <a:pPr lvl="1"/>
            <a:r>
              <a:rPr lang="zh-CN"/>
              <a:t>前端页面开发的非常多情况下都须要实时监听文本框输入，比方腾讯微博编写140字的微博时输入框hu9i动态显示还能够输入的字数。</a:t>
            </a:r>
          </a:p>
          <a:p>
            <a:pPr lvl="1"/>
            <a:r>
              <a:rPr lang="zh-CN"/>
              <a:t>过去一般都使用onchange/onkeyup/onkeypress/onkeydown实现，可是这存在着一些不好的用户体验。</a:t>
            </a:r>
          </a:p>
          <a:p>
            <a:pPr lvl="1"/>
            <a:r>
              <a:rPr lang="zh-CN"/>
              <a:t>比方onchange事件仅仅在键盘或者鼠标操作改变对象属性，且失去焦点时触发，脚本触发无效；而onkeydown/onkeypress/onkeyup在处理复制、粘贴、拖拽、长按键（按住键盘不放）等细节上并不完好。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770"/>
          </a:xfrm>
        </p:spPr>
        <p:txBody>
          <a:bodyPr>
            <a:normAutofit fontScale="90000"/>
          </a:bodyPr>
          <a:lstStyle/>
          <a:p>
            <a:pPr algn="ctr"/>
            <a:r>
              <a:rPr lang="zh-CN">
                <a:sym typeface="+mn-ea"/>
              </a:rPr>
              <a:t>3.4 oninput、onchange与onpropertychange区别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zh-CN"/>
              <a:t>onpropertychange属性可在某些情况下解决上面存在的问题，不用考虑是否失去焦点。无论js操作还是键盘鼠标手动操作，仅仅要HTML元素属性发生改变就可以马上捕获到。遗憾的是。onpropertychange为IE专属的。其它浏览器下假设想要实现这一实时监听的需求。就要用到HTML5中的标准事件oninput，只是IE9下面的浏览器是不支持oninput事件的。所以需要综合oninput和onpropertychange二者来实现文本区域实时监听的功能。举比例如以下：</a:t>
            </a:r>
          </a:p>
          <a:p>
            <a:pPr lvl="1"/>
            <a:r>
              <a:rPr lang="zh-CN"/>
              <a:t>对全部ie使用onpropertychange，其它浏览器用oninput：</a:t>
            </a:r>
          </a:p>
        </p:txBody>
      </p:sp>
      <p:pic>
        <p:nvPicPr>
          <p:cNvPr id="4" name="图片 -21474826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10" y="4556125"/>
            <a:ext cx="5838825" cy="1969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400"/>
              <a:t>一、DOM事件</a:t>
            </a:r>
          </a:p>
          <a:p>
            <a:pPr marL="457200" lvl="1" indent="0">
              <a:buNone/>
            </a:pPr>
            <a:r>
              <a:rPr lang="zh-CN" sz="2400"/>
              <a:t>1.1 DOM事件概述</a:t>
            </a:r>
          </a:p>
          <a:p>
            <a:pPr marL="457200" lvl="1" indent="0">
              <a:buNone/>
            </a:pPr>
            <a:r>
              <a:rPr lang="zh-CN" sz="2400"/>
              <a:t>1.2常见事件罗列</a:t>
            </a:r>
          </a:p>
          <a:p>
            <a:pPr marL="457200" lvl="1" indent="0">
              <a:buNone/>
            </a:pPr>
            <a:r>
              <a:rPr lang="zh-CN" sz="2400"/>
              <a:t>1.3点击事件举例</a:t>
            </a:r>
            <a:endParaRPr lang="zh-CN" sz="2055"/>
          </a:p>
          <a:p>
            <a:pPr marL="0" indent="0">
              <a:buNone/>
            </a:pPr>
            <a:endParaRPr lang="zh-CN" sz="2400"/>
          </a:p>
          <a:p>
            <a:pPr marL="0" indent="0">
              <a:buNone/>
            </a:pPr>
            <a:endParaRPr lang="zh-CN" sz="2055"/>
          </a:p>
        </p:txBody>
      </p:sp>
      <p:sp>
        <p:nvSpPr>
          <p:cNvPr id="5" name="文本框 4"/>
          <p:cNvSpPr txBox="1"/>
          <p:nvPr/>
        </p:nvSpPr>
        <p:spPr>
          <a:xfrm>
            <a:off x="838200" y="3665220"/>
            <a:ext cx="68160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>
                <a:sym typeface="+mn-ea"/>
              </a:rPr>
              <a:t>三、DOM事件分类</a:t>
            </a:r>
          </a:p>
          <a:p>
            <a:pPr lvl="1"/>
            <a:r>
              <a:rPr lang="zh-CN" sz="2400">
                <a:sym typeface="+mn-ea"/>
              </a:rPr>
              <a:t>3.1 鼠标事件</a:t>
            </a:r>
          </a:p>
          <a:p>
            <a:pPr lvl="1"/>
            <a:r>
              <a:rPr lang="zh-CN" sz="2400">
                <a:sym typeface="+mn-ea"/>
              </a:rPr>
              <a:t>3.2 键盘事件</a:t>
            </a:r>
          </a:p>
          <a:p>
            <a:pPr lvl="1"/>
            <a:r>
              <a:rPr lang="zh-CN" sz="2400">
                <a:sym typeface="+mn-ea"/>
              </a:rPr>
              <a:t>3.3 form表单事件</a:t>
            </a:r>
          </a:p>
          <a:p>
            <a:pPr lvl="1"/>
            <a:r>
              <a:rPr lang="zh-CN" sz="2400">
                <a:sym typeface="+mn-ea"/>
              </a:rPr>
              <a:t>3.4 oninput、onchange与onpropertychange区别</a:t>
            </a:r>
          </a:p>
          <a:p>
            <a:pPr lvl="1"/>
            <a:r>
              <a:rPr lang="zh-CN" sz="2400">
                <a:sym typeface="+mn-ea"/>
              </a:rPr>
              <a:t>3.5 粘贴板事件</a:t>
            </a:r>
          </a:p>
          <a:p>
            <a:pPr lvl="1"/>
            <a:r>
              <a:rPr lang="zh-CN" sz="2400">
                <a:sym typeface="+mn-ea"/>
              </a:rPr>
              <a:t>3.6 窗口事件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51550" y="1691005"/>
            <a:ext cx="5302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sz="2400">
                <a:sym typeface="+mn-ea"/>
              </a:rPr>
              <a:t>二、DOM事件模型</a:t>
            </a:r>
            <a:endParaRPr lang="zh-CN" sz="2400"/>
          </a:p>
          <a:p>
            <a:pPr marL="457200" lvl="1" indent="0">
              <a:buNone/>
            </a:pPr>
            <a:r>
              <a:rPr lang="zh-CN" sz="2400">
                <a:sym typeface="+mn-ea"/>
              </a:rPr>
              <a:t>2.1 内联模型/事件属性模型</a:t>
            </a:r>
            <a:endParaRPr lang="zh-CN" sz="2400"/>
          </a:p>
          <a:p>
            <a:pPr marL="457200" lvl="1" indent="0">
              <a:buNone/>
            </a:pPr>
            <a:r>
              <a:rPr lang="zh-CN" sz="2400">
                <a:sym typeface="+mn-ea"/>
              </a:rPr>
              <a:t>2.2 动态绑定/分配事件模型</a:t>
            </a:r>
            <a:endParaRPr lang="zh-CN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77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汇总事件的差别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汇总onchange onpropertychange 和oninput事件的差别</a:t>
            </a:r>
          </a:p>
          <a:p>
            <a:endParaRPr lang="zh-CN"/>
          </a:p>
          <a:p>
            <a:r>
              <a:rPr lang="zh-CN"/>
              <a:t>1、onchange事件与onpropertychange事件的差别： </a:t>
            </a:r>
          </a:p>
          <a:p>
            <a:pPr lvl="1"/>
            <a:r>
              <a:rPr lang="zh-CN"/>
              <a:t>onchange事件在内容改变（两次内容有可能还是相等的）且失去焦点时触发；onpropertychange事件却是实时触发，即每添加或删除一个字符就会触发。通过js改变也会触发该事件。可是该事件IE专有。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77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汇总事件的差别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2、oninput事件与onpropertychange事件的差别： </a:t>
            </a:r>
          </a:p>
          <a:p>
            <a:pPr lvl="1"/>
            <a:r>
              <a:rPr lang="zh-CN"/>
              <a:t>oninput事件是IE之外的大多数浏览器支持的事件。在value改变时触发，实时的，即每添加或删除一个字符就会触发，然而通过js改变value时。却不会触发；onpropertychange事件是不论什么属性改变都会触发的，而oninput却仅仅在value改变时触发，oninput要通过addEventListener()来注冊，onpropertychange注冊方式跟一般事件一样。（此处都是指在js中动态绑定事件，以实现内容与行为分离）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77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汇总事件的差别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3、oninput与onpropertychange失效的情况： </a:t>
            </a:r>
          </a:p>
          <a:p>
            <a:pPr lvl="1"/>
            <a:r>
              <a:rPr lang="zh-CN"/>
              <a:t>（1）oninput事件：a). 当脚本中改变value时。不会触发。b).从浏览器的自己主动下拉提示中选取时，不会触发。 </a:t>
            </a:r>
          </a:p>
          <a:p>
            <a:pPr lvl="1"/>
            <a:r>
              <a:rPr lang="zh-CN"/>
              <a:t>（2）onpropertychange事件：当input设置为disable=true后。onpropertychange不会触发。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77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3.5 粘贴板事件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（1）oncopy拷贝元素内容时触发</a:t>
            </a:r>
          </a:p>
          <a:p>
            <a:endParaRPr lang="zh-CN"/>
          </a:p>
          <a:p>
            <a:r>
              <a:rPr lang="zh-CN"/>
              <a:t>（2）oncut剪切元素内容时触发</a:t>
            </a:r>
          </a:p>
          <a:p>
            <a:endParaRPr lang="zh-CN"/>
          </a:p>
          <a:p>
            <a:r>
              <a:rPr lang="zh-CN"/>
              <a:t>（3）onpaste粘贴元素内容时触发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770"/>
          </a:xfrm>
        </p:spPr>
        <p:txBody>
          <a:bodyPr>
            <a:normAutofit/>
          </a:bodyPr>
          <a:lstStyle/>
          <a:p>
            <a:pPr algn="ctr"/>
            <a:r>
              <a:rPr lang="zh-CN">
                <a:sym typeface="+mn-ea"/>
              </a:rPr>
              <a:t>3.6 窗口事件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Window（窗户/窗口） 事件属性：</a:t>
            </a:r>
          </a:p>
          <a:p>
            <a:endParaRPr lang="zh-CN"/>
          </a:p>
          <a:p>
            <a:r>
              <a:rPr lang="zh-CN"/>
              <a:t>（1）针对 window 对象触发的事件（应用到 &lt;body&gt; 标签）</a:t>
            </a:r>
          </a:p>
          <a:p>
            <a:pPr marL="457200" lvl="1" indent="0">
              <a:buNone/>
            </a:pPr>
            <a:r>
              <a:rPr lang="zh-CN"/>
              <a:t>1、onload（load加载）页面加载完成后执行</a:t>
            </a:r>
          </a:p>
          <a:p>
            <a:pPr marL="457200" lvl="1" indent="0">
              <a:buNone/>
            </a:pPr>
            <a:r>
              <a:rPr lang="zh-CN"/>
              <a:t>     &lt;body onload="调用函数"&gt;</a:t>
            </a:r>
          </a:p>
          <a:p>
            <a:pPr marL="457200" lvl="1" indent="0">
              <a:buNone/>
            </a:pPr>
            <a:endParaRPr lang="zh-CN"/>
          </a:p>
          <a:p>
            <a:pPr marL="457200" lvl="1" indent="0">
              <a:buNone/>
            </a:pPr>
            <a:r>
              <a:rPr lang="zh-CN"/>
              <a:t>2、onresize（resize调整）窗口大小调整时执行</a:t>
            </a:r>
          </a:p>
          <a:p>
            <a:pPr marL="457200" lvl="1" indent="0">
              <a:buNone/>
            </a:pPr>
            <a:r>
              <a:rPr lang="zh-CN"/>
              <a:t>     &lt;body onresize="调用函数"&gt;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1.1 DOM事件概述</a:t>
            </a:r>
          </a:p>
          <a:p>
            <a:pPr marL="457200" lvl="1" indent="0">
              <a:buNone/>
            </a:pPr>
            <a:r>
              <a:rPr lang="zh-CN"/>
              <a:t>DOM 使 JavaScript 有能力对 HTML 事件做出反应。</a:t>
            </a:r>
          </a:p>
          <a:p>
            <a:endParaRPr lang="zh-CN"/>
          </a:p>
          <a:p>
            <a:r>
              <a:rPr lang="zh-CN"/>
              <a:t>简单理解：</a:t>
            </a:r>
          </a:p>
          <a:p>
            <a:pPr marL="457200" lvl="1" indent="0">
              <a:buNone/>
            </a:pPr>
            <a:r>
              <a:rPr lang="zh-CN"/>
              <a:t>对事件作出反应，指的是可以在事件发生时执行JS代码，比如当用户在HTML元素上点击时，如需在用户点击某个元素时执行代码，可以HTML 事件属性添加JS代码。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endParaRPr lang="zh-CN"/>
          </a:p>
          <a:p>
            <a:r>
              <a:rPr lang="zh-CN"/>
              <a:t>1.2常见事件罗列</a:t>
            </a:r>
          </a:p>
          <a:p>
            <a:pPr marL="457200" lvl="1" indent="0">
              <a:buNone/>
            </a:pPr>
            <a:r>
              <a:rPr lang="zh-CN"/>
              <a:t>1.当用户点击鼠标时（单击、双击）</a:t>
            </a:r>
          </a:p>
          <a:p>
            <a:pPr marL="457200" lvl="1" indent="0">
              <a:buNone/>
            </a:pPr>
            <a:r>
              <a:rPr lang="zh-CN"/>
              <a:t>2.当网页加载完毕时</a:t>
            </a:r>
          </a:p>
          <a:p>
            <a:pPr marL="457200" lvl="1" indent="0">
              <a:buNone/>
            </a:pPr>
            <a:r>
              <a:rPr lang="zh-CN"/>
              <a:t>3.当图像已加载完成时</a:t>
            </a:r>
          </a:p>
          <a:p>
            <a:pPr marL="457200" lvl="1" indent="0">
              <a:buNone/>
            </a:pPr>
            <a:r>
              <a:rPr lang="zh-CN"/>
              <a:t>4.当鼠标移动到元素上时（与</a:t>
            </a:r>
            <a:r>
              <a:rPr lang="en-US" altLang="zh-CN"/>
              <a:t>css</a:t>
            </a:r>
            <a:r>
              <a:rPr lang="zh-CN" altLang="en-US"/>
              <a:t>的</a:t>
            </a:r>
            <a:r>
              <a:rPr lang="en-US" altLang="zh-CN"/>
              <a:t>hover</a:t>
            </a:r>
            <a:r>
              <a:rPr lang="zh-CN" altLang="en-US"/>
              <a:t>类似</a:t>
            </a:r>
            <a:r>
              <a:rPr lang="zh-CN"/>
              <a:t>）</a:t>
            </a:r>
          </a:p>
          <a:p>
            <a:pPr marL="457200" lvl="1" indent="0">
              <a:buNone/>
            </a:pPr>
            <a:r>
              <a:rPr lang="zh-CN"/>
              <a:t>5.当输入字段被改变时</a:t>
            </a:r>
          </a:p>
          <a:p>
            <a:pPr marL="457200" lvl="1" indent="0">
              <a:buNone/>
            </a:pPr>
            <a:r>
              <a:rPr lang="zh-CN"/>
              <a:t>6.当提交HTML表单时</a:t>
            </a:r>
          </a:p>
          <a:p>
            <a:pPr marL="457200" lvl="1" indent="0">
              <a:buNone/>
            </a:pPr>
            <a:r>
              <a:rPr lang="zh-CN"/>
              <a:t>7.当用户触发按钮时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1.3点击事件举例</a:t>
            </a:r>
          </a:p>
        </p:txBody>
      </p:sp>
      <p:pic>
        <p:nvPicPr>
          <p:cNvPr id="4" name="图片 -21474826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388235"/>
            <a:ext cx="6612890" cy="1910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DOM事件模型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2.1 </a:t>
            </a:r>
            <a:r>
              <a:rPr 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内联模型/事件属性模型</a:t>
            </a:r>
            <a:endParaRPr lang="zh-CN"/>
          </a:p>
          <a:p>
            <a:pPr lvl="1"/>
            <a:r>
              <a:rPr lang="zh-CN"/>
              <a:t>事件属性模型是传统的最简单的方法，事件处理函数是HTML的一个属性，用于处理指定的事件。使用比较多，向 HTML 元素分配事件，但是它和HTML 代码混合在一起，并没有与HTML 代码分离。</a:t>
            </a:r>
          </a:p>
        </p:txBody>
      </p:sp>
      <p:pic>
        <p:nvPicPr>
          <p:cNvPr id="4" name="图片 -21474826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15" y="3512185"/>
            <a:ext cx="9810115" cy="425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15" y="4178935"/>
            <a:ext cx="6640195" cy="1645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DOM事件模型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/>
              <a:t>2.2  </a:t>
            </a:r>
            <a:r>
              <a:rPr lang="zh-CN">
                <a:solidFill>
                  <a:srgbClr val="FF0000"/>
                </a:solidFill>
              </a:rPr>
              <a:t>动态绑定/分配事件模型</a:t>
            </a:r>
          </a:p>
          <a:p>
            <a:pPr lvl="1"/>
            <a:r>
              <a:rPr lang="zh-CN"/>
              <a:t>DOM 允许使用 JavaScript 向 HTML 元素分配事件，首先获取元素，然后向元素节点分配事件。</a:t>
            </a:r>
          </a:p>
        </p:txBody>
      </p:sp>
      <p:pic>
        <p:nvPicPr>
          <p:cNvPr id="4" name="图片 -21474826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2999105"/>
            <a:ext cx="5697855" cy="1847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74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）width: 0px;height: 0px;overflow: hidden;</a:t>
            </a:r>
            <a:r>
              <a:rPr lang="en-US" altLang="zh-CN"/>
              <a:t>----</a:t>
            </a:r>
            <a:r>
              <a:rPr lang="zh-CN" altLang="en-US"/>
              <a:t>宽高都为</a:t>
            </a:r>
            <a:r>
              <a:rPr lang="en-US" altLang="zh-CN"/>
              <a:t>0</a:t>
            </a:r>
            <a:r>
              <a:rPr lang="zh-CN" altLang="en-US"/>
              <a:t>，在页面不占据空间</a:t>
            </a:r>
          </a:p>
          <a:p>
            <a:pPr lvl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）visibility: hidden;</a:t>
            </a:r>
            <a:r>
              <a:rPr lang="en-US" altLang="zh-CN"/>
              <a:t>----</a:t>
            </a:r>
            <a:r>
              <a:rPr lang="zh-CN" altLang="en-US"/>
              <a:t>占据空间，只是看不到了</a:t>
            </a:r>
          </a:p>
          <a:p>
            <a:endParaRPr lang="zh-CN" altLang="en-US"/>
          </a:p>
          <a:p>
            <a:pPr lvl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display</a:t>
            </a:r>
            <a:r>
              <a:rPr lang="zh-CN" altLang="en-US"/>
              <a:t>：</a:t>
            </a:r>
            <a:r>
              <a:rPr lang="en-US" altLang="zh-CN"/>
              <a:t>none;---</a:t>
            </a:r>
            <a:r>
              <a:rPr lang="zh-CN" altLang="en-US"/>
              <a:t>不占据空间</a:t>
            </a:r>
          </a:p>
          <a:p>
            <a:endParaRPr lang="zh-CN" altLang="en-US"/>
          </a:p>
          <a:p>
            <a:pPr lvl="1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）opacity: 0;</a:t>
            </a:r>
            <a:r>
              <a:rPr lang="en-US" altLang="zh-CN"/>
              <a:t>-----</a:t>
            </a:r>
            <a:r>
              <a:rPr lang="zh-CN" altLang="en-US"/>
              <a:t>占据空间，只是透明看不到了</a:t>
            </a:r>
          </a:p>
          <a:p>
            <a:endParaRPr lang="zh-CN" altLang="en-US"/>
          </a:p>
          <a:p>
            <a:pPr lvl="1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）background: rgba(0,0,0,0);</a:t>
            </a:r>
            <a:r>
              <a:rPr lang="en-US" altLang="zh-CN"/>
              <a:t>---</a:t>
            </a:r>
            <a:r>
              <a:rPr lang="zh-CN" altLang="en-US"/>
              <a:t>局限不推荐使用</a:t>
            </a:r>
            <a:r>
              <a:rPr lang="en-US" altLang="zh-CN"/>
              <a:t>---</a:t>
            </a:r>
            <a:r>
              <a:rPr lang="zh-CN" altLang="en-US"/>
              <a:t>无法隐藏子元素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3004</Words>
  <Application>Microsoft Office PowerPoint</Application>
  <PresentationFormat>自定义</PresentationFormat>
  <Paragraphs>191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1_Office 主题</vt:lpstr>
      <vt:lpstr>WEB前端 </vt:lpstr>
      <vt:lpstr>单词汇总</vt:lpstr>
      <vt:lpstr>课程大纲</vt:lpstr>
      <vt:lpstr>DOM事件</vt:lpstr>
      <vt:lpstr>DOM事件</vt:lpstr>
      <vt:lpstr>DOM事件</vt:lpstr>
      <vt:lpstr>DOM事件模型</vt:lpstr>
      <vt:lpstr>DOM事件模型</vt:lpstr>
      <vt:lpstr>元素隐藏</vt:lpstr>
      <vt:lpstr>DOM点击事件demo</vt:lpstr>
      <vt:lpstr>3.1 鼠标事件</vt:lpstr>
      <vt:lpstr>DOM事件</vt:lpstr>
      <vt:lpstr>3.1 鼠标事件</vt:lpstr>
      <vt:lpstr>3.1 鼠标事件</vt:lpstr>
      <vt:lpstr>3.1 鼠标事件</vt:lpstr>
      <vt:lpstr>3.1 鼠标事件</vt:lpstr>
      <vt:lpstr>3.1 鼠标事件</vt:lpstr>
      <vt:lpstr>3.1 鼠标事件</vt:lpstr>
      <vt:lpstr>3.1 鼠标事件</vt:lpstr>
      <vt:lpstr>3.2 键盘事件</vt:lpstr>
      <vt:lpstr>3.2 键盘事件</vt:lpstr>
      <vt:lpstr>3.2 键盘事件</vt:lpstr>
      <vt:lpstr>3.2 键盘事件</vt:lpstr>
      <vt:lpstr>3.2 键盘事件</vt:lpstr>
      <vt:lpstr>3.3 form表单事件</vt:lpstr>
      <vt:lpstr>3.3 form表单事件</vt:lpstr>
      <vt:lpstr>3.3 form表单事件</vt:lpstr>
      <vt:lpstr>三者区别</vt:lpstr>
      <vt:lpstr>3.4 oninput、onchange与onpropertychange区别</vt:lpstr>
      <vt:lpstr>汇总事件的差别</vt:lpstr>
      <vt:lpstr>汇总事件的差别</vt:lpstr>
      <vt:lpstr>汇总事件的差别</vt:lpstr>
      <vt:lpstr>3.5 粘贴板事件</vt:lpstr>
      <vt:lpstr>3.6 窗口事件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324</cp:revision>
  <dcterms:created xsi:type="dcterms:W3CDTF">2015-05-05T08:02:00Z</dcterms:created>
  <dcterms:modified xsi:type="dcterms:W3CDTF">2019-03-28T03:16:40Z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