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23"/>
  </p:notesMasterIdLst>
  <p:sldIdLst>
    <p:sldId id="256" r:id="rId4"/>
    <p:sldId id="301" r:id="rId5"/>
    <p:sldId id="462" r:id="rId6"/>
    <p:sldId id="479" r:id="rId7"/>
    <p:sldId id="480" r:id="rId8"/>
    <p:sldId id="514" r:id="rId9"/>
    <p:sldId id="461" r:id="rId10"/>
    <p:sldId id="481" r:id="rId11"/>
    <p:sldId id="483" r:id="rId12"/>
    <p:sldId id="482" r:id="rId13"/>
    <p:sldId id="485" r:id="rId14"/>
    <p:sldId id="486" r:id="rId15"/>
    <p:sldId id="487" r:id="rId16"/>
    <p:sldId id="489" r:id="rId17"/>
    <p:sldId id="488" r:id="rId18"/>
    <p:sldId id="490" r:id="rId19"/>
    <p:sldId id="491" r:id="rId20"/>
    <p:sldId id="492" r:id="rId21"/>
    <p:sldId id="493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6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8" Type="http://schemas.openxmlformats.org/officeDocument/2006/relationships/theme" Target="../theme/theme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  <a:endParaRPr lang="en-US" altLang="zh-CN" sz="4800">
              <a:solidFill>
                <a:schemeClr val="bg2">
                  <a:lumMod val="9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p>
            <a:pPr algn="ctr" fontAlgn="auto">
              <a:lnSpc>
                <a:spcPct val="150000"/>
              </a:lnSpc>
            </a:pPr>
            <a:r>
              <a:rPr lang="en-US" altLang="zh-CN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lang="zh-CN" altLang="en-US" sz="480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JS的3种弹框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JavaScript的三种对话框分别为alert()警告框、confirm()确认框和prompt()提示框，可以利用这些对话框来实现与用户的交互，接下来依次介绍一下js中的三种弹框。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（1）alert()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alert()是js的window对象的一个方法，调用时可以写成window.alert()，也可以写成alert()。功能都是产生一个带确认按钮的对话框，上面显示括号内的信息。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案例：alert(“密码不能为空”);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4998085"/>
            <a:ext cx="4447540" cy="1390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JS的3种弹框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r>
              <a:t>（2）confirm()</a:t>
            </a:r>
          </a:p>
          <a:p>
            <a:pPr lvl="1"/>
            <a:r>
              <a:t>confirm()方法与alert()方法的使用十分类似，不同点是在该种对话框上除了包含一个“确认”按钮外，还有一个“取消”按钮，这种对话框称为确认对话框，在调用window对象的confirm()方法以及后面介绍的prompt()方法时也可以不写window。</a:t>
            </a:r>
          </a:p>
          <a:p>
            <a:pPr lvl="1"/>
            <a:r>
              <a:t>案例：confirm(“确定删除？”);</a:t>
            </a:r>
          </a:p>
        </p:txBody>
      </p:sp>
      <p:pic>
        <p:nvPicPr>
          <p:cNvPr id="4" name="图片 -21474826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7345" y="4156710"/>
            <a:ext cx="4561840" cy="1466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0290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JS的3种弹框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r>
              <a:t>（3）prompt()</a:t>
            </a:r>
          </a:p>
          <a:p>
            <a:pPr lvl="1"/>
            <a:r>
              <a:t>alert()方法和confirm()方法的使用十分类似，都是仅仅显示已有的信息，但用户不能输入自己的信息，但是prompt()可以做到这点，它不但可以显示信息，而且还提供了一个文本框要求用户使用键盘输入自己的信息，同时还包含“确认”或“取消”两个按钮。我们称这种对话框为提示框，在这三种对话框中，它的交互性最好。</a:t>
            </a:r>
          </a:p>
          <a:p>
            <a:pPr lvl="1"/>
            <a:r>
              <a:t>案例：prompt(“请输入您的姓名”);</a:t>
            </a:r>
          </a:p>
        </p:txBody>
      </p:sp>
      <p:pic>
        <p:nvPicPr>
          <p:cNvPr id="4" name="图片 -21474826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1470" y="4488498"/>
            <a:ext cx="4409440" cy="1724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776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JS的3种输出方式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r>
              <a:t>（1）window.alert()弹框效果，window可省略，用的较为频繁。</a:t>
            </a:r>
          </a:p>
          <a:p/>
          <a:p>
            <a:r>
              <a:t>（2）console系列，会在控制台（一般使用F12键打开）输出内容，开发时会经常使用。</a:t>
            </a:r>
          </a:p>
          <a:p>
            <a:pPr lvl="1"/>
            <a:r>
              <a:rPr lang="zh-CN"/>
              <a:t>①</a:t>
            </a:r>
            <a:r>
              <a:t>console.log()将信息输入到控制台，用的较为频繁，用于js调试；</a:t>
            </a:r>
          </a:p>
          <a:p>
            <a:pPr lvl="1"/>
            <a:r>
              <a:rPr lang="zh-CN"/>
              <a:t>②</a:t>
            </a:r>
            <a:r>
              <a:t>console.error() 打印错误信息；</a:t>
            </a:r>
          </a:p>
          <a:p>
            <a:pPr lvl="1"/>
            <a:r>
              <a:rPr lang="zh-CN"/>
              <a:t>③</a:t>
            </a:r>
            <a:r>
              <a:t>console.warn()打印警告信息；</a:t>
            </a:r>
          </a:p>
        </p:txBody>
      </p:sp>
      <p:pic>
        <p:nvPicPr>
          <p:cNvPr id="4" name="图片 -21474826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115" y="4944745"/>
            <a:ext cx="4180840" cy="10979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070" y="4986655"/>
            <a:ext cx="4307205" cy="10147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右箭头 5"/>
          <p:cNvSpPr/>
          <p:nvPr/>
        </p:nvSpPr>
        <p:spPr>
          <a:xfrm>
            <a:off x="5828030" y="5404485"/>
            <a:ext cx="592455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69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JS的3种输出方式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r>
              <a:t>（3）document.write()用于直接在页面上输出内容</a:t>
            </a:r>
          </a:p>
          <a:p>
            <a:pPr lvl="1"/>
            <a:r>
              <a:t>案例：</a:t>
            </a:r>
          </a:p>
          <a:p/>
          <a:p/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效果：</a:t>
            </a:r>
            <a:endParaRPr lang="en-US"/>
          </a:p>
        </p:txBody>
      </p:sp>
      <p:pic>
        <p:nvPicPr>
          <p:cNvPr id="4" name="图片 -2147482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2726690"/>
            <a:ext cx="6009640" cy="1822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17"/>
          <p:cNvPicPr>
            <a:picLocks noChangeAspect="1"/>
          </p:cNvPicPr>
          <p:nvPr/>
        </p:nvPicPr>
        <p:blipFill>
          <a:blip r:embed="rId2"/>
          <a:srcRect l="1144" t="4942" b="54597"/>
          <a:stretch>
            <a:fillRect/>
          </a:stretch>
        </p:blipFill>
        <p:spPr>
          <a:xfrm>
            <a:off x="1485900" y="5471160"/>
            <a:ext cx="5554345" cy="390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320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拓展：浏览器读取显示机制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20000"/>
          </a:bodyPr>
          <a:p>
            <a:r>
              <a:t>在写JS代码的时候，大家可以会发现这样现象:</a:t>
            </a:r>
          </a:p>
          <a:p/>
          <a:p/>
          <a:p>
            <a:r>
              <a:t>结果: </a:t>
            </a:r>
          </a:p>
          <a:p/>
          <a:p>
            <a:r>
              <a:t>无论在输出的内容中什么位置有多少个空格，显示的结果好像只有一个空格。这是因为浏览器显示机制，对手动敲入的空格，将连续多个空格显示成1个空格。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图片 -21474826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275" y="2237740"/>
            <a:ext cx="7484745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09"/>
          <p:cNvPicPr>
            <a:picLocks noChangeAspect="1"/>
          </p:cNvPicPr>
          <p:nvPr/>
        </p:nvPicPr>
        <p:blipFill>
          <a:blip r:embed="rId2"/>
          <a:srcRect l="1897" t="21039" r="1854" b="13934"/>
          <a:stretch>
            <a:fillRect/>
          </a:stretch>
        </p:blipFill>
        <p:spPr>
          <a:xfrm>
            <a:off x="2299970" y="2958465"/>
            <a:ext cx="2890520" cy="3086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拓展：浏览器读取显示机制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p>
            <a:r>
              <a:t>解决方法:</a:t>
            </a:r>
          </a:p>
          <a:p>
            <a:endParaRPr lang="zh-CN"/>
          </a:p>
          <a:p>
            <a:pPr marL="0" indent="0">
              <a:buNone/>
            </a:pPr>
            <a:r>
              <a:rPr lang="zh-CN"/>
              <a:t>①</a:t>
            </a:r>
            <a:r>
              <a:t>使用输出html标签&amp;nbsp;来解决</a:t>
            </a:r>
          </a:p>
          <a:p>
            <a:pPr lvl="1"/>
            <a:r>
              <a:t>document.write("&amp;nbsp;&amp;nbsp;"+"1"+"&amp;nbsp;&amp;nbsp;&amp;nbsp;&amp;nbsp;"+"23");</a:t>
            </a:r>
          </a:p>
          <a:p>
            <a:pPr lvl="1"/>
            <a:r>
              <a:t>结果:  1    23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zh-CN" altLang="en-US"/>
              <a:t>②</a:t>
            </a:r>
            <a:r>
              <a:rPr lang="en-US"/>
              <a:t>使用CSS样式来解决</a:t>
            </a:r>
            <a:endParaRPr lang="en-US"/>
          </a:p>
          <a:p>
            <a:pPr lvl="1"/>
            <a:r>
              <a:rPr lang="en-US"/>
              <a:t> document.write("&lt;span style='white-space:pre;'&gt;"+"  1        2    3    "+"&lt;/span&gt;");</a:t>
            </a:r>
            <a:endParaRPr lang="en-US"/>
          </a:p>
          <a:p>
            <a:pPr lvl="1"/>
            <a:r>
              <a:rPr lang="en-US"/>
              <a:t> 结果:  1       2     3  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9660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拓展：浏览器读取显示机制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r>
              <a:t>在输出时添加“white-space:pre;”样式属性。这个样式表示"空白会被浏览器保留"。</a:t>
            </a:r>
          </a:p>
          <a:p>
            <a:r>
              <a:t>CSS中white-space 属性设置如何处理元素内的空白。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1143635" y="3235325"/>
          <a:ext cx="8881745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980"/>
                <a:gridCol w="3326765"/>
              </a:tblGrid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normal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默认，空白会被浏览器忽略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pre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空白会被浏览器保留，其行为方式类似&lt;pre&gt; 标签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nowrap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文本不会换行，直到遇到 &lt;br&gt; 标签为止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pre-wrap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保留空白符序列，但是正常地进行换行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pre-line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合并空白符序列，但是保留换行符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inherit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从父元素继承 white-space 属性的值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9650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课堂练习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fontScale="90000" lnSpcReduction="10000"/>
          </a:bodyPr>
          <a:p>
            <a:r>
              <a:rPr sz="2400"/>
              <a:t>1、下列哪种书写形式是没错误的（）?</a:t>
            </a:r>
            <a:endParaRPr sz="2400"/>
          </a:p>
          <a:p>
            <a:pPr marL="0" indent="0">
              <a:buNone/>
            </a:pPr>
            <a:r>
              <a:rPr sz="2400"/>
              <a:t> </a:t>
            </a:r>
            <a:r>
              <a:rPr lang="en-US" sz="2400"/>
              <a:t>A. </a:t>
            </a:r>
            <a:r>
              <a:rPr sz="2400"/>
              <a:t>var name = 'Tom' var age = 16</a:t>
            </a:r>
            <a:endParaRPr sz="2400"/>
          </a:p>
          <a:p>
            <a:pPr marL="0" indent="0">
              <a:buNone/>
            </a:pPr>
            <a:r>
              <a:rPr sz="2400"/>
              <a:t> B .var name = 'Tom'; var age = 16;</a:t>
            </a:r>
            <a:endParaRPr sz="2400"/>
          </a:p>
          <a:p>
            <a:pPr marL="0" indent="0">
              <a:buNone/>
            </a:pPr>
            <a:r>
              <a:rPr lang="en-US" sz="2400"/>
              <a:t> C.</a:t>
            </a:r>
            <a:r>
              <a:rPr sz="2400"/>
              <a:t> var name = 'Tom' var age = 16;</a:t>
            </a:r>
            <a:endParaRPr sz="2400"/>
          </a:p>
          <a:p>
            <a:pPr marL="0" indent="0">
              <a:buNone/>
            </a:pPr>
            <a:r>
              <a:rPr sz="2400"/>
              <a:t>注意：JS中分号的存在是为了在一行中 分割多条语句</a:t>
            </a:r>
            <a:endParaRPr sz="2000"/>
          </a:p>
          <a:p>
            <a:endParaRPr sz="2000"/>
          </a:p>
          <a:p>
            <a:r>
              <a:rPr sz="2400"/>
              <a:t>2、下面代码输出过为（）？</a:t>
            </a:r>
            <a:endParaRPr sz="2400"/>
          </a:p>
          <a:p>
            <a:pPr marL="0" indent="0">
              <a:buNone/>
            </a:pPr>
            <a:r>
              <a:rPr sz="2400"/>
              <a:t>  var today = '周四';</a:t>
            </a:r>
            <a:endParaRPr sz="2400"/>
          </a:p>
          <a:p>
            <a:pPr marL="0" indent="0">
              <a:buNone/>
            </a:pPr>
            <a:r>
              <a:rPr sz="2400"/>
              <a:t>  //today = '周五';</a:t>
            </a:r>
            <a:endParaRPr sz="2400"/>
          </a:p>
          <a:p>
            <a:pPr marL="0" indent="0">
              <a:buNone/>
            </a:pPr>
            <a:r>
              <a:rPr sz="2400"/>
              <a:t>  alert(today);</a:t>
            </a:r>
            <a:endParaRPr sz="2400"/>
          </a:p>
          <a:p>
            <a:pPr marL="0" indent="0">
              <a:buNone/>
            </a:pPr>
            <a:r>
              <a:rPr sz="2400"/>
              <a:t>  A.周四   B.周五   C.today</a:t>
            </a:r>
            <a:endParaRPr sz="2000"/>
          </a:p>
          <a:p>
            <a:endParaRPr sz="2000"/>
          </a:p>
        </p:txBody>
      </p:sp>
      <p:sp>
        <p:nvSpPr>
          <p:cNvPr id="4" name="文本框 3"/>
          <p:cNvSpPr txBox="1"/>
          <p:nvPr/>
        </p:nvSpPr>
        <p:spPr>
          <a:xfrm>
            <a:off x="6315075" y="4074795"/>
            <a:ext cx="4119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注意：（代码块中首先定义了一个变量today,并给该变量赋值为'周四'。然后没有执行给变量today赋值'周五'的语句,此后today的值依然是'周四'。最后在控制台(console)中输出(log)变量today的值周四）</a:t>
            </a: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235575" y="4798695"/>
            <a:ext cx="645160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9650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课堂总结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r>
              <a:t>（1）JS注释：单行与多行</a:t>
            </a:r>
          </a:p>
          <a:p>
            <a:r>
              <a:t>（2）变量的声明和赋值</a:t>
            </a:r>
          </a:p>
          <a:p>
            <a:r>
              <a:t>（3）命名规范：匈牙利、小驼峰、大驼峰、下划线，避免数字开头</a:t>
            </a:r>
          </a:p>
          <a:p>
            <a:r>
              <a:t>（4）3种弹框：alert()警告框、confirm()确认框和prompt()提示框</a:t>
            </a:r>
          </a:p>
          <a:p>
            <a:r>
              <a:t>（5）JS的3种输出方式：window.alert();console.log();document.write();</a:t>
            </a:r>
          </a:p>
          <a:p>
            <a:r>
              <a:t>（6）console系列：</a:t>
            </a:r>
          </a:p>
        </p:txBody>
      </p:sp>
      <p:pic>
        <p:nvPicPr>
          <p:cNvPr id="4" name="图片 -21474826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0555" y="5054600"/>
            <a:ext cx="3803015" cy="895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课程大纲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JS</a:t>
            </a:r>
            <a:r>
              <a:rPr lang="zh-CN" altLang="en-US"/>
              <a:t>注释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J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变量（变量的声明赋值）</a:t>
            </a:r>
            <a:endParaRPr lang="zh-CN" altLang="en-US">
              <a:sym typeface="+mn-ea"/>
            </a:endParaRPr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）命名规范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JS</a:t>
            </a:r>
            <a:r>
              <a:rPr lang="zh-CN" altLang="en-US"/>
              <a:t>的</a:t>
            </a:r>
            <a:r>
              <a:rPr lang="en-US" altLang="zh-CN"/>
              <a:t>3</a:t>
            </a:r>
            <a:r>
              <a:rPr lang="zh-CN" altLang="en-US"/>
              <a:t>种弹框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）JS的3种输出方式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）拓展：浏览器读取显示机制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）课堂总结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注释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88760" y="1691005"/>
            <a:ext cx="4765040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（2）JavaScript多行注释</a:t>
            </a:r>
            <a:endParaRPr lang="zh-CN" altLang="en-US" sz="2800"/>
          </a:p>
          <a:p>
            <a:pPr marL="914400" lvl="2" indent="0">
              <a:buNone/>
            </a:pPr>
            <a:r>
              <a:rPr lang="zh-CN" altLang="en-US" sz="2800">
                <a:sym typeface="+mn-ea"/>
              </a:rPr>
              <a:t>     /*</a:t>
            </a:r>
            <a:endParaRPr lang="zh-CN" altLang="en-US" sz="2800"/>
          </a:p>
          <a:p>
            <a:pPr marL="914400" lvl="2" indent="0">
              <a:buNone/>
            </a:pPr>
            <a:r>
              <a:rPr lang="zh-CN" altLang="en-US" sz="2800">
                <a:sym typeface="+mn-ea"/>
              </a:rPr>
              <a:t>       JS的</a:t>
            </a:r>
            <a:endParaRPr lang="zh-CN" altLang="en-US" sz="2800"/>
          </a:p>
          <a:p>
            <a:pPr marL="914400" lvl="2" indent="0">
              <a:buNone/>
            </a:pPr>
            <a:r>
              <a:rPr lang="zh-CN" altLang="en-US" sz="2800">
                <a:sym typeface="+mn-ea"/>
              </a:rPr>
              <a:t>       多行注释</a:t>
            </a:r>
            <a:endParaRPr lang="zh-CN" altLang="en-US" sz="2800"/>
          </a:p>
          <a:p>
            <a:pPr marL="914400" lvl="2" indent="0">
              <a:buNone/>
            </a:pPr>
            <a:r>
              <a:rPr lang="zh-CN" altLang="en-US" sz="2800">
                <a:sym typeface="+mn-ea"/>
              </a:rPr>
              <a:t>     */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79220" y="1786255"/>
            <a:ext cx="47783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（1）JavaScript单行注释</a:t>
            </a:r>
            <a:endParaRPr lang="zh-CN" altLang="en-US" sz="2800"/>
          </a:p>
          <a:p>
            <a:pPr marL="914400" lvl="2" indent="0">
              <a:buNone/>
            </a:pPr>
            <a:r>
              <a:rPr lang="zh-CN" altLang="en-US" sz="2800">
                <a:sym typeface="+mn-ea"/>
              </a:rPr>
              <a:t>     //JS单行注释内容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1378585" y="4658995"/>
            <a:ext cx="99752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JavaScript注释作用：</a:t>
            </a:r>
            <a:endParaRPr lang="en-US" altLang="zh-CN" sz="2800"/>
          </a:p>
          <a:p>
            <a:r>
              <a:rPr lang="en-US" altLang="zh-CN" sz="2800"/>
              <a:t>    ①去除多余代码或者临时禁用某段代码；</a:t>
            </a:r>
            <a:endParaRPr lang="en-US" altLang="zh-CN" sz="2800"/>
          </a:p>
          <a:p>
            <a:r>
              <a:rPr lang="en-US" altLang="zh-CN" sz="2800"/>
              <a:t>    ②对代码块作用的解释阐述，方便后续开发时快速理解打码含义及作用。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1379220" y="4213860"/>
            <a:ext cx="227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小结：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（变量的声明和赋值）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r>
              <a:t>（1）变量的声明：</a:t>
            </a:r>
          </a:p>
          <a:p>
            <a:pPr lvl="1"/>
            <a:r>
              <a:t>正如数学代数运算中 x=</a:t>
            </a:r>
            <a:r>
              <a:rPr lang="en-US"/>
              <a:t>8</a:t>
            </a:r>
            <a:r>
              <a:t>，y=6，z=x+y 的'变量' x y z 一样，JS 变量用于</a:t>
            </a:r>
            <a:r>
              <a:rPr lang="zh-CN" b="1">
                <a:solidFill>
                  <a:schemeClr val="accent1">
                    <a:lumMod val="50000"/>
                  </a:schemeClr>
                </a:solidFill>
              </a:rPr>
              <a:t>作用：</a:t>
            </a:r>
            <a:r>
              <a:rPr b="1">
                <a:solidFill>
                  <a:srgbClr val="FF0000"/>
                </a:solidFill>
              </a:rPr>
              <a:t>保存数据值</a:t>
            </a:r>
            <a:r>
              <a:t>。 我们可以给变量起一个简短名称，比如 x，或者更有描述性的名称，比如 name。这个名称被称之为 变量名（</a:t>
            </a:r>
            <a:r>
              <a:rPr b="1">
                <a:solidFill>
                  <a:srgbClr val="FF0000"/>
                </a:solidFill>
              </a:rPr>
              <a:t>var</a:t>
            </a:r>
            <a:r>
              <a:t>iable）。</a:t>
            </a:r>
          </a:p>
          <a:p>
            <a:pPr marL="457200" lvl="1" indent="0">
              <a:buNone/>
            </a:pPr>
            <a:r>
              <a:t> </a:t>
            </a:r>
          </a:p>
          <a:p>
            <a:pPr lvl="1"/>
            <a:r>
              <a:t>在 JavaScript 中创建变量经常被称为</a:t>
            </a:r>
            <a:r>
              <a:rPr>
                <a:solidFill>
                  <a:srgbClr val="FF0000"/>
                </a:solidFill>
              </a:rPr>
              <a:t> “声明” 变量</a:t>
            </a:r>
            <a:r>
              <a:t>，需要通过 var 语句来声明 JavaScript 变量。</a:t>
            </a:r>
          </a:p>
          <a:p>
            <a:pPr lvl="1"/>
          </a:p>
          <a:p>
            <a:pPr lvl="1"/>
            <a:r>
              <a:t>声明变量</a:t>
            </a:r>
            <a:r>
              <a:rPr lang="zh-CN"/>
              <a:t>结构：</a:t>
            </a:r>
            <a:endParaRPr lang="zh-CN"/>
          </a:p>
          <a:p>
            <a:pPr marL="914400" lvl="2" indent="0">
              <a:buNone/>
            </a:pPr>
            <a:r>
              <a:t>var x;var name;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522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控制台输出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r>
              <a:rPr lang="en-US"/>
              <a:t>console.log()-------&gt;</a:t>
            </a:r>
            <a:r>
              <a:rPr lang="zh-CN" altLang="en-US"/>
              <a:t>控制台输出打印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作用：经常用于检测</a:t>
            </a:r>
            <a:r>
              <a:rPr lang="en-US" altLang="zh-CN"/>
              <a:t>Bug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log</a:t>
            </a:r>
            <a:r>
              <a:rPr lang="zh-CN" altLang="en-US"/>
              <a:t>日志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JS变量（变量的声明和赋值）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r>
              <a:t>（2）变量的赋值：</a:t>
            </a:r>
          </a:p>
          <a:p>
            <a:pPr marL="457200" lvl="1" indent="0">
              <a:buNone/>
            </a:pPr>
            <a:r>
              <a:t> 声明之后，变量并没有值，所以在声明变量后接下来要给变量赋值，不过我们也可以在声明变量时向变量赋值。</a:t>
            </a:r>
          </a:p>
          <a:p>
            <a:pPr marL="457200" lvl="1" indent="0">
              <a:buNone/>
            </a:pPr>
          </a:p>
          <a:p>
            <a:pPr lvl="1"/>
            <a:r>
              <a:rPr lang="zh-CN" altLang="en-US"/>
              <a:t>①</a:t>
            </a:r>
            <a:r>
              <a:rPr lang="en-US"/>
              <a:t>先声明后赋值；                                        </a:t>
            </a:r>
            <a:r>
              <a:rPr lang="zh-CN" altLang="en-US"/>
              <a:t>②</a:t>
            </a:r>
            <a:r>
              <a:rPr lang="en-US"/>
              <a:t>声明变量时赋值 </a:t>
            </a:r>
            <a:endParaRPr lang="en-US"/>
          </a:p>
        </p:txBody>
      </p:sp>
      <p:pic>
        <p:nvPicPr>
          <p:cNvPr id="4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7993" y="3824923"/>
            <a:ext cx="3123565" cy="866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20" y="3825240"/>
            <a:ext cx="3102610" cy="911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JS变量（变量的声明和赋值）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（1）=为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赋值运算符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，将=右侧的值赋给左侧的变量。例如var name = “二狗”;那么此时右侧的值”二狗”赋值给了左侧的name变量；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（2）声明变量通过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来声明（变量名</a:t>
            </a:r>
            <a:r>
              <a:rPr lang="en-US" altLang="zh-CN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iable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的前三个字母）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命名规范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代码中变量的命名规范：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—可以包含字母[a-z]、数字[0-9]、下划线[ _ ]、美元符号[$]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—避免数字开头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—名称最好有明确的含义，&lt;div&gt;→name、mingzi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匈牙利：mz、下划线ming_zi、小驼峰mingZi、大驼峰MingZi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—可以采用常规命名法：“匈牙利命名法”、“下划线命名法”、“小驼峰命名法”、“大驼峰命名法”之一，在开发团队内进行协调统一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命名规范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内容占位符 -21474826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3285" y="1685290"/>
            <a:ext cx="6962775" cy="4314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DOC_GUID" val="{c62a56c8-015c-46ca-a767-ed964a598627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2878</Words>
  <Application>WPS 演示</Application>
  <PresentationFormat>宽屏</PresentationFormat>
  <Paragraphs>195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思源黑体 CN Bold</vt:lpstr>
      <vt:lpstr>黑体</vt:lpstr>
      <vt:lpstr>微软雅黑</vt:lpstr>
      <vt:lpstr>Calibri</vt:lpstr>
      <vt:lpstr>Arial Unicode MS</vt:lpstr>
      <vt:lpstr>Calibri Light</vt:lpstr>
      <vt:lpstr>1_Office 主题</vt:lpstr>
      <vt:lpstr>自定义设计方案</vt:lpstr>
      <vt:lpstr>WEB前端 田槐旺</vt:lpstr>
      <vt:lpstr>课程大纲</vt:lpstr>
      <vt:lpstr>JS注释</vt:lpstr>
      <vt:lpstr>JS变量（变量的声明和赋值）</vt:lpstr>
      <vt:lpstr>控制台输出</vt:lpstr>
      <vt:lpstr>JS变量（变量的声明和赋值）</vt:lpstr>
      <vt:lpstr>JS变量（变量的声明和赋值）</vt:lpstr>
      <vt:lpstr>命名规范</vt:lpstr>
      <vt:lpstr>命名规范</vt:lpstr>
      <vt:lpstr>JS的3种弹框</vt:lpstr>
      <vt:lpstr>JS的3种弹框</vt:lpstr>
      <vt:lpstr>JS的3种弹框</vt:lpstr>
      <vt:lpstr>JS的3种输出方式</vt:lpstr>
      <vt:lpstr>JS的3种输出方式</vt:lpstr>
      <vt:lpstr>拓展：浏览器读取显示机制</vt:lpstr>
      <vt:lpstr>拓展：浏览器读取显示机制</vt:lpstr>
      <vt:lpstr>拓展：浏览器读取显示机制</vt:lpstr>
      <vt:lpstr>课堂练习</vt:lpstr>
      <vt:lpstr>课堂总结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273</cp:revision>
  <dcterms:created xsi:type="dcterms:W3CDTF">2015-05-05T08:02:00Z</dcterms:created>
  <dcterms:modified xsi:type="dcterms:W3CDTF">2019-03-26T12:05:22Z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