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301" r:id="rId3"/>
    <p:sldId id="511" r:id="rId4"/>
    <p:sldId id="539" r:id="rId5"/>
    <p:sldId id="540" r:id="rId6"/>
    <p:sldId id="541" r:id="rId7"/>
    <p:sldId id="542" r:id="rId8"/>
    <p:sldId id="543" r:id="rId9"/>
    <p:sldId id="545" r:id="rId10"/>
    <p:sldId id="546" r:id="rId11"/>
    <p:sldId id="565" r:id="rId12"/>
    <p:sldId id="547" r:id="rId13"/>
    <p:sldId id="548" r:id="rId14"/>
    <p:sldId id="549" r:id="rId15"/>
    <p:sldId id="567" r:id="rId16"/>
    <p:sldId id="568" r:id="rId17"/>
    <p:sldId id="550" r:id="rId18"/>
    <p:sldId id="572" r:id="rId19"/>
    <p:sldId id="569" r:id="rId20"/>
    <p:sldId id="551" r:id="rId21"/>
    <p:sldId id="552" r:id="rId22"/>
    <p:sldId id="553" r:id="rId23"/>
    <p:sldId id="554" r:id="rId24"/>
    <p:sldId id="574" r:id="rId25"/>
    <p:sldId id="576" r:id="rId26"/>
    <p:sldId id="577" r:id="rId27"/>
    <p:sldId id="578" r:id="rId28"/>
    <p:sldId id="583" r:id="rId29"/>
    <p:sldId id="555" r:id="rId30"/>
    <p:sldId id="556" r:id="rId31"/>
    <p:sldId id="596" r:id="rId32"/>
    <p:sldId id="557" r:id="rId33"/>
    <p:sldId id="558" r:id="rId34"/>
    <p:sldId id="584" r:id="rId35"/>
    <p:sldId id="564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85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618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 flipV="1">
            <a:off x="-13335" y="6722110"/>
            <a:ext cx="10314305" cy="1409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34683" y="223520"/>
            <a:ext cx="1097280" cy="895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4800">
                <a:solidFill>
                  <a:schemeClr val="bg2">
                    <a:lumMod val="9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WEB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471170" y="455930"/>
            <a:ext cx="125730" cy="462280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802765" y="1187450"/>
            <a:ext cx="227965" cy="131445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369570" y="1068070"/>
            <a:ext cx="1458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2">
                    <a:lumMod val="90000"/>
                  </a:schemeClr>
                </a:solidFill>
              </a:rPr>
              <a:t>CURRICULUM</a:t>
            </a:r>
          </a:p>
        </p:txBody>
      </p:sp>
      <p:sp>
        <p:nvSpPr>
          <p:cNvPr id="15" name="矩形 14"/>
          <p:cNvSpPr/>
          <p:nvPr userDrawn="1"/>
        </p:nvSpPr>
        <p:spPr>
          <a:xfrm flipV="1">
            <a:off x="10300970" y="6722110"/>
            <a:ext cx="1909445" cy="140970"/>
          </a:xfrm>
          <a:prstGeom prst="rect">
            <a:avLst/>
          </a:prstGeom>
          <a:solidFill>
            <a:srgbClr val="C61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57350" y="1640205"/>
            <a:ext cx="9144000" cy="3009265"/>
          </a:xfrm>
        </p:spPr>
        <p:txBody>
          <a:bodyPr>
            <a:normAutofit/>
          </a:bodyPr>
          <a:lstStyle/>
          <a:p>
            <a:pPr algn="ctr" fontAlgn="auto">
              <a:lnSpc>
                <a:spcPct val="150000"/>
              </a:lnSpc>
            </a:pPr>
            <a:r>
              <a:rPr lang="en-US" altLang="zh-CN" dirty="0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br>
              <a:rPr lang="zh-CN" altLang="en-US">
                <a:solidFill>
                  <a:srgbClr val="C6171F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sz="4800">
              <a:solidFill>
                <a:srgbClr val="C617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字面量/自定义对象</a:t>
            </a:r>
            <a:r>
              <a:rPr>
                <a:sym typeface="+mn-ea"/>
              </a:rPr>
              <a:t>-&gt;创建单个对象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zh-CN" altLang="en-US" dirty="0"/>
              <a:t>、</a:t>
            </a:r>
            <a:r>
              <a:rPr lang="en-US" dirty="0"/>
              <a:t>直接将零个或多个键值对包围在花括号中，将成员信息写到{}中，并赋值给一个变量，此时这个变量就是一个对象</a:t>
            </a:r>
          </a:p>
        </p:txBody>
      </p:sp>
      <p:pic>
        <p:nvPicPr>
          <p:cNvPr id="4" name="图片 -21474826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735" y="2734945"/>
            <a:ext cx="3097530" cy="18021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875" y="4218305"/>
            <a:ext cx="4571365" cy="1447800"/>
          </a:xfrm>
          <a:prstGeom prst="rect">
            <a:avLst/>
          </a:prstGeom>
        </p:spPr>
      </p:pic>
      <p:sp>
        <p:nvSpPr>
          <p:cNvPr id="6" name="笑脸 5"/>
          <p:cNvSpPr/>
          <p:nvPr/>
        </p:nvSpPr>
        <p:spPr>
          <a:xfrm>
            <a:off x="8500110" y="3099435"/>
            <a:ext cx="882015" cy="776605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 smtClean="0">
                <a:sym typeface="+mn-ea"/>
              </a:rPr>
              <a:t>补</a:t>
            </a:r>
            <a:r>
              <a:rPr lang="zh-CN">
                <a:sym typeface="+mn-ea"/>
              </a:rPr>
              <a:t>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var arr = new Array();</a:t>
            </a:r>
          </a:p>
          <a:p>
            <a:pPr lvl="1"/>
            <a:r>
              <a:rPr lang="zh-CN" altLang="en-US" dirty="0"/>
              <a:t>通过原生构造函数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形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格式</a:t>
            </a:r>
            <a:r>
              <a:rPr lang="zh-CN" altLang="en-US" dirty="0"/>
              <a:t>创建</a:t>
            </a:r>
            <a:r>
              <a:rPr lang="zh-CN" altLang="en-US" dirty="0">
                <a:solidFill>
                  <a:schemeClr val="accent1"/>
                </a:solidFill>
              </a:rPr>
              <a:t>数组对象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var obj = new Object();</a:t>
            </a:r>
          </a:p>
          <a:p>
            <a:pPr lvl="1"/>
            <a:r>
              <a:rPr lang="zh-CN" altLang="en-US" dirty="0">
                <a:sym typeface="+mn-ea"/>
              </a:rPr>
              <a:t>通过原生构造函数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形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/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格式</a:t>
            </a:r>
            <a:r>
              <a:rPr lang="zh-CN" altLang="en-US" dirty="0">
                <a:sym typeface="+mn-ea"/>
              </a:rPr>
              <a:t>创建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原生对象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var date  = new Date();</a:t>
            </a:r>
          </a:p>
          <a:p>
            <a:pPr lvl="1"/>
            <a:r>
              <a:rPr lang="zh-CN" altLang="en-US" dirty="0">
                <a:sym typeface="+mn-ea"/>
              </a:rPr>
              <a:t>通过原生构造函数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形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/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格式</a:t>
            </a:r>
            <a:r>
              <a:rPr lang="zh-CN" altLang="en-US" dirty="0">
                <a:sym typeface="+mn-ea"/>
              </a:rPr>
              <a:t>创建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时间对象</a:t>
            </a:r>
            <a:endParaRPr lang="zh-CN" altLang="en-US" dirty="0">
              <a:sym typeface="+mn-ea"/>
            </a:endParaRP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var str = new String();</a:t>
            </a:r>
          </a:p>
          <a:p>
            <a:pPr lvl="1"/>
            <a:r>
              <a:rPr lang="zh-CN" altLang="en-US" dirty="0">
                <a:sym typeface="+mn-ea"/>
              </a:rPr>
              <a:t>通过原生构造函数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形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/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格式</a:t>
            </a:r>
            <a:r>
              <a:rPr lang="zh-CN" altLang="en-US" dirty="0">
                <a:sym typeface="+mn-ea"/>
              </a:rPr>
              <a:t>创建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字符串对象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sym typeface="+mn-ea"/>
              </a:rPr>
              <a:t>Object原生构造函数-&gt;创建单个对象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en-US"/>
              <a:t>通过Object原生构造函数---&gt;创建单个对象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从创建对象的过程来说，两者底层实现没有区别，都是一样的。</a:t>
            </a:r>
          </a:p>
        </p:txBody>
      </p:sp>
      <p:pic>
        <p:nvPicPr>
          <p:cNvPr id="4" name="图片 -21474826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65" y="2356485"/>
            <a:ext cx="6397625" cy="13544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6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65" y="3876040"/>
            <a:ext cx="5403215" cy="444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sym typeface="+mn-ea"/>
              </a:rPr>
              <a:t>Object原生构造函数-&gt;创建单个对象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en-US"/>
              <a:t>如果我们要创建同类的person1，person2，…，personN时，不得不将以上的代码重复n次 ... ... 如下所示</a:t>
            </a:r>
          </a:p>
        </p:txBody>
      </p:sp>
      <p:pic>
        <p:nvPicPr>
          <p:cNvPr id="4" name="图片 -21474826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65" y="2605405"/>
            <a:ext cx="2998470" cy="37731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4998720" y="2758440"/>
            <a:ext cx="54362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      </a:t>
            </a:r>
            <a:r>
              <a:rPr lang="zh-CN" altLang="en-US" sz="2400"/>
              <a:t>通过Object原生构造函数或对象字面量创建单个对象，这些方式有明显的缺点，只能创建少量，单独且相互间无联系的对象，还会产生大量的重复代码。</a:t>
            </a:r>
          </a:p>
          <a:p>
            <a:endParaRPr lang="zh-CN" altLang="en-US" sz="2400"/>
          </a:p>
          <a:p>
            <a:r>
              <a:rPr lang="zh-CN" altLang="en-US" sz="2400"/>
              <a:t>      若要</a:t>
            </a:r>
            <a:r>
              <a:rPr lang="zh-CN" altLang="en-US" sz="2400">
                <a:solidFill>
                  <a:schemeClr val="accent1"/>
                </a:solidFill>
              </a:rPr>
              <a:t>批量创建对象</a:t>
            </a:r>
            <a:r>
              <a:rPr lang="zh-CN" altLang="en-US" sz="2400"/>
              <a:t>，该如何？能不能像</a:t>
            </a:r>
            <a:r>
              <a:rPr lang="zh-CN" altLang="en-US" sz="2400">
                <a:solidFill>
                  <a:srgbClr val="FF0000"/>
                </a:solidFill>
              </a:rPr>
              <a:t>工厂车间</a:t>
            </a:r>
            <a:r>
              <a:rPr lang="zh-CN" altLang="en-US" sz="2400"/>
              <a:t>那样，有一个车床就不断生产出对象呢？为了解决这个问题，出现了</a:t>
            </a:r>
            <a:r>
              <a:rPr lang="zh-CN" altLang="en-US" sz="2400" b="1">
                <a:solidFill>
                  <a:srgbClr val="FF0000"/>
                </a:solidFill>
              </a:rPr>
              <a:t>工厂模式。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sym typeface="+mn-ea"/>
              </a:rPr>
              <a:t>工厂模式创建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en-US"/>
              <a:t>1、概括</a:t>
            </a:r>
          </a:p>
          <a:p>
            <a:pPr lvl="1"/>
            <a:r>
              <a:rPr lang="en-US"/>
              <a:t>工厂模式非常直观，将创建对象的过程抽象为一个</a:t>
            </a:r>
            <a:r>
              <a:rPr lang="en-US">
                <a:solidFill>
                  <a:srgbClr val="FF0000"/>
                </a:solidFill>
              </a:rPr>
              <a:t>函数</a:t>
            </a:r>
            <a:r>
              <a:rPr lang="en-US"/>
              <a:t>，用函数封装，然后以特定接口创建对象。</a:t>
            </a:r>
          </a:p>
          <a:p>
            <a:endParaRPr lang="en-US"/>
          </a:p>
          <a:p>
            <a:r>
              <a:rPr lang="en-US"/>
              <a:t>2、案例</a:t>
            </a:r>
          </a:p>
        </p:txBody>
      </p:sp>
      <p:pic>
        <p:nvPicPr>
          <p:cNvPr id="4" name="图片 -21474826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330" y="4048760"/>
            <a:ext cx="5471160" cy="2327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8289290" y="4048760"/>
            <a:ext cx="346202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通俗地讲，工厂模式就是将创建对象的语句放在一个函数里，通过传入参数来创建特定对象，最后返回创建的对象。</a:t>
            </a:r>
          </a:p>
        </p:txBody>
      </p:sp>
      <p:sp>
        <p:nvSpPr>
          <p:cNvPr id="7" name="右箭头 6"/>
          <p:cNvSpPr/>
          <p:nvPr/>
        </p:nvSpPr>
        <p:spPr>
          <a:xfrm>
            <a:off x="7546975" y="4772660"/>
            <a:ext cx="381635" cy="539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sym typeface="+mn-ea"/>
              </a:rPr>
              <a:t>工厂模式创建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/>
              <a:t>现在工厂模式的出现，弥补了字面量</a:t>
            </a:r>
            <a:r>
              <a:rPr lang="en-US" altLang="zh-CN"/>
              <a:t>/</a:t>
            </a:r>
            <a:r>
              <a:rPr lang="zh-CN" altLang="en-US"/>
              <a:t>自定义方式</a:t>
            </a:r>
            <a:r>
              <a:rPr lang="en-US" altLang="zh-CN"/>
              <a:t>var x = {}</a:t>
            </a:r>
            <a:r>
              <a:rPr lang="zh-CN" altLang="en-US"/>
              <a:t>、原生构造函数格式创建对象模式</a:t>
            </a:r>
            <a:r>
              <a:rPr lang="en-US" altLang="zh-CN"/>
              <a:t>var x = new Object()</a:t>
            </a:r>
            <a:r>
              <a:rPr lang="zh-CN" altLang="en-US"/>
              <a:t>，这两种创建方式的缺点，可以</a:t>
            </a:r>
            <a:r>
              <a:rPr lang="zh-CN" altLang="en-US">
                <a:solidFill>
                  <a:srgbClr val="FF0000"/>
                </a:solidFill>
              </a:rPr>
              <a:t>批量创建对象</a:t>
            </a:r>
            <a:r>
              <a:rPr lang="zh-CN" altLang="en-US"/>
              <a:t>，并且减少了代码的重复使用。</a:t>
            </a:r>
          </a:p>
          <a:p>
            <a:pPr fontAlgn="auto">
              <a:lnSpc>
                <a:spcPct val="100000"/>
              </a:lnSpc>
            </a:pP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但是，又有新的</a:t>
            </a:r>
            <a:r>
              <a:rPr lang="zh-CN" altLang="en-US">
                <a:solidFill>
                  <a:srgbClr val="FF0000"/>
                </a:solidFill>
              </a:rPr>
              <a:t>需求</a:t>
            </a:r>
            <a:r>
              <a:rPr lang="zh-CN" altLang="en-US"/>
              <a:t>出现了，，，与</a:t>
            </a:r>
            <a:r>
              <a:rPr lang="en-US" altLang="zh-CN"/>
              <a:t>UI</a:t>
            </a:r>
            <a:r>
              <a:rPr lang="zh-CN" altLang="en-US"/>
              <a:t>颜色布局需求类似，一直随着需求在改进。</a:t>
            </a:r>
          </a:p>
          <a:p>
            <a:pPr fontAlgn="auto">
              <a:lnSpc>
                <a:spcPct val="100000"/>
              </a:lnSpc>
            </a:pP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五彩斑斓的黑、五颜六色的白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sym typeface="+mn-ea"/>
              </a:rPr>
              <a:t>工厂模式创建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r>
              <a:rPr lang="en-US">
                <a:sym typeface="+mn-ea"/>
              </a:rPr>
              <a:t>比如说，</a:t>
            </a:r>
            <a:r>
              <a:rPr lang="zh-CN" altLang="en-US">
                <a:sym typeface="+mn-ea"/>
              </a:rPr>
              <a:t>接下来</a:t>
            </a:r>
            <a:r>
              <a:rPr lang="en-US">
                <a:sym typeface="+mn-ea"/>
              </a:rPr>
              <a:t>又定义了”生产”水果对象的createFruit()函数：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15" y="2368550"/>
            <a:ext cx="4673600" cy="1768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615" y="5124450"/>
            <a:ext cx="4714875" cy="621665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3116580" y="4298315"/>
            <a:ext cx="644525" cy="579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615" y="5859145"/>
            <a:ext cx="4714875" cy="473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sym typeface="+mn-ea"/>
              </a:rPr>
              <a:t>工厂模式创建</a:t>
            </a:r>
            <a:r>
              <a:rPr lang="en-US">
                <a:sym typeface="+mn-ea"/>
              </a:rPr>
              <a:t>--</a:t>
            </a:r>
            <a:r>
              <a:rPr lang="zh-CN" altLang="en-US">
                <a:sym typeface="+mn-ea"/>
              </a:rPr>
              <a:t>对象构造器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en-US"/>
              <a:t>函数createPerson()</a:t>
            </a:r>
            <a:r>
              <a:rPr lang="zh-CN" altLang="en-US"/>
              <a:t>和</a:t>
            </a:r>
            <a:r>
              <a:rPr lang="en-US" altLang="zh-CN"/>
              <a:t>createFruit()</a:t>
            </a:r>
            <a:r>
              <a:rPr lang="en-US"/>
              <a:t>也叫</a:t>
            </a:r>
            <a:r>
              <a:rPr lang="en-US">
                <a:solidFill>
                  <a:srgbClr val="FF0000"/>
                </a:solidFill>
              </a:rPr>
              <a:t>对象构造器</a:t>
            </a:r>
            <a:r>
              <a:rPr lang="en-US"/>
              <a:t>，能够根据接受的参数来构建对象。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425" y="2743835"/>
            <a:ext cx="7176135" cy="13569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 altLang="en-US">
                <a:sym typeface="+mn-ea"/>
              </a:rPr>
              <a:t>instanceof检测操作符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instanceof检测操作符</a:t>
            </a:r>
          </a:p>
          <a:p>
            <a:pPr lvl="1"/>
            <a:r>
              <a:rPr lang="zh-CN" altLang="en-US">
                <a:sym typeface="+mn-ea"/>
              </a:rPr>
              <a:t>（检测实例对象属不属于Object原生构造函数格式中，存在则返回true，否则返回false）</a:t>
            </a:r>
          </a:p>
          <a:p>
            <a:pPr lvl="1"/>
            <a:r>
              <a:rPr lang="zh-CN" altLang="en-US">
                <a:sym typeface="+mn-ea"/>
              </a:rPr>
              <a:t>经过检测都是Object类型。但是人们当然不满足于此，希望</a:t>
            </a:r>
            <a:r>
              <a:rPr lang="en-US" altLang="zh-CN">
                <a:sym typeface="+mn-ea"/>
              </a:rPr>
              <a:t>student</a:t>
            </a:r>
            <a:r>
              <a:rPr lang="zh-CN" altLang="en-US">
                <a:sym typeface="+mn-ea"/>
              </a:rPr>
              <a:t>是属于</a:t>
            </a:r>
            <a:r>
              <a:rPr lang="en-US" altLang="zh-CN">
                <a:sym typeface="+mn-ea"/>
              </a:rPr>
              <a:t>createStudent</a:t>
            </a:r>
            <a:r>
              <a:rPr lang="zh-CN" altLang="en-US">
                <a:sym typeface="+mn-ea"/>
              </a:rPr>
              <a:t>车间的，而fruit是属于</a:t>
            </a:r>
            <a:r>
              <a:rPr lang="en-US" altLang="zh-CN">
                <a:sym typeface="+mn-ea"/>
              </a:rPr>
              <a:t>create</a:t>
            </a:r>
            <a:r>
              <a:rPr lang="zh-CN" altLang="en-US">
                <a:sym typeface="+mn-ea"/>
              </a:rPr>
              <a:t>Fruit车间类型的。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3794125"/>
            <a:ext cx="6136005" cy="6597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700" y="5089525"/>
            <a:ext cx="7588250" cy="679450"/>
          </a:xfrm>
          <a:prstGeom prst="rect">
            <a:avLst/>
          </a:prstGeom>
        </p:spPr>
      </p:pic>
      <p:sp>
        <p:nvSpPr>
          <p:cNvPr id="6" name="上箭头 5"/>
          <p:cNvSpPr/>
          <p:nvPr/>
        </p:nvSpPr>
        <p:spPr>
          <a:xfrm>
            <a:off x="2919095" y="4575175"/>
            <a:ext cx="460375" cy="3289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上箭头 6"/>
          <p:cNvSpPr/>
          <p:nvPr/>
        </p:nvSpPr>
        <p:spPr>
          <a:xfrm rot="10800000">
            <a:off x="5139690" y="4575175"/>
            <a:ext cx="460375" cy="3289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sym typeface="+mn-ea"/>
              </a:rPr>
              <a:t>工厂模式创建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en-US"/>
              <a:t>缺点/不足</a:t>
            </a:r>
          </a:p>
          <a:p>
            <a:pPr lvl="1"/>
            <a:endParaRPr lang="en-US"/>
          </a:p>
          <a:p>
            <a:pPr lvl="1"/>
            <a:r>
              <a:rPr lang="en-US"/>
              <a:t>工厂模式虽然解决了创建多个相似对象的问题，但却没有解决对象识别的问题，</a:t>
            </a:r>
            <a:r>
              <a:rPr lang="zh-CN" altLang="en-US"/>
              <a:t>也就是</a:t>
            </a:r>
            <a:r>
              <a:rPr lang="en-US"/>
              <a:t>怎么知道一个对象的类型。</a:t>
            </a:r>
          </a:p>
          <a:p>
            <a:pPr lvl="1"/>
            <a:endParaRPr lang="en-US"/>
          </a:p>
          <a:p>
            <a:pPr lvl="1"/>
            <a:r>
              <a:rPr lang="en-US"/>
              <a:t>结合上面理解，就是不仅希望”产品”的生产可以像工厂车间一般源源不断，还想知道生产的产品究竟是哪一种</a:t>
            </a:r>
            <a:r>
              <a:rPr lang="en-US">
                <a:solidFill>
                  <a:srgbClr val="FF0000"/>
                </a:solidFill>
              </a:rPr>
              <a:t>类型</a:t>
            </a:r>
            <a:r>
              <a:rPr lang="en-US"/>
              <a:t>的。</a:t>
            </a:r>
            <a:r>
              <a:rPr lang="zh-CN" altLang="en-US"/>
              <a:t>就是不仅量产，还知道产品类型，具体分类。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课程大纲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t>1、对象概括</a:t>
            </a:r>
          </a:p>
          <a:p>
            <a:r>
              <a:t>2、对象访问</a:t>
            </a:r>
          </a:p>
          <a:p>
            <a:r>
              <a:t>3、对象的创建</a:t>
            </a:r>
          </a:p>
          <a:p>
            <a:r>
              <a:t>4、字面量方式/自定义对象---&gt;创建单个对象</a:t>
            </a:r>
          </a:p>
          <a:p>
            <a:r>
              <a:t>5、通过Object原生构造函数---&gt;创建单个对象</a:t>
            </a:r>
          </a:p>
          <a:p>
            <a:r>
              <a:t>6、工厂模式创建</a:t>
            </a:r>
          </a:p>
          <a:p>
            <a:r>
              <a:rPr lang="en-US"/>
              <a:t>7</a:t>
            </a:r>
            <a:r>
              <a:rPr lang="zh-CN" altLang="en-US"/>
              <a:t>、原生构造函数</a:t>
            </a:r>
            <a:r>
              <a:rPr lang="en-US" altLang="zh-CN"/>
              <a:t>VS</a:t>
            </a:r>
            <a:r>
              <a:rPr lang="zh-CN" altLang="en-US"/>
              <a:t>自定义构造函数</a:t>
            </a:r>
          </a:p>
          <a:p>
            <a:r>
              <a:rPr lang="en-US"/>
              <a:t>8</a:t>
            </a:r>
            <a:r>
              <a:t>、构造函数模式创建</a:t>
            </a:r>
            <a:r>
              <a:rPr lang="zh-CN"/>
              <a:t>、</a:t>
            </a:r>
            <a:r>
              <a:rPr lang="en-US" altLang="zh-CN"/>
              <a:t>new</a:t>
            </a:r>
            <a:r>
              <a:rPr lang="zh-CN" altLang="en-US"/>
              <a:t>操作符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sym typeface="+mn-ea"/>
              </a:rPr>
              <a:t>自定义</a:t>
            </a:r>
            <a:r>
              <a:rPr>
                <a:sym typeface="+mn-ea"/>
              </a:rPr>
              <a:t>构造函数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lvl="1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随着JS发展，为了实现这个目标，又一个模式出现了，我们可以用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自定义构造函数</a:t>
            </a:r>
            <a:r>
              <a:rPr lang="zh-CN" altLang="en-US">
                <a:sym typeface="+mn-ea"/>
              </a:rPr>
              <a:t>的方法来创建对象（对比分析自定义构造函数与原生构造函数new Object()的区别）</a:t>
            </a:r>
          </a:p>
          <a:p>
            <a:pPr lvl="1"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lvl="1" fontAlgn="auto">
              <a:lnSpc>
                <a:spcPct val="150000"/>
              </a:lnSpc>
            </a:pPr>
            <a:r>
              <a:rPr lang="en-US" altLang="zh-CN"/>
              <a:t>new Object()</a:t>
            </a:r>
          </a:p>
          <a:p>
            <a:pPr lvl="1" fontAlgn="auto">
              <a:lnSpc>
                <a:spcPct val="150000"/>
              </a:lnSpc>
            </a:pPr>
            <a:r>
              <a:rPr lang="en-US" altLang="zh-CN"/>
              <a:t>new Array()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en-US">
                <a:sym typeface="+mn-ea"/>
              </a:rPr>
              <a:t>原生构造函数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en-US"/>
              <a:t>在上面创建Object这样的原生对象的时候，就使用过其原生构造函数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创建原生数组Array类型对象时也使用过其原生构造函数：</a:t>
            </a:r>
          </a:p>
        </p:txBody>
      </p:sp>
      <p:pic>
        <p:nvPicPr>
          <p:cNvPr id="4" name="图片 -21474825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565" y="2712720"/>
            <a:ext cx="4235450" cy="5054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5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565" y="4257675"/>
            <a:ext cx="9178925" cy="4883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en-US">
                <a:sym typeface="+mn-ea"/>
              </a:rPr>
              <a:t>构造函数VS普通函数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en-US"/>
              <a:t>讲解自定义构造函数创建对象之前，首先了解下构造函数和普通函数区别</a:t>
            </a:r>
          </a:p>
          <a:p>
            <a:pPr lvl="1"/>
            <a:r>
              <a:rPr lang="zh-CN" altLang="en-US"/>
              <a:t>①</a:t>
            </a:r>
            <a:r>
              <a:rPr lang="en-US"/>
              <a:t>调用方法：实际上并不存在创建构造函数的特殊语法，其与普通函数唯一的区别在于</a:t>
            </a:r>
            <a:r>
              <a:rPr lang="en-US">
                <a:solidFill>
                  <a:srgbClr val="FF0000"/>
                </a:solidFill>
              </a:rPr>
              <a:t>调用方法</a:t>
            </a:r>
            <a:r>
              <a:rPr lang="en-US"/>
              <a:t>。对于任意函数，使用new操作符调用，那么它就是构造函数；</a:t>
            </a:r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不使用</a:t>
            </a:r>
            <a:r>
              <a:rPr lang="en-US" b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new操作符</a:t>
            </a:r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调用，那么它就是普通函数</a:t>
            </a:r>
            <a:r>
              <a:rPr lang="en-US"/>
              <a:t>。</a:t>
            </a:r>
          </a:p>
          <a:p>
            <a:pPr lvl="1"/>
            <a:endParaRPr lang="en-US"/>
          </a:p>
          <a:p>
            <a:pPr lvl="1"/>
            <a:r>
              <a:rPr lang="zh-CN" altLang="en-US"/>
              <a:t>②</a:t>
            </a:r>
            <a:r>
              <a:rPr lang="en-US"/>
              <a:t>命名规范：按照惯例，构造函数名以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大写字母开头</a:t>
            </a:r>
            <a:r>
              <a:rPr lang="en-US"/>
              <a:t>，普通函数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以小写字母开头</a:t>
            </a:r>
            <a:r>
              <a:rPr lang="en-US"/>
              <a:t>，这样有利于显性区分二者。例如上面的</a:t>
            </a:r>
            <a:r>
              <a:rPr lang="zh-CN" altLang="en-US"/>
              <a:t>原生构造函数</a:t>
            </a:r>
            <a:r>
              <a:rPr lang="en-US"/>
              <a:t>new Array()，new Object()。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en-US">
                <a:sym typeface="+mn-ea"/>
              </a:rPr>
              <a:t>构造函数VS普通函数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endParaRPr lang="zh-CN" altLang="en-US"/>
          </a:p>
          <a:p>
            <a:r>
              <a:rPr lang="zh-CN" altLang="en-US"/>
              <a:t>③</a:t>
            </a:r>
            <a:r>
              <a:rPr lang="en-US"/>
              <a:t>底层实现：使用new操作符调用构造函数时，会经历创建一个</a:t>
            </a:r>
            <a:r>
              <a:rPr lang="en-US">
                <a:sym typeface="+mn-ea"/>
              </a:rPr>
              <a:t>4个阶段</a:t>
            </a:r>
            <a:endParaRPr lang="en-US"/>
          </a:p>
          <a:p>
            <a:pPr lvl="1"/>
            <a:r>
              <a:rPr lang="en-US"/>
              <a:t>1</a:t>
            </a:r>
            <a:r>
              <a:rPr lang="zh-CN" altLang="en-US"/>
              <a:t>、</a:t>
            </a:r>
            <a:r>
              <a:rPr lang="en-US"/>
              <a:t>新对象</a:t>
            </a:r>
          </a:p>
          <a:p>
            <a:pPr lvl="1"/>
            <a:r>
              <a:rPr lang="en-US"/>
              <a:t>2</a:t>
            </a:r>
            <a:r>
              <a:rPr lang="zh-CN" altLang="en-US"/>
              <a:t>、</a:t>
            </a:r>
            <a:r>
              <a:rPr lang="en-US"/>
              <a:t>将构造函数作用域赋给新对象（使this指向该新对象）</a:t>
            </a:r>
          </a:p>
          <a:p>
            <a:pPr lvl="1"/>
            <a:r>
              <a:rPr lang="en-US"/>
              <a:t>3</a:t>
            </a:r>
            <a:r>
              <a:rPr lang="zh-CN" altLang="en-US"/>
              <a:t>、</a:t>
            </a:r>
            <a:r>
              <a:rPr lang="zh-CN" altLang="en-US">
                <a:sym typeface="+mn-ea"/>
              </a:rPr>
              <a:t>执行函数内部的代码，设置对象的属性和方法</a:t>
            </a:r>
            <a:endParaRPr lang="en-US"/>
          </a:p>
          <a:p>
            <a:pPr lvl="1"/>
            <a:r>
              <a:rPr lang="en-US"/>
              <a:t>4</a:t>
            </a:r>
            <a:r>
              <a:rPr lang="zh-CN" altLang="en-US"/>
              <a:t>、</a:t>
            </a:r>
            <a:r>
              <a:rPr lang="en-US"/>
              <a:t>返回新对象</a:t>
            </a:r>
          </a:p>
          <a:p>
            <a:pPr marL="457200" lvl="1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 altLang="en-US">
                <a:sym typeface="+mn-ea"/>
              </a:rPr>
              <a:t>自定义</a:t>
            </a:r>
            <a:r>
              <a:rPr lang="en-US">
                <a:sym typeface="+mn-ea"/>
              </a:rPr>
              <a:t>构造函数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/>
              <a:t>自定义构造函数案例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525" y="2354580"/>
            <a:ext cx="5015865" cy="189357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sym typeface="+mn-ea"/>
              </a:rPr>
              <a:t>构造函数</a:t>
            </a:r>
            <a:r>
              <a:rPr lang="en-US" altLang="zh-CN">
                <a:sym typeface="+mn-ea"/>
              </a:rPr>
              <a:t>VS</a:t>
            </a:r>
            <a:r>
              <a:rPr lang="zh-CN">
                <a:sym typeface="+mn-ea"/>
              </a:rPr>
              <a:t>普通函数</a:t>
            </a:r>
            <a:r>
              <a:rPr lang="en-US" altLang="zh-CN">
                <a:sym typeface="+mn-ea"/>
              </a:rPr>
              <a:t>--this</a:t>
            </a:r>
            <a:r>
              <a:rPr lang="zh-CN" altLang="en-US">
                <a:sym typeface="+mn-ea"/>
              </a:rPr>
              <a:t>指向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r>
              <a:rPr lang="en-US"/>
              <a:t>1</a:t>
            </a:r>
            <a:r>
              <a:rPr lang="zh-CN" altLang="en-US"/>
              <a:t>、创建一个函数                         </a:t>
            </a:r>
          </a:p>
          <a:p>
            <a:pPr fontAlgn="auto">
              <a:lnSpc>
                <a:spcPct val="100000"/>
              </a:lnSpc>
            </a:pPr>
            <a:endParaRPr lang="zh-CN" altLang="en-US"/>
          </a:p>
          <a:p>
            <a:pPr fontAlgn="auto">
              <a:lnSpc>
                <a:spcPct val="100000"/>
              </a:lnSpc>
            </a:pPr>
            <a:endParaRPr lang="zh-CN" altLang="en-US"/>
          </a:p>
          <a:p>
            <a:pPr fontAlgn="auto">
              <a:lnSpc>
                <a:spcPct val="100000"/>
              </a:lnSpc>
            </a:pPr>
            <a:endParaRPr lang="zh-CN" altLang="en-US"/>
          </a:p>
          <a:p>
            <a:pPr fontAlgn="auto">
              <a:lnSpc>
                <a:spcPct val="100000"/>
              </a:lnSpc>
            </a:pPr>
            <a:endParaRPr lang="zh-CN" altLang="en-US"/>
          </a:p>
          <a:p>
            <a:pPr fontAlgn="auto">
              <a:lnSpc>
                <a:spcPct val="100000"/>
              </a:lnSpc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377440"/>
            <a:ext cx="3749040" cy="234886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sym typeface="+mn-ea"/>
              </a:rPr>
              <a:t>构造函数</a:t>
            </a:r>
            <a:r>
              <a:rPr lang="en-US" altLang="zh-CN">
                <a:sym typeface="+mn-ea"/>
              </a:rPr>
              <a:t>VS</a:t>
            </a:r>
            <a:r>
              <a:rPr lang="zh-CN">
                <a:sym typeface="+mn-ea"/>
              </a:rPr>
              <a:t>普通函数</a:t>
            </a:r>
            <a:r>
              <a:rPr lang="en-US" altLang="zh-CN">
                <a:sym typeface="+mn-ea"/>
              </a:rPr>
              <a:t>--this</a:t>
            </a:r>
            <a:r>
              <a:rPr lang="zh-CN" altLang="en-US">
                <a:sym typeface="+mn-ea"/>
              </a:rPr>
              <a:t>指向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、当做普通函数调用</a:t>
            </a:r>
            <a:endParaRPr lang="en-US" altLang="zh-CN"/>
          </a:p>
          <a:p>
            <a:pPr fontAlgn="auto">
              <a:lnSpc>
                <a:spcPct val="100000"/>
              </a:lnSpc>
            </a:pPr>
            <a:endParaRPr lang="en-US" altLang="zh-CN"/>
          </a:p>
          <a:p>
            <a:pPr fontAlgn="auto">
              <a:lnSpc>
                <a:spcPct val="100000"/>
              </a:lnSpc>
            </a:pPr>
            <a:endParaRPr lang="en-US" altLang="zh-CN"/>
          </a:p>
          <a:p>
            <a:pPr fontAlgn="auto">
              <a:lnSpc>
                <a:spcPct val="100000"/>
              </a:lnSpc>
            </a:pPr>
            <a:endParaRPr lang="en-US" altLang="zh-CN"/>
          </a:p>
          <a:p>
            <a:pPr fontAlgn="auto">
              <a:lnSpc>
                <a:spcPct val="100000"/>
              </a:lnSpc>
            </a:pPr>
            <a:r>
              <a:rPr lang="en-US" altLang="zh-CN"/>
              <a:t>3</a:t>
            </a:r>
            <a:r>
              <a:rPr lang="zh-CN" altLang="en-US"/>
              <a:t>、当做构造函数调用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595" y="4623435"/>
            <a:ext cx="7319010" cy="9455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595" y="2522220"/>
            <a:ext cx="5004435" cy="9556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sym typeface="+mn-ea"/>
              </a:rPr>
              <a:t>构造函数</a:t>
            </a:r>
            <a:r>
              <a:rPr lang="en-US" altLang="zh-CN">
                <a:sym typeface="+mn-ea"/>
              </a:rPr>
              <a:t>VS</a:t>
            </a:r>
            <a:r>
              <a:rPr lang="zh-CN">
                <a:sym typeface="+mn-ea"/>
              </a:rPr>
              <a:t>普通函数</a:t>
            </a:r>
            <a:r>
              <a:rPr lang="en-US" altLang="zh-CN">
                <a:sym typeface="+mn-ea"/>
              </a:rPr>
              <a:t>--this</a:t>
            </a:r>
            <a:r>
              <a:rPr lang="zh-CN" altLang="en-US">
                <a:sym typeface="+mn-ea"/>
              </a:rPr>
              <a:t>指向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区别：</a:t>
            </a:r>
          </a:p>
          <a:p>
            <a:pPr fontAlgn="auto">
              <a:lnSpc>
                <a:spcPct val="100000"/>
              </a:lnSpc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）开头字母</a:t>
            </a:r>
          </a:p>
          <a:p>
            <a:pPr fontAlgn="auto">
              <a:lnSpc>
                <a:spcPct val="100000"/>
              </a:lnSpc>
            </a:pPr>
            <a:endParaRPr lang="zh-CN" altLang="en-US"/>
          </a:p>
          <a:p>
            <a:pPr fontAlgn="auto">
              <a:lnSpc>
                <a:spcPct val="100000"/>
              </a:lnSpc>
            </a:pPr>
            <a:endParaRPr lang="zh-CN" altLang="en-US"/>
          </a:p>
          <a:p>
            <a:pPr fontAlgn="auto">
              <a:lnSpc>
                <a:spcPct val="100000"/>
              </a:lnSpc>
            </a:pP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）调用方式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820" y="2759710"/>
            <a:ext cx="7541260" cy="9855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820" y="4894580"/>
            <a:ext cx="7931785" cy="8191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zh-CN">
                <a:sym typeface="+mn-ea"/>
              </a:rPr>
              <a:t>构造函数模式</a:t>
            </a:r>
            <a:r>
              <a:rPr lang="en-US" altLang="zh-CN">
                <a:sym typeface="+mn-ea"/>
              </a:rPr>
              <a:t>--this</a:t>
            </a:r>
            <a:r>
              <a:rPr lang="zh-CN" altLang="en-US">
                <a:sym typeface="+mn-ea"/>
              </a:rPr>
              <a:t>指向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lvl="1" fontAlgn="auto">
              <a:lnSpc>
                <a:spcPct val="100000"/>
              </a:lnSpc>
            </a:pPr>
            <a:r>
              <a:rPr lang="en-US"/>
              <a:t>如果在一个函数前面加上new关键字来调用，那么this会被绑定到这个新对象上。这种情况下，这个函数就成为此对象的构造函数。</a:t>
            </a:r>
          </a:p>
          <a:p>
            <a:pPr lvl="1" fontAlgn="auto">
              <a:lnSpc>
                <a:spcPct val="100000"/>
              </a:lnSpc>
            </a:pPr>
            <a:endParaRPr lang="en-US"/>
          </a:p>
          <a:p>
            <a:pPr lvl="1" fontAlgn="auto">
              <a:lnSpc>
                <a:spcPct val="100000"/>
              </a:lnSpc>
            </a:pPr>
            <a:endParaRPr lang="en-US"/>
          </a:p>
          <a:p>
            <a:pPr lvl="1" fontAlgn="auto">
              <a:lnSpc>
                <a:spcPct val="100000"/>
              </a:lnSpc>
            </a:pPr>
            <a:endParaRPr lang="en-US"/>
          </a:p>
          <a:p>
            <a:pPr lvl="1" fontAlgn="auto">
              <a:lnSpc>
                <a:spcPct val="100000"/>
              </a:lnSpc>
            </a:pPr>
            <a:endParaRPr lang="en-US"/>
          </a:p>
          <a:p>
            <a:pPr lvl="1" fontAlgn="auto">
              <a:lnSpc>
                <a:spcPct val="100000"/>
              </a:lnSpc>
            </a:pPr>
            <a:endParaRPr lang="en-US"/>
          </a:p>
          <a:p>
            <a:pPr lvl="1" fontAlgn="auto">
              <a:lnSpc>
                <a:spcPct val="100000"/>
              </a:lnSpc>
            </a:pPr>
            <a:endParaRPr lang="en-US"/>
          </a:p>
          <a:p>
            <a:pPr lvl="1" fontAlgn="auto">
              <a:lnSpc>
                <a:spcPct val="100000"/>
              </a:lnSpc>
            </a:pPr>
            <a:endParaRPr lang="en-US"/>
          </a:p>
          <a:p>
            <a:pPr lvl="1" fontAlgn="auto">
              <a:lnSpc>
                <a:spcPct val="100000"/>
              </a:lnSpc>
            </a:pPr>
            <a:r>
              <a:rPr lang="en-US"/>
              <a:t>Stu作为构造函数被调用，函数体内的this被绑定为新创建的对象student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705" y="2687955"/>
            <a:ext cx="4190365" cy="235839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en-US">
                <a:sym typeface="+mn-ea"/>
              </a:rPr>
              <a:t>用构造函数将工厂模式函数重写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/>
              <a:t>了解构造函数和普通函数的区别之后，我们使用构造函数将工厂模式的函数重写，并添加一个方法属性alertName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065" y="2635885"/>
            <a:ext cx="3509010" cy="32283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sym typeface="+mn-ea"/>
              </a:rPr>
              <a:t>对象概括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</a:pPr>
            <a:r>
              <a:rPr lang="en-US"/>
              <a:t>JavaScript 中的所有事物都是对象：字符串、数值、数组、函</a:t>
            </a:r>
            <a:r>
              <a:rPr lang="zh-CN" altLang="en-US"/>
              <a:t>数</a:t>
            </a:r>
            <a:r>
              <a:rPr lang="en-US" altLang="zh-CN"/>
              <a:t>...</a:t>
            </a:r>
            <a:endParaRPr lang="en-US"/>
          </a:p>
          <a:p>
            <a:pPr lvl="1" fontAlgn="auto">
              <a:lnSpc>
                <a:spcPct val="150000"/>
              </a:lnSpc>
            </a:pPr>
            <a:r>
              <a:rPr lang="en-US"/>
              <a:t>简单理解：对象就是带有属性和方法的特殊数据类型。</a:t>
            </a:r>
            <a:r>
              <a:rPr lang="zh-CN" altLang="en-US"/>
              <a:t>人</a:t>
            </a:r>
            <a:endParaRPr lang="en-US"/>
          </a:p>
          <a:p>
            <a:pPr lvl="1" fontAlgn="auto">
              <a:lnSpc>
                <a:spcPct val="150000"/>
              </a:lnSpc>
            </a:pPr>
            <a:r>
              <a:rPr lang="en-US"/>
              <a:t>注意：当函数被保存为一个对象的属性时，它就可称为这个对象的方法。</a:t>
            </a:r>
          </a:p>
        </p:txBody>
      </p:sp>
      <p:pic>
        <p:nvPicPr>
          <p:cNvPr id="4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3736975"/>
            <a:ext cx="4447540" cy="19596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en-US">
                <a:sym typeface="+mn-ea"/>
              </a:rPr>
              <a:t>用构造函数将工厂模式函数重写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/>
              <a:t>根据对象构造器Student、Fruit来分别创建/构造Student、Fruit对象实例</a:t>
            </a:r>
          </a:p>
          <a:p>
            <a:endParaRPr lang="en-US"/>
          </a:p>
          <a:p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这时用instanceof操作符检测以上对象类型就可以区分出Student以及Fruit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210" y="2290445"/>
            <a:ext cx="6082030" cy="7010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210" y="4116705"/>
            <a:ext cx="5908040" cy="192595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en-US">
                <a:sym typeface="+mn-ea"/>
              </a:rPr>
              <a:t>对比分析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9875"/>
            <a:ext cx="10515600" cy="4351338"/>
          </a:xfrm>
        </p:spPr>
        <p:txBody>
          <a:bodyPr>
            <a:normAutofit/>
          </a:bodyPr>
          <a:lstStyle/>
          <a:p>
            <a:pPr indent="0" fontAlgn="auto">
              <a:lnSpc>
                <a:spcPct val="120000"/>
              </a:lnSpc>
            </a:pPr>
            <a:r>
              <a:rPr lang="en-US"/>
              <a:t>与工厂模式相比，构造函数模式具有以下特点：</a:t>
            </a:r>
          </a:p>
          <a:p>
            <a:pPr lvl="1" indent="0" fontAlgn="auto">
              <a:lnSpc>
                <a:spcPct val="120000"/>
              </a:lnSpc>
            </a:pPr>
            <a:r>
              <a:rPr lang="zh-CN" altLang="en-US"/>
              <a:t>①</a:t>
            </a:r>
            <a:r>
              <a:rPr lang="en-US"/>
              <a:t>函数名首写字母为大写（虽然标准没有严格规定首写字母为大写，但按照惯例，构造函数的首写字母用大写）；</a:t>
            </a:r>
          </a:p>
          <a:p>
            <a:pPr lvl="1" indent="0" fontAlgn="auto">
              <a:lnSpc>
                <a:spcPct val="120000"/>
              </a:lnSpc>
            </a:pPr>
            <a:r>
              <a:rPr lang="zh-CN" altLang="en-US"/>
              <a:t>②</a:t>
            </a:r>
            <a:r>
              <a:rPr lang="en-US"/>
              <a:t>没有显式的创建对象</a:t>
            </a:r>
            <a:r>
              <a:rPr lang="zh-CN" altLang="en-US"/>
              <a:t>，而是</a:t>
            </a:r>
            <a:r>
              <a:rPr lang="en-US"/>
              <a:t>直接将属性和方法赋给了this对象；</a:t>
            </a:r>
          </a:p>
          <a:p>
            <a:pPr lvl="1" indent="0" fontAlgn="auto">
              <a:lnSpc>
                <a:spcPct val="120000"/>
              </a:lnSpc>
            </a:pPr>
            <a:r>
              <a:rPr lang="zh-CN" altLang="en-US"/>
              <a:t>③</a:t>
            </a:r>
            <a:r>
              <a:rPr lang="en-US"/>
              <a:t>没有return语句；</a:t>
            </a:r>
          </a:p>
          <a:p>
            <a:pPr marL="457200" lvl="1" indent="0" fontAlgn="auto">
              <a:lnSpc>
                <a:spcPct val="120000"/>
              </a:lnSpc>
              <a:buNone/>
            </a:pPr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55" y="4402455"/>
            <a:ext cx="4442460" cy="1419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190" y="4402455"/>
            <a:ext cx="4057015" cy="14192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79700" y="6042660"/>
            <a:ext cx="25800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构造函数模式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18120" y="6042660"/>
            <a:ext cx="2382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工厂模式</a:t>
            </a:r>
          </a:p>
        </p:txBody>
      </p:sp>
      <p:sp>
        <p:nvSpPr>
          <p:cNvPr id="9" name="上箭头 8"/>
          <p:cNvSpPr/>
          <p:nvPr/>
        </p:nvSpPr>
        <p:spPr>
          <a:xfrm>
            <a:off x="3484880" y="5905500"/>
            <a:ext cx="526415" cy="1447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上箭头 9"/>
          <p:cNvSpPr/>
          <p:nvPr/>
        </p:nvSpPr>
        <p:spPr>
          <a:xfrm>
            <a:off x="8930005" y="5891530"/>
            <a:ext cx="526415" cy="1447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en-US">
                <a:sym typeface="+mn-ea"/>
              </a:rPr>
              <a:t>对比分析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indent="0" fontAlgn="auto">
              <a:lnSpc>
                <a:spcPct val="120000"/>
              </a:lnSpc>
            </a:pPr>
            <a:endParaRPr lang="en-US"/>
          </a:p>
          <a:p>
            <a:pPr marL="457200" lvl="1" indent="0" fontAlgn="auto">
              <a:lnSpc>
                <a:spcPct val="120000"/>
              </a:lnSpc>
              <a:buNone/>
            </a:pPr>
            <a:r>
              <a:rPr lang="zh-CN" altLang="en-US"/>
              <a:t>④</a:t>
            </a:r>
            <a:r>
              <a:rPr lang="en-US"/>
              <a:t>要创建新实例，必须使用new操作符（否则属性和方法将会被添加到window对象）；</a:t>
            </a:r>
          </a:p>
          <a:p>
            <a:pPr marL="457200" lvl="1" indent="0" fontAlgn="auto">
              <a:lnSpc>
                <a:spcPct val="120000"/>
              </a:lnSpc>
              <a:buNone/>
            </a:pPr>
            <a:r>
              <a:rPr lang="zh-CN" altLang="en-US"/>
              <a:t>⑤</a:t>
            </a:r>
            <a:r>
              <a:rPr lang="en-US"/>
              <a:t>可以使用instanceof操作符检测对象类型；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en-US">
                <a:sym typeface="+mn-ea"/>
              </a:rPr>
              <a:t>new操作符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en-US"/>
              <a:t>关于第</a:t>
            </a:r>
            <a:r>
              <a:rPr lang="zh-CN" altLang="en-US"/>
              <a:t>④</a:t>
            </a:r>
            <a:r>
              <a:rPr lang="en-US"/>
              <a:t>点，创建新示例必须使用new操作符，否则属性和方法将会被添加到window对象。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525" y="2758440"/>
            <a:ext cx="5788025" cy="295148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en-US">
                <a:sym typeface="+mn-ea"/>
              </a:rPr>
              <a:t>构造函数创建对象4</a:t>
            </a:r>
            <a:r>
              <a:rPr lang="zh-CN" altLang="en-US">
                <a:sym typeface="+mn-ea"/>
              </a:rPr>
              <a:t>部曲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en-US"/>
              <a:t>调用构造函数创建对象经过了以下4个过程：</a:t>
            </a:r>
          </a:p>
          <a:p>
            <a:endParaRPr lang="en-US"/>
          </a:p>
          <a:p>
            <a:pPr lvl="1"/>
            <a:r>
              <a:rPr lang="en-US"/>
              <a:t>1.创建一个新对象</a:t>
            </a:r>
          </a:p>
          <a:p>
            <a:pPr lvl="1"/>
            <a:r>
              <a:rPr lang="en-US"/>
              <a:t>2.将构造函数的作用域赋给新对象（因此this就指向了这个新对象）</a:t>
            </a:r>
          </a:p>
          <a:p>
            <a:pPr lvl="1"/>
            <a:r>
              <a:rPr lang="en-US"/>
              <a:t>3.执行构造函数中的代码</a:t>
            </a:r>
          </a:p>
          <a:p>
            <a:pPr lvl="1"/>
            <a:r>
              <a:rPr lang="en-US"/>
              <a:t>4.返回新对象（不需要显式返回）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 lang="en-US">
                <a:sym typeface="+mn-ea"/>
              </a:rPr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</a:pPr>
            <a:r>
              <a:rPr lang="en-US"/>
              <a:t>构造函数的函数名首字母是大写的，而普通函数首字母则是小写，这是约定俗成的规定，虽然大多数情况下不大写也不会报错，但是为了代码的规范性和可读性，</a:t>
            </a:r>
            <a:r>
              <a:rPr lang="zh-CN" altLang="en-US"/>
              <a:t>养成良好的编程习惯，最好</a:t>
            </a:r>
            <a:r>
              <a:rPr lang="en-US"/>
              <a:t>还是应该将构造函数的首字母大写，与普通函数区别开；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sym typeface="+mn-ea"/>
              </a:rPr>
              <a:t>对象概括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对象2：数组对象组合                 对象3：数组、对象、函数组合</a:t>
            </a:r>
          </a:p>
        </p:txBody>
      </p:sp>
      <p:pic>
        <p:nvPicPr>
          <p:cNvPr id="4" name="图片 -21474826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5055"/>
            <a:ext cx="3996690" cy="2168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6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385" y="2345055"/>
            <a:ext cx="3701415" cy="26879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sym typeface="+mn-ea"/>
              </a:rPr>
              <a:t>对象访问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en-US"/>
              <a:t>案例：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（1）访问对象属性：objectName.propertyName即</a:t>
            </a:r>
            <a:r>
              <a:rPr lang="en-US">
                <a:solidFill>
                  <a:srgbClr val="FF0000"/>
                </a:solidFill>
              </a:rPr>
              <a:t>对象名.属性名</a:t>
            </a:r>
            <a:endParaRPr lang="en-US"/>
          </a:p>
          <a:p>
            <a:pPr lvl="1"/>
            <a:r>
              <a:rPr lang="en-US"/>
              <a:t>要求：输出Hello的长度</a:t>
            </a:r>
          </a:p>
          <a:p>
            <a:endParaRPr lang="en-US"/>
          </a:p>
        </p:txBody>
      </p:sp>
      <p:pic>
        <p:nvPicPr>
          <p:cNvPr id="4" name="图片 -21474826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645" y="2279650"/>
            <a:ext cx="4170045" cy="1704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sym typeface="+mn-ea"/>
              </a:rPr>
              <a:t>对象访问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步骤：</a:t>
            </a:r>
          </a:p>
          <a:p>
            <a:pPr lvl="1"/>
            <a:r>
              <a:rPr lang="en-US" dirty="0"/>
              <a:t>1、访问Hello；</a:t>
            </a:r>
          </a:p>
          <a:p>
            <a:pPr lvl="1"/>
            <a:r>
              <a:rPr lang="en-US" dirty="0"/>
              <a:t>2、检测输出长度（使用String对象的length属性来获得字符串的长度）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图片 -21474826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835" y="3257550"/>
            <a:ext cx="5765800" cy="7893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sym typeface="+mn-ea"/>
              </a:rPr>
              <a:t>对象</a:t>
            </a:r>
            <a:r>
              <a:rPr lang="zh-CN">
                <a:sym typeface="+mn-ea"/>
              </a:rPr>
              <a:t>访问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en-US"/>
              <a:t>（2）访问对象方法：objectName.methodName()即对象名.方法名</a:t>
            </a:r>
          </a:p>
          <a:p>
            <a:pPr lvl="1"/>
            <a:r>
              <a:rPr lang="en-US"/>
              <a:t>方法是能在对象里执行的动作/</a:t>
            </a:r>
            <a:r>
              <a:rPr lang="zh-CN" altLang="en-US"/>
              <a:t>函数</a:t>
            </a:r>
          </a:p>
        </p:txBody>
      </p:sp>
      <p:pic>
        <p:nvPicPr>
          <p:cNvPr id="4" name="图片 -21474826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2759075"/>
            <a:ext cx="4449445" cy="6743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3799205"/>
            <a:ext cx="4565015" cy="12611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sym typeface="+mn-ea"/>
              </a:rPr>
              <a:t>对象的创建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说起创建对象，最容易想到的便是通过对象字面量方式直接定义一个对象，但这种方式只能创建少量，单独且相互间无联系的对象。若要批量创建对象，该如何？下面介绍下JS对象常见的几种创建方式。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135" y="3552825"/>
            <a:ext cx="4828540" cy="16478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</p:spPr>
        <p:txBody>
          <a:bodyPr/>
          <a:lstStyle/>
          <a:p>
            <a:pPr algn="ctr"/>
            <a:r>
              <a:rPr>
                <a:sym typeface="+mn-ea"/>
              </a:rPr>
              <a:t>字面量/自定义对象-&gt;创建单个对象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r>
              <a:rPr lang="en-US"/>
              <a:t>格式：</a:t>
            </a:r>
          </a:p>
          <a:p>
            <a:pPr lvl="1"/>
            <a:r>
              <a:rPr lang="en-US"/>
              <a:t>objectName = {property1:value1, property2:value2,…, propertyN:valueN}</a:t>
            </a:r>
          </a:p>
          <a:p>
            <a:pPr lvl="1"/>
            <a:r>
              <a:rPr lang="en-US"/>
              <a:t>可以直接往{}添加，也可以先创建一个空对象{}，再往里添加。</a:t>
            </a:r>
          </a:p>
          <a:p>
            <a:endParaRPr lang="en-US"/>
          </a:p>
          <a:p>
            <a:r>
              <a:rPr lang="en-US"/>
              <a:t>1.往空对象里添加</a:t>
            </a:r>
          </a:p>
        </p:txBody>
      </p:sp>
      <p:pic>
        <p:nvPicPr>
          <p:cNvPr id="4" name="图片 -21474826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4130675"/>
            <a:ext cx="4124325" cy="14401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1297</Words>
  <Application>Microsoft Office PowerPoint</Application>
  <PresentationFormat>自定义</PresentationFormat>
  <Paragraphs>176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1_Office 主题</vt:lpstr>
      <vt:lpstr>WEB前端 </vt:lpstr>
      <vt:lpstr>课程大纲</vt:lpstr>
      <vt:lpstr>对象概括</vt:lpstr>
      <vt:lpstr>对象概括</vt:lpstr>
      <vt:lpstr>对象访问</vt:lpstr>
      <vt:lpstr>对象访问</vt:lpstr>
      <vt:lpstr>对象访问</vt:lpstr>
      <vt:lpstr>对象的创建</vt:lpstr>
      <vt:lpstr>字面量/自定义对象-&gt;创建单个对象</vt:lpstr>
      <vt:lpstr>字面量/自定义对象-&gt;创建单个对象</vt:lpstr>
      <vt:lpstr>补充</vt:lpstr>
      <vt:lpstr>Object原生构造函数-&gt;创建单个对象</vt:lpstr>
      <vt:lpstr>Object原生构造函数-&gt;创建单个对象</vt:lpstr>
      <vt:lpstr>工厂模式创建</vt:lpstr>
      <vt:lpstr>工厂模式创建</vt:lpstr>
      <vt:lpstr>工厂模式创建</vt:lpstr>
      <vt:lpstr>工厂模式创建--对象构造器</vt:lpstr>
      <vt:lpstr>instanceof检测操作符</vt:lpstr>
      <vt:lpstr>工厂模式创建</vt:lpstr>
      <vt:lpstr>自定义构造函数</vt:lpstr>
      <vt:lpstr>原生构造函数</vt:lpstr>
      <vt:lpstr>构造函数VS普通函数</vt:lpstr>
      <vt:lpstr>构造函数VS普通函数</vt:lpstr>
      <vt:lpstr>自定义构造函数</vt:lpstr>
      <vt:lpstr>构造函数VS普通函数--this指向</vt:lpstr>
      <vt:lpstr>构造函数VS普通函数--this指向</vt:lpstr>
      <vt:lpstr>构造函数VS普通函数--this指向</vt:lpstr>
      <vt:lpstr>构造函数模式--this指向</vt:lpstr>
      <vt:lpstr>用构造函数将工厂模式函数重写</vt:lpstr>
      <vt:lpstr>用构造函数将工厂模式函数重写</vt:lpstr>
      <vt:lpstr>对比分析</vt:lpstr>
      <vt:lpstr>对比分析</vt:lpstr>
      <vt:lpstr>new操作符</vt:lpstr>
      <vt:lpstr>构造函数创建对象4部曲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WEB前端 </dc:title>
  <dc:creator/>
  <cp:lastModifiedBy>xb21cn</cp:lastModifiedBy>
  <cp:revision>392</cp:revision>
  <dcterms:created xsi:type="dcterms:W3CDTF">2015-05-05T08:02:00Z</dcterms:created>
  <dcterms:modified xsi:type="dcterms:W3CDTF">2019-05-20T06:59:16Z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