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798" r:id="rId3"/>
    <p:sldId id="820" r:id="rId4"/>
    <p:sldId id="822" r:id="rId5"/>
    <p:sldId id="823" r:id="rId6"/>
    <p:sldId id="799" r:id="rId7"/>
    <p:sldId id="800" r:id="rId8"/>
    <p:sldId id="801" r:id="rId9"/>
    <p:sldId id="802" r:id="rId10"/>
    <p:sldId id="803" r:id="rId11"/>
    <p:sldId id="804" r:id="rId12"/>
    <p:sldId id="666" r:id="rId13"/>
    <p:sldId id="668" r:id="rId14"/>
    <p:sldId id="805" r:id="rId15"/>
    <p:sldId id="806" r:id="rId16"/>
    <p:sldId id="807" r:id="rId17"/>
    <p:sldId id="809" r:id="rId18"/>
    <p:sldId id="810" r:id="rId19"/>
    <p:sldId id="811" r:id="rId20"/>
    <p:sldId id="819" r:id="rId21"/>
    <p:sldId id="82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85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217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V="1">
            <a:off x="-13335" y="6722110"/>
            <a:ext cx="10314305" cy="1409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34683" y="223520"/>
            <a:ext cx="1097280" cy="895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4800">
                <a:solidFill>
                  <a:schemeClr val="bg2">
                    <a:lumMod val="9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WEB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471170" y="455930"/>
            <a:ext cx="125730" cy="46228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802765" y="1187450"/>
            <a:ext cx="227965" cy="131445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69570" y="1068070"/>
            <a:ext cx="1458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2">
                    <a:lumMod val="90000"/>
                  </a:schemeClr>
                </a:solidFill>
              </a:rPr>
              <a:t>CURRICULUM</a:t>
            </a:r>
          </a:p>
        </p:txBody>
      </p:sp>
      <p:sp>
        <p:nvSpPr>
          <p:cNvPr id="15" name="矩形 14"/>
          <p:cNvSpPr/>
          <p:nvPr userDrawn="1"/>
        </p:nvSpPr>
        <p:spPr>
          <a:xfrm flipV="1">
            <a:off x="10300970" y="6722110"/>
            <a:ext cx="1909445" cy="14097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57350" y="1640205"/>
            <a:ext cx="9144000" cy="3009265"/>
          </a:xfrm>
        </p:spPr>
        <p:txBody>
          <a:bodyPr>
            <a:norm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dirty="0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b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4800">
              <a:solidFill>
                <a:srgbClr val="C617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经典案例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10000"/>
              </a:lnSpc>
            </a:pPr>
            <a:r>
              <a:t>举一个</a:t>
            </a:r>
            <a:r>
              <a:rPr lang="zh-CN"/>
              <a:t>经典</a:t>
            </a:r>
            <a:r>
              <a:t>的例子：</a:t>
            </a:r>
          </a:p>
          <a:p>
            <a:pPr lvl="1" fontAlgn="auto">
              <a:lnSpc>
                <a:spcPct val="110000"/>
              </a:lnSpc>
            </a:pPr>
            <a:r>
              <a:t>约会结束后你送你女朋友回家，离别时会说：“到家了给我发条信息，我很担心你” </a:t>
            </a:r>
            <a:r>
              <a:rPr>
                <a:sym typeface="+mn-ea"/>
              </a:rPr>
              <a:t>。</a:t>
            </a:r>
          </a:p>
          <a:p>
            <a:pPr lvl="1" fontAlgn="auto">
              <a:lnSpc>
                <a:spcPct val="110000"/>
              </a:lnSpc>
            </a:pPr>
            <a:r>
              <a:t>然后女朋友回家以后给你发了条信息。其实这就是一个回调的过程。</a:t>
            </a:r>
          </a:p>
          <a:p>
            <a:pPr lvl="1" fontAlgn="auto">
              <a:lnSpc>
                <a:spcPct val="110000"/>
              </a:lnSpc>
            </a:pPr>
            <a:r>
              <a:t>你留了个参数函数（要求女朋友给你发条信息）给你女朋友，然后你女朋友回家，</a:t>
            </a:r>
            <a:r>
              <a:rPr>
                <a:solidFill>
                  <a:srgbClr val="0070C0"/>
                </a:solidFill>
              </a:rPr>
              <a:t>回家的动作是主函数</a:t>
            </a:r>
            <a:r>
              <a:t>。她必须先回到家以后，</a:t>
            </a:r>
            <a:r>
              <a:rPr>
                <a:solidFill>
                  <a:srgbClr val="0070C0"/>
                </a:solidFill>
              </a:rPr>
              <a:t>主函数</a:t>
            </a:r>
            <a:r>
              <a:t>执行完了，再执行传进去的函数，然后你就收到一条信息了。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回调函数定义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10000"/>
              </a:lnSpc>
            </a:pPr>
            <a:r>
              <a:rPr lang="zh-CN"/>
              <a:t>回调函数的英文解释为：</a:t>
            </a:r>
          </a:p>
          <a:p>
            <a:pPr lvl="1" fontAlgn="auto">
              <a:lnSpc>
                <a:spcPct val="110000"/>
              </a:lnSpc>
            </a:pPr>
            <a:r>
              <a:rPr lang="zh-CN"/>
              <a:t>A callback is a function that is passed as an argument to another function and is executed after its parent function has completed.</a:t>
            </a:r>
          </a:p>
          <a:p>
            <a:pPr fontAlgn="auto">
              <a:lnSpc>
                <a:spcPct val="110000"/>
              </a:lnSpc>
            </a:pPr>
            <a:endParaRPr lang="zh-CN"/>
          </a:p>
          <a:p>
            <a:pPr fontAlgn="auto">
              <a:lnSpc>
                <a:spcPct val="110000"/>
              </a:lnSpc>
            </a:pPr>
            <a:r>
              <a:rPr lang="zh-CN"/>
              <a:t>翻译：</a:t>
            </a:r>
          </a:p>
          <a:p>
            <a:pPr lvl="1" fontAlgn="auto">
              <a:lnSpc>
                <a:spcPct val="110000"/>
              </a:lnSpc>
            </a:pPr>
            <a:r>
              <a:rPr lang="zh-CN"/>
              <a:t>回调是一个</a:t>
            </a:r>
            <a:r>
              <a:rPr lang="zh-CN">
                <a:solidFill>
                  <a:srgbClr val="0070C0"/>
                </a:solidFill>
              </a:rPr>
              <a:t>函数</a:t>
            </a:r>
            <a:r>
              <a:rPr lang="zh-CN"/>
              <a:t>，它作为</a:t>
            </a:r>
            <a:r>
              <a:rPr lang="zh-CN">
                <a:solidFill>
                  <a:srgbClr val="0070C0"/>
                </a:solidFill>
              </a:rPr>
              <a:t>参数</a:t>
            </a:r>
            <a:r>
              <a:rPr lang="zh-CN"/>
              <a:t>传递给</a:t>
            </a:r>
            <a:r>
              <a:rPr lang="zh-CN">
                <a:solidFill>
                  <a:srgbClr val="0070C0"/>
                </a:solidFill>
              </a:rPr>
              <a:t>另一个函数</a:t>
            </a:r>
            <a:r>
              <a:rPr lang="zh-CN"/>
              <a:t>，并在其父</a:t>
            </a:r>
            <a:r>
              <a:rPr lang="en-US" altLang="zh-CN"/>
              <a:t>/</a:t>
            </a:r>
            <a:r>
              <a:rPr lang="zh-CN" altLang="en-US"/>
              <a:t>主</a:t>
            </a:r>
            <a:r>
              <a:rPr lang="zh-CN"/>
              <a:t>函数完成后执行。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回调函数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10000"/>
              </a:lnSpc>
            </a:pPr>
            <a:r>
              <a:rPr lang="en-US"/>
              <a:t>案例1</a:t>
            </a:r>
            <a:r>
              <a:rPr lang="zh-CN" altLang="en-US"/>
              <a:t>：</a:t>
            </a:r>
            <a:endParaRPr lang="en-US"/>
          </a:p>
          <a:p>
            <a:pPr lvl="1" fontAlgn="auto">
              <a:lnSpc>
                <a:spcPct val="110000"/>
              </a:lnSpc>
            </a:pPr>
            <a:r>
              <a:rPr lang="en-US"/>
              <a:t>例如function A里有一个参数function B，function B会在function A执行完成之后被调用执行。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" y="3256280"/>
            <a:ext cx="4819015" cy="24333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回调函数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20000"/>
              </a:lnSpc>
            </a:pPr>
            <a:r>
              <a:rPr lang="en-US"/>
              <a:t>案例2</a:t>
            </a:r>
          </a:p>
          <a:p>
            <a:pPr fontAlgn="auto">
              <a:lnSpc>
                <a:spcPct val="120000"/>
              </a:lnSpc>
            </a:pPr>
            <a:endParaRPr lang="en-US"/>
          </a:p>
          <a:p>
            <a:pPr fontAlgn="auto">
              <a:lnSpc>
                <a:spcPct val="120000"/>
              </a:lnSpc>
            </a:pPr>
            <a:endParaRPr lang="en-US"/>
          </a:p>
          <a:p>
            <a:pPr fontAlgn="auto">
              <a:lnSpc>
                <a:spcPct val="120000"/>
              </a:lnSpc>
            </a:pPr>
            <a:endParaRPr lang="en-US"/>
          </a:p>
          <a:p>
            <a:pPr fontAlgn="auto">
              <a:lnSpc>
                <a:spcPct val="120000"/>
              </a:lnSpc>
            </a:pPr>
            <a:endParaRPr lang="en-US"/>
          </a:p>
          <a:p>
            <a:pPr lvl="1" fontAlgn="auto">
              <a:lnSpc>
                <a:spcPct val="120000"/>
              </a:lnSpc>
            </a:pPr>
            <a:r>
              <a:rPr lang="en-US"/>
              <a:t>案例分析：上面的代码中，先定义了主函数和回调函数，然后再去调用主函数，将回调函数传进去。</a:t>
            </a:r>
          </a:p>
          <a:p>
            <a:pPr lvl="1" fontAlgn="auto">
              <a:lnSpc>
                <a:spcPct val="120000"/>
              </a:lnSpc>
            </a:pPr>
            <a:endParaRPr lang="en-US"/>
          </a:p>
        </p:txBody>
      </p:sp>
      <p:pic>
        <p:nvPicPr>
          <p:cNvPr id="4" name="图片 -21474826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435" y="1875790"/>
            <a:ext cx="5739130" cy="1985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右箭头 4"/>
          <p:cNvSpPr/>
          <p:nvPr/>
        </p:nvSpPr>
        <p:spPr>
          <a:xfrm>
            <a:off x="2292985" y="1875790"/>
            <a:ext cx="501015" cy="341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回调函数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注意：</a:t>
            </a:r>
          </a:p>
          <a:p>
            <a:pPr fontAlgn="auto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）回调与同步、异步并没有直接的联系，回调只是一种实现方式，既可以有</a:t>
            </a:r>
            <a:r>
              <a:rPr lang="zh-CN" altLang="en-US">
                <a:solidFill>
                  <a:srgbClr val="FF0000"/>
                </a:solidFill>
              </a:rPr>
              <a:t>同步回调</a:t>
            </a:r>
            <a:r>
              <a:rPr lang="zh-CN" altLang="en-US">
                <a:solidFill>
                  <a:srgbClr val="0070C0"/>
                </a:solidFill>
              </a:rPr>
              <a:t>，也可以有</a:t>
            </a:r>
            <a:r>
              <a:rPr lang="zh-CN" altLang="en-US">
                <a:solidFill>
                  <a:srgbClr val="FF0000"/>
                </a:solidFill>
              </a:rPr>
              <a:t>异步回调</a:t>
            </a:r>
            <a:r>
              <a:rPr lang="zh-CN" altLang="en-US"/>
              <a:t>。代码抽象性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回调函数易混淆点——传参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如果回调函数需要传参，如何做到，这里介绍两种解决方案。</a:t>
            </a:r>
          </a:p>
          <a:p>
            <a:pPr fontAlgn="auto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）将回调函数的参数作为与回调函数</a:t>
            </a:r>
            <a:r>
              <a:rPr lang="zh-CN" altLang="en-US">
                <a:solidFill>
                  <a:srgbClr val="FF0000"/>
                </a:solidFill>
              </a:rPr>
              <a:t>同等级</a:t>
            </a:r>
            <a:r>
              <a:rPr lang="zh-CN" altLang="en-US"/>
              <a:t>的参数进行传递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3175000"/>
            <a:ext cx="7619365" cy="23025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回调函数易混淆点——传参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）回调函数的参数在调用</a:t>
            </a:r>
            <a:r>
              <a:rPr lang="zh-CN" altLang="en-US">
                <a:solidFill>
                  <a:srgbClr val="FF0000"/>
                </a:solidFill>
              </a:rPr>
              <a:t>回调函数内部创建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085" y="2420620"/>
            <a:ext cx="7252970" cy="28930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常用回调函数类型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20000"/>
              </a:lnSpc>
            </a:pPr>
            <a:r>
              <a:rPr lang="zh-CN"/>
              <a:t>常用回调函数类型：</a:t>
            </a:r>
          </a:p>
          <a:p>
            <a:pPr fontAlgn="auto">
              <a:lnSpc>
                <a:spcPct val="120000"/>
              </a:lnSpc>
            </a:pPr>
            <a:r>
              <a:rPr lang="zh-CN"/>
              <a:t>（</a:t>
            </a:r>
            <a:r>
              <a:rPr lang="en-US" altLang="zh-CN"/>
              <a:t>1</a:t>
            </a:r>
            <a:r>
              <a:rPr lang="zh-CN"/>
              <a:t>）</a:t>
            </a:r>
            <a:r>
              <a:t>DOM事件回调函数</a:t>
            </a:r>
            <a:r>
              <a:rPr lang="zh-CN"/>
              <a:t>（同步调用）</a:t>
            </a:r>
          </a:p>
          <a:p>
            <a:pPr fontAlgn="auto">
              <a:lnSpc>
                <a:spcPct val="120000"/>
              </a:lnSpc>
            </a:pPr>
            <a:r>
              <a:t>先看一段代码，相信有点js基础的同学都能明白他的含义: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20" y="3642360"/>
            <a:ext cx="6956425" cy="16389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常用回调函数类型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20000"/>
              </a:lnSpc>
            </a:pPr>
            <a:r>
              <a:t>这段代码其实就是一段事件回调，这样写看的其实相对模糊一些，不妨看下接下来的代码</a:t>
            </a:r>
          </a:p>
          <a:p>
            <a:pPr fontAlgn="auto">
              <a:lnSpc>
                <a:spcPct val="120000"/>
              </a:lnSpc>
            </a:pPr>
            <a:endParaRPr/>
          </a:p>
          <a:p>
            <a:pPr fontAlgn="auto">
              <a:lnSpc>
                <a:spcPct val="120000"/>
              </a:lnSpc>
            </a:pPr>
            <a:endParaRPr/>
          </a:p>
          <a:p>
            <a:pPr fontAlgn="auto">
              <a:lnSpc>
                <a:spcPct val="120000"/>
              </a:lnSpc>
            </a:pPr>
            <a:r>
              <a:rPr lang="zh-CN"/>
              <a:t>分析：当发生点击事件</a:t>
            </a:r>
            <a:r>
              <a:rPr lang="en-US" altLang="zh-CN"/>
              <a:t>click</a:t>
            </a:r>
            <a:r>
              <a:rPr lang="zh-CN" altLang="en-US"/>
              <a:t>后，才会执行回调函数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80" y="3060065"/>
            <a:ext cx="10246360" cy="513080"/>
          </a:xfrm>
          <a:prstGeom prst="rect">
            <a:avLst/>
          </a:prstGeom>
        </p:spPr>
      </p:pic>
      <p:sp>
        <p:nvSpPr>
          <p:cNvPr id="4" name="上箭头 3"/>
          <p:cNvSpPr/>
          <p:nvPr/>
        </p:nvSpPr>
        <p:spPr>
          <a:xfrm>
            <a:off x="8276590" y="3645535"/>
            <a:ext cx="354965" cy="3289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常用回调函数类型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20000"/>
              </a:lnSpc>
            </a:pPr>
            <a:r>
              <a:t>这两段代码的所做的事情其实相同，不同的只是写法的差异，我们看这个addEventListener('eventName',callback</a:t>
            </a:r>
            <a:r>
              <a:rPr lang="en-US"/>
              <a:t>,false</a:t>
            </a:r>
            <a:r>
              <a:t>)</a:t>
            </a:r>
          </a:p>
          <a:p>
            <a:pPr fontAlgn="auto">
              <a:lnSpc>
                <a:spcPct val="120000"/>
              </a:lnSpc>
            </a:pPr>
            <a:r>
              <a:t>addEventListener这个函数有</a:t>
            </a:r>
            <a:r>
              <a:rPr lang="zh-CN" altLang="en-US"/>
              <a:t>三</a:t>
            </a:r>
            <a:r>
              <a:t>个参数，第一个为事件名称</a:t>
            </a:r>
            <a:r>
              <a:rPr lang="zh-CN"/>
              <a:t>；</a:t>
            </a:r>
            <a:r>
              <a:t>第二个参数实际上就是</a:t>
            </a:r>
            <a:r>
              <a:rPr lang="zh-CN"/>
              <a:t>回调</a:t>
            </a:r>
            <a:r>
              <a:t>函数，函数中的参数既可以是变量，也可以</a:t>
            </a:r>
            <a:r>
              <a:rPr lang="zh-CN"/>
              <a:t>是</a:t>
            </a:r>
            <a:r>
              <a:t>函数</a:t>
            </a:r>
            <a:r>
              <a:rPr lang="zh-CN"/>
              <a:t>；第三个指定事件类型冒泡</a:t>
            </a:r>
            <a:r>
              <a:rPr lang="en-US" altLang="zh-CN"/>
              <a:t>/</a:t>
            </a:r>
            <a:r>
              <a:rPr lang="zh-CN" altLang="en-US"/>
              <a:t>捕获。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应用场景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10000"/>
              </a:lnSpc>
            </a:pPr>
            <a:endParaRPr lang="zh-CN" altLang="en-US"/>
          </a:p>
          <a:p>
            <a:pPr fontAlgn="auto">
              <a:lnSpc>
                <a:spcPct val="110000"/>
              </a:lnSpc>
            </a:pPr>
            <a:r>
              <a:rPr lang="zh-CN" altLang="en-US"/>
              <a:t>应用场景：写组件</a:t>
            </a:r>
            <a:r>
              <a:rPr lang="en-US" altLang="zh-CN"/>
              <a:t>/</a:t>
            </a:r>
            <a:r>
              <a:rPr lang="zh-CN" altLang="en-US"/>
              <a:t>插件</a:t>
            </a:r>
            <a:r>
              <a:rPr lang="en-US" altLang="zh-CN"/>
              <a:t>/</a:t>
            </a:r>
            <a:r>
              <a:rPr lang="zh-CN" altLang="en-US"/>
              <a:t>框架等高阶</a:t>
            </a:r>
            <a:r>
              <a:rPr lang="en-US" altLang="zh-CN"/>
              <a:t>JS</a:t>
            </a:r>
            <a:r>
              <a:rPr lang="zh-CN" altLang="en-US"/>
              <a:t>经常用到（难点），尤其是组件的事件很多都需要</a:t>
            </a:r>
            <a:r>
              <a:rPr lang="zh-CN" altLang="en-US">
                <a:solidFill>
                  <a:srgbClr val="FF0000"/>
                </a:solidFill>
              </a:rPr>
              <a:t>回调函数</a:t>
            </a:r>
            <a:r>
              <a:rPr lang="zh-CN" altLang="en-US"/>
              <a:t>的支持，用于</a:t>
            </a:r>
            <a:r>
              <a:rPr lang="zh-CN" altLang="en-US">
                <a:solidFill>
                  <a:srgbClr val="FF0000"/>
                </a:solidFill>
              </a:rPr>
              <a:t>优化性能</a:t>
            </a:r>
            <a:r>
              <a:rPr lang="zh-CN" altLang="en-US"/>
              <a:t>。</a:t>
            </a:r>
          </a:p>
          <a:p>
            <a:pPr fontAlgn="auto">
              <a:lnSpc>
                <a:spcPct val="110000"/>
              </a:lnSpc>
            </a:pPr>
            <a:endParaRPr lang="zh-CN" altLang="en-US"/>
          </a:p>
          <a:p>
            <a:pPr fontAlgn="auto">
              <a:lnSpc>
                <a:spcPct val="110000"/>
              </a:lnSpc>
            </a:pPr>
            <a:endParaRPr lang="zh-CN" altLang="en-US"/>
          </a:p>
          <a:p>
            <a:pPr fontAlgn="auto">
              <a:lnSpc>
                <a:spcPct val="11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常用回调函数类型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20000"/>
              </a:lnSpc>
            </a:pPr>
            <a:r>
              <a:rPr lang="zh-CN">
                <a:sym typeface="+mn-ea"/>
              </a:rPr>
              <a:t>常用回调函数类型：</a:t>
            </a:r>
          </a:p>
          <a:p>
            <a:pPr fontAlgn="auto">
              <a:lnSpc>
                <a:spcPct val="120000"/>
              </a:lnSpc>
            </a:pPr>
            <a:r>
              <a:rPr lang="zh-CN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>
                <a:sym typeface="+mn-ea"/>
              </a:rPr>
              <a:t>）</a:t>
            </a:r>
            <a:r>
              <a:rPr>
                <a:sym typeface="+mn-ea"/>
              </a:rPr>
              <a:t>定时器回调函数</a:t>
            </a:r>
            <a:r>
              <a:rPr lang="zh-CN">
                <a:sym typeface="+mn-ea"/>
              </a:rPr>
              <a:t>（异步调用）</a:t>
            </a:r>
            <a:r>
              <a:rPr lang="en-US" altLang="zh-CN">
                <a:sym typeface="+mn-ea"/>
              </a:rPr>
              <a:t>setTimeout(</a:t>
            </a:r>
            <a:r>
              <a:rPr lang="zh-CN" altLang="en-US">
                <a:sym typeface="+mn-ea"/>
              </a:rPr>
              <a:t>参数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，参数</a:t>
            </a:r>
            <a:r>
              <a:rPr lang="en-US" altLang="zh-CN">
                <a:sym typeface="+mn-ea"/>
              </a:rPr>
              <a:t>2)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068320"/>
            <a:ext cx="4058920" cy="13601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课堂测试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>
                <a:sym typeface="+mn-ea"/>
              </a:rPr>
              <a:t>测试</a:t>
            </a:r>
          </a:p>
          <a:p>
            <a:pPr lvl="1" fontAlgn="auto">
              <a:lnSpc>
                <a:spcPct val="120000"/>
              </a:lnSpc>
            </a:pPr>
            <a:r>
              <a:rPr lang="zh-CN">
                <a:sym typeface="+mn-ea"/>
              </a:rPr>
              <a:t>下面执行结果是什么？并分别指出</a:t>
            </a:r>
            <a:r>
              <a:rPr lang="zh-CN">
                <a:solidFill>
                  <a:srgbClr val="FF0000"/>
                </a:solidFill>
                <a:sym typeface="+mn-ea"/>
              </a:rPr>
              <a:t>主函数和回调函数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40" y="2982595"/>
            <a:ext cx="2971800" cy="25126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课堂目标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1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）什么是回调函数？</a:t>
            </a:r>
            <a:r>
              <a:rPr lang="en-US" altLang="zh-CN"/>
              <a:t>----</a:t>
            </a:r>
            <a:r>
              <a:rPr lang="zh-CN" altLang="en-US"/>
              <a:t>传参时将函数名传进去</a:t>
            </a:r>
          </a:p>
          <a:p>
            <a:pPr fontAlgn="auto">
              <a:lnSpc>
                <a:spcPct val="110000"/>
              </a:lnSpc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）什么情况下用回调函数</a:t>
            </a:r>
            <a:r>
              <a:rPr lang="en-US" altLang="zh-CN"/>
              <a:t>?---DOM</a:t>
            </a:r>
            <a:r>
              <a:rPr lang="zh-CN" altLang="en-US"/>
              <a:t>事件回调函数（</a:t>
            </a:r>
            <a:r>
              <a:rPr lang="zh-CN" altLang="en-US">
                <a:sym typeface="+mn-ea"/>
              </a:rPr>
              <a:t>同步回调</a:t>
            </a:r>
            <a:endParaRPr lang="zh-CN" altLang="en-US"/>
          </a:p>
          <a:p>
            <a:pPr fontAlgn="auto">
              <a:lnSpc>
                <a:spcPct val="110000"/>
              </a:lnSpc>
            </a:pPr>
            <a:r>
              <a:rPr lang="zh-CN" altLang="en-US"/>
              <a:t>）、定时器回调函数（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异步回调</a:t>
            </a:r>
            <a:r>
              <a:rPr lang="zh-CN" altLang="en-US"/>
              <a:t>）。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回调函数特点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10000"/>
              </a:lnSpc>
            </a:pPr>
            <a:r>
              <a:rPr lang="zh-CN"/>
              <a:t>先来看两个案例案例，由此分析回调函数的特点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60" y="2450465"/>
            <a:ext cx="4450715" cy="2863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回调函数特点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fontScale="92500"/>
          </a:bodyPr>
          <a:lstStyle/>
          <a:p>
            <a:pPr fontAlgn="auto">
              <a:lnSpc>
                <a:spcPct val="110000"/>
              </a:lnSpc>
            </a:pPr>
            <a:r>
              <a:t>1）.你定义了函数</a:t>
            </a:r>
          </a:p>
          <a:p>
            <a:pPr fontAlgn="auto">
              <a:lnSpc>
                <a:spcPct val="110000"/>
              </a:lnSpc>
            </a:pPr>
            <a:r>
              <a:t>2）.你没有调用函数</a:t>
            </a:r>
          </a:p>
          <a:p>
            <a:pPr fontAlgn="auto">
              <a:lnSpc>
                <a:spcPct val="110000"/>
              </a:lnSpc>
            </a:pPr>
            <a:r>
              <a:t>3）.</a:t>
            </a:r>
            <a:r>
              <a:rPr lang="zh-CN"/>
              <a:t>但</a:t>
            </a:r>
            <a:r>
              <a:t>最终执行了</a:t>
            </a:r>
          </a:p>
          <a:p>
            <a:pPr fontAlgn="auto">
              <a:lnSpc>
                <a:spcPct val="110000"/>
              </a:lnSpc>
            </a:pPr>
            <a:endParaRPr lang="zh-CN"/>
          </a:p>
          <a:p>
            <a:pPr fontAlgn="auto">
              <a:lnSpc>
                <a:spcPct val="110000"/>
              </a:lnSpc>
            </a:pPr>
            <a:r>
              <a:rPr lang="zh-CN"/>
              <a:t>注意：</a:t>
            </a:r>
          </a:p>
          <a:p>
            <a:pPr lvl="1" fontAlgn="auto">
              <a:lnSpc>
                <a:spcPct val="110000"/>
              </a:lnSpc>
            </a:pPr>
            <a:r>
              <a:t>函数在Javascript中是</a:t>
            </a:r>
            <a:r>
              <a:rPr>
                <a:solidFill>
                  <a:srgbClr val="FF0000"/>
                </a:solidFill>
              </a:rPr>
              <a:t>第一类对象</a:t>
            </a:r>
            <a:r>
              <a:rPr lang="en-US">
                <a:solidFill>
                  <a:srgbClr val="FF0000"/>
                </a:solidFill>
              </a:rPr>
              <a:t>window</a:t>
            </a:r>
            <a:r>
              <a:rPr lang="zh-CN" altLang="en-US">
                <a:solidFill>
                  <a:srgbClr val="FF0000"/>
                </a:solidFill>
              </a:rPr>
              <a:t>对象</a:t>
            </a:r>
            <a:r>
              <a:t>，</a:t>
            </a:r>
            <a:r>
              <a:rPr lang="zh-CN"/>
              <a:t>因此可以</a:t>
            </a:r>
            <a:r>
              <a:t>像传递变量一样传递函数，在其他函数中使用函数。</a:t>
            </a:r>
          </a:p>
          <a:p>
            <a:pPr lvl="1" fontAlgn="auto">
              <a:lnSpc>
                <a:spcPct val="110000"/>
              </a:lnSpc>
            </a:pPr>
            <a:r>
              <a:t>当我们将一个回调函数作为参数传递给另一个函数</a:t>
            </a:r>
            <a:r>
              <a:rPr lang="zh-CN"/>
              <a:t>时</a:t>
            </a:r>
            <a:r>
              <a:t>，仅仅传递了函数定义</a:t>
            </a:r>
            <a:r>
              <a:rPr lang="zh-CN"/>
              <a:t>，</a:t>
            </a:r>
            <a:r>
              <a:t>并没有在参数中执行函数。我们并不传递像平时执行函数一样带有一对执行小括号()的函数。</a:t>
            </a:r>
          </a:p>
          <a:p>
            <a:pPr lvl="1" fontAlgn="auto">
              <a:lnSpc>
                <a:spcPct val="110000"/>
              </a:lnSpc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概念对比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1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）学习回调函数前，先看个普通案例</a:t>
            </a:r>
          </a:p>
          <a:p>
            <a:pPr fontAlgn="auto">
              <a:lnSpc>
                <a:spcPct val="110000"/>
              </a:lnSpc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165" y="2468880"/>
            <a:ext cx="4614545" cy="15913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概念对比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10000"/>
              </a:lnSpc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）案例变形</a:t>
            </a:r>
            <a:r>
              <a:rPr lang="en-US" altLang="zh-CN"/>
              <a:t>--</a:t>
            </a:r>
            <a:r>
              <a:rPr lang="zh-CN" altLang="en-US"/>
              <a:t>将实参变为函数</a:t>
            </a:r>
          </a:p>
          <a:p>
            <a:pPr fontAlgn="auto">
              <a:lnSpc>
                <a:spcPct val="110000"/>
              </a:lnSpc>
            </a:pPr>
            <a:endParaRPr lang="zh-CN" altLang="en-US"/>
          </a:p>
          <a:p>
            <a:pPr fontAlgn="auto">
              <a:lnSpc>
                <a:spcPct val="110000"/>
              </a:lnSpc>
            </a:pPr>
            <a:endParaRPr lang="zh-CN" altLang="en-US"/>
          </a:p>
          <a:p>
            <a:pPr fontAlgn="auto">
              <a:lnSpc>
                <a:spcPct val="110000"/>
              </a:lnSpc>
            </a:pPr>
            <a:endParaRPr lang="zh-CN" altLang="en-US"/>
          </a:p>
          <a:p>
            <a:pPr fontAlgn="auto">
              <a:lnSpc>
                <a:spcPct val="110000"/>
              </a:lnSpc>
            </a:pPr>
            <a:endParaRPr lang="zh-CN" altLang="en-US"/>
          </a:p>
          <a:p>
            <a:pPr lvl="1" fontAlgn="auto">
              <a:lnSpc>
                <a:spcPct val="110000"/>
              </a:lnSpc>
            </a:pPr>
            <a:r>
              <a:rPr lang="zh-CN" altLang="en-US" sz="2400"/>
              <a:t>以上代码是将</a:t>
            </a:r>
            <a:r>
              <a:rPr lang="en-US" altLang="zh-CN" sz="2400"/>
              <a:t>person</a:t>
            </a:r>
            <a:r>
              <a:rPr lang="zh-CN" altLang="en-US" sz="2400"/>
              <a:t>方法作为参数（实参），传递给了</a:t>
            </a:r>
            <a:r>
              <a:rPr lang="en-US" altLang="zh-CN" sz="2400"/>
              <a:t>sayName</a:t>
            </a:r>
            <a:r>
              <a:rPr lang="zh-CN" altLang="en-US" sz="2400"/>
              <a:t>方法</a:t>
            </a:r>
            <a:endParaRPr lang="zh-CN" altLang="en-US"/>
          </a:p>
          <a:p>
            <a:pPr fontAlgn="auto">
              <a:lnSpc>
                <a:spcPct val="110000"/>
              </a:lnSpc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0" y="2373630"/>
            <a:ext cx="4951730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概念对比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10000"/>
              </a:lnSpc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）上个案例可以修改为下面格式</a:t>
            </a:r>
          </a:p>
          <a:p>
            <a:pPr fontAlgn="auto">
              <a:lnSpc>
                <a:spcPct val="110000"/>
              </a:lnSpc>
            </a:pPr>
            <a:endParaRPr lang="zh-CN" altLang="en-US"/>
          </a:p>
          <a:p>
            <a:pPr fontAlgn="auto">
              <a:lnSpc>
                <a:spcPct val="110000"/>
              </a:lnSpc>
            </a:pPr>
            <a:endParaRPr lang="zh-CN" altLang="en-US"/>
          </a:p>
          <a:p>
            <a:pPr fontAlgn="auto">
              <a:lnSpc>
                <a:spcPct val="110000"/>
              </a:lnSpc>
            </a:pPr>
            <a:endParaRPr lang="zh-CN" altLang="en-US"/>
          </a:p>
          <a:p>
            <a:pPr lvl="1" fontAlgn="auto">
              <a:lnSpc>
                <a:spcPct val="110000"/>
              </a:lnSpc>
            </a:pPr>
            <a:r>
              <a:rPr lang="zh-CN" altLang="en-US" sz="2400"/>
              <a:t>以上代码是</a:t>
            </a:r>
            <a:r>
              <a:rPr sz="2400"/>
              <a:t>直接将匿名函数作为参数</a:t>
            </a:r>
            <a:r>
              <a:rPr lang="zh-CN" sz="2400"/>
              <a:t>（实参），</a:t>
            </a:r>
            <a:r>
              <a:rPr sz="2400"/>
              <a:t>传递给</a:t>
            </a:r>
            <a:r>
              <a:rPr lang="zh-CN" sz="2400"/>
              <a:t>了</a:t>
            </a:r>
            <a:r>
              <a:rPr lang="en-US" altLang="zh-CN" sz="2400"/>
              <a:t>sayName</a:t>
            </a:r>
            <a:r>
              <a:rPr sz="2400"/>
              <a:t>方法</a:t>
            </a:r>
            <a:r>
              <a:rPr lang="zh-CN" sz="2400"/>
              <a:t>。</a:t>
            </a:r>
          </a:p>
          <a:p>
            <a:pPr lvl="1" fontAlgn="auto">
              <a:lnSpc>
                <a:spcPct val="110000"/>
              </a:lnSpc>
            </a:pPr>
            <a:r>
              <a:rPr sz="2400"/>
              <a:t>这里的</a:t>
            </a:r>
            <a:r>
              <a:rPr lang="en-US" sz="2400">
                <a:solidFill>
                  <a:srgbClr val="FF0000"/>
                </a:solidFill>
              </a:rPr>
              <a:t>person</a:t>
            </a:r>
            <a:r>
              <a:rPr sz="2400">
                <a:solidFill>
                  <a:srgbClr val="FF0000"/>
                </a:solidFill>
              </a:rPr>
              <a:t>或者匿名函数</a:t>
            </a:r>
            <a:r>
              <a:rPr lang="zh-CN" sz="2400"/>
              <a:t>都可以</a:t>
            </a:r>
            <a:r>
              <a:rPr sz="2400"/>
              <a:t>被称为</a:t>
            </a:r>
            <a:r>
              <a:rPr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回调函数</a:t>
            </a:r>
            <a:r>
              <a:rPr sz="2400"/>
              <a:t>。</a:t>
            </a:r>
          </a:p>
          <a:p>
            <a:pPr lvl="2" fontAlgn="auto">
              <a:lnSpc>
                <a:spcPct val="110000"/>
              </a:lnSpc>
            </a:pPr>
            <a:r>
              <a:rPr lang="zh-CN" sz="2000">
                <a:solidFill>
                  <a:srgbClr val="0070C0"/>
                </a:solidFill>
              </a:rPr>
              <a:t>主函数</a:t>
            </a:r>
            <a:r>
              <a:rPr lang="en-US" altLang="zh-CN" sz="2000">
                <a:solidFill>
                  <a:srgbClr val="0070C0"/>
                </a:solidFill>
              </a:rPr>
              <a:t>sayName--</a:t>
            </a:r>
            <a:r>
              <a:rPr lang="zh-CN" altLang="en-US" sz="2000">
                <a:solidFill>
                  <a:srgbClr val="0070C0"/>
                </a:solidFill>
              </a:rPr>
              <a:t>回调函数</a:t>
            </a:r>
            <a:r>
              <a:rPr lang="en-US" altLang="zh-CN" sz="2000">
                <a:solidFill>
                  <a:srgbClr val="0070C0"/>
                </a:solidFill>
              </a:rPr>
              <a:t>person</a:t>
            </a:r>
            <a:endParaRPr sz="2000">
              <a:solidFill>
                <a:srgbClr val="0070C0"/>
              </a:solidFill>
            </a:endParaRPr>
          </a:p>
          <a:p>
            <a:pPr fontAlgn="auto">
              <a:lnSpc>
                <a:spcPct val="110000"/>
              </a:lnSpc>
            </a:pP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55" y="2489200"/>
            <a:ext cx="6259195" cy="12344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概念对比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10000"/>
              </a:lnSpc>
            </a:pPr>
            <a:r>
              <a:rPr lang="zh-CN" altLang="en-US"/>
              <a:t>小结</a:t>
            </a:r>
            <a:r>
              <a:rPr lang="en-US" altLang="zh-CN"/>
              <a:t>:</a:t>
            </a:r>
          </a:p>
          <a:p>
            <a:pPr lvl="1" fontAlgn="auto">
              <a:lnSpc>
                <a:spcPct val="110000"/>
              </a:lnSpc>
            </a:pPr>
            <a:r>
              <a:rPr lang="en-US" altLang="zh-CN"/>
              <a:t>字面上的理解，回调函数就是一个参数，将这个函数作为参数传到另一个函数里面，这个过程就叫做回调。</a:t>
            </a:r>
          </a:p>
          <a:p>
            <a:pPr lvl="1" fontAlgn="auto">
              <a:lnSpc>
                <a:spcPct val="110000"/>
              </a:lnSpc>
            </a:pPr>
            <a:r>
              <a:rPr lang="en-US" altLang="zh-CN"/>
              <a:t>回调，回调，就是回头调用的意思。主函数的事先干完，回头再调用传进来的那个函数。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843</Words>
  <Application>Microsoft Office PowerPoint</Application>
  <PresentationFormat>自定义</PresentationFormat>
  <Paragraphs>87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1_Office 主题</vt:lpstr>
      <vt:lpstr>WEB前端 </vt:lpstr>
      <vt:lpstr>应用场景</vt:lpstr>
      <vt:lpstr>课堂目标</vt:lpstr>
      <vt:lpstr>回调函数特点</vt:lpstr>
      <vt:lpstr>回调函数特点</vt:lpstr>
      <vt:lpstr>概念对比</vt:lpstr>
      <vt:lpstr>概念对比</vt:lpstr>
      <vt:lpstr>概念对比</vt:lpstr>
      <vt:lpstr>概念对比</vt:lpstr>
      <vt:lpstr>经典案例</vt:lpstr>
      <vt:lpstr>回调函数定义</vt:lpstr>
      <vt:lpstr>回调函数</vt:lpstr>
      <vt:lpstr>回调函数</vt:lpstr>
      <vt:lpstr>回调函数</vt:lpstr>
      <vt:lpstr>回调函数易混淆点——传参</vt:lpstr>
      <vt:lpstr>回调函数易混淆点——传参</vt:lpstr>
      <vt:lpstr>常用回调函数类型</vt:lpstr>
      <vt:lpstr>常用回调函数类型</vt:lpstr>
      <vt:lpstr>常用回调函数类型</vt:lpstr>
      <vt:lpstr>常用回调函数类型</vt:lpstr>
      <vt:lpstr>课堂测试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 </dc:title>
  <dc:creator/>
  <cp:lastModifiedBy>xb21cn</cp:lastModifiedBy>
  <cp:revision>452</cp:revision>
  <dcterms:created xsi:type="dcterms:W3CDTF">2015-05-05T08:02:00Z</dcterms:created>
  <dcterms:modified xsi:type="dcterms:W3CDTF">2019-04-18T01:52:11Z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