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728" r:id="rId3"/>
    <p:sldId id="805" r:id="rId4"/>
    <p:sldId id="809" r:id="rId5"/>
    <p:sldId id="806" r:id="rId6"/>
    <p:sldId id="807" r:id="rId7"/>
    <p:sldId id="808" r:id="rId8"/>
    <p:sldId id="811" r:id="rId9"/>
    <p:sldId id="814" r:id="rId10"/>
    <p:sldId id="825" r:id="rId11"/>
    <p:sldId id="815" r:id="rId12"/>
    <p:sldId id="816" r:id="rId13"/>
    <p:sldId id="817" r:id="rId14"/>
    <p:sldId id="818" r:id="rId15"/>
    <p:sldId id="819" r:id="rId16"/>
    <p:sldId id="820" r:id="rId17"/>
    <p:sldId id="821" r:id="rId18"/>
    <p:sldId id="822" r:id="rId19"/>
    <p:sldId id="823" r:id="rId20"/>
    <p:sldId id="82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85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23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flipV="1">
            <a:off x="-13335" y="6722110"/>
            <a:ext cx="10314305" cy="1409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34683" y="223520"/>
            <a:ext cx="1097280" cy="895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4800">
                <a:solidFill>
                  <a:schemeClr val="bg2">
                    <a:lumMod val="9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WEB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471170" y="455930"/>
            <a:ext cx="125730" cy="462280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802765" y="1187450"/>
            <a:ext cx="227965" cy="131445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69570" y="1068070"/>
            <a:ext cx="1458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2">
                    <a:lumMod val="90000"/>
                  </a:schemeClr>
                </a:solidFill>
              </a:rPr>
              <a:t>CURRICULUM</a:t>
            </a:r>
          </a:p>
        </p:txBody>
      </p:sp>
      <p:sp>
        <p:nvSpPr>
          <p:cNvPr id="15" name="矩形 14"/>
          <p:cNvSpPr/>
          <p:nvPr userDrawn="1"/>
        </p:nvSpPr>
        <p:spPr>
          <a:xfrm flipV="1">
            <a:off x="10300970" y="6722110"/>
            <a:ext cx="1909445" cy="140970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57350" y="1640205"/>
            <a:ext cx="9144000" cy="3009265"/>
          </a:xfrm>
        </p:spPr>
        <p:txBody>
          <a:bodyPr>
            <a:normAutofit/>
          </a:bodyPr>
          <a:lstStyle/>
          <a:p>
            <a:pPr algn="ctr" fontAlgn="auto">
              <a:lnSpc>
                <a:spcPct val="150000"/>
              </a:lnSpc>
            </a:pPr>
            <a:r>
              <a:rPr lang="en-US" altLang="zh-CN" dirty="0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br>
              <a:rPr lang="zh-CN" altLang="en-US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sz="4800">
              <a:solidFill>
                <a:srgbClr val="C617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 altLang="en-US">
                <a:sym typeface="+mn-ea"/>
              </a:rPr>
              <a:t>闭包案例小结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</a:rPr>
              <a:t>闭包是什么？</a:t>
            </a:r>
          </a:p>
          <a:p>
            <a:pPr fontAlgn="auto"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</a:rPr>
              <a:t>闭包的作用？</a:t>
            </a:r>
          </a:p>
          <a:p>
            <a:pPr fontAlgn="auto">
              <a:lnSpc>
                <a:spcPct val="120000"/>
              </a:lnSpc>
            </a:pP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3044825"/>
            <a:ext cx="5610860" cy="23209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 altLang="en-US">
                <a:sym typeface="+mn-ea"/>
              </a:rPr>
              <a:t>闭包案例</a:t>
            </a:r>
            <a:r>
              <a:rPr lang="en-US" altLang="zh-CN">
                <a:sym typeface="+mn-ea"/>
              </a:rPr>
              <a:t>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/>
              <a:t>上面案例</a:t>
            </a:r>
            <a:r>
              <a:rPr lang="zh-CN" altLang="en-US"/>
              <a:t>中，通过匿名式函数返回</a:t>
            </a:r>
            <a:r>
              <a:rPr lang="en-US" altLang="zh-CN"/>
              <a:t>person()</a:t>
            </a:r>
            <a:r>
              <a:rPr lang="zh-CN" altLang="en-US"/>
              <a:t>局部变量。</a:t>
            </a:r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调用方式分两种：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）直接通过</a:t>
            </a:r>
            <a:r>
              <a:rPr lang="en-US" altLang="zh-CN"/>
              <a:t>person()()</a:t>
            </a:r>
            <a:r>
              <a:rPr lang="zh-CN" altLang="en-US"/>
              <a:t>来调用匿名函数返回值</a:t>
            </a:r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lvl="1" fontAlgn="auto">
              <a:lnSpc>
                <a:spcPct val="120000"/>
              </a:lnSpc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）通过函数表达式调用匿名函数返回值（推荐）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330" y="4152265"/>
            <a:ext cx="3467735" cy="4229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330" y="5260340"/>
            <a:ext cx="3881120" cy="6889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 altLang="en-US">
                <a:sym typeface="+mn-ea"/>
              </a:rPr>
              <a:t>闭包优缺点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dirty="0"/>
              <a:t>使用闭包有一个优点，同时也是它的缺点：就是把变量</a:t>
            </a:r>
            <a:r>
              <a:rPr 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驻留</a:t>
            </a:r>
            <a:r>
              <a:rPr lang="zh-CN" dirty="0"/>
              <a:t>在内存里，可以减少全局变量的使用。</a:t>
            </a:r>
          </a:p>
          <a:p>
            <a:pPr fontAlgn="auto">
              <a:lnSpc>
                <a:spcPct val="120000"/>
              </a:lnSpc>
            </a:pPr>
            <a:endParaRPr lang="zh-CN" dirty="0"/>
          </a:p>
          <a:p>
            <a:pPr fontAlgn="auto">
              <a:lnSpc>
                <a:spcPct val="120000"/>
              </a:lnSpc>
            </a:pPr>
            <a:r>
              <a:rPr lang="zh-CN" dirty="0"/>
              <a:t>（</a:t>
            </a:r>
            <a:r>
              <a:rPr lang="en-US" altLang="zh-CN" dirty="0"/>
              <a:t>“</a:t>
            </a:r>
            <a:r>
              <a:rPr lang="zh-CN" dirty="0"/>
              <a:t>全局变量是魔鬼</a:t>
            </a:r>
            <a:r>
              <a:rPr lang="en-US" altLang="zh-CN" dirty="0"/>
              <a:t>”</a:t>
            </a:r>
            <a:r>
              <a:rPr lang="zh-CN" altLang="en-US" dirty="0"/>
              <a:t>，全局变量滥用容易出现命名冲突，造成污染，导致程序出现不可预测性的问题。所以开发大型项目时推荐使用</a:t>
            </a:r>
            <a:r>
              <a:rPr lang="zh-CN" altLang="en-US" dirty="0">
                <a:solidFill>
                  <a:srgbClr val="FF0000"/>
                </a:solidFill>
              </a:rPr>
              <a:t>私有的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封装好的局部变量</a:t>
            </a:r>
            <a:r>
              <a:rPr lang="zh-CN" dirty="0"/>
              <a:t>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 altLang="en-US">
                <a:sym typeface="+mn-ea"/>
              </a:rPr>
              <a:t>闭包案例</a:t>
            </a:r>
            <a:r>
              <a:rPr lang="en-US" altLang="zh-CN">
                <a:sym typeface="+mn-ea"/>
              </a:rPr>
              <a:t>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lnSpcReduction="10000"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dirty="0"/>
              <a:t>效果：</a:t>
            </a:r>
            <a:r>
              <a:rPr lang="zh-CN" dirty="0"/>
              <a:t>每秒递增累计加</a:t>
            </a:r>
            <a:r>
              <a:rPr lang="en-US" altLang="zh-CN" dirty="0"/>
              <a:t>1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 dirty="0"/>
              <a:t>之前做法：声明全局变量，每秒加</a:t>
            </a:r>
            <a:r>
              <a:rPr lang="en-US" altLang="zh-CN" dirty="0"/>
              <a:t>1</a:t>
            </a:r>
          </a:p>
          <a:p>
            <a:pPr lvl="1" fontAlgn="auto">
              <a:lnSpc>
                <a:spcPct val="120000"/>
              </a:lnSpc>
            </a:pPr>
            <a:endParaRPr lang="en-US" altLang="zh-CN" dirty="0"/>
          </a:p>
          <a:p>
            <a:pPr lvl="1" fontAlgn="auto">
              <a:lnSpc>
                <a:spcPct val="120000"/>
              </a:lnSpc>
            </a:pPr>
            <a:endParaRPr lang="en-US" altLang="zh-CN" dirty="0"/>
          </a:p>
          <a:p>
            <a:pPr lvl="1" fontAlgn="auto">
              <a:lnSpc>
                <a:spcPct val="120000"/>
              </a:lnSpc>
            </a:pPr>
            <a:endParaRPr lang="en-US" altLang="zh-CN" dirty="0"/>
          </a:p>
          <a:p>
            <a:pPr lvl="1" fontAlgn="auto">
              <a:lnSpc>
                <a:spcPct val="120000"/>
              </a:lnSpc>
            </a:pPr>
            <a:endParaRPr lang="en-US" altLang="zh-CN" dirty="0"/>
          </a:p>
          <a:p>
            <a:pPr lvl="1" fontAlgn="auto">
              <a:lnSpc>
                <a:spcPct val="120000"/>
              </a:lnSpc>
            </a:pPr>
            <a:endParaRPr lang="en-US" altLang="zh-CN" dirty="0"/>
          </a:p>
          <a:p>
            <a:pPr lvl="1" fontAlgn="auto">
              <a:lnSpc>
                <a:spcPct val="120000"/>
              </a:lnSpc>
            </a:pPr>
            <a:r>
              <a:rPr lang="zh-CN" altLang="en-US" dirty="0"/>
              <a:t>之所以可以通过全局变量实现累加，是因为全局变量的生命长度是直到页面关闭，始终保留在内存里。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965" y="3172460"/>
            <a:ext cx="2847340" cy="1389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50" y="2833370"/>
            <a:ext cx="3456940" cy="206692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674360" y="3604260"/>
            <a:ext cx="842645" cy="526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 altLang="en-US">
                <a:sym typeface="+mn-ea"/>
              </a:rPr>
              <a:t>闭包案例</a:t>
            </a:r>
            <a:r>
              <a:rPr lang="en-US" altLang="zh-CN">
                <a:sym typeface="+mn-ea"/>
              </a:rPr>
              <a:t>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lnSpcReduction="10000"/>
          </a:bodyPr>
          <a:lstStyle/>
          <a:p>
            <a:pPr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效果</a:t>
            </a:r>
            <a:r>
              <a:rPr lang="zh-CN"/>
              <a:t>：通过局部变量</a:t>
            </a:r>
            <a:r>
              <a:rPr 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无法</a:t>
            </a:r>
            <a:r>
              <a:rPr lang="zh-CN"/>
              <a:t>实现累加</a:t>
            </a:r>
          </a:p>
          <a:p>
            <a:pPr fontAlgn="auto">
              <a:lnSpc>
                <a:spcPct val="120000"/>
              </a:lnSpc>
            </a:pPr>
            <a:endParaRPr lang="zh-CN"/>
          </a:p>
          <a:p>
            <a:pPr fontAlgn="auto">
              <a:lnSpc>
                <a:spcPct val="120000"/>
              </a:lnSpc>
            </a:pPr>
            <a:endParaRPr lang="zh-CN"/>
          </a:p>
          <a:p>
            <a:pPr fontAlgn="auto">
              <a:lnSpc>
                <a:spcPct val="120000"/>
              </a:lnSpc>
            </a:pPr>
            <a:endParaRPr lang="zh-CN"/>
          </a:p>
          <a:p>
            <a:pPr fontAlgn="auto">
              <a:lnSpc>
                <a:spcPct val="120000"/>
              </a:lnSpc>
            </a:pPr>
            <a:endParaRPr lang="zh-CN"/>
          </a:p>
          <a:p>
            <a:pPr lvl="1" fontAlgn="auto">
              <a:lnSpc>
                <a:spcPct val="120000"/>
              </a:lnSpc>
            </a:pPr>
            <a:r>
              <a:rPr lang="zh-CN"/>
              <a:t>之所以无法通过局部变量实现累加，是因为局部变量的生命长度是函数运行完毕后注销，所以每次调用函数时都会</a:t>
            </a:r>
            <a:r>
              <a:rPr lang="zh-CN">
                <a:sym typeface="+mn-ea"/>
              </a:rPr>
              <a:t>初始化一次。所以无法实现累加。</a:t>
            </a:r>
            <a:endParaRPr lang="zh-CN"/>
          </a:p>
          <a:p>
            <a:pPr fontAlgn="auto">
              <a:lnSpc>
                <a:spcPct val="120000"/>
              </a:lnSpc>
            </a:pPr>
            <a:endParaRPr 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2641600"/>
            <a:ext cx="2291715" cy="14751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490" y="2853055"/>
            <a:ext cx="2971165" cy="115252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686935" y="2997200"/>
            <a:ext cx="948055" cy="763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 altLang="en-US">
                <a:sym typeface="+mn-ea"/>
              </a:rPr>
              <a:t>闭包案例</a:t>
            </a:r>
            <a:r>
              <a:rPr lang="en-US" altLang="zh-CN">
                <a:sym typeface="+mn-ea"/>
              </a:rPr>
              <a:t>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dirty="0">
                <a:sym typeface="+mn-ea"/>
              </a:rPr>
              <a:t>效果</a:t>
            </a:r>
            <a:r>
              <a:rPr lang="zh-CN" dirty="0"/>
              <a:t>：使用闭包概念，通过匿名函数将局部变量驻留在内存中，从而实现累加。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030" y="2825115"/>
            <a:ext cx="3361690" cy="27114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51930" y="3903345"/>
            <a:ext cx="34753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调用后发现问题，仍然无法实现累加效果。</a:t>
            </a:r>
          </a:p>
        </p:txBody>
      </p:sp>
      <p:sp>
        <p:nvSpPr>
          <p:cNvPr id="8" name="右箭头 7"/>
          <p:cNvSpPr/>
          <p:nvPr/>
        </p:nvSpPr>
        <p:spPr>
          <a:xfrm>
            <a:off x="5295265" y="3995420"/>
            <a:ext cx="579120" cy="645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 altLang="en-US">
                <a:sym typeface="+mn-ea"/>
              </a:rPr>
              <a:t>闭包案例</a:t>
            </a:r>
            <a:r>
              <a:rPr lang="en-US" altLang="zh-CN">
                <a:sym typeface="+mn-ea"/>
              </a:rPr>
              <a:t>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/>
              <a:t>解决思路</a:t>
            </a:r>
          </a:p>
          <a:p>
            <a:pPr fontAlgn="auto">
              <a:lnSpc>
                <a:spcPct val="120000"/>
              </a:lnSpc>
            </a:pPr>
            <a:endParaRPr lang="zh-CN"/>
          </a:p>
          <a:p>
            <a:pPr fontAlgn="auto">
              <a:lnSpc>
                <a:spcPct val="120000"/>
              </a:lnSpc>
            </a:pPr>
            <a:endParaRPr lang="zh-CN"/>
          </a:p>
          <a:p>
            <a:pPr fontAlgn="auto">
              <a:lnSpc>
                <a:spcPct val="120000"/>
              </a:lnSpc>
            </a:pPr>
            <a:endParaRPr lang="zh-CN"/>
          </a:p>
          <a:p>
            <a:pPr lvl="1" fontAlgn="auto">
              <a:lnSpc>
                <a:spcPct val="120000"/>
              </a:lnSpc>
            </a:pPr>
            <a:endParaRPr lang="zh-CN"/>
          </a:p>
          <a:p>
            <a:pPr lvl="1" fontAlgn="auto">
              <a:lnSpc>
                <a:spcPct val="120000"/>
              </a:lnSpc>
            </a:pPr>
            <a:r>
              <a:rPr lang="zh-CN"/>
              <a:t>尝试下第二种调用方式</a:t>
            </a:r>
          </a:p>
          <a:p>
            <a:pPr lvl="1" fontAlgn="auto">
              <a:lnSpc>
                <a:spcPct val="120000"/>
              </a:lnSpc>
            </a:pPr>
            <a:endParaRPr 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420" y="2290445"/>
            <a:ext cx="5228590" cy="2276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 altLang="en-US">
                <a:sym typeface="+mn-ea"/>
              </a:rPr>
              <a:t>闭包案例</a:t>
            </a:r>
            <a:r>
              <a:rPr lang="en-US" altLang="zh-CN">
                <a:sym typeface="+mn-ea"/>
              </a:rPr>
              <a:t>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lnSpcReduction="10000"/>
          </a:bodyPr>
          <a:lstStyle/>
          <a:p>
            <a:pPr lvl="1" fontAlgn="auto">
              <a:lnSpc>
                <a:spcPct val="120000"/>
              </a:lnSpc>
            </a:pPr>
            <a:endParaRPr lang="zh-CN"/>
          </a:p>
          <a:p>
            <a:pPr lvl="1" fontAlgn="auto">
              <a:lnSpc>
                <a:spcPct val="120000"/>
              </a:lnSpc>
            </a:pPr>
            <a:endParaRPr lang="zh-CN"/>
          </a:p>
          <a:p>
            <a:pPr lvl="1" fontAlgn="auto">
              <a:lnSpc>
                <a:spcPct val="120000"/>
              </a:lnSpc>
            </a:pPr>
            <a:endParaRPr lang="zh-CN"/>
          </a:p>
          <a:p>
            <a:pPr lvl="1" fontAlgn="auto">
              <a:lnSpc>
                <a:spcPct val="120000"/>
              </a:lnSpc>
            </a:pPr>
            <a:endParaRPr lang="zh-CN"/>
          </a:p>
          <a:p>
            <a:pPr lvl="1" fontAlgn="auto">
              <a:lnSpc>
                <a:spcPct val="120000"/>
              </a:lnSpc>
            </a:pPr>
            <a:endParaRPr lang="zh-CN"/>
          </a:p>
          <a:p>
            <a:pPr lvl="1" fontAlgn="auto">
              <a:lnSpc>
                <a:spcPct val="120000"/>
              </a:lnSpc>
            </a:pPr>
            <a:endParaRPr lang="zh-CN"/>
          </a:p>
          <a:p>
            <a:pPr lvl="1" fontAlgn="auto">
              <a:lnSpc>
                <a:spcPct val="120000"/>
              </a:lnSpc>
            </a:pPr>
            <a:r>
              <a:rPr lang="zh-CN"/>
              <a:t>完美解决。。。</a:t>
            </a:r>
          </a:p>
          <a:p>
            <a:pPr lvl="1" fontAlgn="auto">
              <a:lnSpc>
                <a:spcPct val="120000"/>
              </a:lnSpc>
            </a:pPr>
            <a:r>
              <a:rPr lang="zh-CN"/>
              <a:t>原理：</a:t>
            </a:r>
            <a:r>
              <a:rPr lang="en-US" altLang="zh-CN"/>
              <a:t>addFun</a:t>
            </a:r>
            <a:r>
              <a:rPr lang="zh-CN" altLang="en-US"/>
              <a:t>是闭包中的匿名式函数，每次只调用它便可以实现累加。之前的做法每次调用都会初始化</a:t>
            </a:r>
            <a:r>
              <a:rPr lang="en-US" altLang="zh-CN"/>
              <a:t>x</a:t>
            </a:r>
            <a:r>
              <a:rPr lang="zh-CN" altLang="en-US"/>
              <a:t>为</a:t>
            </a:r>
            <a:r>
              <a:rPr lang="en-US" altLang="zh-CN"/>
              <a:t>0</a:t>
            </a:r>
            <a:r>
              <a:rPr lang="zh-CN" altLang="en-US"/>
              <a:t>，所以无法实现累加。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589106"/>
            <a:ext cx="5059680" cy="36196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805" y="2579370"/>
            <a:ext cx="1314450" cy="109537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5117465" y="2844800"/>
            <a:ext cx="618490" cy="565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 altLang="en-US">
                <a:sym typeface="+mn-ea"/>
              </a:rPr>
              <a:t>案例闭包优缺点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lnSpcReduction="10000"/>
          </a:bodyPr>
          <a:lstStyle/>
          <a:p>
            <a:pPr fontAlgn="auto">
              <a:lnSpc>
                <a:spcPct val="120000"/>
              </a:lnSpc>
            </a:pPr>
            <a:r>
              <a:rPr lang="zh-CN" dirty="0"/>
              <a:t>通过案例</a:t>
            </a:r>
            <a:r>
              <a:rPr lang="en-US" altLang="zh-CN" dirty="0"/>
              <a:t>2</a:t>
            </a:r>
            <a:r>
              <a:rPr lang="zh-CN" altLang="en-US" dirty="0"/>
              <a:t>，总结出利用闭包概念，可以实现绕过全局变量，</a:t>
            </a:r>
            <a:r>
              <a:rPr lang="zh-CN" dirty="0">
                <a:sym typeface="+mn-ea"/>
              </a:rPr>
              <a:t>通过匿名式函数将局部变量驻留在内存中，从而</a:t>
            </a:r>
            <a:r>
              <a:rPr lang="zh-CN" altLang="en-US" dirty="0"/>
              <a:t>实现之前全局变量实现的功能。</a:t>
            </a:r>
          </a:p>
          <a:p>
            <a:pPr fontAlgn="auto">
              <a:lnSpc>
                <a:spcPct val="120000"/>
              </a:lnSpc>
            </a:pPr>
            <a:endParaRPr lang="zh-CN" altLang="en-US" dirty="0"/>
          </a:p>
          <a:p>
            <a:pPr fontAlgn="auto">
              <a:lnSpc>
                <a:spcPct val="120000"/>
              </a:lnSpc>
            </a:pPr>
            <a:endParaRPr lang="zh-CN" altLang="en-US" dirty="0"/>
          </a:p>
          <a:p>
            <a:pPr fontAlgn="auto">
              <a:lnSpc>
                <a:spcPct val="120000"/>
              </a:lnSpc>
            </a:pPr>
            <a:r>
              <a:rPr lang="en-US" altLang="zh-CN" dirty="0"/>
              <a:t>PS</a:t>
            </a:r>
            <a:r>
              <a:rPr lang="zh-CN" altLang="en-US" dirty="0"/>
              <a:t>注意：由于闭包作用域返回的局部变量资源不会被立即销毁回收，所以可能会占用更多内存。因此，过渡使用闭包会导致性能下降。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 altLang="en-US">
                <a:sym typeface="+mn-ea"/>
              </a:rPr>
              <a:t>闭包</a:t>
            </a:r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解除引用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/>
              <a:t>案例</a:t>
            </a:r>
            <a:r>
              <a:rPr lang="en-US" altLang="zh-CN"/>
              <a:t>2</a:t>
            </a:r>
            <a:r>
              <a:rPr lang="zh-CN" altLang="en-US"/>
              <a:t>中，可以通过将</a:t>
            </a:r>
            <a:r>
              <a:rPr lang="en-US" altLang="zh-CN">
                <a:sym typeface="+mn-ea"/>
              </a:rPr>
              <a:t>addFun</a:t>
            </a:r>
            <a:r>
              <a:rPr lang="zh-CN" altLang="en-US">
                <a:sym typeface="+mn-ea"/>
              </a:rPr>
              <a:t>设置为</a:t>
            </a:r>
            <a:r>
              <a:rPr lang="en-US" altLang="zh-CN">
                <a:sym typeface="+mn-ea"/>
              </a:rPr>
              <a:t>null</a:t>
            </a:r>
            <a:r>
              <a:rPr lang="zh-CN" altLang="en-US">
                <a:sym typeface="+mn-ea"/>
              </a:rPr>
              <a:t>来解除引用，等待垃圾回收。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240" y="3067685"/>
            <a:ext cx="3895090" cy="1314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765" y="3101340"/>
            <a:ext cx="2143125" cy="124777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3571875" y="3494405"/>
            <a:ext cx="500380" cy="460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265" y="5172075"/>
            <a:ext cx="3495040" cy="1171575"/>
          </a:xfrm>
          <a:prstGeom prst="rect">
            <a:avLst/>
          </a:prstGeom>
        </p:spPr>
      </p:pic>
      <p:sp>
        <p:nvSpPr>
          <p:cNvPr id="8" name="上下箭头 7"/>
          <p:cNvSpPr/>
          <p:nvPr/>
        </p:nvSpPr>
        <p:spPr>
          <a:xfrm>
            <a:off x="6089650" y="4500880"/>
            <a:ext cx="381635" cy="6711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sym typeface="+mn-ea"/>
              </a:rPr>
              <a:t>课程大纲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r>
              <a:rPr lang="zh-CN" altLang="en-US" dirty="0"/>
              <a:t>一</a:t>
            </a:r>
            <a:r>
              <a:rPr lang="en-US" dirty="0"/>
              <a:t>、</a:t>
            </a:r>
            <a:r>
              <a:rPr lang="zh-CN" altLang="en-US" dirty="0"/>
              <a:t>匿名函数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二</a:t>
            </a:r>
            <a:r>
              <a:rPr lang="en-US" dirty="0"/>
              <a:t>、</a:t>
            </a:r>
            <a:r>
              <a:rPr lang="zh-CN" altLang="en-US" dirty="0"/>
              <a:t>闭包概念及用法案例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r>
              <a:rPr lang="zh-CN" altLang="en-US" dirty="0"/>
              <a:t>三</a:t>
            </a:r>
            <a:r>
              <a:rPr lang="en-US" dirty="0"/>
              <a:t>、</a:t>
            </a:r>
            <a:r>
              <a:rPr lang="zh-CN" altLang="en-US" dirty="0"/>
              <a:t>闭包优缺点与解除引用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 altLang="en-US">
                <a:sym typeface="+mn-ea"/>
              </a:rPr>
              <a:t>课堂小结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）闭包概念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 dirty="0"/>
              <a:t>在函数外部访问其内部局部私有变量的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函数</a:t>
            </a:r>
            <a:r>
              <a:rPr lang="zh-CN" altLang="en-US" dirty="0"/>
              <a:t>叫闭包</a:t>
            </a:r>
          </a:p>
          <a:p>
            <a:pPr fontAlgn="auto">
              <a:lnSpc>
                <a:spcPct val="12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）原理</a:t>
            </a:r>
          </a:p>
          <a:p>
            <a:pPr lvl="1" fontAlgn="auto">
              <a:lnSpc>
                <a:spcPct val="120000"/>
              </a:lnSpc>
            </a:pPr>
            <a:r>
              <a:rPr lang="zh-CN" dirty="0">
                <a:sym typeface="+mn-ea"/>
              </a:rPr>
              <a:t>通过匿名式函数将局部变量</a:t>
            </a:r>
            <a:r>
              <a:rPr 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驻留</a:t>
            </a:r>
            <a:r>
              <a:rPr lang="zh-CN" dirty="0">
                <a:sym typeface="+mn-ea"/>
              </a:rPr>
              <a:t>在内存中，达到全局变量效果</a:t>
            </a:r>
            <a:r>
              <a:rPr lang="zh-CN" altLang="en-US" dirty="0">
                <a:sym typeface="+mn-ea"/>
              </a:rPr>
              <a:t>。</a:t>
            </a:r>
          </a:p>
          <a:p>
            <a:pPr fontAlgn="auto">
              <a:lnSpc>
                <a:spcPct val="120000"/>
              </a:lnSpc>
            </a:pP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）优缺点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 dirty="0">
                <a:sym typeface="+mn-ea"/>
              </a:rPr>
              <a:t>优点是封装性，减少了全局变量的使用频率，防止污染。</a:t>
            </a:r>
          </a:p>
          <a:p>
            <a:pPr lvl="1" fontAlgn="auto">
              <a:lnSpc>
                <a:spcPct val="120000"/>
              </a:lnSpc>
            </a:pPr>
            <a:r>
              <a:rPr lang="zh-CN" altLang="en-US" dirty="0">
                <a:sym typeface="+mn-ea"/>
              </a:rPr>
              <a:t>缺点是由于闭包作用域返回的局部变量资源不会被立即销毁回收，所以可能会占用更多内存，会导致卡顿，再多的话会导致内存泄露。</a:t>
            </a:r>
            <a:endParaRPr lang="zh-CN" altLang="en-US" dirty="0"/>
          </a:p>
          <a:p>
            <a:pPr fontAlgn="auto">
              <a:lnSpc>
                <a:spcPct val="12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匿名函数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/>
              <a:t>先来回顾下函数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60" y="3007360"/>
            <a:ext cx="2415540" cy="12134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98320" y="2639060"/>
            <a:ext cx="132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普通函数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71365" y="2639060"/>
            <a:ext cx="2421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内部</a:t>
            </a:r>
            <a:r>
              <a:rPr lang="en-US" altLang="zh-CN"/>
              <a:t>/</a:t>
            </a:r>
            <a:r>
              <a:rPr lang="zh-CN" altLang="en-US"/>
              <a:t>私有函数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531100" y="2639060"/>
            <a:ext cx="2764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匿名式内部</a:t>
            </a:r>
            <a:r>
              <a:rPr lang="en-US" altLang="zh-CN"/>
              <a:t>/</a:t>
            </a:r>
            <a:r>
              <a:rPr lang="zh-CN" altLang="en-US"/>
              <a:t>私有函数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165" y="3001645"/>
            <a:ext cx="2486660" cy="12541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930" y="3017520"/>
            <a:ext cx="2017395" cy="12033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匿名函数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匿名函数，</a:t>
            </a:r>
            <a:r>
              <a:rPr>
                <a:solidFill>
                  <a:srgbClr val="FF0000"/>
                </a:solidFill>
              </a:rPr>
              <a:t>立即执行</a:t>
            </a:r>
            <a:r>
              <a:t>的函数表达式</a:t>
            </a:r>
          </a:p>
          <a:p>
            <a:endParaRPr/>
          </a:p>
          <a:p>
            <a:r>
              <a:t>1、优先表达式</a:t>
            </a:r>
            <a:r>
              <a:rPr lang="en-US"/>
              <a:t>----</a:t>
            </a:r>
            <a:r>
              <a:rPr lang="zh-CN" altLang="en-US"/>
              <a:t>开发中应用较多</a:t>
            </a:r>
          </a:p>
          <a:p>
            <a:pPr lvl="1"/>
            <a:r>
              <a:t>(function(){...}());</a:t>
            </a:r>
          </a:p>
          <a:p>
            <a:endParaRPr/>
          </a:p>
          <a:p>
            <a:r>
              <a:t>2、函数字面量：首先声明一个函数对象，然后执行它</a:t>
            </a:r>
          </a:p>
          <a:p>
            <a:pPr lvl="1"/>
            <a:r>
              <a:t>(function(){...})();</a:t>
            </a:r>
          </a:p>
          <a:p>
            <a:pPr lvl="1"/>
            <a:endParaRPr/>
          </a:p>
          <a:p>
            <a:pPr lvl="1"/>
            <a:r>
              <a:rPr lang="zh-CN" altLang="en-US"/>
              <a:t>注意：</a:t>
            </a:r>
            <a:r>
              <a:rPr lang="en-US"/>
              <a:t>()</a:t>
            </a:r>
            <a:r>
              <a:rPr lang="zh-CN" altLang="en-US"/>
              <a:t>是函数执行符，可以用于传参</a:t>
            </a:r>
          </a:p>
          <a:p>
            <a:pPr lvl="1"/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匿名函数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615180"/>
          </a:xfrm>
        </p:spPr>
        <p:txBody>
          <a:bodyPr>
            <a:normAutofit fontScale="97500" lnSpcReduction="10000"/>
          </a:bodyPr>
          <a:lstStyle/>
          <a:p>
            <a:endParaRPr/>
          </a:p>
          <a:p>
            <a:r>
              <a:rPr>
                <a:solidFill>
                  <a:srgbClr val="FF0000"/>
                </a:solidFill>
              </a:rPr>
              <a:t>匿名函数</a:t>
            </a:r>
            <a:r>
              <a:t>有时候也叫</a:t>
            </a:r>
            <a:r>
              <a:rPr>
                <a:solidFill>
                  <a:srgbClr val="FF0000"/>
                </a:solidFill>
              </a:rPr>
              <a:t>拉姆达λ</a:t>
            </a:r>
            <a:r>
              <a:rPr lang="zh-CN">
                <a:solidFill>
                  <a:srgbClr val="FF0000"/>
                </a:solidFill>
              </a:rPr>
              <a:t>（古希腊）</a:t>
            </a:r>
            <a:r>
              <a:t>函数，写好后不用调用，会立刻自己自动执行，也叫</a:t>
            </a:r>
            <a:r>
              <a:rPr>
                <a:solidFill>
                  <a:srgbClr val="FF0000"/>
                </a:solidFill>
              </a:rPr>
              <a:t>自执行函数</a:t>
            </a:r>
            <a:r>
              <a:t>。</a:t>
            </a:r>
          </a:p>
          <a:p>
            <a:endParaRPr/>
          </a:p>
          <a:p>
            <a:r>
              <a:t>自执行函数即匿名的函数，由于外部无法引用它内部的变量，因此在执行完后很快就会被释放，关键是这种</a:t>
            </a:r>
            <a:r>
              <a:rPr>
                <a:solidFill>
                  <a:schemeClr val="accent5"/>
                </a:solidFill>
              </a:rPr>
              <a:t>机制</a:t>
            </a:r>
            <a:r>
              <a: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不会污染全局对象</a:t>
            </a:r>
            <a:r>
              <a:t>。自执行函数，即定义和调用合为一体。</a:t>
            </a:r>
          </a:p>
          <a:p>
            <a:endParaRPr/>
          </a:p>
          <a:p>
            <a:r>
              <a:rPr lang="zh-CN"/>
              <a:t>拓展：</a:t>
            </a:r>
          </a:p>
          <a:p>
            <a:pPr lvl="1"/>
            <a:r>
              <a:rPr lang="en-US"/>
              <a:t>^</a:t>
            </a:r>
            <a:r>
              <a:rPr lang="zh-CN" altLang="en-US"/>
              <a:t>物理：大写的重子（分子</a:t>
            </a:r>
            <a:r>
              <a:rPr lang="en-US" altLang="zh-CN"/>
              <a:t>-</a:t>
            </a:r>
            <a:r>
              <a:rPr lang="zh-CN" altLang="en-US"/>
              <a:t>原子</a:t>
            </a:r>
            <a:r>
              <a:rPr lang="en-US" altLang="zh-CN"/>
              <a:t>-</a:t>
            </a:r>
            <a:r>
              <a:rPr lang="zh-CN" altLang="en-US"/>
              <a:t>原子核和</a:t>
            </a:r>
            <a:r>
              <a:rPr lang="zh-CN" altLang="en-US">
                <a:solidFill>
                  <a:srgbClr val="FF0000"/>
                </a:solidFill>
              </a:rPr>
              <a:t>质子</a:t>
            </a:r>
            <a:r>
              <a:rPr lang="zh-CN" altLang="en-US"/>
              <a:t>）</a:t>
            </a:r>
          </a:p>
          <a:p>
            <a:pPr lvl="1"/>
            <a:r>
              <a:rPr lang="en-US"/>
              <a:t>λ</a:t>
            </a:r>
            <a:r>
              <a:rPr lang="zh-CN" altLang="en-US"/>
              <a:t>物理：光的粒子性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dirty="0">
                <a:sym typeface="+mn-ea"/>
              </a:rPr>
              <a:t>匿名函数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dirty="0"/>
              <a:t>特点：</a:t>
            </a:r>
            <a:r>
              <a:rPr dirty="0">
                <a:solidFill>
                  <a:schemeClr val="accent5"/>
                </a:solidFill>
              </a:rPr>
              <a:t>1、不会污染全局对象；2、定义和调用合为一体</a:t>
            </a:r>
          </a:p>
          <a:p>
            <a:endParaRPr dirty="0">
              <a:solidFill>
                <a:schemeClr val="accent5"/>
              </a:solidFill>
            </a:endParaRPr>
          </a:p>
          <a:p>
            <a:endParaRPr dirty="0">
              <a:solidFill>
                <a:schemeClr val="accent5"/>
              </a:solidFill>
            </a:endParaRPr>
          </a:p>
          <a:p>
            <a:endParaRPr dirty="0">
              <a:solidFill>
                <a:schemeClr val="accent5"/>
              </a:solidFill>
            </a:endParaRPr>
          </a:p>
          <a:p>
            <a:pPr lvl="1"/>
            <a:r>
              <a:rPr dirty="0"/>
              <a:t>只需要将匿名函数的定义放进一堆括号中，然后外面再紧跟一对括号即可，第二个括号的作用是“立即调用”的意思，同时也是向匿名函数传递参数的地方。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-21474826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55" y="2438400"/>
            <a:ext cx="3776345" cy="956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匿名函数</a:t>
            </a:r>
            <a:r>
              <a:rPr lang="en-US">
                <a:sym typeface="+mn-ea"/>
              </a:rPr>
              <a:t>-</a:t>
            </a:r>
            <a:r>
              <a:rPr lang="zh-CN" altLang="en-US">
                <a:sym typeface="+mn-ea"/>
              </a:rPr>
              <a:t>传参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/>
              <a:t>匿名函数的传参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注意：()是函数执行符，可以用于传参</a:t>
            </a:r>
          </a:p>
          <a:p>
            <a:endParaRPr lang="en-US" altLang="zh-CN"/>
          </a:p>
          <a:p>
            <a:r>
              <a:t>案例</a:t>
            </a:r>
            <a:r>
              <a:rPr lang="en-US"/>
              <a:t>1</a:t>
            </a:r>
            <a:r>
              <a:t>：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955" y="4237355"/>
            <a:ext cx="5026025" cy="1252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 altLang="en-US">
                <a:sym typeface="+mn-ea"/>
              </a:rPr>
              <a:t>闭包概念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概念：</a:t>
            </a:r>
            <a:r>
              <a:rPr lang="zh-CN" dirty="0"/>
              <a:t>闭包是指</a:t>
            </a:r>
            <a:r>
              <a:rPr lang="zh-CN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有权访问另一个函数作用域中变量</a:t>
            </a:r>
            <a:r>
              <a:rPr lang="zh-CN" dirty="0"/>
              <a:t>的</a:t>
            </a:r>
            <a:r>
              <a:rPr 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函数</a:t>
            </a:r>
          </a:p>
          <a:p>
            <a:pPr fontAlgn="auto">
              <a:lnSpc>
                <a:spcPct val="120000"/>
              </a:lnSpc>
            </a:pPr>
            <a:endParaRPr 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lnSpc>
                <a:spcPct val="120000"/>
              </a:lnSpc>
            </a:pPr>
            <a:r>
              <a:rPr 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类型：闭包是</a:t>
            </a:r>
            <a:r>
              <a:rPr lang="zh-CN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函数</a:t>
            </a:r>
            <a:endParaRPr 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lnSpc>
                <a:spcPct val="120000"/>
              </a:lnSpc>
            </a:pPr>
            <a:r>
              <a:rPr 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作用：</a:t>
            </a:r>
            <a:r>
              <a:rPr lang="zh-CN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访问另一个函数作用域中变量</a:t>
            </a:r>
            <a:endParaRPr 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lnSpc>
                <a:spcPct val="120000"/>
              </a:lnSpc>
            </a:pPr>
            <a:endParaRPr 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lnSpc>
                <a:spcPct val="120000"/>
              </a:lnSpc>
            </a:pPr>
            <a:r>
              <a:rPr 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方式：</a:t>
            </a:r>
            <a:r>
              <a:rPr lang="zh-CN" dirty="0"/>
              <a:t>创建闭包的常见方式就是在一个函数内部创建另一个函数，通过另一个函数访问这个函数的局部变量。</a:t>
            </a:r>
          </a:p>
          <a:p>
            <a:pPr fontAlgn="auto">
              <a:lnSpc>
                <a:spcPct val="120000"/>
              </a:lnSpc>
            </a:pPr>
            <a:endParaRPr lang="zh-CN" dirty="0"/>
          </a:p>
          <a:p>
            <a:pPr fontAlgn="auto">
              <a:lnSpc>
                <a:spcPct val="120000"/>
              </a:lnSpc>
            </a:pPr>
            <a:endParaRPr lang="zh-CN" dirty="0"/>
          </a:p>
          <a:p>
            <a:pPr fontAlgn="auto">
              <a:lnSpc>
                <a:spcPct val="120000"/>
              </a:lnSpc>
            </a:pPr>
            <a:endParaRPr 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 altLang="en-US">
                <a:sym typeface="+mn-ea"/>
              </a:rPr>
              <a:t>闭包案例</a:t>
            </a:r>
            <a:r>
              <a:rPr lang="en-US" altLang="zh-CN">
                <a:sym typeface="+mn-ea"/>
              </a:rPr>
              <a:t>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dirty="0"/>
              <a:t>案例</a:t>
            </a:r>
            <a:r>
              <a:rPr lang="en-US" altLang="zh-CN" dirty="0"/>
              <a:t>1</a:t>
            </a:r>
            <a:r>
              <a:rPr lang="zh-CN" altLang="en-US" dirty="0"/>
              <a:t>：通过闭包可以访问</a:t>
            </a:r>
            <a:r>
              <a:rPr lang="zh-CN" altLang="en-US" dirty="0">
                <a:solidFill>
                  <a:srgbClr val="FF0000"/>
                </a:solidFill>
              </a:rPr>
              <a:t>局部变量（私有变量）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2661285"/>
            <a:ext cx="3195955" cy="10877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47775" y="3837940"/>
            <a:ext cx="3211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外部无法获取私有变量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210" y="2660650"/>
            <a:ext cx="2720340" cy="108839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919980" y="2968625"/>
            <a:ext cx="526415" cy="473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443220" y="3837940"/>
            <a:ext cx="3830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内部</a:t>
            </a:r>
            <a:r>
              <a:rPr lang="en-US" altLang="zh-CN"/>
              <a:t>return</a:t>
            </a:r>
            <a:r>
              <a:rPr lang="zh-CN" altLang="en-US"/>
              <a:t>返回，然后调用函数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845" y="4938395"/>
            <a:ext cx="2719705" cy="1604010"/>
          </a:xfrm>
          <a:prstGeom prst="rect">
            <a:avLst/>
          </a:prstGeom>
        </p:spPr>
      </p:pic>
      <p:sp>
        <p:nvSpPr>
          <p:cNvPr id="10" name="右弧形箭头 9"/>
          <p:cNvSpPr/>
          <p:nvPr/>
        </p:nvSpPr>
        <p:spPr>
          <a:xfrm>
            <a:off x="9408795" y="2967990"/>
            <a:ext cx="1158240" cy="30416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3870" y="5325110"/>
            <a:ext cx="4436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运用闭包访问局部变量：</a:t>
            </a:r>
          </a:p>
          <a:p>
            <a:r>
              <a:rPr lang="zh-CN" altLang="en-US" dirty="0">
                <a:sym typeface="+mn-ea"/>
              </a:rPr>
              <a:t>        通过</a:t>
            </a:r>
            <a:r>
              <a:rPr lang="zh-CN" altLang="en-US" dirty="0"/>
              <a:t>返回匿名式函数，然后二次调用，也可以访问局部变量</a:t>
            </a:r>
          </a:p>
        </p:txBody>
      </p:sp>
      <p:sp>
        <p:nvSpPr>
          <p:cNvPr id="12" name="左右箭头 11"/>
          <p:cNvSpPr/>
          <p:nvPr/>
        </p:nvSpPr>
        <p:spPr>
          <a:xfrm>
            <a:off x="5019040" y="5561965"/>
            <a:ext cx="671195" cy="4476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83870" y="2837180"/>
            <a:ext cx="328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①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446395" y="2882900"/>
            <a:ext cx="328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②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718550" y="5364480"/>
            <a:ext cx="328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1249</Words>
  <Application>Microsoft Office PowerPoint</Application>
  <PresentationFormat>自定义</PresentationFormat>
  <Paragraphs>129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1_Office 主题</vt:lpstr>
      <vt:lpstr>WEB前端 </vt:lpstr>
      <vt:lpstr>课程大纲</vt:lpstr>
      <vt:lpstr>匿名函数</vt:lpstr>
      <vt:lpstr>匿名函数</vt:lpstr>
      <vt:lpstr>匿名函数</vt:lpstr>
      <vt:lpstr>匿名函数</vt:lpstr>
      <vt:lpstr>匿名函数-传参</vt:lpstr>
      <vt:lpstr>闭包概念</vt:lpstr>
      <vt:lpstr>闭包案例1</vt:lpstr>
      <vt:lpstr>闭包案例小结</vt:lpstr>
      <vt:lpstr>闭包案例1</vt:lpstr>
      <vt:lpstr>闭包优缺点</vt:lpstr>
      <vt:lpstr>闭包案例2</vt:lpstr>
      <vt:lpstr>闭包案例2</vt:lpstr>
      <vt:lpstr>闭包案例2</vt:lpstr>
      <vt:lpstr>闭包案例2</vt:lpstr>
      <vt:lpstr>闭包案例2</vt:lpstr>
      <vt:lpstr>案例闭包优缺点</vt:lpstr>
      <vt:lpstr>闭包--解除引用</vt:lpstr>
      <vt:lpstr>课堂小结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 </dc:title>
  <dc:creator/>
  <cp:lastModifiedBy>xb21cn</cp:lastModifiedBy>
  <cp:revision>502</cp:revision>
  <dcterms:created xsi:type="dcterms:W3CDTF">2015-05-05T08:02:00Z</dcterms:created>
  <dcterms:modified xsi:type="dcterms:W3CDTF">2019-05-21T07:18:07Z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