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301" r:id="rId4"/>
    <p:sldId id="512" r:id="rId5"/>
    <p:sldId id="462" r:id="rId6"/>
    <p:sldId id="574" r:id="rId7"/>
    <p:sldId id="513" r:id="rId8"/>
    <p:sldId id="516" r:id="rId9"/>
    <p:sldId id="515" r:id="rId10"/>
    <p:sldId id="514" r:id="rId11"/>
    <p:sldId id="517" r:id="rId12"/>
    <p:sldId id="518" r:id="rId13"/>
    <p:sldId id="559" r:id="rId14"/>
    <p:sldId id="519" r:id="rId15"/>
    <p:sldId id="521" r:id="rId16"/>
    <p:sldId id="520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58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DOM节点树和节点关系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通过 HTML DOM，树中的所有节点均可通过 JavaScript 进行访问。所有 HTML 元素（节点）均可被修改，也可以创建或删除节点。</a:t>
            </a:r>
          </a:p>
          <a:p/>
          <a:p>
            <a:r>
              <a:t>词语解析：</a:t>
            </a:r>
          </a:p>
          <a:p>
            <a:pPr lvl="1"/>
            <a:r>
              <a:t>W3C（World Wide Web Consortium）万维网联盟，创建于1994年，由欧洲核子研究组织发展而来，当前国际最著名的标准化组织。职责：发布新规范HTML5，制定新技术。</a:t>
            </a:r>
          </a:p>
          <a:p>
            <a:pPr lvl="1"/>
            <a:r>
              <a:rPr lang="en-US"/>
              <a:t>IE</a:t>
            </a:r>
            <a:r>
              <a:rPr lang="zh-CN" altLang="en-US"/>
              <a:t>兼容问题比较多：因为市场份额大，脱离</a:t>
            </a:r>
            <a:r>
              <a:rPr lang="en-US" altLang="zh-CN"/>
              <a:t>W3C</a:t>
            </a:r>
            <a:r>
              <a:rPr lang="zh-CN" altLang="en-US"/>
              <a:t>一段时间。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DOM节点树和节点关系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2.4 节点关系</a:t>
            </a:r>
          </a:p>
          <a:p>
            <a:r>
              <a:t>节点树中的节点彼此拥有层级关系：父、子和同胞</a:t>
            </a:r>
          </a:p>
          <a:p/>
          <a:p/>
        </p:txBody>
      </p:sp>
      <p:pic>
        <p:nvPicPr>
          <p:cNvPr id="4" name="图片 -2147482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2892425"/>
            <a:ext cx="3491865" cy="2836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97585" y="2892425"/>
            <a:ext cx="6422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1、&lt;html&gt; 节点没有父节点；它是</a:t>
            </a:r>
            <a:r>
              <a:rPr lang="zh-CN" altLang="en-US">
                <a:solidFill>
                  <a:srgbClr val="FF0000"/>
                </a:solidFill>
              </a:rPr>
              <a:t>根节点</a:t>
            </a:r>
            <a:endParaRPr lang="zh-CN" altLang="en-US"/>
          </a:p>
          <a:p>
            <a:r>
              <a:rPr lang="zh-CN" altLang="en-US"/>
              <a:t>2、&lt;head&gt; 和 &lt;body&gt; 的父节点是 &lt;html&gt; 节点</a:t>
            </a:r>
            <a:endParaRPr lang="zh-CN" altLang="en-US"/>
          </a:p>
          <a:p>
            <a:r>
              <a:rPr lang="zh-CN" altLang="en-US"/>
              <a:t>3、文本节点 "Hello world!" 的父节点是 &lt;p&gt; 节点</a:t>
            </a:r>
            <a:endParaRPr lang="zh-CN" altLang="en-US"/>
          </a:p>
          <a:p>
            <a:r>
              <a:rPr lang="zh-CN" altLang="en-US"/>
              <a:t>4、&lt;html&gt; 节点拥有两个子节点：&lt;head&gt; 和 &lt;body&gt;</a:t>
            </a:r>
            <a:endParaRPr lang="zh-CN" altLang="en-US"/>
          </a:p>
          <a:p>
            <a:r>
              <a:rPr lang="zh-CN" altLang="en-US"/>
              <a:t>5、&lt;head&gt; 节点拥有两个子节点：&lt;title&gt; 节点、和meta节点</a:t>
            </a:r>
            <a:endParaRPr lang="zh-CN" altLang="en-US"/>
          </a:p>
          <a:p>
            <a:r>
              <a:rPr lang="zh-CN" altLang="en-US"/>
              <a:t>6、&lt;title&gt; 节点也拥有一个子节点：文本节点 "DOM"</a:t>
            </a:r>
            <a:endParaRPr lang="zh-CN" altLang="en-US"/>
          </a:p>
          <a:p>
            <a:r>
              <a:rPr lang="zh-CN" altLang="en-US"/>
              <a:t>7、&lt;h1&gt; 和 &lt;p&gt; 节点是同胞节点，同时也是 &lt;body&gt; 的子节点</a:t>
            </a:r>
            <a:endParaRPr lang="zh-CN" altLang="en-US"/>
          </a:p>
          <a:p>
            <a:r>
              <a:rPr lang="zh-CN" altLang="en-US"/>
              <a:t>8、&lt;head&gt; 元素是 &lt;html&gt; 元素的首个子节点</a:t>
            </a:r>
            <a:endParaRPr lang="zh-CN" altLang="en-US"/>
          </a:p>
          <a:p>
            <a:r>
              <a:rPr lang="zh-CN" altLang="en-US"/>
              <a:t>9、&lt;body&gt; 元素是 &lt;html&gt; 元素的最后一个子节点</a:t>
            </a:r>
            <a:endParaRPr lang="zh-CN" altLang="en-US"/>
          </a:p>
          <a:p>
            <a:r>
              <a:rPr lang="zh-CN" altLang="en-US"/>
              <a:t>10、&lt;h1&gt; 元素是 &lt;body&gt; 元素的首个子节点</a:t>
            </a:r>
            <a:endParaRPr lang="zh-CN" altLang="en-US"/>
          </a:p>
          <a:p>
            <a:r>
              <a:rPr lang="zh-CN" altLang="en-US"/>
              <a:t>11、&lt;p&gt; 元素是 &lt;body&gt; 元素的最后一个子节点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302500" y="4088130"/>
            <a:ext cx="487045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语法结构：</a:t>
            </a:r>
            <a:r>
              <a:rPr lang="en-US" altLang="zh-CN"/>
              <a:t>&lt;meta name=””  content=””&gt;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）&lt;meta name="author" content="Tony"&gt;</a:t>
            </a:r>
            <a:r>
              <a:rPr lang="en-US" altLang="zh-CN"/>
              <a:t>---</a:t>
            </a:r>
            <a:r>
              <a:rPr lang="zh-CN" altLang="en-US"/>
              <a:t>网站作者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）&lt;meta name="keywords" content="关键词"&gt;</a:t>
            </a:r>
            <a:r>
              <a:rPr lang="en-US" altLang="zh-CN"/>
              <a:t>---</a:t>
            </a:r>
            <a:r>
              <a:rPr lang="zh-CN" altLang="en-US"/>
              <a:t>网站关键词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）&lt;meta name="description" content="这是一个中专学校"&gt;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------</a:t>
            </a:r>
            <a:r>
              <a:rPr lang="zh-CN" altLang="en-US"/>
              <a:t>对网站的简单描述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）&lt;meta charset="utf-8"&gt;</a:t>
            </a:r>
            <a:r>
              <a:rPr lang="en-US" altLang="zh-CN"/>
              <a:t>------</a:t>
            </a:r>
            <a:r>
              <a:rPr lang="zh-CN" altLang="en-US"/>
              <a:t>编码格式，防止页面乱码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若想操作HTML元素，首先第一步需要先获取到该元素，JS里有3种方法来获取。1. 通过id找到；2. 通过class类名找到；3. 通过标签名</a:t>
            </a:r>
            <a:r>
              <a:rPr lang="en-US"/>
              <a:t>tags</a:t>
            </a:r>
            <a:r>
              <a:t>找到。接下来依次介绍</a:t>
            </a:r>
          </a:p>
          <a:p/>
          <a:p>
            <a:r>
              <a:t>3.1通过id获取                                        3.2通过class类名获取</a:t>
            </a:r>
          </a:p>
        </p:txBody>
      </p:sp>
      <p:pic>
        <p:nvPicPr>
          <p:cNvPr id="4" name="图片 -214748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4049395"/>
            <a:ext cx="4441190" cy="1538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945" y="4049395"/>
            <a:ext cx="5462905" cy="1303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3.3通过标签名获取</a:t>
            </a:r>
          </a:p>
          <a:p/>
          <a:p/>
          <a:p/>
          <a:p>
            <a:pPr lvl="1"/>
            <a:r>
              <a:t>对比三者区别：因为id有唯一性，所以只打印</a:t>
            </a:r>
            <a:r>
              <a:rPr>
                <a:solidFill>
                  <a:srgbClr val="FF0000"/>
                </a:solidFill>
              </a:rPr>
              <a:t>一个</a:t>
            </a:r>
            <a:r>
              <a:t>，且获取方式上为get</a:t>
            </a:r>
            <a:r>
              <a:rPr b="1">
                <a:solidFill>
                  <a:srgbClr val="FF0000"/>
                </a:solidFill>
              </a:rPr>
              <a:t>Element</a:t>
            </a:r>
            <a:r>
              <a:t>ById；而class类没有唯一性，所以获取方式为getElement</a:t>
            </a:r>
            <a:r>
              <a:rPr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t>ByClassName;标签也没有唯一性，所以也是加s（英文里s代表复数，多个→apples，trees, books，students）。</a:t>
            </a:r>
          </a:p>
        </p:txBody>
      </p:sp>
      <p:pic>
        <p:nvPicPr>
          <p:cNvPr id="4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2285365"/>
            <a:ext cx="5215255" cy="1195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3.4 小结</a:t>
            </a:r>
          </a:p>
          <a:p>
            <a:pPr lvl="1"/>
            <a:r>
              <a:t>getElementById() 方法返回带有指定 ID 的元素---&gt;单个；</a:t>
            </a:r>
          </a:p>
          <a:p>
            <a:pPr lvl="1"/>
            <a:r>
              <a:t>getElementsByTagName() 返回带有指定标签名的所有元素---&gt;数组，返回元素的顺序是它们在文档中的顺序；</a:t>
            </a:r>
          </a:p>
          <a:p>
            <a:pPr lvl="1"/>
            <a:r>
              <a:t>getElementsByClassName() 查找带有相同类名的所有 HTML 元素---&gt;数组；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获取属性及文本节点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因为属性和文本都是基于元素的，如下所示。</a:t>
            </a:r>
          </a:p>
        </p:txBody>
      </p:sp>
      <p:pic>
        <p:nvPicPr>
          <p:cNvPr id="4" name="图片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2401570"/>
            <a:ext cx="5560060" cy="1963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38200" y="4843780"/>
            <a:ext cx="104959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所以要想获取属性节点，首先要获取元素节点。    控制台输出打印获取的元素节点，可以看到有很多常见属性，例如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innerHTML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innerText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outerHTML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outerText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style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title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href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src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text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获取属性及文本节点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（1）inner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t>→获取元素文本节点（</a:t>
            </a:r>
            <a:r>
              <a:rPr>
                <a:solidFill>
                  <a:srgbClr val="FF0000"/>
                </a:solidFill>
              </a:rPr>
              <a:t>包含嵌套标签</a:t>
            </a:r>
            <a:r>
              <a:t>）</a:t>
            </a:r>
          </a:p>
          <a:p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</a:t>
            </a:r>
            <a:r>
              <a:t>inner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t>→获取元素文本节点（</a:t>
            </a:r>
            <a:r>
              <a:rPr>
                <a:solidFill>
                  <a:srgbClr val="FF0000"/>
                </a:solidFill>
              </a:rPr>
              <a:t>不包含嵌套标签</a:t>
            </a:r>
            <a:r>
              <a:t>）</a:t>
            </a:r>
          </a:p>
          <a:p/>
          <a:p/>
          <a:p/>
          <a:p/>
          <a:p/>
          <a:p>
            <a:r>
              <a:t>（3）outerHTML→获取文本节点本身及其子元素（包含标签）</a:t>
            </a:r>
          </a:p>
        </p:txBody>
      </p:sp>
      <p:pic>
        <p:nvPicPr>
          <p:cNvPr id="4" name="图片 -2147482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2875280"/>
            <a:ext cx="5915025" cy="1227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45" y="4408805"/>
            <a:ext cx="3773805" cy="711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获取属性及文本节点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（4）outerText→获取本身及其子元素的文本节点（不包含标签）</a:t>
            </a:r>
          </a:p>
          <a:p/>
          <a:p/>
          <a:p/>
          <a:p>
            <a:r>
              <a:rPr lang="zh-CN"/>
              <a:t>（</a:t>
            </a:r>
            <a:r>
              <a:rPr lang="en-US" altLang="zh-CN"/>
              <a:t>5</a:t>
            </a:r>
            <a:r>
              <a:rPr lang="zh-CN"/>
              <a:t>）title→获取元素的title标题属性节点</a:t>
            </a:r>
            <a:endParaRPr lang="zh-CN"/>
          </a:p>
          <a:p>
            <a:r>
              <a:rPr lang="zh-CN"/>
              <a:t>（6）href→获取元素的href属性节点</a:t>
            </a:r>
            <a:endParaRPr lang="zh-CN"/>
          </a:p>
          <a:p>
            <a:r>
              <a:rPr lang="zh-CN"/>
              <a:t>（</a:t>
            </a:r>
            <a:r>
              <a:rPr lang="en-US" altLang="zh-CN"/>
              <a:t>7</a:t>
            </a:r>
            <a:r>
              <a:rPr lang="zh-CN"/>
              <a:t>）src→获取元素的src属性节点</a:t>
            </a:r>
            <a:endParaRPr lang="zh-CN"/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1"/>
          <a:srcRect r="4686"/>
          <a:stretch>
            <a:fillRect/>
          </a:stretch>
        </p:blipFill>
        <p:spPr>
          <a:xfrm>
            <a:off x="2031365" y="2357120"/>
            <a:ext cx="5654675" cy="1235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65" y="1428115"/>
            <a:ext cx="714311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获取属性及文本节点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（8）style的值为 CSS Style Declaration{...}，表示样式声明</a:t>
            </a:r>
            <a:r>
              <a:rPr b="1">
                <a:solidFill>
                  <a:srgbClr val="FF0000"/>
                </a:solidFill>
              </a:rPr>
              <a:t>对象</a:t>
            </a:r>
            <a:r>
              <a:t>，它是CSS 属性-值(property-value)对的集合（color、width、width、height、background、display等）</a:t>
            </a:r>
          </a:p>
        </p:txBody>
      </p:sp>
      <p:pic>
        <p:nvPicPr>
          <p:cNvPr id="4" name="图片 -2147482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45460"/>
            <a:ext cx="11234420" cy="1635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/>
              <a:t>一、DOM简介</a:t>
            </a:r>
            <a:endParaRPr lang="zh-CN" sz="2400"/>
          </a:p>
          <a:p>
            <a:pPr marL="457200" lvl="1" indent="0">
              <a:buNone/>
            </a:pPr>
            <a:r>
              <a:rPr lang="zh-CN" sz="2400"/>
              <a:t>1.1官方解析</a:t>
            </a:r>
            <a:endParaRPr lang="zh-CN" sz="2400"/>
          </a:p>
          <a:p>
            <a:pPr marL="457200" lvl="1" indent="0">
              <a:buNone/>
            </a:pPr>
            <a:r>
              <a:rPr lang="zh-CN" sz="2400"/>
              <a:t>1.2 通俗理解</a:t>
            </a:r>
            <a:endParaRPr lang="zh-CN" sz="2400"/>
          </a:p>
          <a:p>
            <a:pPr marL="0" indent="0">
              <a:buNone/>
            </a:pPr>
            <a:endParaRPr lang="zh-CN" sz="2400"/>
          </a:p>
          <a:p>
            <a:pPr marL="0" indent="0">
              <a:buNone/>
            </a:pPr>
            <a:endParaRPr lang="zh-CN" sz="2400"/>
          </a:p>
          <a:p>
            <a:pPr marL="0" indent="0">
              <a:buNone/>
            </a:pPr>
            <a:r>
              <a:rPr lang="zh-CN" sz="2400"/>
              <a:t>二、DOM节点树和节点关系</a:t>
            </a:r>
            <a:endParaRPr lang="zh-CN" sz="2400"/>
          </a:p>
          <a:p>
            <a:pPr marL="457200" lvl="1" indent="0">
              <a:buNone/>
            </a:pPr>
            <a:r>
              <a:rPr lang="zh-CN" sz="2400"/>
              <a:t>2.1节点树</a:t>
            </a:r>
            <a:endParaRPr lang="zh-CN" sz="2400"/>
          </a:p>
          <a:p>
            <a:pPr marL="457200" lvl="1" indent="0">
              <a:buNone/>
            </a:pPr>
            <a:r>
              <a:rPr lang="zh-CN" sz="2400"/>
              <a:t>2.2节点种类</a:t>
            </a:r>
            <a:endParaRPr lang="zh-CN" sz="2400"/>
          </a:p>
          <a:p>
            <a:pPr marL="457200" lvl="1" indent="0">
              <a:buNone/>
            </a:pPr>
            <a:r>
              <a:rPr lang="zh-CN" sz="2400"/>
              <a:t>2.3 节点树图例</a:t>
            </a:r>
            <a:endParaRPr lang="zh-CN" sz="2400"/>
          </a:p>
          <a:p>
            <a:pPr marL="457200" lvl="1" indent="0">
              <a:buNone/>
            </a:pPr>
            <a:r>
              <a:rPr lang="zh-CN" sz="2400"/>
              <a:t>2.4 节点关系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62850" y="1691005"/>
            <a:ext cx="37909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三、获取元素节点</a:t>
            </a:r>
            <a:endParaRPr lang="zh-CN" sz="2400"/>
          </a:p>
          <a:p>
            <a:pPr marL="457200" lvl="1" indent="0">
              <a:buNone/>
            </a:pPr>
            <a:r>
              <a:rPr lang="zh-CN" sz="2400">
                <a:sym typeface="+mn-ea"/>
              </a:rPr>
              <a:t>3.1通过id获取</a:t>
            </a:r>
            <a:endParaRPr lang="zh-CN" sz="2400"/>
          </a:p>
          <a:p>
            <a:pPr marL="457200" lvl="1" indent="0">
              <a:buNone/>
            </a:pPr>
            <a:r>
              <a:rPr lang="zh-CN" sz="2400">
                <a:sym typeface="+mn-ea"/>
              </a:rPr>
              <a:t>3.2通过class类名获取</a:t>
            </a:r>
            <a:endParaRPr lang="zh-CN" sz="2400"/>
          </a:p>
          <a:p>
            <a:pPr marL="457200" lvl="1" indent="0">
              <a:buNone/>
            </a:pPr>
            <a:r>
              <a:rPr lang="zh-CN" sz="2400">
                <a:sym typeface="+mn-ea"/>
              </a:rPr>
              <a:t>3.3通过标签名获取</a:t>
            </a:r>
            <a:endParaRPr lang="zh-CN" sz="2400"/>
          </a:p>
          <a:p>
            <a:pPr marL="457200" lvl="1" indent="0">
              <a:buNone/>
            </a:pPr>
            <a:r>
              <a:rPr lang="zh-CN" sz="2400">
                <a:sym typeface="+mn-ea"/>
              </a:rPr>
              <a:t>3.4 小结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562850" y="3855720"/>
            <a:ext cx="3790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四、获取属性及文本节点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获取属性及文本节点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（9）display属性→控制元素显示隐藏</a:t>
            </a:r>
          </a:p>
          <a:p>
            <a:pPr marL="457200" lvl="1" indent="0">
              <a:buNone/>
            </a:pPr>
            <a:r>
              <a:t>语法：Object.style.display = value;</a:t>
            </a:r>
          </a:p>
          <a:p>
            <a:pPr marL="457200" lvl="1" indent="0">
              <a:buNone/>
            </a:pPr>
            <a:r>
              <a:t>其中value取值为none（隐藏）或block（显示为块级元素）</a:t>
            </a:r>
          </a:p>
          <a:p>
            <a:pPr marL="457200" lvl="1" indent="0">
              <a:buNone/>
            </a:pPr>
            <a:r>
              <a:t>例如mychar.style.display = "none";</a:t>
            </a:r>
          </a:p>
          <a:p/>
          <a:p>
            <a:r>
              <a:t>（10）className属性→多用于控制样式</a:t>
            </a:r>
          </a:p>
          <a:p>
            <a:pPr marL="457200" lvl="1" indent="0">
              <a:buNone/>
            </a:pPr>
            <a:r>
              <a:t>语法：object.className = classname;</a:t>
            </a:r>
          </a:p>
          <a:p>
            <a:pPr marL="457200" lvl="1" indent="0">
              <a:buNone/>
            </a:pPr>
            <a:r>
              <a:t>作用：1.获取元素的class属性；2.为网页内某个元素制定一个CSS样式来更改其外观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>
                <a:sym typeface="+mn-ea"/>
              </a:rPr>
              <a:t>操作/修改HTML元素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5.1改变元素文本内容（文本节点）</a:t>
            </a:r>
          </a:p>
          <a:p>
            <a:r>
              <a:t>通过innerHTML</a:t>
            </a:r>
            <a:r>
              <a:rPr b="1">
                <a:solidFill>
                  <a:srgbClr val="FF0000"/>
                </a:solidFill>
              </a:rPr>
              <a:t>获取和修改</a:t>
            </a:r>
            <a:r>
              <a:t>元素的文本内容</a:t>
            </a:r>
          </a:p>
          <a:p/>
          <a:p/>
          <a:p>
            <a:endParaRPr lang="zh-CN"/>
          </a:p>
          <a:p>
            <a:r>
              <a:rPr lang="zh-CN"/>
              <a:t>页面显示结果：</a:t>
            </a:r>
            <a:endParaRPr lang="zh-CN"/>
          </a:p>
        </p:txBody>
      </p:sp>
      <p:pic>
        <p:nvPicPr>
          <p:cNvPr id="4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2751455"/>
            <a:ext cx="10148570" cy="1339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4921250"/>
            <a:ext cx="3444875" cy="1122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>
                <a:sym typeface="+mn-ea"/>
              </a:rPr>
              <a:t>操作/修改HTML元素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5.2改变元素样式（属性节点-style）</a:t>
            </a:r>
          </a:p>
          <a:p>
            <a:pPr lvl="1"/>
            <a:r>
              <a:t>通过属性节点来style获取和修改元素的样式Object.style.property = value;如下所示</a:t>
            </a:r>
          </a:p>
          <a:p/>
          <a:p/>
          <a:p>
            <a:endParaRPr lang="zh-CN"/>
          </a:p>
          <a:p>
            <a:r>
              <a:rPr lang="zh-CN"/>
              <a:t>页面显示效果</a:t>
            </a:r>
            <a:endParaRPr lang="zh-CN"/>
          </a:p>
        </p:txBody>
      </p:sp>
      <p:pic>
        <p:nvPicPr>
          <p:cNvPr id="4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365" y="2934335"/>
            <a:ext cx="7278370" cy="1356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4"/>
          <p:cNvPicPr>
            <a:picLocks noChangeAspect="1"/>
          </p:cNvPicPr>
          <p:nvPr/>
        </p:nvPicPr>
        <p:blipFill>
          <a:blip r:embed="rId2"/>
          <a:srcRect b="64752"/>
          <a:stretch>
            <a:fillRect/>
          </a:stretch>
        </p:blipFill>
        <p:spPr>
          <a:xfrm>
            <a:off x="1650365" y="5273675"/>
            <a:ext cx="5036820" cy="769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属性知识拓展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拓展：补充一些关于属性的其他知识</a:t>
            </a:r>
          </a:p>
          <a:p>
            <a:r>
              <a:t>属性也叫标准属性，分为语言属性、键盘属性、核心属性。</a:t>
            </a:r>
          </a:p>
          <a:p/>
          <a:p>
            <a:r>
              <a:t>（1）语言属性</a:t>
            </a:r>
            <a:r>
              <a:rPr lang="en-US"/>
              <a:t>----lang</a:t>
            </a:r>
            <a:r>
              <a:rPr lang="zh-CN" altLang="en-US"/>
              <a:t>英文</a:t>
            </a:r>
            <a:endParaRPr lang="zh-CN" altLang="en-US"/>
          </a:p>
          <a:p>
            <a:pPr lvl="1"/>
            <a:r>
              <a:t>它包含关于书写元素内容的自然语言（如汉语、英语、俄语等）的信息，包括</a:t>
            </a:r>
            <a:r>
              <a:rPr>
                <a:solidFill>
                  <a:schemeClr val="accent1">
                    <a:lumMod val="50000"/>
                  </a:schemeClr>
                </a:solidFill>
              </a:rPr>
              <a:t>lang</a:t>
            </a:r>
            <a:r>
              <a:t>和dir。Lang---&gt;用于说明书写时所使用的内容的语言，en表示英语，zh表示汉语；dir---&gt;用于说明文本的阅读方向。如ltr表示从左到右读阅读；rtl表示从右向左读。通常不需要设置。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915" y="3257550"/>
            <a:ext cx="234315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属性知识拓展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（2）键盘属性</a:t>
            </a:r>
            <a:r>
              <a:rPr lang="en-US"/>
              <a:t>-----</a:t>
            </a:r>
            <a:r>
              <a:rPr lang="zh-CN" altLang="en-US"/>
              <a:t>快捷键</a:t>
            </a:r>
            <a:endParaRPr lang="zh-CN" altLang="en-US"/>
          </a:p>
          <a:p>
            <a:pPr lvl="1"/>
            <a:r>
              <a:t>当某些元素，尤其是链接和表单控件处于预激活状态时，被称为拥有焦点（focus）,因为浏览器的注意力集中在该元素上，准备激活它。可以为一些元素设置焦点属性，以增强网页浏览者使用键盘在网页上导航上时的灵活性。</a:t>
            </a:r>
            <a:r>
              <a:rPr>
                <a:solidFill>
                  <a:srgbClr val="FF0000"/>
                </a:solidFill>
              </a:rPr>
              <a:t>accesskey---&gt;为元素分配一个</a:t>
            </a:r>
            <a:r>
              <a:rPr>
                <a:solidFill>
                  <a:schemeClr val="accent1"/>
                </a:solidFill>
              </a:rPr>
              <a:t>键盘控制键</a:t>
            </a:r>
            <a:r>
              <a:t>，以便在使用键盘导航时更方便。该属性的值时对应于访问键的字符。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190" y="4022725"/>
            <a:ext cx="588581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属性知识拓展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（3）核心属性</a:t>
            </a:r>
          </a:p>
          <a:p>
            <a:r>
              <a:t>核心属性可以包含在任何元素的</a:t>
            </a:r>
            <a:r>
              <a:rPr>
                <a:solidFill>
                  <a:srgbClr val="FF0000"/>
                </a:solidFill>
              </a:rPr>
              <a:t>开始标签</a:t>
            </a:r>
            <a:r>
              <a:t>内。</a:t>
            </a:r>
          </a:p>
          <a:p>
            <a:pPr marL="457200" lvl="1" indent="0">
              <a:buNone/>
            </a:pPr>
            <a:r>
              <a:rPr lang="zh-CN"/>
              <a:t>①</a:t>
            </a:r>
            <a:r>
              <a:t>class---&gt;表示特定元素所属的一个类或一组。  同一类的元素使用相同的CSS规则。类名定义可以根据自己的喜好定义，但是只能由字母、数字、连字符（-）和下划线（_）组成。当然，一个元素可以有好多个类，多个类之间要用空格分隔。注意:class的值是区分大小写的</a:t>
            </a:r>
          </a:p>
          <a:p>
            <a:pPr marL="457200" lvl="1" indent="0">
              <a:buNone/>
            </a:pPr>
            <a:r>
              <a:rPr lang="zh-CN"/>
              <a:t>②</a:t>
            </a:r>
            <a:r>
              <a:t>id---&gt;为元素指定一个唯一性的标识符。id属性不能含除连字符（-）和下划线（_）之外的任何标点符号和特殊符号。注意：id的值亦是区分大小写的</a:t>
            </a:r>
          </a:p>
          <a:p>
            <a:pPr marL="457200" lvl="1" indent="0">
              <a:buNone/>
            </a:pPr>
            <a:r>
              <a:rPr lang="zh-CN"/>
              <a:t>③</a:t>
            </a:r>
            <a:r>
              <a:t>style---&gt;为元素指定css属性</a:t>
            </a:r>
          </a:p>
          <a:p>
            <a:pPr marL="457200" lvl="1" indent="0">
              <a:buNone/>
            </a:pPr>
            <a:r>
              <a:rPr lang="zh-CN"/>
              <a:t>④</a:t>
            </a:r>
            <a:r>
              <a:t>title---&gt;为元素提供一个文本标题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属性分类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）样式属性：写到</a:t>
            </a:r>
            <a:r>
              <a:rPr lang="en-US" altLang="zh-CN"/>
              <a:t>CSS</a:t>
            </a:r>
            <a:r>
              <a:rPr lang="zh-CN" altLang="en-US"/>
              <a:t>里面控制样式的，比如</a:t>
            </a:r>
            <a:r>
              <a:rPr lang="en-US" altLang="zh-CN"/>
              <a:t>width</a:t>
            </a:r>
            <a:r>
              <a:rPr lang="zh-CN" altLang="en-US"/>
              <a:t>、</a:t>
            </a:r>
            <a:r>
              <a:rPr lang="en-US" altLang="zh-CN"/>
              <a:t>height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）元素属性：</a:t>
            </a:r>
            <a:r>
              <a:rPr lang="en-US" altLang="zh-CN"/>
              <a:t>href</a:t>
            </a:r>
            <a:r>
              <a:rPr lang="zh-CN" altLang="en-US"/>
              <a:t>、</a:t>
            </a:r>
            <a:r>
              <a:rPr lang="en-US" altLang="zh-CN"/>
              <a:t>title</a:t>
            </a:r>
            <a:r>
              <a:rPr lang="zh-CN" altLang="en-US"/>
              <a:t>、</a:t>
            </a:r>
            <a:r>
              <a:rPr lang="en-US" altLang="zh-CN"/>
              <a:t>class</a:t>
            </a:r>
            <a:r>
              <a:rPr lang="zh-CN" altLang="en-US"/>
              <a:t>、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alt</a:t>
            </a:r>
            <a:r>
              <a:rPr lang="zh-CN" altLang="en-US"/>
              <a:t>、</a:t>
            </a:r>
            <a:r>
              <a:rPr lang="en-US" altLang="zh-CN"/>
              <a:t>style------</a:t>
            </a:r>
            <a:r>
              <a:rPr lang="zh-CN" altLang="en-US"/>
              <a:t>位置：</a:t>
            </a:r>
            <a:r>
              <a:rPr lang="en-US" altLang="zh-CN"/>
              <a:t>HTML</a:t>
            </a:r>
            <a:r>
              <a:rPr lang="zh-CN" altLang="en-US"/>
              <a:t>元素的开始标签里。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endParaRPr lang="zh-CN"/>
          </a:p>
          <a:p>
            <a:pPr marL="0" indent="0">
              <a:buNone/>
            </a:pPr>
            <a:r>
              <a:rPr lang="zh-CN"/>
              <a:t>五、操作/修改HTML元素</a:t>
            </a:r>
            <a:endParaRPr lang="zh-CN"/>
          </a:p>
          <a:p>
            <a:pPr marL="457200" lvl="1" indent="0">
              <a:buNone/>
            </a:pPr>
            <a:r>
              <a:rPr lang="zh-CN"/>
              <a:t>5.1改变元素文本内容（文本节点）</a:t>
            </a:r>
            <a:endParaRPr lang="zh-CN"/>
          </a:p>
          <a:p>
            <a:pPr marL="457200" lvl="1" indent="0">
              <a:buNone/>
            </a:pPr>
            <a:r>
              <a:rPr lang="zh-CN"/>
              <a:t>5.2改变元素样式（属性节点-style）</a:t>
            </a:r>
            <a:endParaRPr lang="zh-CN"/>
          </a:p>
          <a:p>
            <a:pPr marL="457200" lvl="1" indent="0">
              <a:buNone/>
            </a:pPr>
            <a:endParaRPr lang="zh-CN"/>
          </a:p>
          <a:p>
            <a:pPr marL="0" indent="0">
              <a:buNone/>
            </a:pPr>
            <a:r>
              <a:rPr lang="zh-CN"/>
              <a:t>六、属性知识拓展（语言属性、键盘属性、核心属性（class、id、style、title））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文档加载事件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en-US"/>
              <a:t>window.onload = function(){...}</a:t>
            </a:r>
            <a:endParaRPr lang="en-US"/>
          </a:p>
          <a:p>
            <a:endParaRPr lang="en-US"/>
          </a:p>
          <a:p>
            <a:r>
              <a:rPr lang="zh-CN" altLang="en-US"/>
              <a:t>上述代码表示页面数据加载完毕后执行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demo</a:t>
            </a:r>
            <a:r>
              <a:rPr lang="zh-CN" altLang="en-US"/>
              <a:t>：页面加载完毕后执行</a:t>
            </a:r>
            <a:endParaRPr lang="zh-CN" altLang="en-US"/>
          </a:p>
          <a:p>
            <a:pPr lvl="1"/>
            <a:r>
              <a:rPr lang="en-US" altLang="zh-CN"/>
              <a:t>window.onload = function(){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alert(“</a:t>
            </a:r>
            <a:r>
              <a:rPr lang="zh-CN" altLang="en-US"/>
              <a:t>页面加载完毕</a:t>
            </a:r>
            <a:r>
              <a:rPr lang="en-US" altLang="zh-CN"/>
              <a:t>”)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DOM简介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1.1官方解析 </a:t>
            </a:r>
          </a:p>
          <a:p>
            <a:pPr marL="457200" lvl="1" indent="0">
              <a:buNone/>
            </a:pPr>
            <a:r>
              <a:rPr>
                <a:solidFill>
                  <a:srgbClr val="FF0000"/>
                </a:solidFill>
              </a:rPr>
              <a:t>DOM</a:t>
            </a:r>
            <a:r>
              <a:t> 是 Document Object Model（文档对象模型）的缩写，定义访问和</a:t>
            </a:r>
            <a:r>
              <a:rPr>
                <a:solidFill>
                  <a:srgbClr val="FF0000"/>
                </a:solidFill>
              </a:rPr>
              <a:t>处理HTML文档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元素</a:t>
            </a:r>
            <a:r>
              <a:t>的标准</a:t>
            </a:r>
            <a:r>
              <a:rPr>
                <a:solidFill>
                  <a:srgbClr val="FF0000"/>
                </a:solidFill>
              </a:rPr>
              <a:t>方法</a:t>
            </a:r>
            <a:r>
              <a:t>。</a:t>
            </a:r>
          </a:p>
          <a:p/>
          <a:p/>
          <a:p>
            <a:r>
              <a:t>1.2 通俗理解</a:t>
            </a:r>
          </a:p>
          <a:p>
            <a:pPr marL="457200" lvl="1" indent="0">
              <a:buNone/>
            </a:pPr>
            <a:r>
              <a:t>简单理解： DOM 是关于如何获取、修改、添加或删除 HTML 元素的标准，通过DOM可以访问HTML文档的所有元素。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DOM节点树和节点关系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2.1节点树</a:t>
            </a:r>
          </a:p>
          <a:p>
            <a:pPr lvl="1"/>
            <a:r>
              <a:t>当浏览器载入HTML时，即当网页被加载时，浏览器会创建页面的文档对象模型（Document Object Model）。DOM 将HTML文档呈现为带有元素、属性和文本的</a:t>
            </a:r>
            <a:r>
              <a:rPr>
                <a:solidFill>
                  <a:srgbClr val="FF0000"/>
                </a:solidFill>
              </a:rPr>
              <a:t>树结构</a:t>
            </a:r>
            <a:r>
              <a:t>（节点树），会生成相应的DOM树。在DOM 中，所有事物都是节点。DOM 是被视为节点树的 HTML。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DOM节点树和节点关系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t>2.2节点种类</a:t>
            </a:r>
          </a:p>
          <a:p>
            <a:pPr lvl="1"/>
            <a:r>
              <a:t>上面说过了，DOM 将HTML文档呈现为带有元素、属性和文本的树结构（节点树），所以</a:t>
            </a:r>
            <a:r>
              <a:rPr b="1" i="1">
                <a:solidFill>
                  <a:srgbClr val="FF0000"/>
                </a:solidFill>
              </a:rPr>
              <a:t>节点</a:t>
            </a:r>
            <a:r>
              <a:t>分很多种。常见的有</a:t>
            </a:r>
            <a:r>
              <a:rPr b="1">
                <a:solidFill>
                  <a:srgbClr val="FF0000"/>
                </a:solidFill>
              </a:rPr>
              <a:t>文档节点</a:t>
            </a:r>
            <a:r>
              <a:rPr lang="zh-CN" b="1">
                <a:solidFill>
                  <a:srgbClr val="FF0000"/>
                </a:solidFill>
              </a:rPr>
              <a:t>（整个文档）</a:t>
            </a:r>
            <a:r>
              <a:rPr b="1">
                <a:solidFill>
                  <a:srgbClr val="FF0000"/>
                </a:solidFill>
              </a:rPr>
              <a:t>、元素节点</a:t>
            </a:r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HTML</a:t>
            </a:r>
            <a:r>
              <a:rPr lang="zh-CN" altLang="en-US" b="1">
                <a:solidFill>
                  <a:srgbClr val="FF0000"/>
                </a:solidFill>
              </a:rPr>
              <a:t>是由元素构成，</a:t>
            </a:r>
            <a:r>
              <a:rPr lang="en-US" altLang="zh-CN" b="1">
                <a:solidFill>
                  <a:srgbClr val="FF0000"/>
                </a:solidFill>
              </a:rPr>
              <a:t>HTML</a:t>
            </a:r>
            <a:r>
              <a:rPr lang="zh-CN" altLang="en-US" b="1">
                <a:solidFill>
                  <a:srgbClr val="FF0000"/>
                </a:solidFill>
              </a:rPr>
              <a:t>的元素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b="1">
                <a:solidFill>
                  <a:srgbClr val="FF0000"/>
                </a:solidFill>
              </a:rPr>
              <a:t>、文本节点</a:t>
            </a:r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text</a:t>
            </a:r>
            <a:r>
              <a:rPr lang="zh-CN" altLang="en-US" b="1">
                <a:solidFill>
                  <a:srgbClr val="FF0000"/>
                </a:solidFill>
              </a:rPr>
              <a:t>文本信息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b="1">
                <a:solidFill>
                  <a:srgbClr val="FF0000"/>
                </a:solidFill>
              </a:rPr>
              <a:t>、属性节点</a:t>
            </a:r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href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title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alt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b="1">
                <a:solidFill>
                  <a:srgbClr val="FF0000"/>
                </a:solidFill>
              </a:rPr>
              <a:t>、</a:t>
            </a:r>
            <a:r>
              <a:rPr b="1">
                <a:solidFill>
                  <a:schemeClr val="accent1">
                    <a:lumMod val="50000"/>
                  </a:schemeClr>
                </a:solidFill>
              </a:rPr>
              <a:t>注释节点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</a:rPr>
              <a:t>（注释内容）</a:t>
            </a:r>
            <a:r>
              <a:t>等。根据 W3C 的 HTML DOM 标准，HTML 文档中的所有内容都是节点。下面一一解析</a:t>
            </a:r>
          </a:p>
          <a:p>
            <a:pPr lvl="1"/>
            <a:r>
              <a:t>1、整个HTML文档是一个文档节点</a:t>
            </a:r>
          </a:p>
          <a:p>
            <a:pPr lvl="1"/>
            <a:r>
              <a:t>2、每个 HTML元素是元素节点</a:t>
            </a:r>
          </a:p>
          <a:p>
            <a:pPr lvl="1"/>
            <a:r>
              <a:t>3、HTML 元素内的文本是文本节点</a:t>
            </a:r>
          </a:p>
          <a:p>
            <a:pPr lvl="1"/>
            <a:r>
              <a:t>4、每个 HTML 属性是属性节点（title、src、href等，参加末尾拓展）</a:t>
            </a:r>
          </a:p>
          <a:p>
            <a:pPr lvl="1"/>
            <a:r>
              <a:t>5、每个注释是注释节点</a:t>
            </a:r>
          </a:p>
          <a:p>
            <a:pPr marL="457200" lvl="1" indent="0"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DOM节点树和节点关系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看一个简单的例子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t>&lt;a href="http://www.imooc.com"&gt;JavaScript DOM&lt;/a&gt;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105" y="2928620"/>
            <a:ext cx="6089015" cy="2150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DOM节点树和节点关系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2.3 节点树图例</a:t>
            </a:r>
          </a:p>
          <a:p>
            <a:pPr lvl="1"/>
            <a:r>
              <a:t>HTML DOM 将 HTML 文档视作树结构。这种结构被称为节点树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rcRect l="3801" t="2742" r="8623" b="2415"/>
          <a:stretch>
            <a:fillRect/>
          </a:stretch>
        </p:blipFill>
        <p:spPr>
          <a:xfrm>
            <a:off x="1520825" y="2736215"/>
            <a:ext cx="6529705" cy="3413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5841b15-c227-4ef0-a678-231920e07eef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WPS 演示</Application>
  <PresentationFormat>宽屏</PresentationFormat>
  <Paragraphs>226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Times New Roman</vt:lpstr>
      <vt:lpstr>1_Office 主题</vt:lpstr>
      <vt:lpstr>WEB前端</vt:lpstr>
      <vt:lpstr>课程大纲</vt:lpstr>
      <vt:lpstr>课程大纲</vt:lpstr>
      <vt:lpstr>DOM简介</vt:lpstr>
      <vt:lpstr>DOM简介</vt:lpstr>
      <vt:lpstr>DOM节点树和节点关系</vt:lpstr>
      <vt:lpstr>DOM节点树和节点关系</vt:lpstr>
      <vt:lpstr>DOM节点树和节点关系</vt:lpstr>
      <vt:lpstr>DOM节点树和节点关系</vt:lpstr>
      <vt:lpstr>DOM节点树和节点关系</vt:lpstr>
      <vt:lpstr>DOM节点树和节点关系</vt:lpstr>
      <vt:lpstr>meta元标签</vt:lpstr>
      <vt:lpstr>获取元素节点</vt:lpstr>
      <vt:lpstr>获取元素节点</vt:lpstr>
      <vt:lpstr>获取元素节点</vt:lpstr>
      <vt:lpstr>获取属性及文本节点</vt:lpstr>
      <vt:lpstr>获取属性及文本节点</vt:lpstr>
      <vt:lpstr>获取属性及文本节点</vt:lpstr>
      <vt:lpstr>获取属性及文本节点</vt:lpstr>
      <vt:lpstr>获取属性及文本节点</vt:lpstr>
      <vt:lpstr>操作/修改HTML元素</vt:lpstr>
      <vt:lpstr>操作/修改HTML元素</vt:lpstr>
      <vt:lpstr>属性知识拓展</vt:lpstr>
      <vt:lpstr>属性知识拓展</vt:lpstr>
      <vt:lpstr>属性知识拓展</vt:lpstr>
      <vt:lpstr>属性分类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309</cp:revision>
  <dcterms:created xsi:type="dcterms:W3CDTF">2015-05-05T08:02:00Z</dcterms:created>
  <dcterms:modified xsi:type="dcterms:W3CDTF">2019-03-26T12:12:27Z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